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F711-BB9F-465A-9513-980A384A96A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DA2A-FB47-4169-A620-0098ABF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DA2A-FB47-4169-A620-0098ABFD7B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5564-C159-4E2F-85BC-C9BAE657C17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C9FB-7CFF-4E31-96F5-B8083D5FD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29" y="0"/>
            <a:ext cx="3505198" cy="1066801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1 |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836" y="1205202"/>
            <a:ext cx="9144000" cy="50830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Key Performance Indicators(KPI’s) Requirements: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Loan Applications: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 the total number of loan applications received during specified time period, monitor the month-to-date(MTD) loan application and Track changes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Funded Amount: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 the total amount of funds disbursed. keep track on MTD total funded amount and analyze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changes in this matric.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Total Amount Received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Tracking the total amount received from borrowers is essential for assessing the bank’s cash flow and loan repayments. We need to analyze the Month-to-Date(MTD) Total amount Received and observe the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changes.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Average Interest Rate: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Calculating the average interest rate across all loans, MTD and monitoring the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variations in interest rates will provide insights into our lending portfolio’s overall cost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Average Debt-to-Income Ratio(DTI):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 out average DTI for our borrowers helps us gauge their financial health. We need to compute the average DTI for all loans ,MTD, and Tracks Month-over-Month(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MoM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6156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90455" cy="7709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C000"/>
                </a:solidFill>
              </a:rPr>
              <a:t>Good Loan Vs Bad Loan KPI’s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Good Loan:                                                                                             Bad Loan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Application Percentage                                           1.   Bad Loan Application Percentage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Applications                                                               2.   Bad Loan 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Funded Amount                                                         3.    Bad Loan Funded Amount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Good Loan Total Received Amount                                            4.    Bad Loan Total Received Amount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Loan Status Grid 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order to gain a comprehensive overview of our lending operations and monitor the performance of loans, we aim to create a grid view report categorized by ‘Loan Status’. By providing insights into metrics such as ‘Tech Loan Applications’, ’Total Funded Amount’, ’Total Amount Received’, Month-to-Date(MTD) Funded Amount, ’MTD Amount Received’, ‘Average Interest Rate’, and ‘Average-Debt-to-Income(DTI)’, this grid view will empower us to make data driven decisions and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helth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our loan portfolio.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1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3290455" cy="10113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2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6" y="12991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CHARTS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1. Monthly Trends by Issue Date: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 identify seasonality and long term trends in lending activities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2. Loan Term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 allow the client to understand the distribution of loans across various term lengths.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3. Employees Length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lending metrics are distributed among borrowers with different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Employment lengths, helping us assess the impact of employment history on loan applications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4. Loan Purpose Breakdown: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provide a visual breakdown of loan metrics based on the stated purposes of loans, aiding the understanding of the primary reasons borrowers seek financing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5. Home Ownership Analysis: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a hierarchical view of how home ownership impacts loan applications and disbursements.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chemeClr val="accent1"/>
                </a:solidFill>
              </a:rPr>
              <a:t>Metrics to be shown: "Total Loan Amount", "Total Funded Amount", "Total Amount Received”</a:t>
            </a:r>
          </a:p>
        </p:txBody>
      </p:sp>
    </p:spTree>
    <p:extLst>
      <p:ext uri="{BB962C8B-B14F-4D97-AF65-F5344CB8AC3E}">
        <p14:creationId xmlns:p14="http://schemas.microsoft.com/office/powerpoint/2010/main" val="197798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3678382" cy="715530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PROBLEM STATEMENT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r>
              <a:rPr lang="en-US" sz="2000" b="1" u="sng" dirty="0">
                <a:solidFill>
                  <a:schemeClr val="accent1"/>
                </a:solidFill>
                <a:latin typeface="+mn-lt"/>
              </a:rPr>
              <a:t>DASHBOARD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0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GRID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for a comprehensive ‘Details Dashboard’ that provide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6452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3678382" cy="715530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+mn-lt"/>
              </a:rPr>
              <a:t>INSIGHTS:</a:t>
            </a: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br>
              <a:rPr lang="en-US" sz="2400" b="1" u="sng" dirty="0">
                <a:solidFill>
                  <a:schemeClr val="accent1"/>
                </a:solidFill>
                <a:latin typeface="+mn-lt"/>
              </a:rPr>
            </a:br>
            <a:endParaRPr lang="en-US" sz="2000" b="1" u="sng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842"/>
            <a:ext cx="10515600" cy="579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Grade 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has </a:t>
            </a:r>
            <a:r>
              <a:rPr lang="en-US" sz="2000" dirty="0">
                <a:solidFill>
                  <a:srgbClr val="FF0000"/>
                </a:solidFill>
              </a:rPr>
              <a:t>lowest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percent of Good Loan Percentage(68.69%) and Highest bad Loan Percentage 31.31%.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Grade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contributes to </a:t>
            </a:r>
            <a:r>
              <a:rPr lang="en-US" sz="2000" dirty="0">
                <a:solidFill>
                  <a:srgbClr val="00B050"/>
                </a:solidFill>
              </a:rPr>
              <a:t>highest Good Loan Percentage (94.30 %) and lowest Bad Loan Percentage (5.70 %).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Bank Received Highest 18.2K Loan Applications  for debt consolidations purpose.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Bad Loan Percentage is highest (25.62 %) in Small Business Category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Month of December Bank Received maximum number of loan applications (4.3K).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73% of Applicants(28.2K) Preferred 36 months Loan Term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Applicants lying in grade G category  have applied for 60 months loan Term (82 % ).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86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711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PROBLEM STATEMENT  DASHBOARD 1 | OVERVIEW</vt:lpstr>
      <vt:lpstr>PROBLEM STATEMENT  DASHBOARD 1</vt:lpstr>
      <vt:lpstr>PROBLEM STATEMENT  DASHBOARD 2 | OVERVIEW</vt:lpstr>
      <vt:lpstr>PROBLEM STATEMENT  DASHBOARD 3</vt:lpstr>
      <vt:lpstr>INSIGHTS: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Akhilesh Yadav</dc:creator>
  <cp:lastModifiedBy>Akhilesh Yadav</cp:lastModifiedBy>
  <cp:revision>27</cp:revision>
  <dcterms:created xsi:type="dcterms:W3CDTF">2024-02-29T07:43:20Z</dcterms:created>
  <dcterms:modified xsi:type="dcterms:W3CDTF">2024-03-30T11:02:53Z</dcterms:modified>
</cp:coreProperties>
</file>