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99FF"/>
    <a:srgbClr val="FF99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CD44-4ECA-9850-3319-F57BBCA83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E3BAF-6A31-A730-7A8B-7AEAFCBAA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3F77-85F6-DA59-2A19-C1DF00F3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48EF-D1CD-4FCF-A5B1-359F04808F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21EC-A65F-1F4F-EA00-B78F9E1C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660D-EEE8-5566-9201-A155107F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E9-6A61-4F3F-8C4A-16227714D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4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F498-C64A-FF00-27E2-E299DAB4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0659E-5654-5F22-5E79-877D633F9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0F2C-9AC1-3FF4-E682-952E5289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48EF-D1CD-4FCF-A5B1-359F04808F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2134-088B-8A20-28FC-63AC811F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BBA9-E151-236F-38EB-EC867237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E9-6A61-4F3F-8C4A-16227714D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2B4A7-38D6-54D8-D493-4F57C2068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D3B83-6FE5-53FB-5846-E4445F62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1A052-49E0-1BD4-DE4C-1368646C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48EF-D1CD-4FCF-A5B1-359F04808F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33BA7-FA48-0186-93FB-93313CB5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21E0-2458-3562-5EEF-EE521462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E9-6A61-4F3F-8C4A-16227714D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4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37F1-553D-D899-DD44-014BFBD7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157E-A1D0-0383-E9F2-3BDAB9D7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19E0-659A-AF71-1C3A-F9626641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48EF-D1CD-4FCF-A5B1-359F04808F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AABCD-20E1-85ED-A893-ECEBA86B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F6E85-39CD-AA42-3298-D2F2EE64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E9-6A61-4F3F-8C4A-16227714D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AF4B-F9F8-BFA5-BE68-16B34F69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F2E8F-FAAB-969A-9370-F9489DECF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FBBDA-F411-5F5A-83E4-74DAAB34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48EF-D1CD-4FCF-A5B1-359F04808F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D0D6A-2482-8A42-86D0-12C8F8B2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6F3C-CAC3-51E2-D462-89556D21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E9-6A61-4F3F-8C4A-16227714D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2E7E-F816-05C5-BDD5-8BFB83BB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CB4E-A950-45D2-04C4-563C38167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87882-8168-1BCA-E746-A2F42DC5F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B83EA-F5D7-F9EB-94D9-6D2A221D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48EF-D1CD-4FCF-A5B1-359F04808F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2319B-0CCA-0348-61E7-364917CA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6708F-ADC7-95E5-6B42-519D050F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E9-6A61-4F3F-8C4A-16227714D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4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251A-B49F-E00C-EF62-E0AC3E9C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D2437-9840-CBC2-887C-409443E16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3C1E6-5AFA-0C03-534C-52DC94348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6A8EF-9049-4550-6E0D-B3528F4AE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A27DA-5975-7146-D3D4-DA67D4569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E9FEC-CEE7-69B6-C98C-2CCD2347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48EF-D1CD-4FCF-A5B1-359F04808F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15231-17AB-DED1-DCDE-8C658201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4B1A2-ECC0-00AB-CCCF-6F983E76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E9-6A61-4F3F-8C4A-16227714D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4BCD-4C2C-CB97-4419-D3CA0734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6F237-35EC-1E9E-BAD3-EFDB61F6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48EF-D1CD-4FCF-A5B1-359F04808F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2E8A1-93E9-A88E-12E9-4D63E124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652F8-787C-52AB-AEEC-5CAE47CF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E9-6A61-4F3F-8C4A-16227714D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8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EAAC0-355A-5AE5-DD76-E8C16608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48EF-D1CD-4FCF-A5B1-359F04808F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08D08-CAC6-5417-4790-8E106B1E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85D4A-4270-BDDA-0F5C-0C40DAE0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E9-6A61-4F3F-8C4A-16227714D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8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F997-52D3-4E01-9318-2E633780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2E94-1B21-F35A-A45B-40CE5D23A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3850E-5FFF-FEF1-2937-5BB1FEE64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52817-B79B-4D6B-29BB-A34C44BB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48EF-D1CD-4FCF-A5B1-359F04808F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3A633-B10E-A32C-A3F6-7403A434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3D962-DA82-7235-6762-C2A03271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E9-6A61-4F3F-8C4A-16227714D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3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4A7C-BC6A-CC62-7D91-DE8B1EE9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ADEAB-1240-1F40-B4A6-7A846EF42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57911-B0B1-4680-DDBD-B94412E0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97221-4543-7610-E72D-CCBBB069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48EF-D1CD-4FCF-A5B1-359F04808F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6E05A-A559-90E6-D76B-FA31753E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6279A-4FEC-85DE-4FB3-BEACA0CE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8AE9-6A61-4F3F-8C4A-16227714D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44F49-5842-367C-822A-CB42B315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48B8-CA85-B36C-BAD7-BE9402716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758A-503B-17DE-FC17-2F1D45091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48EF-D1CD-4FCF-A5B1-359F04808FF0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BA8D2-BE77-BB44-3C6B-524F04EE7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0E81-A35A-2CBF-D4D9-AD91395CA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8AE9-6A61-4F3F-8C4A-16227714D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3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73F4-D783-FCC5-221A-A83EA20F9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424071"/>
            <a:ext cx="3375227" cy="490331"/>
          </a:xfrm>
        </p:spPr>
        <p:txBody>
          <a:bodyPr>
            <a:noAutofit/>
          </a:bodyPr>
          <a:lstStyle/>
          <a:p>
            <a:r>
              <a:rPr lang="en-US" sz="2800" b="1" u="sng" dirty="0">
                <a:latin typeface="+mn-lt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FBED4-1B29-CFD7-C17E-9AFFFD773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035" y="1295399"/>
            <a:ext cx="11767930" cy="42672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7030A0"/>
                </a:solidFill>
              </a:rPr>
              <a:t>KPI’s Requirement:</a:t>
            </a:r>
          </a:p>
          <a:p>
            <a:pPr algn="l"/>
            <a:r>
              <a:rPr lang="en-US" sz="2000" dirty="0"/>
              <a:t>We need to analyze key indicators for our pizza sales data to gain insights into our business performance. Specifically we want to calculate the following metrics:</a:t>
            </a:r>
          </a:p>
          <a:p>
            <a:pPr algn="l"/>
            <a:endParaRPr lang="en-US" sz="2000" dirty="0"/>
          </a:p>
          <a:p>
            <a:pPr marL="457200" indent="-457200" algn="l">
              <a:buAutoNum type="arabicPeriod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Total Revenue: </a:t>
            </a:r>
            <a:r>
              <a:rPr lang="en-US" sz="2000" dirty="0"/>
              <a:t>The sum of the total price of all pizza orders.</a:t>
            </a:r>
          </a:p>
          <a:p>
            <a:pPr marL="457200" indent="-457200" algn="l">
              <a:buAutoNum type="arabicPeriod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Average order value: </a:t>
            </a:r>
            <a:r>
              <a:rPr lang="en-US" sz="2000" dirty="0"/>
              <a:t>The average amount spent per order, calculated by dividing the total revenues by the total number of orders.</a:t>
            </a:r>
          </a:p>
          <a:p>
            <a:pPr marL="457200" indent="-457200" algn="l">
              <a:buAutoNum type="arabicPeriod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Total Pizzas Sold: </a:t>
            </a:r>
            <a:r>
              <a:rPr lang="en-US" sz="2000" dirty="0"/>
              <a:t>The sum of the quantities of all pizza sold.</a:t>
            </a:r>
          </a:p>
          <a:p>
            <a:pPr marL="457200" indent="-457200" algn="l">
              <a:buAutoNum type="arabicPeriod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Total Orders: </a:t>
            </a:r>
            <a:r>
              <a:rPr lang="en-US" sz="2000" dirty="0"/>
              <a:t>The Total number of orders placed.</a:t>
            </a:r>
          </a:p>
          <a:p>
            <a:pPr marL="457200" indent="-457200" algn="l">
              <a:buAutoNum type="arabicPeriod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Average Pizza per Order: </a:t>
            </a:r>
            <a:r>
              <a:rPr lang="en-US" sz="2000" dirty="0"/>
              <a:t>The average number of pizzas sold per order, calculated by dividing the total number of pizzas sold by the total number of orders.</a:t>
            </a:r>
          </a:p>
          <a:p>
            <a:pPr algn="l"/>
            <a:endParaRPr lang="en-US" sz="2000" dirty="0"/>
          </a:p>
          <a:p>
            <a:pPr algn="l"/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1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73F4-D783-FCC5-221A-A83EA20F9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424071"/>
            <a:ext cx="3375227" cy="490331"/>
          </a:xfrm>
        </p:spPr>
        <p:txBody>
          <a:bodyPr>
            <a:noAutofit/>
          </a:bodyPr>
          <a:lstStyle/>
          <a:p>
            <a:r>
              <a:rPr lang="en-US" sz="2800" b="1" u="sng" dirty="0">
                <a:latin typeface="+mn-lt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FBED4-1B29-CFD7-C17E-9AFFFD773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035" y="1295399"/>
            <a:ext cx="11767930" cy="533068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7030A0"/>
                </a:solidFill>
              </a:rPr>
              <a:t>Charts Requirement:</a:t>
            </a:r>
          </a:p>
          <a:p>
            <a:pPr algn="l"/>
            <a:r>
              <a:rPr lang="en-US" sz="2000" dirty="0"/>
              <a:t>We would like to visualize various aspects of our pizza sales data to gain insights and understand key trends. We have identified the following requirements for creating charts.</a:t>
            </a:r>
          </a:p>
          <a:p>
            <a:pPr algn="l"/>
            <a:r>
              <a:rPr lang="en-US" sz="2000" dirty="0"/>
              <a:t> </a:t>
            </a:r>
          </a:p>
          <a:p>
            <a:pPr marL="457200" indent="-457200" algn="l">
              <a:buAutoNum type="arabicPeriod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Daily Trend for Total Orders: </a:t>
            </a:r>
            <a:r>
              <a:rPr lang="en-US" sz="2000" dirty="0"/>
              <a:t>Create a bar chart that displays the daily trends of total orders over a specific time period. This chart will help us identify any patterns or fluctuations in order volumes on a daily basis.</a:t>
            </a:r>
          </a:p>
          <a:p>
            <a:pPr marL="457200" indent="-457200" algn="l">
              <a:buAutoNum type="arabicPeriod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Monthly Trend for Total Orders: </a:t>
            </a:r>
            <a:r>
              <a:rPr lang="en-US" sz="2000" dirty="0"/>
              <a:t>Create a line chart that illustrate the hourly trend of total orders throughout the day. This chart will allow us to identify peak hours or period of high order activity.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Percentage of Sales by Pizza Category: </a:t>
            </a:r>
            <a:r>
              <a:rPr lang="en-US" sz="2000" dirty="0"/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Percentage of Sales by Pizza Size:  </a:t>
            </a:r>
            <a:r>
              <a:rPr lang="en-US" sz="2000" dirty="0"/>
              <a:t>Generate a pie chart that represents the percentage of sales attribute to              different pizza sizes. This chart will help us understand customer preferences for pizza sizes and their impact on sales.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2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73F4-D783-FCC5-221A-A83EA20F9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424071"/>
            <a:ext cx="3375227" cy="490331"/>
          </a:xfrm>
        </p:spPr>
        <p:txBody>
          <a:bodyPr>
            <a:noAutofit/>
          </a:bodyPr>
          <a:lstStyle/>
          <a:p>
            <a:r>
              <a:rPr lang="en-US" sz="2800" b="1" u="sng" dirty="0">
                <a:latin typeface="+mn-lt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FBED4-1B29-CFD7-C17E-9AFFFD773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070" y="1427921"/>
            <a:ext cx="11767930" cy="533068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7030A0"/>
                </a:solidFill>
              </a:rPr>
              <a:t>Charts Requirement:</a:t>
            </a:r>
          </a:p>
          <a:p>
            <a:pPr marL="457200" indent="-457200" algn="l">
              <a:buFont typeface="+mj-lt"/>
              <a:buAutoNum type="arabicPeriod" startAt="5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Total Pizzas Sold by Pizza Category: </a:t>
            </a:r>
            <a:r>
              <a:rPr lang="en-US" sz="2000" dirty="0"/>
              <a:t>Create a funnel chart that presents the total number of pizzas sold for              each pizza category. This chart will allow us to compare the sales performance of different pizza categories.</a:t>
            </a:r>
          </a:p>
          <a:p>
            <a:pPr marL="457200" indent="-457200" algn="l">
              <a:buFont typeface="+mj-lt"/>
              <a:buAutoNum type="arabicPeriod" startAt="5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Top 5 Best Seller by Revenue, Total Quantity and Total Orders: </a:t>
            </a:r>
            <a:r>
              <a:rPr lang="en-US" sz="2000" dirty="0"/>
              <a:t>Create a Bar chart highlighting the top 5 best-selling pizzas based on the Revenue, Total Quantity, Total Orders. This chart will help us identify the most popular pizza options.</a:t>
            </a:r>
          </a:p>
          <a:p>
            <a:pPr marL="457200" indent="-457200" algn="l">
              <a:buFont typeface="+mj-lt"/>
              <a:buAutoNum type="arabicPeriod" startAt="5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Bottom 5 Best Seller by Revenue, Total Quantity and Total Orders: </a:t>
            </a:r>
            <a:r>
              <a:rPr lang="en-US" sz="2000" dirty="0"/>
              <a:t>Create a chart Showcasing the bottom 5 Worst-Selling pizzas based on the Revenues, Total Quantity, Total Orders. This chart will enable us to identify underperforming or less popular pizza options.</a:t>
            </a:r>
          </a:p>
          <a:p>
            <a:pPr algn="l"/>
            <a:r>
              <a:rPr lang="en-US" sz="2000" dirty="0"/>
              <a:t>    </a:t>
            </a:r>
          </a:p>
          <a:p>
            <a:pPr algn="l"/>
            <a:endParaRPr lang="en-US" sz="2000" dirty="0"/>
          </a:p>
          <a:p>
            <a:pPr algn="l"/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5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73F4-D783-FCC5-221A-A83EA20F9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424071"/>
            <a:ext cx="3375227" cy="490331"/>
          </a:xfrm>
        </p:spPr>
        <p:txBody>
          <a:bodyPr>
            <a:noAutofit/>
          </a:bodyPr>
          <a:lstStyle/>
          <a:p>
            <a:r>
              <a:rPr lang="en-US" sz="2800" b="1" u="sng" dirty="0">
                <a:latin typeface="+mn-lt"/>
              </a:rPr>
              <a:t>Sample Insights: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FBED4-1B29-CFD7-C17E-9AFFFD773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427921"/>
            <a:ext cx="11582400" cy="5330688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There is a </a:t>
            </a:r>
            <a:r>
              <a:rPr lang="en-US" sz="2000" dirty="0">
                <a:solidFill>
                  <a:srgbClr val="009900"/>
                </a:solidFill>
              </a:rPr>
              <a:t>maximum orders </a:t>
            </a:r>
            <a:r>
              <a:rPr lang="en-US" sz="2000" dirty="0"/>
              <a:t>from month of </a:t>
            </a:r>
            <a:r>
              <a:rPr lang="en-US" sz="2000" dirty="0">
                <a:solidFill>
                  <a:srgbClr val="009900"/>
                </a:solidFill>
              </a:rPr>
              <a:t>July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9900"/>
                </a:solidFill>
              </a:rPr>
              <a:t>January (3,780 orders).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9900"/>
                </a:solidFill>
              </a:rPr>
              <a:t>Orders </a:t>
            </a:r>
            <a:r>
              <a:rPr lang="en-US" sz="2000" dirty="0"/>
              <a:t>are </a:t>
            </a:r>
            <a:r>
              <a:rPr lang="en-US" sz="2000" dirty="0">
                <a:solidFill>
                  <a:srgbClr val="009900"/>
                </a:solidFill>
              </a:rPr>
              <a:t>highest</a:t>
            </a:r>
            <a:r>
              <a:rPr lang="en-US" sz="2000" dirty="0"/>
              <a:t> on </a:t>
            </a:r>
            <a:r>
              <a:rPr lang="en-US" sz="2000" dirty="0">
                <a:solidFill>
                  <a:srgbClr val="009900"/>
                </a:solidFill>
              </a:rPr>
              <a:t>weekends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9900"/>
                </a:solidFill>
              </a:rPr>
              <a:t>Friday and Saturdays(16.57 %).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9900"/>
                </a:solidFill>
              </a:rPr>
              <a:t>Classic category</a:t>
            </a:r>
            <a:r>
              <a:rPr lang="en-US" sz="2000" dirty="0"/>
              <a:t> contributes to </a:t>
            </a:r>
            <a:r>
              <a:rPr lang="en-US" sz="2000" dirty="0">
                <a:solidFill>
                  <a:srgbClr val="009900"/>
                </a:solidFill>
              </a:rPr>
              <a:t>maximum sales and total orders(26.91 %)</a:t>
            </a:r>
            <a:r>
              <a:rPr lang="en-US" sz="2000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9900"/>
                </a:solidFill>
              </a:rPr>
              <a:t>Large Size pizza </a:t>
            </a:r>
            <a:r>
              <a:rPr lang="en-US" sz="2000" dirty="0"/>
              <a:t>generates </a:t>
            </a:r>
            <a:r>
              <a:rPr lang="en-US" sz="2000" dirty="0">
                <a:solidFill>
                  <a:srgbClr val="009900"/>
                </a:solidFill>
              </a:rPr>
              <a:t>maximum 45.89 % sales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9900"/>
                </a:solidFill>
              </a:rPr>
              <a:t>43K Revenue</a:t>
            </a:r>
            <a:r>
              <a:rPr lang="en-US" sz="2000" dirty="0"/>
              <a:t> generated by </a:t>
            </a:r>
            <a:r>
              <a:rPr lang="en-US" sz="2000" dirty="0">
                <a:solidFill>
                  <a:srgbClr val="009900"/>
                </a:solidFill>
              </a:rPr>
              <a:t>The Thai Chicken Pizza Category</a:t>
            </a:r>
            <a:r>
              <a:rPr lang="en-US" sz="2000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009900"/>
                </a:solidFill>
              </a:rPr>
              <a:t>The Classic Delux Pizza </a:t>
            </a:r>
            <a:r>
              <a:rPr lang="en-US" sz="2000" dirty="0"/>
              <a:t>contributes to </a:t>
            </a:r>
            <a:r>
              <a:rPr lang="en-US" sz="2000" dirty="0">
                <a:solidFill>
                  <a:srgbClr val="009900"/>
                </a:solidFill>
              </a:rPr>
              <a:t>maximum total quantity(2.5K) and maximum orders(2.3k)</a:t>
            </a:r>
            <a:r>
              <a:rPr lang="en-US" sz="2000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The Barie Carre Pizza Generate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minimum amount of revenue, it is orders least  amount in quantity and is ordered by people </a:t>
            </a:r>
            <a:r>
              <a:rPr lang="en-US" sz="2000">
                <a:solidFill>
                  <a:srgbClr val="FF0000"/>
                </a:solidFill>
              </a:rPr>
              <a:t>rarely.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4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563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Problem Statement</vt:lpstr>
      <vt:lpstr>Problem Statement</vt:lpstr>
      <vt:lpstr>Problem Statement</vt:lpstr>
      <vt:lpstr>Sample Insights: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Akhilesh Yadav</dc:creator>
  <cp:lastModifiedBy>Akhilesh Yadav</cp:lastModifiedBy>
  <cp:revision>22</cp:revision>
  <dcterms:created xsi:type="dcterms:W3CDTF">2024-03-28T11:54:11Z</dcterms:created>
  <dcterms:modified xsi:type="dcterms:W3CDTF">2024-04-05T09:01:21Z</dcterms:modified>
</cp:coreProperties>
</file>