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5143500" cx="9144000"/>
  <p:notesSz cx="6858000" cy="9144000"/>
  <p:embeddedFontLst>
    <p:embeddedFont>
      <p:font typeface="Lobster"/>
      <p:regular r:id="rId68"/>
    </p:embeddedFont>
    <p:embeddedFont>
      <p:font typeface="Lora"/>
      <p:regular r:id="rId69"/>
      <p:bold r:id="rId70"/>
      <p:italic r:id="rId71"/>
      <p:boldItalic r:id="rId72"/>
    </p:embeddedFont>
    <p:embeddedFont>
      <p:font typeface="Oswald"/>
      <p:regular r:id="rId73"/>
      <p:bold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F9286C-E5CA-422C-BEB5-9C7EAF232B1E}">
  <a:tblStyle styleId="{74F9286C-E5CA-422C-BEB5-9C7EAF232B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swald-regular.fntdata"/><Relationship Id="rId72" Type="http://schemas.openxmlformats.org/officeDocument/2006/relationships/font" Target="fonts/Lora-boldItalic.fntdata"/><Relationship Id="rId31" Type="http://schemas.openxmlformats.org/officeDocument/2006/relationships/slide" Target="slides/slide25.xml"/><Relationship Id="rId30" Type="http://schemas.openxmlformats.org/officeDocument/2006/relationships/slide" Target="slides/slide24.xml"/><Relationship Id="rId74" Type="http://schemas.openxmlformats.org/officeDocument/2006/relationships/font" Target="fonts/Oswald-bold.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Lora-italic.fntdata"/><Relationship Id="rId70" Type="http://schemas.openxmlformats.org/officeDocument/2006/relationships/font" Target="fonts/Lora-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Lobster-regular.fntdata"/><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Lora-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5c52ed9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5c52ed9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4ca53080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4ca53080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4ca53080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4ca53080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4ca53080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4ca53080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4ca53080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4ca53080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4ca53080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4ca53080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4ca53080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4ca53080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4ca53080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4ca53080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4ca53080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4ca53080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4ca53080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4ca53080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4ca53080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4ca53080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5d86598db26dbd7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d86598db26dbd7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4ca53080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4ca53080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4ca53080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4ca53080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4ca53080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24ca53080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4ca530802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4ca530802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4ca530802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4ca530802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b9ed77986c3e9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b9ed77986c3e9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d157498af270c5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d157498af270c5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d157498af270c5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d157498af270c5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d157498af270c5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d157498af270c5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f65b623b44de6f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f65b623b44de6f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4c6e02058cd276b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c6e02058cd276b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8d61f9bb544090d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8d61f9bb544090d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8d61f9bb544090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8d61f9bb544090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8d61f9bb544090d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8d61f9bb544090d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4c94818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4c94818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4e126044604dd8e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e126044604dd8e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4e126044604dd8e7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e126044604dd8e7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4e126044604dd8e7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e126044604dd8e7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4e126044604dd8e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e126044604dd8e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4e126044604dd8e7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e126044604dd8e7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4e126044604dd8e7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4e126044604dd8e7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d157498af270c5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d157498af270c5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4e126044604dd8e7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e126044604dd8e7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4e126044604dd8e7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e126044604dd8e7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4e126044604dd8e7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4e126044604dd8e7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4e126044604dd8e7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4e126044604dd8e7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4e126044604dd8e7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4e126044604dd8e7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4e126044604dd8e7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4e126044604dd8e7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4e126044604dd8e7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4e126044604dd8e7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4e126044604dd8e7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4e126044604dd8e7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4e126044604dd8e7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4e126044604dd8e7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4e126044604dd8e7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4e126044604dd8e7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1e2e588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1e2e588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4e126044604dd8e7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4e126044604dd8e7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8d61f9bb544090d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8d61f9bb544090d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24c46949a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24c46949a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24c46949a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24c46949a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24c46949a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24c46949a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24c46949a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24c46949a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255029ba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255029ba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24c46949a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24c46949a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255029ba1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255029ba1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24c46949a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24c46949a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1e9ca69b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1e9ca69b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24c46949a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24c46949a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25c52ed99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25c52ed99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1e2e5884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1e2e5884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1e9ca69b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1e9ca69b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1e9ca69b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1e9ca69b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www.wikipedia.org" TargetMode="External"/><Relationship Id="rId4" Type="http://schemas.openxmlformats.org/officeDocument/2006/relationships/hyperlink" Target="https://www.geeksforgeeks.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61575" y="1343525"/>
            <a:ext cx="8520600" cy="822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a:solidFill>
                  <a:srgbClr val="0B5394"/>
                </a:solidFill>
              </a:rPr>
              <a:t>Memory Organization</a:t>
            </a:r>
            <a:endParaRPr b="1">
              <a:solidFill>
                <a:srgbClr val="0B5394"/>
              </a:solidFill>
            </a:endParaRPr>
          </a:p>
        </p:txBody>
      </p:sp>
      <p:pic>
        <p:nvPicPr>
          <p:cNvPr id="55" name="Google Shape;55;p13"/>
          <p:cNvPicPr preferRelativeResize="0"/>
          <p:nvPr/>
        </p:nvPicPr>
        <p:blipFill>
          <a:blip r:embed="rId3">
            <a:alphaModFix/>
          </a:blip>
          <a:stretch>
            <a:fillRect/>
          </a:stretch>
        </p:blipFill>
        <p:spPr>
          <a:xfrm>
            <a:off x="152400" y="-4"/>
            <a:ext cx="8839200" cy="1263325"/>
          </a:xfrm>
          <a:prstGeom prst="rect">
            <a:avLst/>
          </a:prstGeom>
          <a:noFill/>
          <a:ln>
            <a:noFill/>
          </a:ln>
        </p:spPr>
      </p:pic>
      <p:sp>
        <p:nvSpPr>
          <p:cNvPr id="56" name="Google Shape;56;p13"/>
          <p:cNvSpPr txBox="1"/>
          <p:nvPr/>
        </p:nvSpPr>
        <p:spPr>
          <a:xfrm>
            <a:off x="892325" y="2278438"/>
            <a:ext cx="3910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rgbClr val="3C78D8"/>
                </a:solidFill>
              </a:rPr>
              <a:t>  </a:t>
            </a:r>
            <a:r>
              <a:rPr b="1" lang="en-GB" sz="1700">
                <a:solidFill>
                  <a:srgbClr val="674EA7"/>
                </a:solidFill>
              </a:rPr>
              <a:t>Guided By -</a:t>
            </a:r>
            <a:r>
              <a:rPr lang="en-GB" sz="1700">
                <a:solidFill>
                  <a:srgbClr val="674EA7"/>
                </a:solidFill>
              </a:rPr>
              <a:t> </a:t>
            </a:r>
            <a:r>
              <a:rPr b="1" lang="en-GB" sz="1700">
                <a:solidFill>
                  <a:srgbClr val="85200C"/>
                </a:solidFill>
              </a:rPr>
              <a:t>Dr. Sarvesh Pandey</a:t>
            </a:r>
            <a:endParaRPr b="1" sz="1700">
              <a:solidFill>
                <a:srgbClr val="85200C"/>
              </a:solidFill>
            </a:endParaRPr>
          </a:p>
        </p:txBody>
      </p:sp>
      <p:sp>
        <p:nvSpPr>
          <p:cNvPr id="57" name="Google Shape;57;p13"/>
          <p:cNvSpPr txBox="1"/>
          <p:nvPr/>
        </p:nvSpPr>
        <p:spPr>
          <a:xfrm>
            <a:off x="152400" y="2837450"/>
            <a:ext cx="66858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rgbClr val="A64D79"/>
                </a:solidFill>
              </a:rPr>
              <a:t>Presented By -</a:t>
            </a:r>
            <a:endParaRPr b="1" sz="1700">
              <a:solidFill>
                <a:srgbClr val="A64D79"/>
              </a:solidFill>
            </a:endParaRPr>
          </a:p>
          <a:p>
            <a:pPr indent="0" lvl="0" marL="0" rtl="0" algn="l">
              <a:spcBef>
                <a:spcPts val="0"/>
              </a:spcBef>
              <a:spcAft>
                <a:spcPts val="0"/>
              </a:spcAft>
              <a:buNone/>
            </a:pPr>
            <a:r>
              <a:t/>
            </a:r>
            <a:endParaRPr b="1" sz="1700">
              <a:solidFill>
                <a:srgbClr val="A64D79"/>
              </a:solidFill>
            </a:endParaRPr>
          </a:p>
          <a:p>
            <a:pPr indent="-336550" lvl="0" marL="457200" rtl="0" algn="l">
              <a:spcBef>
                <a:spcPts val="0"/>
              </a:spcBef>
              <a:spcAft>
                <a:spcPts val="0"/>
              </a:spcAft>
              <a:buClr>
                <a:srgbClr val="3C78D8"/>
              </a:buClr>
              <a:buSzPts val="1700"/>
              <a:buAutoNum type="arabicPeriod"/>
            </a:pPr>
            <a:r>
              <a:rPr b="1" lang="en-GB" sz="1700">
                <a:solidFill>
                  <a:srgbClr val="3C78D8"/>
                </a:solidFill>
              </a:rPr>
              <a:t>Anushka Rai - 20229PHY004</a:t>
            </a:r>
            <a:endParaRPr b="1" sz="1700">
              <a:solidFill>
                <a:srgbClr val="3C78D8"/>
              </a:solidFill>
            </a:endParaRPr>
          </a:p>
          <a:p>
            <a:pPr indent="-336550" lvl="0" marL="457200" rtl="0" algn="l">
              <a:spcBef>
                <a:spcPts val="0"/>
              </a:spcBef>
              <a:spcAft>
                <a:spcPts val="0"/>
              </a:spcAft>
              <a:buClr>
                <a:srgbClr val="3C78D8"/>
              </a:buClr>
              <a:buSzPts val="1700"/>
              <a:buAutoNum type="arabicPeriod"/>
            </a:pPr>
            <a:r>
              <a:rPr b="1" lang="en-GB" sz="1700">
                <a:solidFill>
                  <a:srgbClr val="3C78D8"/>
                </a:solidFill>
              </a:rPr>
              <a:t>Vaishnavi Kushwaha - 20229MAT007</a:t>
            </a:r>
            <a:endParaRPr b="1" sz="1700">
              <a:solidFill>
                <a:srgbClr val="3C78D8"/>
              </a:solidFill>
            </a:endParaRPr>
          </a:p>
          <a:p>
            <a:pPr indent="-336550" lvl="0" marL="457200" rtl="0" algn="l">
              <a:spcBef>
                <a:spcPts val="0"/>
              </a:spcBef>
              <a:spcAft>
                <a:spcPts val="0"/>
              </a:spcAft>
              <a:buClr>
                <a:srgbClr val="3C78D8"/>
              </a:buClr>
              <a:buSzPts val="1700"/>
              <a:buAutoNum type="arabicPeriod"/>
            </a:pPr>
            <a:r>
              <a:rPr b="1" lang="en-GB" sz="1700">
                <a:solidFill>
                  <a:srgbClr val="3C78D8"/>
                </a:solidFill>
              </a:rPr>
              <a:t>Nivedita Pandey - 20229CMP004</a:t>
            </a:r>
            <a:endParaRPr b="1" sz="1700">
              <a:solidFill>
                <a:srgbClr val="3C78D8"/>
              </a:solidFill>
            </a:endParaRPr>
          </a:p>
          <a:p>
            <a:pPr indent="-336550" lvl="0" marL="457200" rtl="0" algn="l">
              <a:spcBef>
                <a:spcPts val="0"/>
              </a:spcBef>
              <a:spcAft>
                <a:spcPts val="0"/>
              </a:spcAft>
              <a:buClr>
                <a:srgbClr val="3C78D8"/>
              </a:buClr>
              <a:buSzPts val="1700"/>
              <a:buAutoNum type="arabicPeriod"/>
            </a:pPr>
            <a:r>
              <a:rPr b="1" lang="en-GB" sz="1700">
                <a:solidFill>
                  <a:srgbClr val="3C78D8"/>
                </a:solidFill>
              </a:rPr>
              <a:t>Pragati Agrawal - 20229MAT002</a:t>
            </a:r>
            <a:endParaRPr b="1" sz="1700">
              <a:solidFill>
                <a:srgbClr val="3C78D8"/>
              </a:solidFill>
            </a:endParaRPr>
          </a:p>
          <a:p>
            <a:pPr indent="-336550" lvl="0" marL="457200" rtl="0" algn="l">
              <a:spcBef>
                <a:spcPts val="0"/>
              </a:spcBef>
              <a:spcAft>
                <a:spcPts val="0"/>
              </a:spcAft>
              <a:buClr>
                <a:srgbClr val="3C78D8"/>
              </a:buClr>
              <a:buSzPts val="1700"/>
              <a:buAutoNum type="arabicPeriod"/>
            </a:pPr>
            <a:r>
              <a:rPr b="1" lang="en-GB" sz="1700">
                <a:solidFill>
                  <a:srgbClr val="3C78D8"/>
                </a:solidFill>
              </a:rPr>
              <a:t>Ritu Kumari - 20229MAT003</a:t>
            </a:r>
            <a:endParaRPr b="1" sz="1700">
              <a:solidFill>
                <a:srgbClr val="3C78D8"/>
              </a:solidFill>
            </a:endParaRPr>
          </a:p>
          <a:p>
            <a:pPr indent="0" lvl="0" marL="0" rtl="0" algn="l">
              <a:spcBef>
                <a:spcPts val="0"/>
              </a:spcBef>
              <a:spcAft>
                <a:spcPts val="0"/>
              </a:spcAft>
              <a:buNone/>
            </a:pPr>
            <a:r>
              <a:t/>
            </a:r>
            <a:endParaRPr b="1" sz="1700">
              <a:solidFill>
                <a:srgbClr val="3C78D8"/>
              </a:solidFill>
            </a:endParaRPr>
          </a:p>
          <a:p>
            <a:pPr indent="0" lvl="0" marL="0" rtl="0" algn="l">
              <a:spcBef>
                <a:spcPts val="0"/>
              </a:spcBef>
              <a:spcAft>
                <a:spcPts val="0"/>
              </a:spcAft>
              <a:buNone/>
            </a:pPr>
            <a:r>
              <a:t/>
            </a:r>
            <a:endParaRPr b="1" sz="1700">
              <a:solidFill>
                <a:schemeClr val="accent5"/>
              </a:solidFill>
            </a:endParaRPr>
          </a:p>
          <a:p>
            <a:pPr indent="0" lvl="0" marL="0" rtl="0" algn="l">
              <a:spcBef>
                <a:spcPts val="0"/>
              </a:spcBef>
              <a:spcAft>
                <a:spcPts val="0"/>
              </a:spcAft>
              <a:buNone/>
            </a:pPr>
            <a:r>
              <a:t/>
            </a:r>
            <a:endParaRPr b="1" sz="1600">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lang="en-GB">
                <a:solidFill>
                  <a:srgbClr val="3C78D8"/>
                </a:solidFill>
              </a:rPr>
              <a:t>	</a:t>
            </a:r>
            <a:r>
              <a:rPr b="1" lang="en-GB">
                <a:solidFill>
                  <a:srgbClr val="1155CC"/>
                </a:solidFill>
              </a:rPr>
              <a:t>CACHE MEMORY</a:t>
            </a:r>
            <a:endParaRPr b="1">
              <a:solidFill>
                <a:srgbClr val="1155CC"/>
              </a:solidFill>
            </a:endParaRPr>
          </a:p>
        </p:txBody>
      </p:sp>
      <p:sp>
        <p:nvSpPr>
          <p:cNvPr id="147" name="Google Shape;147;p22"/>
          <p:cNvSpPr txBox="1"/>
          <p:nvPr>
            <p:ph idx="1" type="body"/>
          </p:nvPr>
        </p:nvSpPr>
        <p:spPr>
          <a:xfrm>
            <a:off x="311700" y="1076275"/>
            <a:ext cx="8520600" cy="39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A64D79"/>
                </a:solidFill>
                <a:latin typeface="Comic Sans MS"/>
                <a:ea typeface="Comic Sans MS"/>
                <a:cs typeface="Comic Sans MS"/>
                <a:sym typeface="Comic Sans MS"/>
              </a:rPr>
              <a:t>Cache Memory is a special very high speed memory.It is used to speed up and synchronizing with high speed CPU.</a:t>
            </a:r>
            <a:endParaRPr sz="1600">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sz="1600">
                <a:solidFill>
                  <a:srgbClr val="A64D79"/>
                </a:solidFill>
                <a:latin typeface="Comic Sans MS"/>
                <a:ea typeface="Comic Sans MS"/>
                <a:cs typeface="Comic Sans MS"/>
                <a:sym typeface="Comic Sans MS"/>
              </a:rPr>
              <a:t>Cache memory is costlier than main memory but economical than CPU registers.</a:t>
            </a:r>
            <a:endParaRPr sz="1600">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sz="1600">
                <a:solidFill>
                  <a:srgbClr val="A64D79"/>
                </a:solidFill>
                <a:latin typeface="Comic Sans MS"/>
                <a:ea typeface="Comic Sans MS"/>
                <a:cs typeface="Comic Sans MS"/>
                <a:sym typeface="Comic Sans MS"/>
              </a:rPr>
              <a:t>Cache memory is an extremely fast memory type that acts as a buffer between RAM and the CPU.</a:t>
            </a:r>
            <a:endParaRPr sz="1600">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sz="1600">
                <a:solidFill>
                  <a:srgbClr val="A64D79"/>
                </a:solidFill>
                <a:latin typeface="Comic Sans MS"/>
                <a:ea typeface="Comic Sans MS"/>
                <a:cs typeface="Comic Sans MS"/>
                <a:sym typeface="Comic Sans MS"/>
              </a:rPr>
              <a:t>It holds frequently requested data and instructions so that they are immediately available to the CPU when needed.</a:t>
            </a:r>
            <a:endParaRPr sz="1600">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sz="1600">
                <a:solidFill>
                  <a:srgbClr val="A64D79"/>
                </a:solidFill>
                <a:latin typeface="Comic Sans MS"/>
                <a:ea typeface="Comic Sans MS"/>
                <a:cs typeface="Comic Sans MS"/>
                <a:sym typeface="Comic Sans MS"/>
              </a:rPr>
              <a:t>Cache memory is used to reduce the average time to access data from the Main memory.</a:t>
            </a:r>
            <a:endParaRPr sz="1600">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sz="1600">
                <a:solidFill>
                  <a:srgbClr val="A64D79"/>
                </a:solidFill>
                <a:latin typeface="Comic Sans MS"/>
                <a:ea typeface="Comic Sans MS"/>
                <a:cs typeface="Comic Sans MS"/>
                <a:sym typeface="Comic Sans MS"/>
              </a:rPr>
              <a:t>The cache is a smaller and faster memory which stores copies of the data from frequently used main memory locations.</a:t>
            </a:r>
            <a:endParaRPr sz="1600">
              <a:solidFill>
                <a:srgbClr val="A64D79"/>
              </a:solidFill>
              <a:latin typeface="Comic Sans MS"/>
              <a:ea typeface="Comic Sans MS"/>
              <a:cs typeface="Comic Sans MS"/>
              <a:sym typeface="Comic Sans MS"/>
            </a:endParaRPr>
          </a:p>
          <a:p>
            <a:pPr indent="0" lvl="0" marL="0" rtl="0" algn="l">
              <a:spcBef>
                <a:spcPts val="1200"/>
              </a:spcBef>
              <a:spcAft>
                <a:spcPts val="1200"/>
              </a:spcAft>
              <a:buNone/>
            </a:pPr>
            <a:r>
              <a:t/>
            </a:r>
            <a:endParaRPr sz="1600">
              <a:solidFill>
                <a:srgbClr val="A64D79"/>
              </a:solidFill>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A64D79"/>
                </a:solidFill>
                <a:latin typeface="Comic Sans MS"/>
                <a:ea typeface="Comic Sans MS"/>
                <a:cs typeface="Comic Sans MS"/>
                <a:sym typeface="Comic Sans MS"/>
              </a:rPr>
              <a:t>When the CPU need to access the memory it first search in cache.If found it is read.</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If the word is not found it is read from main memory and a block of data is transferred from main memory to cache which contains the word.</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If the word is found in cache,it is said hit. If the word is not found it is called miss.</a:t>
            </a:r>
            <a:endParaRPr>
              <a:solidFill>
                <a:srgbClr val="A64D79"/>
              </a:solidFill>
              <a:latin typeface="Comic Sans MS"/>
              <a:ea typeface="Comic Sans MS"/>
              <a:cs typeface="Comic Sans MS"/>
              <a:sym typeface="Comic Sans MS"/>
            </a:endParaRPr>
          </a:p>
          <a:p>
            <a:pPr indent="0" lvl="0" marL="0" rtl="0" algn="l">
              <a:spcBef>
                <a:spcPts val="1200"/>
              </a:spcBef>
              <a:spcAft>
                <a:spcPts val="1200"/>
              </a:spcAft>
              <a:buNone/>
            </a:pPr>
            <a:r>
              <a:rPr lang="en-GB">
                <a:solidFill>
                  <a:srgbClr val="A64D79"/>
                </a:solidFill>
                <a:latin typeface="Comic Sans MS"/>
                <a:ea typeface="Comic Sans MS"/>
                <a:cs typeface="Comic Sans MS"/>
                <a:sym typeface="Comic Sans MS"/>
              </a:rPr>
              <a:t>Performance of cache is measured in terms of hit ratio which is ratio of total hit to total memory access by CPU.</a:t>
            </a:r>
            <a:endParaRPr>
              <a:solidFill>
                <a:srgbClr val="A64D79"/>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p:nvPr/>
        </p:nvSpPr>
        <p:spPr>
          <a:xfrm>
            <a:off x="5825200" y="1251800"/>
            <a:ext cx="1437600" cy="15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a:off x="3396100" y="2183300"/>
            <a:ext cx="1635900" cy="54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p:nvPr/>
        </p:nvSpPr>
        <p:spPr>
          <a:xfrm>
            <a:off x="830400" y="1251800"/>
            <a:ext cx="1437600" cy="15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txBox="1"/>
          <p:nvPr/>
        </p:nvSpPr>
        <p:spPr>
          <a:xfrm>
            <a:off x="1028700" y="1425300"/>
            <a:ext cx="154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Main memory</a:t>
            </a:r>
            <a:endParaRPr/>
          </a:p>
          <a:p>
            <a:pPr indent="0" lvl="0" marL="0" rtl="0" algn="l">
              <a:spcBef>
                <a:spcPts val="0"/>
              </a:spcBef>
              <a:spcAft>
                <a:spcPts val="0"/>
              </a:spcAft>
              <a:buNone/>
            </a:pPr>
            <a:r>
              <a:rPr lang="en-GB"/>
              <a:t>32K X 12</a:t>
            </a:r>
            <a:endParaRPr/>
          </a:p>
        </p:txBody>
      </p:sp>
      <p:sp>
        <p:nvSpPr>
          <p:cNvPr id="161" name="Google Shape;161;p24"/>
          <p:cNvSpPr txBox="1"/>
          <p:nvPr/>
        </p:nvSpPr>
        <p:spPr>
          <a:xfrm>
            <a:off x="3495100" y="2148200"/>
            <a:ext cx="153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Cache memory</a:t>
            </a:r>
            <a:endParaRPr/>
          </a:p>
          <a:p>
            <a:pPr indent="0" lvl="0" marL="0" rtl="0" algn="l">
              <a:spcBef>
                <a:spcPts val="0"/>
              </a:spcBef>
              <a:spcAft>
                <a:spcPts val="0"/>
              </a:spcAft>
              <a:buNone/>
            </a:pPr>
            <a:r>
              <a:rPr lang="en-GB"/>
              <a:t>512 X 12</a:t>
            </a:r>
            <a:endParaRPr/>
          </a:p>
        </p:txBody>
      </p:sp>
      <p:sp>
        <p:nvSpPr>
          <p:cNvPr id="162" name="Google Shape;162;p24"/>
          <p:cNvSpPr txBox="1"/>
          <p:nvPr/>
        </p:nvSpPr>
        <p:spPr>
          <a:xfrm>
            <a:off x="6246550" y="1640700"/>
            <a:ext cx="17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CPU</a:t>
            </a:r>
            <a:endParaRPr/>
          </a:p>
        </p:txBody>
      </p:sp>
      <p:cxnSp>
        <p:nvCxnSpPr>
          <p:cNvPr id="163" name="Google Shape;163;p24"/>
          <p:cNvCxnSpPr/>
          <p:nvPr/>
        </p:nvCxnSpPr>
        <p:spPr>
          <a:xfrm flipH="1" rot="10800000">
            <a:off x="2528375" y="1474975"/>
            <a:ext cx="3284400" cy="123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4"/>
          <p:cNvCxnSpPr/>
          <p:nvPr/>
        </p:nvCxnSpPr>
        <p:spPr>
          <a:xfrm rot="10800000">
            <a:off x="2379675" y="1474875"/>
            <a:ext cx="3210000" cy="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4"/>
          <p:cNvCxnSpPr>
            <a:stCxn id="161" idx="3"/>
          </p:cNvCxnSpPr>
          <p:nvPr/>
        </p:nvCxnSpPr>
        <p:spPr>
          <a:xfrm>
            <a:off x="5032000" y="2456000"/>
            <a:ext cx="805500" cy="105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24"/>
          <p:cNvCxnSpPr>
            <a:endCxn id="161" idx="3"/>
          </p:cNvCxnSpPr>
          <p:nvPr/>
        </p:nvCxnSpPr>
        <p:spPr>
          <a:xfrm rot="10800000">
            <a:off x="5032000" y="2456000"/>
            <a:ext cx="731100" cy="22800"/>
          </a:xfrm>
          <a:prstGeom prst="straightConnector1">
            <a:avLst/>
          </a:prstGeom>
          <a:noFill/>
          <a:ln cap="flat" cmpd="sng" w="9525">
            <a:solidFill>
              <a:schemeClr val="dk2"/>
            </a:solidFill>
            <a:prstDash val="solid"/>
            <a:round/>
            <a:headEnd len="med" w="med" type="none"/>
            <a:tailEnd len="med" w="med" type="triangle"/>
          </a:ln>
        </p:spPr>
      </p:cxnSp>
      <p:sp>
        <p:nvSpPr>
          <p:cNvPr id="167" name="Google Shape;167;p24"/>
          <p:cNvSpPr txBox="1"/>
          <p:nvPr/>
        </p:nvSpPr>
        <p:spPr>
          <a:xfrm>
            <a:off x="2379675" y="3284400"/>
            <a:ext cx="296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Example of cache memory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nvSpPr>
        <p:spPr>
          <a:xfrm>
            <a:off x="508150" y="607300"/>
            <a:ext cx="60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1155CC"/>
                </a:solidFill>
              </a:rPr>
              <a:t>Addressing relationships between main and cache memories</a:t>
            </a:r>
            <a:endParaRPr b="1">
              <a:solidFill>
                <a:srgbClr val="1155CC"/>
              </a:solidFill>
            </a:endParaRPr>
          </a:p>
        </p:txBody>
      </p:sp>
      <p:graphicFrame>
        <p:nvGraphicFramePr>
          <p:cNvPr id="173" name="Google Shape;173;p25"/>
          <p:cNvGraphicFramePr/>
          <p:nvPr/>
        </p:nvGraphicFramePr>
        <p:xfrm>
          <a:off x="508150" y="1575625"/>
          <a:ext cx="3000000" cy="3000000"/>
        </p:xfrm>
        <a:graphic>
          <a:graphicData uri="http://schemas.openxmlformats.org/drawingml/2006/table">
            <a:tbl>
              <a:tblPr>
                <a:noFill/>
                <a:tableStyleId>{74F9286C-E5CA-422C-BEB5-9C7EAF232B1E}</a:tableStyleId>
              </a:tblPr>
              <a:tblGrid>
                <a:gridCol w="1131450"/>
                <a:gridCol w="1131450"/>
              </a:tblGrid>
              <a:tr h="396200">
                <a:tc>
                  <a:txBody>
                    <a:bodyPr/>
                    <a:lstStyle/>
                    <a:p>
                      <a:pPr indent="0" lvl="0" marL="0" rtl="0" algn="l">
                        <a:spcBef>
                          <a:spcPts val="0"/>
                        </a:spcBef>
                        <a:spcAft>
                          <a:spcPts val="0"/>
                        </a:spcAft>
                        <a:buNone/>
                      </a:pPr>
                      <a:r>
                        <a:rPr lang="en-GB" sz="1300"/>
                        <a:t>    Tag</a:t>
                      </a:r>
                      <a:endParaRPr sz="1300"/>
                    </a:p>
                  </a:txBody>
                  <a:tcPr marT="91425" marB="91425" marR="91425" marL="91425"/>
                </a:tc>
                <a:tc>
                  <a:txBody>
                    <a:bodyPr/>
                    <a:lstStyle/>
                    <a:p>
                      <a:pPr indent="0" lvl="0" marL="0" rtl="0" algn="l">
                        <a:spcBef>
                          <a:spcPts val="0"/>
                        </a:spcBef>
                        <a:spcAft>
                          <a:spcPts val="0"/>
                        </a:spcAft>
                        <a:buNone/>
                      </a:pPr>
                      <a:r>
                        <a:rPr lang="en-GB" sz="1300"/>
                        <a:t>    Index</a:t>
                      </a:r>
                      <a:endParaRPr sz="1300"/>
                    </a:p>
                  </a:txBody>
                  <a:tcPr marT="91425" marB="91425" marR="91425" marL="91425"/>
                </a:tc>
              </a:tr>
            </a:tbl>
          </a:graphicData>
        </a:graphic>
      </p:graphicFrame>
      <p:graphicFrame>
        <p:nvGraphicFramePr>
          <p:cNvPr id="174" name="Google Shape;174;p25"/>
          <p:cNvGraphicFramePr/>
          <p:nvPr/>
        </p:nvGraphicFramePr>
        <p:xfrm>
          <a:off x="2627513" y="2763850"/>
          <a:ext cx="3000000" cy="3000000"/>
        </p:xfrm>
        <a:graphic>
          <a:graphicData uri="http://schemas.openxmlformats.org/drawingml/2006/table">
            <a:tbl>
              <a:tblPr>
                <a:noFill/>
                <a:tableStyleId>{74F9286C-E5CA-422C-BEB5-9C7EAF232B1E}</a:tableStyleId>
              </a:tblPr>
              <a:tblGrid>
                <a:gridCol w="1859375"/>
              </a:tblGrid>
              <a:tr h="1527450">
                <a:tc>
                  <a:txBody>
                    <a:bodyPr/>
                    <a:lstStyle/>
                    <a:p>
                      <a:pPr indent="0" lvl="0" marL="0" rtl="0" algn="l">
                        <a:spcBef>
                          <a:spcPts val="0"/>
                        </a:spcBef>
                        <a:spcAft>
                          <a:spcPts val="0"/>
                        </a:spcAft>
                        <a:buNone/>
                      </a:pPr>
                      <a:r>
                        <a:rPr lang="en-GB"/>
                        <a:t> </a:t>
                      </a:r>
                      <a:r>
                        <a:rPr lang="en-GB" sz="1200"/>
                        <a:t>           32K X 12</a:t>
                      </a:r>
                      <a:endParaRPr sz="1200"/>
                    </a:p>
                    <a:p>
                      <a:pPr indent="0" lvl="0" marL="0" rtl="0" algn="l">
                        <a:spcBef>
                          <a:spcPts val="0"/>
                        </a:spcBef>
                        <a:spcAft>
                          <a:spcPts val="0"/>
                        </a:spcAft>
                        <a:buNone/>
                      </a:pPr>
                      <a:r>
                        <a:rPr lang="en-GB" sz="1200"/>
                        <a:t>         Main memory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      Address=15 bits</a:t>
                      </a:r>
                      <a:endParaRPr sz="1200"/>
                    </a:p>
                    <a:p>
                      <a:pPr indent="0" lvl="0" marL="0" rtl="0" algn="l">
                        <a:spcBef>
                          <a:spcPts val="0"/>
                        </a:spcBef>
                        <a:spcAft>
                          <a:spcPts val="0"/>
                        </a:spcAft>
                        <a:buNone/>
                      </a:pPr>
                      <a:r>
                        <a:rPr lang="en-GB" sz="1200"/>
                        <a:t>       Data=12 bits</a:t>
                      </a:r>
                      <a:endParaRPr sz="1200"/>
                    </a:p>
                  </a:txBody>
                  <a:tcPr marT="91425" marB="91425" marR="91425" marL="91425"/>
                </a:tc>
              </a:tr>
            </a:tbl>
          </a:graphicData>
        </a:graphic>
      </p:graphicFrame>
      <p:graphicFrame>
        <p:nvGraphicFramePr>
          <p:cNvPr id="175" name="Google Shape;175;p25"/>
          <p:cNvGraphicFramePr/>
          <p:nvPr/>
        </p:nvGraphicFramePr>
        <p:xfrm>
          <a:off x="6288100" y="2763850"/>
          <a:ext cx="3000000" cy="3000000"/>
        </p:xfrm>
        <a:graphic>
          <a:graphicData uri="http://schemas.openxmlformats.org/drawingml/2006/table">
            <a:tbl>
              <a:tblPr>
                <a:noFill/>
                <a:tableStyleId>{74F9286C-E5CA-422C-BEB5-9C7EAF232B1E}</a:tableStyleId>
              </a:tblPr>
              <a:tblGrid>
                <a:gridCol w="2151275"/>
              </a:tblGrid>
              <a:tr h="858175">
                <a:tc>
                  <a:txBody>
                    <a:bodyPr/>
                    <a:lstStyle/>
                    <a:p>
                      <a:pPr indent="0" lvl="0" marL="0" rtl="0" algn="l">
                        <a:spcBef>
                          <a:spcPts val="0"/>
                        </a:spcBef>
                        <a:spcAft>
                          <a:spcPts val="0"/>
                        </a:spcAft>
                        <a:buNone/>
                      </a:pPr>
                      <a:r>
                        <a:rPr lang="en-GB" sz="1200"/>
                        <a:t>              512 X 12</a:t>
                      </a:r>
                      <a:endParaRPr sz="1200"/>
                    </a:p>
                    <a:p>
                      <a:pPr indent="0" lvl="0" marL="0" rtl="0" algn="l">
                        <a:spcBef>
                          <a:spcPts val="0"/>
                        </a:spcBef>
                        <a:spcAft>
                          <a:spcPts val="0"/>
                        </a:spcAft>
                        <a:buNone/>
                      </a:pPr>
                      <a:r>
                        <a:rPr lang="en-GB" sz="1200"/>
                        <a:t>         Cache memory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         Address=9 bits</a:t>
                      </a:r>
                      <a:endParaRPr sz="1200"/>
                    </a:p>
                    <a:p>
                      <a:pPr indent="0" lvl="0" marL="0" rtl="0" algn="l">
                        <a:spcBef>
                          <a:spcPts val="0"/>
                        </a:spcBef>
                        <a:spcAft>
                          <a:spcPts val="0"/>
                        </a:spcAft>
                        <a:buNone/>
                      </a:pPr>
                      <a:r>
                        <a:rPr lang="en-GB" sz="1200"/>
                        <a:t>         Data=12 bits</a:t>
                      </a:r>
                      <a:endParaRPr sz="1200"/>
                    </a:p>
                  </a:txBody>
                  <a:tcPr marT="91425" marB="91425" marR="91425" marL="91425"/>
                </a:tc>
              </a:tr>
            </a:tbl>
          </a:graphicData>
        </a:graphic>
      </p:graphicFrame>
      <p:cxnSp>
        <p:nvCxnSpPr>
          <p:cNvPr id="176" name="Google Shape;176;p25"/>
          <p:cNvCxnSpPr/>
          <p:nvPr/>
        </p:nvCxnSpPr>
        <p:spPr>
          <a:xfrm flipH="1" rot="-5400000">
            <a:off x="793225" y="2206125"/>
            <a:ext cx="842700" cy="4461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77" name="Google Shape;177;p25"/>
          <p:cNvCxnSpPr/>
          <p:nvPr/>
        </p:nvCxnSpPr>
        <p:spPr>
          <a:xfrm>
            <a:off x="1437625" y="2763850"/>
            <a:ext cx="0" cy="1488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5"/>
          <p:cNvCxnSpPr/>
          <p:nvPr/>
        </p:nvCxnSpPr>
        <p:spPr>
          <a:xfrm rot="5400000">
            <a:off x="1778575" y="2150425"/>
            <a:ext cx="904800" cy="5700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79" name="Google Shape;179;p25"/>
          <p:cNvCxnSpPr/>
          <p:nvPr/>
        </p:nvCxnSpPr>
        <p:spPr>
          <a:xfrm>
            <a:off x="2515975" y="2422975"/>
            <a:ext cx="3111000" cy="249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25"/>
          <p:cNvCxnSpPr/>
          <p:nvPr/>
        </p:nvCxnSpPr>
        <p:spPr>
          <a:xfrm>
            <a:off x="5614475" y="2466400"/>
            <a:ext cx="0" cy="4833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25"/>
          <p:cNvCxnSpPr/>
          <p:nvPr/>
        </p:nvCxnSpPr>
        <p:spPr>
          <a:xfrm>
            <a:off x="1958250" y="2813425"/>
            <a:ext cx="0" cy="993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25"/>
          <p:cNvCxnSpPr/>
          <p:nvPr/>
        </p:nvCxnSpPr>
        <p:spPr>
          <a:xfrm>
            <a:off x="1697975" y="3123275"/>
            <a:ext cx="12300" cy="10659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5"/>
          <p:cNvCxnSpPr/>
          <p:nvPr/>
        </p:nvCxnSpPr>
        <p:spPr>
          <a:xfrm>
            <a:off x="5626875" y="3259625"/>
            <a:ext cx="0" cy="917100"/>
          </a:xfrm>
          <a:prstGeom prst="straightConnector1">
            <a:avLst/>
          </a:prstGeom>
          <a:noFill/>
          <a:ln cap="flat" cmpd="sng" w="9525">
            <a:solidFill>
              <a:schemeClr val="dk2"/>
            </a:solidFill>
            <a:prstDash val="solid"/>
            <a:round/>
            <a:headEnd len="med" w="med" type="none"/>
            <a:tailEnd len="med" w="med" type="triangle"/>
          </a:ln>
        </p:spPr>
      </p:cxnSp>
      <p:sp>
        <p:nvSpPr>
          <p:cNvPr id="184" name="Google Shape;184;p25"/>
          <p:cNvSpPr txBox="1"/>
          <p:nvPr/>
        </p:nvSpPr>
        <p:spPr>
          <a:xfrm>
            <a:off x="1202225" y="2887800"/>
            <a:ext cx="101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00        000</a:t>
            </a:r>
            <a:endParaRPr sz="1200"/>
          </a:p>
        </p:txBody>
      </p:sp>
      <p:sp>
        <p:nvSpPr>
          <p:cNvPr id="185" name="Google Shape;185;p25"/>
          <p:cNvSpPr txBox="1"/>
          <p:nvPr/>
        </p:nvSpPr>
        <p:spPr>
          <a:xfrm>
            <a:off x="1259050" y="4189175"/>
            <a:ext cx="1512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77      777</a:t>
            </a:r>
            <a:endParaRPr sz="1200"/>
          </a:p>
        </p:txBody>
      </p:sp>
      <p:sp>
        <p:nvSpPr>
          <p:cNvPr id="186" name="Google Shape;186;p25"/>
          <p:cNvSpPr txBox="1"/>
          <p:nvPr/>
        </p:nvSpPr>
        <p:spPr>
          <a:xfrm>
            <a:off x="5416175" y="2986950"/>
            <a:ext cx="73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000</a:t>
            </a:r>
            <a:endParaRPr sz="1200"/>
          </a:p>
        </p:txBody>
      </p:sp>
      <p:sp>
        <p:nvSpPr>
          <p:cNvPr id="187" name="Google Shape;187;p25"/>
          <p:cNvSpPr txBox="1"/>
          <p:nvPr/>
        </p:nvSpPr>
        <p:spPr>
          <a:xfrm>
            <a:off x="5490525" y="4213950"/>
            <a:ext cx="96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777</a:t>
            </a:r>
            <a:endParaRPr sz="1200"/>
          </a:p>
        </p:txBody>
      </p:sp>
      <p:sp>
        <p:nvSpPr>
          <p:cNvPr id="188" name="Google Shape;188;p25"/>
          <p:cNvSpPr txBox="1"/>
          <p:nvPr/>
        </p:nvSpPr>
        <p:spPr>
          <a:xfrm>
            <a:off x="817975" y="3379175"/>
            <a:ext cx="793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Octal </a:t>
            </a:r>
            <a:endParaRPr sz="1200"/>
          </a:p>
          <a:p>
            <a:pPr indent="0" lvl="0" marL="0" rtl="0" algn="l">
              <a:spcBef>
                <a:spcPts val="0"/>
              </a:spcBef>
              <a:spcAft>
                <a:spcPts val="0"/>
              </a:spcAft>
              <a:buNone/>
            </a:pPr>
            <a:r>
              <a:rPr lang="en-GB" sz="1200"/>
              <a:t>address</a:t>
            </a:r>
            <a:endParaRPr sz="1200"/>
          </a:p>
        </p:txBody>
      </p:sp>
      <p:sp>
        <p:nvSpPr>
          <p:cNvPr id="189" name="Google Shape;189;p25"/>
          <p:cNvSpPr txBox="1"/>
          <p:nvPr/>
        </p:nvSpPr>
        <p:spPr>
          <a:xfrm>
            <a:off x="4895775" y="3053863"/>
            <a:ext cx="731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Octal </a:t>
            </a:r>
            <a:endParaRPr sz="1200"/>
          </a:p>
          <a:p>
            <a:pPr indent="0" lvl="0" marL="0" rtl="0" algn="l">
              <a:spcBef>
                <a:spcPts val="0"/>
              </a:spcBef>
              <a:spcAft>
                <a:spcPts val="0"/>
              </a:spcAft>
              <a:buNone/>
            </a:pPr>
            <a:r>
              <a:rPr lang="en-GB" sz="1200"/>
              <a:t>address</a:t>
            </a:r>
            <a:endParaRPr sz="1200"/>
          </a:p>
        </p:txBody>
      </p:sp>
      <p:sp>
        <p:nvSpPr>
          <p:cNvPr id="190" name="Google Shape;190;p25"/>
          <p:cNvSpPr txBox="1"/>
          <p:nvPr/>
        </p:nvSpPr>
        <p:spPr>
          <a:xfrm>
            <a:off x="731250" y="1206325"/>
            <a:ext cx="211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6 bits             9 bits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solidFill>
                  <a:srgbClr val="1155CC"/>
                </a:solidFill>
              </a:rPr>
              <a:t>Mapping Techniques</a:t>
            </a:r>
            <a:endParaRPr b="1">
              <a:solidFill>
                <a:srgbClr val="1155CC"/>
              </a:solidFill>
            </a:endParaRPr>
          </a:p>
        </p:txBody>
      </p:sp>
      <p:sp>
        <p:nvSpPr>
          <p:cNvPr id="196" name="Google Shape;19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A64D79"/>
                </a:solidFill>
                <a:latin typeface="Comic Sans MS"/>
                <a:ea typeface="Comic Sans MS"/>
                <a:cs typeface="Comic Sans MS"/>
                <a:sym typeface="Comic Sans MS"/>
              </a:rPr>
              <a:t>The transformation of data from main memory to cache is known as mapping process.Three types of mapping process are:</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1.Associative mapping</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2.Direct mapping</a:t>
            </a:r>
            <a:endParaRPr>
              <a:solidFill>
                <a:srgbClr val="A64D79"/>
              </a:solidFill>
              <a:latin typeface="Comic Sans MS"/>
              <a:ea typeface="Comic Sans MS"/>
              <a:cs typeface="Comic Sans MS"/>
              <a:sym typeface="Comic Sans MS"/>
            </a:endParaRPr>
          </a:p>
          <a:p>
            <a:pPr indent="0" lvl="0" marL="0" rtl="0" algn="l">
              <a:spcBef>
                <a:spcPts val="1200"/>
              </a:spcBef>
              <a:spcAft>
                <a:spcPts val="1200"/>
              </a:spcAft>
              <a:buNone/>
            </a:pPr>
            <a:r>
              <a:rPr lang="en-GB">
                <a:solidFill>
                  <a:srgbClr val="A64D79"/>
                </a:solidFill>
                <a:latin typeface="Comic Sans MS"/>
                <a:ea typeface="Comic Sans MS"/>
                <a:cs typeface="Comic Sans MS"/>
                <a:sym typeface="Comic Sans MS"/>
              </a:rPr>
              <a:t>3.Set-associative mapping</a:t>
            </a:r>
            <a:endParaRPr>
              <a:solidFill>
                <a:srgbClr val="A64D79"/>
              </a:solidFill>
              <a:latin typeface="Comic Sans MS"/>
              <a:ea typeface="Comic Sans MS"/>
              <a:cs typeface="Comic Sans MS"/>
              <a:sym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solidFill>
                  <a:srgbClr val="1155CC"/>
                </a:solidFill>
              </a:rPr>
              <a:t>Associative Mapping</a:t>
            </a:r>
            <a:endParaRPr b="1">
              <a:solidFill>
                <a:srgbClr val="1155CC"/>
              </a:solidFill>
            </a:endParaRPr>
          </a:p>
        </p:txBody>
      </p:sp>
      <p:sp>
        <p:nvSpPr>
          <p:cNvPr id="202" name="Google Shape;20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solidFill>
                  <a:srgbClr val="A64D79"/>
                </a:solidFill>
                <a:latin typeface="Comic Sans MS"/>
                <a:ea typeface="Comic Sans MS"/>
                <a:cs typeface="Comic Sans MS"/>
                <a:sym typeface="Comic Sans MS"/>
              </a:rPr>
              <a:t>Fastest and most flexible cache organization uses associative memory.</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It stores both address and content of memory word.</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Address is placed in argument registers and memory is searched for matching address.</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If address is found corresponding data is read.</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If address is not found, it is read from main memory and transferred to cache.</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If the cache is full,an address-word pair must be displayed.</a:t>
            </a:r>
            <a:endParaRPr>
              <a:solidFill>
                <a:srgbClr val="A64D79"/>
              </a:solidFill>
              <a:latin typeface="Comic Sans MS"/>
              <a:ea typeface="Comic Sans MS"/>
              <a:cs typeface="Comic Sans MS"/>
              <a:sym typeface="Comic Sans MS"/>
            </a:endParaRPr>
          </a:p>
          <a:p>
            <a:pPr indent="0" lvl="0" marL="0" rtl="0" algn="l">
              <a:spcBef>
                <a:spcPts val="1200"/>
              </a:spcBef>
              <a:spcAft>
                <a:spcPts val="1200"/>
              </a:spcAft>
              <a:buNone/>
            </a:pPr>
            <a:r>
              <a:rPr lang="en-GB">
                <a:solidFill>
                  <a:srgbClr val="A64D79"/>
                </a:solidFill>
                <a:latin typeface="Comic Sans MS"/>
                <a:ea typeface="Comic Sans MS"/>
                <a:cs typeface="Comic Sans MS"/>
                <a:sym typeface="Comic Sans MS"/>
              </a:rPr>
              <a:t>Various algorithm are used to determine which pair to displace.some of them are FIFO(First In First Out),LRU(Least Recently Used)etc.</a:t>
            </a:r>
            <a:endParaRPr>
              <a:solidFill>
                <a:srgbClr val="A64D79"/>
              </a:solidFill>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aphicFrame>
        <p:nvGraphicFramePr>
          <p:cNvPr id="207" name="Google Shape;207;p28"/>
          <p:cNvGraphicFramePr/>
          <p:nvPr/>
        </p:nvGraphicFramePr>
        <p:xfrm>
          <a:off x="2278700" y="2564375"/>
          <a:ext cx="3000000" cy="3000000"/>
        </p:xfrm>
        <a:graphic>
          <a:graphicData uri="http://schemas.openxmlformats.org/drawingml/2006/table">
            <a:tbl>
              <a:tblPr>
                <a:noFill/>
                <a:tableStyleId>{74F9286C-E5CA-422C-BEB5-9C7EAF232B1E}</a:tableStyleId>
              </a:tblPr>
              <a:tblGrid>
                <a:gridCol w="1862650"/>
                <a:gridCol w="1862650"/>
              </a:tblGrid>
              <a:tr h="355400">
                <a:tc>
                  <a:txBody>
                    <a:bodyPr/>
                    <a:lstStyle/>
                    <a:p>
                      <a:pPr indent="0" lvl="0" marL="0" rtl="0" algn="l">
                        <a:spcBef>
                          <a:spcPts val="0"/>
                        </a:spcBef>
                        <a:spcAft>
                          <a:spcPts val="0"/>
                        </a:spcAft>
                        <a:buNone/>
                      </a:pPr>
                      <a:r>
                        <a:rPr lang="en-GB"/>
                        <a:t>01000</a:t>
                      </a:r>
                      <a:endParaRPr/>
                    </a:p>
                  </a:txBody>
                  <a:tcPr marT="91425" marB="91425" marR="91425" marL="91425"/>
                </a:tc>
                <a:tc>
                  <a:txBody>
                    <a:bodyPr/>
                    <a:lstStyle/>
                    <a:p>
                      <a:pPr indent="0" lvl="0" marL="0" rtl="0" algn="l">
                        <a:spcBef>
                          <a:spcPts val="0"/>
                        </a:spcBef>
                        <a:spcAft>
                          <a:spcPts val="0"/>
                        </a:spcAft>
                        <a:buNone/>
                      </a:pPr>
                      <a:r>
                        <a:rPr lang="en-GB"/>
                        <a:t>3450</a:t>
                      </a:r>
                      <a:endParaRPr/>
                    </a:p>
                  </a:txBody>
                  <a:tcPr marT="91425" marB="91425" marR="91425" marL="91425"/>
                </a:tc>
              </a:tr>
              <a:tr h="355400">
                <a:tc>
                  <a:txBody>
                    <a:bodyPr/>
                    <a:lstStyle/>
                    <a:p>
                      <a:pPr indent="0" lvl="0" marL="0" rtl="0" algn="l">
                        <a:spcBef>
                          <a:spcPts val="0"/>
                        </a:spcBef>
                        <a:spcAft>
                          <a:spcPts val="0"/>
                        </a:spcAft>
                        <a:buNone/>
                      </a:pPr>
                      <a:r>
                        <a:rPr lang="en-GB"/>
                        <a:t>02777</a:t>
                      </a:r>
                      <a:endParaRPr/>
                    </a:p>
                  </a:txBody>
                  <a:tcPr marT="91425" marB="91425" marR="91425" marL="91425"/>
                </a:tc>
                <a:tc>
                  <a:txBody>
                    <a:bodyPr/>
                    <a:lstStyle/>
                    <a:p>
                      <a:pPr indent="0" lvl="0" marL="0" rtl="0" algn="l">
                        <a:spcBef>
                          <a:spcPts val="0"/>
                        </a:spcBef>
                        <a:spcAft>
                          <a:spcPts val="0"/>
                        </a:spcAft>
                        <a:buNone/>
                      </a:pPr>
                      <a:r>
                        <a:rPr lang="en-GB"/>
                        <a:t>6710</a:t>
                      </a:r>
                      <a:endParaRPr/>
                    </a:p>
                  </a:txBody>
                  <a:tcPr marT="91425" marB="91425" marR="91425" marL="91425"/>
                </a:tc>
              </a:tr>
              <a:tr h="355400">
                <a:tc>
                  <a:txBody>
                    <a:bodyPr/>
                    <a:lstStyle/>
                    <a:p>
                      <a:pPr indent="0" lvl="0" marL="0" rtl="0" algn="l">
                        <a:spcBef>
                          <a:spcPts val="0"/>
                        </a:spcBef>
                        <a:spcAft>
                          <a:spcPts val="0"/>
                        </a:spcAft>
                        <a:buNone/>
                      </a:pPr>
                      <a:r>
                        <a:rPr lang="en-GB"/>
                        <a:t>22345</a:t>
                      </a:r>
                      <a:endParaRPr/>
                    </a:p>
                  </a:txBody>
                  <a:tcPr marT="91425" marB="91425" marR="91425" marL="91425"/>
                </a:tc>
                <a:tc>
                  <a:txBody>
                    <a:bodyPr/>
                    <a:lstStyle/>
                    <a:p>
                      <a:pPr indent="0" lvl="0" marL="0" rtl="0" algn="l">
                        <a:spcBef>
                          <a:spcPts val="0"/>
                        </a:spcBef>
                        <a:spcAft>
                          <a:spcPts val="0"/>
                        </a:spcAft>
                        <a:buNone/>
                      </a:pPr>
                      <a:r>
                        <a:rPr lang="en-GB"/>
                        <a:t>1234</a:t>
                      </a:r>
                      <a:endParaRPr/>
                    </a:p>
                  </a:txBody>
                  <a:tcPr marT="91425" marB="91425" marR="91425" marL="91425"/>
                </a:tc>
              </a:tr>
              <a:tr h="12572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08" name="Google Shape;208;p28"/>
          <p:cNvSpPr txBox="1"/>
          <p:nvPr/>
        </p:nvSpPr>
        <p:spPr>
          <a:xfrm>
            <a:off x="2278650" y="2135375"/>
            <a:ext cx="3725400" cy="400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GB"/>
              <a:t>Address                       Data</a:t>
            </a:r>
            <a:endParaRPr/>
          </a:p>
        </p:txBody>
      </p:sp>
      <p:graphicFrame>
        <p:nvGraphicFramePr>
          <p:cNvPr id="209" name="Google Shape;209;p28"/>
          <p:cNvGraphicFramePr/>
          <p:nvPr/>
        </p:nvGraphicFramePr>
        <p:xfrm>
          <a:off x="2278650" y="1604050"/>
          <a:ext cx="3000000" cy="3000000"/>
        </p:xfrm>
        <a:graphic>
          <a:graphicData uri="http://schemas.openxmlformats.org/drawingml/2006/table">
            <a:tbl>
              <a:tblPr>
                <a:noFill/>
                <a:tableStyleId>{74F9286C-E5CA-422C-BEB5-9C7EAF232B1E}</a:tableStyleId>
              </a:tblPr>
              <a:tblGrid>
                <a:gridCol w="1921975"/>
              </a:tblGrid>
              <a:tr h="309425">
                <a:tc>
                  <a:txBody>
                    <a:bodyPr/>
                    <a:lstStyle/>
                    <a:p>
                      <a:pPr indent="0" lvl="0" marL="0" rtl="0" algn="l">
                        <a:spcBef>
                          <a:spcPts val="0"/>
                        </a:spcBef>
                        <a:spcAft>
                          <a:spcPts val="0"/>
                        </a:spcAft>
                        <a:buNone/>
                      </a:pPr>
                      <a:r>
                        <a:rPr lang="en-GB"/>
                        <a:t>Argument register</a:t>
                      </a:r>
                      <a:endParaRPr/>
                    </a:p>
                  </a:txBody>
                  <a:tcPr marT="91425" marB="91425" marR="91425" marL="91425"/>
                </a:tc>
              </a:tr>
            </a:tbl>
          </a:graphicData>
        </a:graphic>
      </p:graphicFrame>
      <p:sp>
        <p:nvSpPr>
          <p:cNvPr id="210" name="Google Shape;210;p28"/>
          <p:cNvSpPr txBox="1"/>
          <p:nvPr/>
        </p:nvSpPr>
        <p:spPr>
          <a:xfrm>
            <a:off x="2278688" y="729225"/>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CPU address(15 bits)</a:t>
            </a:r>
            <a:endParaRPr/>
          </a:p>
        </p:txBody>
      </p:sp>
      <p:cxnSp>
        <p:nvCxnSpPr>
          <p:cNvPr id="211" name="Google Shape;211;p28"/>
          <p:cNvCxnSpPr/>
          <p:nvPr/>
        </p:nvCxnSpPr>
        <p:spPr>
          <a:xfrm>
            <a:off x="3306488" y="1260550"/>
            <a:ext cx="1800" cy="343500"/>
          </a:xfrm>
          <a:prstGeom prst="straightConnector1">
            <a:avLst/>
          </a:prstGeom>
          <a:noFill/>
          <a:ln cap="flat" cmpd="sng" w="9525">
            <a:solidFill>
              <a:schemeClr val="dk2"/>
            </a:solidFill>
            <a:prstDash val="solid"/>
            <a:round/>
            <a:headEnd len="med" w="med" type="none"/>
            <a:tailEnd len="med" w="med" type="triangle"/>
          </a:ln>
        </p:spPr>
      </p:cxnSp>
      <p:sp>
        <p:nvSpPr>
          <p:cNvPr id="212" name="Google Shape;212;p28"/>
          <p:cNvSpPr txBox="1"/>
          <p:nvPr/>
        </p:nvSpPr>
        <p:spPr>
          <a:xfrm>
            <a:off x="2222875" y="136350"/>
            <a:ext cx="509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rgbClr val="1155CC"/>
                </a:solidFill>
              </a:rPr>
              <a:t>Associative mapping cache</a:t>
            </a:r>
            <a:endParaRPr b="1" u="sng">
              <a:solidFill>
                <a:srgbClr val="1155C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lang="en-GB">
                <a:solidFill>
                  <a:srgbClr val="1155CC"/>
                </a:solidFill>
              </a:rPr>
              <a:t>Direct Mapping</a:t>
            </a:r>
            <a:endParaRPr>
              <a:solidFill>
                <a:srgbClr val="1155CC"/>
              </a:solidFill>
            </a:endParaRPr>
          </a:p>
        </p:txBody>
      </p:sp>
      <p:sp>
        <p:nvSpPr>
          <p:cNvPr id="218" name="Google Shape;21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A64D79"/>
                </a:solidFill>
                <a:latin typeface="Comic Sans MS"/>
                <a:ea typeface="Comic Sans MS"/>
                <a:cs typeface="Comic Sans MS"/>
                <a:sym typeface="Comic Sans MS"/>
              </a:rPr>
              <a:t>CPU address is divided into two fields tag and index.</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Index field is required to access cache memory and total address is used to access main memory.</a:t>
            </a:r>
            <a:endParaRPr>
              <a:solidFill>
                <a:srgbClr val="A64D79"/>
              </a:solidFill>
              <a:latin typeface="Comic Sans MS"/>
              <a:ea typeface="Comic Sans MS"/>
              <a:cs typeface="Comic Sans MS"/>
              <a:sym typeface="Comic Sans MS"/>
            </a:endParaRPr>
          </a:p>
          <a:p>
            <a:pPr indent="0" lvl="0" marL="0" rtl="0" algn="l">
              <a:spcBef>
                <a:spcPts val="1200"/>
              </a:spcBef>
              <a:spcAft>
                <a:spcPts val="1200"/>
              </a:spcAft>
              <a:buNone/>
            </a:pPr>
            <a:r>
              <a:rPr lang="en-GB">
                <a:solidFill>
                  <a:srgbClr val="A64D79"/>
                </a:solidFill>
                <a:latin typeface="Comic Sans MS"/>
                <a:ea typeface="Comic Sans MS"/>
                <a:cs typeface="Comic Sans MS"/>
                <a:sym typeface="Comic Sans MS"/>
              </a:rPr>
              <a:t>If there are 2^k words in cache and 2^n words in main memory, then n bit memory address is divided into two parts k bits for index field and n-k bits for tag field.</a:t>
            </a:r>
            <a:endParaRPr>
              <a:solidFill>
                <a:srgbClr val="A64D79"/>
              </a:solidFill>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idx="1" type="body"/>
          </p:nvPr>
        </p:nvSpPr>
        <p:spPr>
          <a:xfrm>
            <a:off x="311700" y="210700"/>
            <a:ext cx="8520600" cy="466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solidFill>
                  <a:srgbClr val="A64D79"/>
                </a:solidFill>
                <a:latin typeface="Comic Sans MS"/>
                <a:ea typeface="Comic Sans MS"/>
                <a:cs typeface="Comic Sans MS"/>
                <a:sym typeface="Comic Sans MS"/>
              </a:rPr>
              <a:t>When CPU generates memory request,index field is used to access the cache.</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Tag field of the CPU address is compared with the tag in the word read.If the tag match, there is a hit.</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If the tag does not match ,word is read from main memory and updated in the cache.</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This example uses the block size of 1.</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It can be also implemented for block size of 8 words.</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The index field is divided into two parts: block field and word field.</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In 512 word cache there are 64 blocks of 8 words each</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Every time miss occur entire block of word is transferred from main memory to cache.</a:t>
            </a:r>
            <a:endParaRPr>
              <a:solidFill>
                <a:srgbClr val="A64D79"/>
              </a:solidFill>
              <a:latin typeface="Comic Sans MS"/>
              <a:ea typeface="Comic Sans MS"/>
              <a:cs typeface="Comic Sans MS"/>
              <a:sym typeface="Comic Sans MS"/>
            </a:endParaRPr>
          </a:p>
          <a:p>
            <a:pPr indent="0" lvl="0" marL="0" rtl="0" algn="l">
              <a:spcBef>
                <a:spcPts val="1200"/>
              </a:spcBef>
              <a:spcAft>
                <a:spcPts val="1200"/>
              </a:spcAft>
              <a:buNone/>
            </a:pPr>
            <a:r>
              <a:t/>
            </a:r>
            <a:endParaRPr>
              <a:solidFill>
                <a:srgbClr val="A64D79"/>
              </a:solidFill>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nvSpPr>
        <p:spPr>
          <a:xfrm>
            <a:off x="2292875" y="111525"/>
            <a:ext cx="467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1155CC"/>
                </a:solidFill>
              </a:rPr>
              <a:t>Direct mapping cache organization</a:t>
            </a:r>
            <a:endParaRPr b="1">
              <a:solidFill>
                <a:srgbClr val="1155CC"/>
              </a:solidFill>
            </a:endParaRPr>
          </a:p>
        </p:txBody>
      </p:sp>
      <p:graphicFrame>
        <p:nvGraphicFramePr>
          <p:cNvPr id="229" name="Google Shape;229;p31"/>
          <p:cNvGraphicFramePr/>
          <p:nvPr/>
        </p:nvGraphicFramePr>
        <p:xfrm>
          <a:off x="940100" y="685300"/>
          <a:ext cx="3000000" cy="3000000"/>
        </p:xfrm>
        <a:graphic>
          <a:graphicData uri="http://schemas.openxmlformats.org/drawingml/2006/table">
            <a:tbl>
              <a:tblPr>
                <a:noFill/>
                <a:tableStyleId>{74F9286C-E5CA-422C-BEB5-9C7EAF232B1E}</a:tableStyleId>
              </a:tblPr>
              <a:tblGrid>
                <a:gridCol w="1129675"/>
              </a:tblGrid>
              <a:tr h="261500">
                <a:tc>
                  <a:txBody>
                    <a:bodyPr/>
                    <a:lstStyle/>
                    <a:p>
                      <a:pPr indent="0" lvl="0" marL="0" rtl="0" algn="l">
                        <a:spcBef>
                          <a:spcPts val="0"/>
                        </a:spcBef>
                        <a:spcAft>
                          <a:spcPts val="0"/>
                        </a:spcAft>
                        <a:buNone/>
                      </a:pPr>
                      <a:r>
                        <a:rPr lang="en-GB"/>
                        <a:t>1220</a:t>
                      </a:r>
                      <a:endParaRPr/>
                    </a:p>
                  </a:txBody>
                  <a:tcPr marT="91425" marB="91425" marR="91425" marL="91425"/>
                </a:tc>
              </a:tr>
              <a:tr h="488700">
                <a:tc>
                  <a:txBody>
                    <a:bodyPr/>
                    <a:lstStyle/>
                    <a:p>
                      <a:pPr indent="0" lvl="0" marL="0" rtl="0" algn="l">
                        <a:spcBef>
                          <a:spcPts val="0"/>
                        </a:spcBef>
                        <a:spcAft>
                          <a:spcPts val="0"/>
                        </a:spcAft>
                        <a:buNone/>
                      </a:pPr>
                      <a:r>
                        <a:t/>
                      </a:r>
                      <a:endParaRPr/>
                    </a:p>
                  </a:txBody>
                  <a:tcPr marT="91425" marB="91425" marR="91425" marL="91425"/>
                </a:tc>
              </a:tr>
              <a:tr h="261500">
                <a:tc>
                  <a:txBody>
                    <a:bodyPr/>
                    <a:lstStyle/>
                    <a:p>
                      <a:pPr indent="0" lvl="0" marL="0" rtl="0" algn="l">
                        <a:spcBef>
                          <a:spcPts val="0"/>
                        </a:spcBef>
                        <a:spcAft>
                          <a:spcPts val="0"/>
                        </a:spcAft>
                        <a:buNone/>
                      </a:pPr>
                      <a:r>
                        <a:rPr lang="en-GB"/>
                        <a:t>2340</a:t>
                      </a:r>
                      <a:endParaRPr/>
                    </a:p>
                  </a:txBody>
                  <a:tcPr marT="91425" marB="91425" marR="91425" marL="91425"/>
                </a:tc>
              </a:tr>
              <a:tr h="273900">
                <a:tc>
                  <a:txBody>
                    <a:bodyPr/>
                    <a:lstStyle/>
                    <a:p>
                      <a:pPr indent="0" lvl="0" marL="0" rtl="0" algn="l">
                        <a:spcBef>
                          <a:spcPts val="0"/>
                        </a:spcBef>
                        <a:spcAft>
                          <a:spcPts val="0"/>
                        </a:spcAft>
                        <a:buNone/>
                      </a:pPr>
                      <a:r>
                        <a:rPr lang="en-GB"/>
                        <a:t>3450</a:t>
                      </a:r>
                      <a:endParaRPr/>
                    </a:p>
                  </a:txBody>
                  <a:tcPr marT="91425" marB="91425" marR="91425" marL="91425"/>
                </a:tc>
              </a:tr>
              <a:tr h="501100">
                <a:tc>
                  <a:txBody>
                    <a:bodyPr/>
                    <a:lstStyle/>
                    <a:p>
                      <a:pPr indent="0" lvl="0" marL="0" rtl="0" algn="l">
                        <a:spcBef>
                          <a:spcPts val="0"/>
                        </a:spcBef>
                        <a:spcAft>
                          <a:spcPts val="0"/>
                        </a:spcAft>
                        <a:buNone/>
                      </a:pPr>
                      <a:r>
                        <a:t/>
                      </a:r>
                      <a:endParaRPr/>
                    </a:p>
                  </a:txBody>
                  <a:tcPr marT="91425" marB="91425" marR="91425" marL="91425"/>
                </a:tc>
              </a:tr>
              <a:tr h="278025">
                <a:tc>
                  <a:txBody>
                    <a:bodyPr/>
                    <a:lstStyle/>
                    <a:p>
                      <a:pPr indent="0" lvl="0" marL="0" rtl="0" algn="l">
                        <a:spcBef>
                          <a:spcPts val="0"/>
                        </a:spcBef>
                        <a:spcAft>
                          <a:spcPts val="0"/>
                        </a:spcAft>
                        <a:buNone/>
                      </a:pPr>
                      <a:r>
                        <a:rPr lang="en-GB"/>
                        <a:t>4560</a:t>
                      </a:r>
                      <a:endParaRPr/>
                    </a:p>
                  </a:txBody>
                  <a:tcPr marT="91425" marB="91425" marR="91425" marL="91425"/>
                </a:tc>
              </a:tr>
              <a:tr h="273900">
                <a:tc>
                  <a:txBody>
                    <a:bodyPr/>
                    <a:lstStyle/>
                    <a:p>
                      <a:pPr indent="0" lvl="0" marL="0" rtl="0" algn="l">
                        <a:spcBef>
                          <a:spcPts val="0"/>
                        </a:spcBef>
                        <a:spcAft>
                          <a:spcPts val="0"/>
                        </a:spcAft>
                        <a:buNone/>
                      </a:pPr>
                      <a:r>
                        <a:rPr lang="en-GB"/>
                        <a:t>5670</a:t>
                      </a:r>
                      <a:endParaRPr/>
                    </a:p>
                  </a:txBody>
                  <a:tcPr marT="91425" marB="91425" marR="91425" marL="91425"/>
                </a:tc>
              </a:tr>
              <a:tr h="538300">
                <a:tc>
                  <a:txBody>
                    <a:bodyPr/>
                    <a:lstStyle/>
                    <a:p>
                      <a:pPr indent="0" lvl="0" marL="0" rtl="0" algn="l">
                        <a:spcBef>
                          <a:spcPts val="0"/>
                        </a:spcBef>
                        <a:spcAft>
                          <a:spcPts val="0"/>
                        </a:spcAft>
                        <a:buNone/>
                      </a:pPr>
                      <a:r>
                        <a:t/>
                      </a:r>
                      <a:endParaRPr/>
                    </a:p>
                  </a:txBody>
                  <a:tcPr marT="91425" marB="91425" marR="91425" marL="91425"/>
                </a:tc>
              </a:tr>
              <a:tr h="278025">
                <a:tc>
                  <a:txBody>
                    <a:bodyPr/>
                    <a:lstStyle/>
                    <a:p>
                      <a:pPr indent="0" lvl="0" marL="0" rtl="0" algn="l">
                        <a:spcBef>
                          <a:spcPts val="0"/>
                        </a:spcBef>
                        <a:spcAft>
                          <a:spcPts val="0"/>
                        </a:spcAft>
                        <a:buNone/>
                      </a:pPr>
                      <a:r>
                        <a:rPr lang="en-GB"/>
                        <a:t>6710</a:t>
                      </a:r>
                      <a:endParaRPr/>
                    </a:p>
                  </a:txBody>
                  <a:tcPr marT="91425" marB="91425" marR="91425" marL="91425"/>
                </a:tc>
              </a:tr>
            </a:tbl>
          </a:graphicData>
        </a:graphic>
      </p:graphicFrame>
      <p:sp>
        <p:nvSpPr>
          <p:cNvPr id="230" name="Google Shape;230;p31"/>
          <p:cNvSpPr txBox="1"/>
          <p:nvPr/>
        </p:nvSpPr>
        <p:spPr>
          <a:xfrm>
            <a:off x="940100" y="300400"/>
            <a:ext cx="1326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t>Memory data</a:t>
            </a:r>
            <a:endParaRPr sz="1300"/>
          </a:p>
        </p:txBody>
      </p:sp>
      <p:sp>
        <p:nvSpPr>
          <p:cNvPr id="231" name="Google Shape;231;p31"/>
          <p:cNvSpPr txBox="1"/>
          <p:nvPr/>
        </p:nvSpPr>
        <p:spPr>
          <a:xfrm>
            <a:off x="61975" y="300400"/>
            <a:ext cx="151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Memory</a:t>
            </a:r>
            <a:endParaRPr sz="1200"/>
          </a:p>
          <a:p>
            <a:pPr indent="0" lvl="0" marL="0" rtl="0" algn="l">
              <a:spcBef>
                <a:spcPts val="0"/>
              </a:spcBef>
              <a:spcAft>
                <a:spcPts val="0"/>
              </a:spcAft>
              <a:buNone/>
            </a:pPr>
            <a:r>
              <a:rPr lang="en-GB" sz="1200"/>
              <a:t> address</a:t>
            </a:r>
            <a:endParaRPr sz="1200"/>
          </a:p>
        </p:txBody>
      </p:sp>
      <p:sp>
        <p:nvSpPr>
          <p:cNvPr id="232" name="Google Shape;232;p31"/>
          <p:cNvSpPr txBox="1"/>
          <p:nvPr/>
        </p:nvSpPr>
        <p:spPr>
          <a:xfrm>
            <a:off x="247675" y="685300"/>
            <a:ext cx="13263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00000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00777</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01000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01777</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02000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02777</a:t>
            </a:r>
            <a:endParaRPr sz="1200"/>
          </a:p>
        </p:txBody>
      </p:sp>
      <p:graphicFrame>
        <p:nvGraphicFramePr>
          <p:cNvPr id="233" name="Google Shape;233;p31"/>
          <p:cNvGraphicFramePr/>
          <p:nvPr/>
        </p:nvGraphicFramePr>
        <p:xfrm>
          <a:off x="5608250" y="1081500"/>
          <a:ext cx="3000000" cy="3000000"/>
        </p:xfrm>
        <a:graphic>
          <a:graphicData uri="http://schemas.openxmlformats.org/drawingml/2006/table">
            <a:tbl>
              <a:tblPr>
                <a:noFill/>
                <a:tableStyleId>{74F9286C-E5CA-422C-BEB5-9C7EAF232B1E}</a:tableStyleId>
              </a:tblPr>
              <a:tblGrid>
                <a:gridCol w="1100450"/>
                <a:gridCol w="1100450"/>
              </a:tblGrid>
              <a:tr h="271800">
                <a:tc>
                  <a:txBody>
                    <a:bodyPr/>
                    <a:lstStyle/>
                    <a:p>
                      <a:pPr indent="0" lvl="0" marL="0" rtl="0" algn="l">
                        <a:spcBef>
                          <a:spcPts val="0"/>
                        </a:spcBef>
                        <a:spcAft>
                          <a:spcPts val="0"/>
                        </a:spcAft>
                        <a:buNone/>
                      </a:pPr>
                      <a:r>
                        <a:rPr lang="en-GB" sz="1200"/>
                        <a:t>00</a:t>
                      </a:r>
                      <a:endParaRPr sz="1200"/>
                    </a:p>
                  </a:txBody>
                  <a:tcPr marT="91425" marB="91425" marR="91425" marL="91425"/>
                </a:tc>
                <a:tc>
                  <a:txBody>
                    <a:bodyPr/>
                    <a:lstStyle/>
                    <a:p>
                      <a:pPr indent="0" lvl="0" marL="0" rtl="0" algn="l">
                        <a:spcBef>
                          <a:spcPts val="0"/>
                        </a:spcBef>
                        <a:spcAft>
                          <a:spcPts val="0"/>
                        </a:spcAft>
                        <a:buNone/>
                      </a:pPr>
                      <a:r>
                        <a:rPr lang="en-GB" sz="1200"/>
                        <a:t>1220</a:t>
                      </a:r>
                      <a:endParaRPr sz="1200"/>
                    </a:p>
                  </a:txBody>
                  <a:tcPr marT="91425" marB="91425" marR="91425" marL="91425"/>
                </a:tc>
              </a:tr>
              <a:tr h="105680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346200">
                <a:tc>
                  <a:txBody>
                    <a:bodyPr/>
                    <a:lstStyle/>
                    <a:p>
                      <a:pPr indent="0" lvl="0" marL="0" rtl="0" algn="l">
                        <a:spcBef>
                          <a:spcPts val="0"/>
                        </a:spcBef>
                        <a:spcAft>
                          <a:spcPts val="0"/>
                        </a:spcAft>
                        <a:buNone/>
                      </a:pPr>
                      <a:r>
                        <a:rPr lang="en-GB" sz="1200"/>
                        <a:t>02</a:t>
                      </a:r>
                      <a:endParaRPr sz="1200"/>
                    </a:p>
                  </a:txBody>
                  <a:tcPr marT="91425" marB="91425" marR="91425" marL="91425"/>
                </a:tc>
                <a:tc>
                  <a:txBody>
                    <a:bodyPr/>
                    <a:lstStyle/>
                    <a:p>
                      <a:pPr indent="0" lvl="0" marL="0" rtl="0" algn="l">
                        <a:spcBef>
                          <a:spcPts val="0"/>
                        </a:spcBef>
                        <a:spcAft>
                          <a:spcPts val="0"/>
                        </a:spcAft>
                        <a:buNone/>
                      </a:pPr>
                      <a:r>
                        <a:rPr lang="en-GB" sz="1200"/>
                        <a:t>6710</a:t>
                      </a:r>
                      <a:endParaRPr sz="1200"/>
                    </a:p>
                  </a:txBody>
                  <a:tcPr marT="91425" marB="91425" marR="91425" marL="91425"/>
                </a:tc>
              </a:tr>
            </a:tbl>
          </a:graphicData>
        </a:graphic>
      </p:graphicFrame>
      <p:sp>
        <p:nvSpPr>
          <p:cNvPr id="234" name="Google Shape;234;p31"/>
          <p:cNvSpPr txBox="1"/>
          <p:nvPr/>
        </p:nvSpPr>
        <p:spPr>
          <a:xfrm>
            <a:off x="5608300" y="685300"/>
            <a:ext cx="22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5" name="Google Shape;235;p31"/>
          <p:cNvSpPr txBox="1"/>
          <p:nvPr/>
        </p:nvSpPr>
        <p:spPr>
          <a:xfrm>
            <a:off x="5651650" y="694075"/>
            <a:ext cx="2106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t>Tag		    Data</a:t>
            </a:r>
            <a:endParaRPr sz="1300"/>
          </a:p>
        </p:txBody>
      </p:sp>
      <p:sp>
        <p:nvSpPr>
          <p:cNvPr id="236" name="Google Shape;236;p31"/>
          <p:cNvSpPr txBox="1"/>
          <p:nvPr/>
        </p:nvSpPr>
        <p:spPr>
          <a:xfrm>
            <a:off x="4722100" y="685300"/>
            <a:ext cx="7683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Index</a:t>
            </a:r>
            <a:endParaRPr sz="1200"/>
          </a:p>
          <a:p>
            <a:pPr indent="0" lvl="0" marL="0" rtl="0" algn="l">
              <a:spcBef>
                <a:spcPts val="0"/>
              </a:spcBef>
              <a:spcAft>
                <a:spcPts val="0"/>
              </a:spcAft>
              <a:buNone/>
            </a:pPr>
            <a:r>
              <a:rPr lang="en-GB" sz="1200"/>
              <a:t>Address</a:t>
            </a:r>
            <a:endParaRPr sz="1200"/>
          </a:p>
          <a:p>
            <a:pPr indent="0" lvl="0" marL="0" rtl="0" algn="l">
              <a:spcBef>
                <a:spcPts val="0"/>
              </a:spcBef>
              <a:spcAft>
                <a:spcPts val="0"/>
              </a:spcAft>
              <a:buNone/>
            </a:pPr>
            <a:r>
              <a:rPr lang="en-GB" sz="1200"/>
              <a:t>000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777</a:t>
            </a:r>
            <a:endParaRPr sz="1200"/>
          </a:p>
        </p:txBody>
      </p:sp>
      <p:sp>
        <p:nvSpPr>
          <p:cNvPr id="237" name="Google Shape;237;p31"/>
          <p:cNvSpPr txBox="1"/>
          <p:nvPr/>
        </p:nvSpPr>
        <p:spPr>
          <a:xfrm>
            <a:off x="5354200" y="3172850"/>
            <a:ext cx="2615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t>(b) Cache memory</a:t>
            </a:r>
            <a:endParaRPr sz="1300"/>
          </a:p>
        </p:txBody>
      </p:sp>
      <p:sp>
        <p:nvSpPr>
          <p:cNvPr id="238" name="Google Shape;238;p31"/>
          <p:cNvSpPr txBox="1"/>
          <p:nvPr/>
        </p:nvSpPr>
        <p:spPr>
          <a:xfrm>
            <a:off x="371925" y="4684950"/>
            <a:ext cx="7138800" cy="384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GB" sz="1300"/>
              <a:t>(a) </a:t>
            </a:r>
            <a:r>
              <a:rPr lang="en-GB" sz="1300"/>
              <a:t>Main memory</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931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5300">
                <a:solidFill>
                  <a:srgbClr val="000000"/>
                </a:solidFill>
                <a:latin typeface="Lora"/>
                <a:ea typeface="Lora"/>
                <a:cs typeface="Lora"/>
                <a:sym typeface="Lora"/>
              </a:rPr>
              <a:t>Memory Organisation</a:t>
            </a:r>
            <a:r>
              <a:rPr lang="en-GB" sz="5300">
                <a:solidFill>
                  <a:srgbClr val="000000"/>
                </a:solidFill>
                <a:latin typeface="Impact"/>
                <a:ea typeface="Impact"/>
                <a:cs typeface="Impact"/>
                <a:sym typeface="Impact"/>
              </a:rPr>
              <a:t> </a:t>
            </a:r>
            <a:endParaRPr sz="5300">
              <a:solidFill>
                <a:srgbClr val="000000"/>
              </a:solidFill>
              <a:latin typeface="Impact"/>
              <a:ea typeface="Impact"/>
              <a:cs typeface="Impact"/>
              <a:sym typeface="Impact"/>
            </a:endParaRPr>
          </a:p>
        </p:txBody>
      </p:sp>
      <p:sp>
        <p:nvSpPr>
          <p:cNvPr id="63" name="Google Shape;63;p14"/>
          <p:cNvSpPr txBox="1"/>
          <p:nvPr/>
        </p:nvSpPr>
        <p:spPr>
          <a:xfrm>
            <a:off x="914400" y="2150224"/>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4" name="Google Shape;64;p14"/>
          <p:cNvSpPr txBox="1"/>
          <p:nvPr/>
        </p:nvSpPr>
        <p:spPr>
          <a:xfrm>
            <a:off x="402034" y="1034979"/>
            <a:ext cx="7315200" cy="37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baseline="-25000" lang="en-GB" sz="3900">
                <a:solidFill>
                  <a:srgbClr val="3D85C6"/>
                </a:solidFill>
                <a:latin typeface="Trebuchet MS"/>
                <a:ea typeface="Trebuchet MS"/>
                <a:cs typeface="Trebuchet MS"/>
                <a:sym typeface="Trebuchet MS"/>
              </a:rPr>
              <a:t>1.Memory Hierarchy </a:t>
            </a:r>
            <a:endParaRPr b="1" baseline="-25000" sz="3900">
              <a:solidFill>
                <a:srgbClr val="3D85C6"/>
              </a:solidFill>
              <a:latin typeface="Trebuchet MS"/>
              <a:ea typeface="Trebuchet MS"/>
              <a:cs typeface="Trebuchet MS"/>
              <a:sym typeface="Trebuchet MS"/>
            </a:endParaRPr>
          </a:p>
          <a:p>
            <a:pPr indent="0" lvl="0" marL="0" rtl="0" algn="l">
              <a:spcBef>
                <a:spcPts val="0"/>
              </a:spcBef>
              <a:spcAft>
                <a:spcPts val="0"/>
              </a:spcAft>
              <a:buNone/>
            </a:pPr>
            <a:r>
              <a:rPr b="1" baseline="-25000" lang="en-GB" sz="3900">
                <a:solidFill>
                  <a:srgbClr val="3D85C6"/>
                </a:solidFill>
                <a:latin typeface="Trebuchet MS"/>
                <a:ea typeface="Trebuchet MS"/>
                <a:cs typeface="Trebuchet MS"/>
                <a:sym typeface="Trebuchet MS"/>
              </a:rPr>
              <a:t>2.Cache Memory</a:t>
            </a:r>
            <a:endParaRPr b="1" baseline="-25000" sz="3900">
              <a:solidFill>
                <a:srgbClr val="3D85C6"/>
              </a:solidFill>
              <a:latin typeface="Trebuchet MS"/>
              <a:ea typeface="Trebuchet MS"/>
              <a:cs typeface="Trebuchet MS"/>
              <a:sym typeface="Trebuchet MS"/>
            </a:endParaRPr>
          </a:p>
          <a:p>
            <a:pPr indent="0" lvl="0" marL="0" rtl="0" algn="l">
              <a:spcBef>
                <a:spcPts val="0"/>
              </a:spcBef>
              <a:spcAft>
                <a:spcPts val="0"/>
              </a:spcAft>
              <a:buNone/>
            </a:pPr>
            <a:r>
              <a:rPr b="1" baseline="-25000" lang="en-GB" sz="3900">
                <a:solidFill>
                  <a:srgbClr val="3D85C6"/>
                </a:solidFill>
                <a:latin typeface="Trebuchet MS"/>
                <a:ea typeface="Trebuchet MS"/>
                <a:cs typeface="Trebuchet MS"/>
                <a:sym typeface="Trebuchet MS"/>
              </a:rPr>
              <a:t>3.Main Memory</a:t>
            </a:r>
            <a:endParaRPr b="1" baseline="-25000" sz="3900">
              <a:solidFill>
                <a:srgbClr val="3D85C6"/>
              </a:solidFill>
              <a:latin typeface="Trebuchet MS"/>
              <a:ea typeface="Trebuchet MS"/>
              <a:cs typeface="Trebuchet MS"/>
              <a:sym typeface="Trebuchet MS"/>
            </a:endParaRPr>
          </a:p>
          <a:p>
            <a:pPr indent="0" lvl="0" marL="0" rtl="0" algn="l">
              <a:spcBef>
                <a:spcPts val="0"/>
              </a:spcBef>
              <a:spcAft>
                <a:spcPts val="0"/>
              </a:spcAft>
              <a:buNone/>
            </a:pPr>
            <a:r>
              <a:rPr b="1" baseline="-25000" lang="en-GB" sz="3900">
                <a:solidFill>
                  <a:srgbClr val="3D85C6"/>
                </a:solidFill>
                <a:latin typeface="Trebuchet MS"/>
                <a:ea typeface="Trebuchet MS"/>
                <a:cs typeface="Trebuchet MS"/>
                <a:sym typeface="Trebuchet MS"/>
              </a:rPr>
              <a:t>4.Secondary Memory</a:t>
            </a:r>
            <a:endParaRPr b="1" baseline="-25000" sz="3900">
              <a:solidFill>
                <a:srgbClr val="3D85C6"/>
              </a:solidFill>
              <a:latin typeface="Trebuchet MS"/>
              <a:ea typeface="Trebuchet MS"/>
              <a:cs typeface="Trebuchet MS"/>
              <a:sym typeface="Trebuchet MS"/>
            </a:endParaRPr>
          </a:p>
          <a:p>
            <a:pPr indent="0" lvl="0" marL="0" rtl="0" algn="l">
              <a:spcBef>
                <a:spcPts val="0"/>
              </a:spcBef>
              <a:spcAft>
                <a:spcPts val="0"/>
              </a:spcAft>
              <a:buNone/>
            </a:pPr>
            <a:r>
              <a:rPr b="1" baseline="-25000" lang="en-GB" sz="3900">
                <a:solidFill>
                  <a:srgbClr val="3D85C6"/>
                </a:solidFill>
                <a:latin typeface="Trebuchet MS"/>
                <a:ea typeface="Trebuchet MS"/>
                <a:cs typeface="Trebuchet MS"/>
                <a:sym typeface="Trebuchet MS"/>
              </a:rPr>
              <a:t>5.Virtual Memory</a:t>
            </a:r>
            <a:endParaRPr b="1" baseline="-25000" sz="3900">
              <a:solidFill>
                <a:srgbClr val="3D85C6"/>
              </a:solidFill>
              <a:latin typeface="Trebuchet MS"/>
              <a:ea typeface="Trebuchet MS"/>
              <a:cs typeface="Trebuchet MS"/>
              <a:sym typeface="Trebuchet MS"/>
            </a:endParaRPr>
          </a:p>
          <a:p>
            <a:pPr indent="0" lvl="0" marL="0" rtl="0" algn="l">
              <a:spcBef>
                <a:spcPts val="0"/>
              </a:spcBef>
              <a:spcAft>
                <a:spcPts val="0"/>
              </a:spcAft>
              <a:buNone/>
            </a:pPr>
            <a:r>
              <a:rPr b="1" baseline="-25000" lang="en-GB" sz="3900">
                <a:solidFill>
                  <a:srgbClr val="3D85C6"/>
                </a:solidFill>
                <a:latin typeface="Trebuchet MS"/>
                <a:ea typeface="Trebuchet MS"/>
                <a:cs typeface="Trebuchet MS"/>
                <a:sym typeface="Trebuchet MS"/>
              </a:rPr>
              <a:t>6.Characteristics of different types of memory </a:t>
            </a:r>
            <a:endParaRPr b="1" baseline="-25000" sz="3900">
              <a:solidFill>
                <a:srgbClr val="3D85C6"/>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nvSpPr>
        <p:spPr>
          <a:xfrm>
            <a:off x="1710400" y="223075"/>
            <a:ext cx="44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1155CC"/>
                </a:solidFill>
              </a:rPr>
              <a:t>Direct mapping cache w</a:t>
            </a:r>
            <a:r>
              <a:rPr b="1" lang="en-GB">
                <a:solidFill>
                  <a:srgbClr val="1155CC"/>
                </a:solidFill>
              </a:rPr>
              <a:t>ith block size of 8 words</a:t>
            </a:r>
            <a:endParaRPr b="1">
              <a:solidFill>
                <a:srgbClr val="1155CC"/>
              </a:solidFill>
            </a:endParaRPr>
          </a:p>
        </p:txBody>
      </p:sp>
      <p:graphicFrame>
        <p:nvGraphicFramePr>
          <p:cNvPr id="244" name="Google Shape;244;p32"/>
          <p:cNvGraphicFramePr/>
          <p:nvPr/>
        </p:nvGraphicFramePr>
        <p:xfrm>
          <a:off x="1710400" y="1410675"/>
          <a:ext cx="3000000" cy="3000000"/>
        </p:xfrm>
        <a:graphic>
          <a:graphicData uri="http://schemas.openxmlformats.org/drawingml/2006/table">
            <a:tbl>
              <a:tblPr>
                <a:noFill/>
                <a:tableStyleId>{74F9286C-E5CA-422C-BEB5-9C7EAF232B1E}</a:tableStyleId>
              </a:tblPr>
              <a:tblGrid>
                <a:gridCol w="815400"/>
                <a:gridCol w="815400"/>
              </a:tblGrid>
              <a:tr h="678350">
                <a:tc>
                  <a:txBody>
                    <a:bodyPr/>
                    <a:lstStyle/>
                    <a:p>
                      <a:pPr indent="0" lvl="0" marL="0" rtl="0" algn="l">
                        <a:spcBef>
                          <a:spcPts val="0"/>
                        </a:spcBef>
                        <a:spcAft>
                          <a:spcPts val="0"/>
                        </a:spcAft>
                        <a:buNone/>
                      </a:pPr>
                      <a:r>
                        <a:rPr lang="en-GB" sz="1200"/>
                        <a:t>01</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01</a:t>
                      </a:r>
                      <a:endParaRPr sz="1200"/>
                    </a:p>
                  </a:txBody>
                  <a:tcPr marT="91425" marB="91425" marR="91425" marL="91425"/>
                </a:tc>
                <a:tc>
                  <a:txBody>
                    <a:bodyPr/>
                    <a:lstStyle/>
                    <a:p>
                      <a:pPr indent="0" lvl="0" marL="0" rtl="0" algn="l">
                        <a:spcBef>
                          <a:spcPts val="0"/>
                        </a:spcBef>
                        <a:spcAft>
                          <a:spcPts val="0"/>
                        </a:spcAft>
                        <a:buNone/>
                      </a:pPr>
                      <a:r>
                        <a:rPr lang="en-GB" sz="1200"/>
                        <a:t>3450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6758</a:t>
                      </a:r>
                      <a:endParaRPr sz="1200"/>
                    </a:p>
                  </a:txBody>
                  <a:tcPr marT="91425" marB="91425" marR="91425" marL="91425"/>
                </a:tc>
              </a:tr>
              <a:tr h="65140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9132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4475">
                <a:tc>
                  <a:txBody>
                    <a:bodyPr/>
                    <a:lstStyle/>
                    <a:p>
                      <a:pPr indent="0" lvl="0" marL="0" rtl="0" algn="l">
                        <a:spcBef>
                          <a:spcPts val="0"/>
                        </a:spcBef>
                        <a:spcAft>
                          <a:spcPts val="0"/>
                        </a:spcAft>
                        <a:buNone/>
                      </a:pPr>
                      <a:r>
                        <a:rPr lang="en-GB" sz="1200"/>
                        <a:t>02</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02</a:t>
                      </a:r>
                      <a:endParaRPr sz="1200"/>
                    </a:p>
                  </a:txBody>
                  <a:tcPr marT="91425" marB="91425" marR="91425" marL="91425"/>
                </a:tc>
                <a:tc>
                  <a:txBody>
                    <a:bodyPr/>
                    <a:lstStyle/>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6710</a:t>
                      </a:r>
                      <a:endParaRPr sz="1200"/>
                    </a:p>
                  </a:txBody>
                  <a:tcPr marT="91425" marB="91425" marR="91425" marL="91425"/>
                </a:tc>
              </a:tr>
            </a:tbl>
          </a:graphicData>
        </a:graphic>
      </p:graphicFrame>
      <p:sp>
        <p:nvSpPr>
          <p:cNvPr id="245" name="Google Shape;245;p32"/>
          <p:cNvSpPr txBox="1"/>
          <p:nvPr/>
        </p:nvSpPr>
        <p:spPr>
          <a:xfrm>
            <a:off x="1127850" y="954325"/>
            <a:ext cx="228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Index	    Tag		   Data</a:t>
            </a:r>
            <a:endParaRPr sz="1200"/>
          </a:p>
        </p:txBody>
      </p:sp>
      <p:sp>
        <p:nvSpPr>
          <p:cNvPr id="246" name="Google Shape;246;p32"/>
          <p:cNvSpPr txBox="1"/>
          <p:nvPr/>
        </p:nvSpPr>
        <p:spPr>
          <a:xfrm>
            <a:off x="1127850" y="1412925"/>
            <a:ext cx="471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000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007</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010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017</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770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777</a:t>
            </a:r>
            <a:endParaRPr sz="1200"/>
          </a:p>
        </p:txBody>
      </p:sp>
      <p:sp>
        <p:nvSpPr>
          <p:cNvPr id="247" name="Google Shape;247;p32"/>
          <p:cNvSpPr txBox="1"/>
          <p:nvPr/>
        </p:nvSpPr>
        <p:spPr>
          <a:xfrm>
            <a:off x="247875" y="1636000"/>
            <a:ext cx="76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Block 0</a:t>
            </a:r>
            <a:endParaRPr sz="1200"/>
          </a:p>
        </p:txBody>
      </p:sp>
      <p:sp>
        <p:nvSpPr>
          <p:cNvPr id="248" name="Google Shape;248;p32"/>
          <p:cNvSpPr txBox="1"/>
          <p:nvPr/>
        </p:nvSpPr>
        <p:spPr>
          <a:xfrm>
            <a:off x="216975" y="2340225"/>
            <a:ext cx="76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Block 1</a:t>
            </a:r>
            <a:endParaRPr sz="1200"/>
          </a:p>
        </p:txBody>
      </p:sp>
      <p:sp>
        <p:nvSpPr>
          <p:cNvPr id="249" name="Google Shape;249;p32"/>
          <p:cNvSpPr txBox="1"/>
          <p:nvPr/>
        </p:nvSpPr>
        <p:spPr>
          <a:xfrm>
            <a:off x="248150" y="3767775"/>
            <a:ext cx="76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Block 63</a:t>
            </a:r>
            <a:endParaRPr sz="1200"/>
          </a:p>
        </p:txBody>
      </p:sp>
      <p:graphicFrame>
        <p:nvGraphicFramePr>
          <p:cNvPr id="250" name="Google Shape;250;p32"/>
          <p:cNvGraphicFramePr/>
          <p:nvPr/>
        </p:nvGraphicFramePr>
        <p:xfrm>
          <a:off x="4187325" y="1412925"/>
          <a:ext cx="3000000" cy="3000000"/>
        </p:xfrm>
        <a:graphic>
          <a:graphicData uri="http://schemas.openxmlformats.org/drawingml/2006/table">
            <a:tbl>
              <a:tblPr>
                <a:noFill/>
                <a:tableStyleId>{74F9286C-E5CA-422C-BEB5-9C7EAF232B1E}</a:tableStyleId>
              </a:tblPr>
              <a:tblGrid>
                <a:gridCol w="1072375"/>
                <a:gridCol w="1072375"/>
                <a:gridCol w="1072375"/>
              </a:tblGrid>
              <a:tr h="369300">
                <a:tc>
                  <a:txBody>
                    <a:bodyPr/>
                    <a:lstStyle/>
                    <a:p>
                      <a:pPr indent="0" lvl="0" marL="0" rtl="0" algn="l">
                        <a:spcBef>
                          <a:spcPts val="0"/>
                        </a:spcBef>
                        <a:spcAft>
                          <a:spcPts val="0"/>
                        </a:spcAft>
                        <a:buNone/>
                      </a:pPr>
                      <a:r>
                        <a:rPr lang="en-GB" sz="1200"/>
                        <a:t>Tag</a:t>
                      </a:r>
                      <a:endParaRPr sz="1200"/>
                    </a:p>
                  </a:txBody>
                  <a:tcPr marT="91425" marB="91425" marR="91425" marL="91425"/>
                </a:tc>
                <a:tc>
                  <a:txBody>
                    <a:bodyPr/>
                    <a:lstStyle/>
                    <a:p>
                      <a:pPr indent="0" lvl="0" marL="0" rtl="0" algn="l">
                        <a:spcBef>
                          <a:spcPts val="0"/>
                        </a:spcBef>
                        <a:spcAft>
                          <a:spcPts val="0"/>
                        </a:spcAft>
                        <a:buNone/>
                      </a:pPr>
                      <a:r>
                        <a:rPr lang="en-GB" sz="1200"/>
                        <a:t>Block</a:t>
                      </a:r>
                      <a:endParaRPr sz="1200"/>
                    </a:p>
                  </a:txBody>
                  <a:tcPr marT="91425" marB="91425" marR="91425" marL="91425"/>
                </a:tc>
                <a:tc>
                  <a:txBody>
                    <a:bodyPr/>
                    <a:lstStyle/>
                    <a:p>
                      <a:pPr indent="0" lvl="0" marL="0" rtl="0" algn="l">
                        <a:spcBef>
                          <a:spcPts val="0"/>
                        </a:spcBef>
                        <a:spcAft>
                          <a:spcPts val="0"/>
                        </a:spcAft>
                        <a:buNone/>
                      </a:pPr>
                      <a:r>
                        <a:rPr lang="en-GB" sz="1200"/>
                        <a:t>Word</a:t>
                      </a:r>
                      <a:endParaRPr sz="1200"/>
                    </a:p>
                  </a:txBody>
                  <a:tcPr marT="91425" marB="91425" marR="91425" marL="91425"/>
                </a:tc>
              </a:tr>
            </a:tbl>
          </a:graphicData>
        </a:graphic>
      </p:graphicFrame>
      <p:sp>
        <p:nvSpPr>
          <p:cNvPr id="251" name="Google Shape;251;p32"/>
          <p:cNvSpPr txBox="1"/>
          <p:nvPr/>
        </p:nvSpPr>
        <p:spPr>
          <a:xfrm>
            <a:off x="4251125" y="1078275"/>
            <a:ext cx="3222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t>6		     6			3</a:t>
            </a:r>
            <a:endParaRPr sz="1100"/>
          </a:p>
        </p:txBody>
      </p:sp>
      <p:sp>
        <p:nvSpPr>
          <p:cNvPr id="252" name="Google Shape;252;p32"/>
          <p:cNvSpPr/>
          <p:nvPr/>
        </p:nvSpPr>
        <p:spPr>
          <a:xfrm rot="5400000">
            <a:off x="6091300" y="1101850"/>
            <a:ext cx="431400" cy="20946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3" name="Google Shape;253;p32"/>
          <p:cNvSpPr txBox="1"/>
          <p:nvPr/>
        </p:nvSpPr>
        <p:spPr>
          <a:xfrm>
            <a:off x="5379125" y="2371650"/>
            <a:ext cx="20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	 Index</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solidFill>
                  <a:srgbClr val="1155CC"/>
                </a:solidFill>
              </a:rPr>
              <a:t>Set Associative Mapping</a:t>
            </a:r>
            <a:endParaRPr b="1">
              <a:solidFill>
                <a:srgbClr val="1155CC"/>
              </a:solidFill>
            </a:endParaRPr>
          </a:p>
        </p:txBody>
      </p:sp>
      <p:sp>
        <p:nvSpPr>
          <p:cNvPr id="259" name="Google Shape;25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A64D79"/>
                </a:solidFill>
                <a:latin typeface="Comic Sans MS"/>
                <a:ea typeface="Comic Sans MS"/>
                <a:cs typeface="Comic Sans MS"/>
                <a:sym typeface="Comic Sans MS"/>
              </a:rPr>
              <a:t>In direct mapping two words with the same index in their address but with different tag values cannot reside in cache memory at the same time.</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In this mapping each data word is stored together with its tag and number of tag data items in one word of cache is said to form a set.</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In general a set associative cache of set size k will accommodate k words of main memory in each word of cache.</a:t>
            </a:r>
            <a:endParaRPr>
              <a:solidFill>
                <a:srgbClr val="A64D79"/>
              </a:solidFill>
              <a:latin typeface="Comic Sans MS"/>
              <a:ea typeface="Comic Sans MS"/>
              <a:cs typeface="Comic Sans MS"/>
              <a:sym typeface="Comic Sans MS"/>
            </a:endParaRPr>
          </a:p>
          <a:p>
            <a:pPr indent="0" lvl="0" marL="0" rtl="0" algn="l">
              <a:spcBef>
                <a:spcPts val="1200"/>
              </a:spcBef>
              <a:spcAft>
                <a:spcPts val="1200"/>
              </a:spcAft>
              <a:buNone/>
            </a:pPr>
            <a:r>
              <a:rPr lang="en-GB">
                <a:solidFill>
                  <a:srgbClr val="A64D79"/>
                </a:solidFill>
                <a:latin typeface="Comic Sans MS"/>
                <a:ea typeface="Comic Sans MS"/>
                <a:cs typeface="Comic Sans MS"/>
                <a:sym typeface="Comic Sans MS"/>
              </a:rPr>
              <a:t>When a miss occur and the set is full, one of the tag data item is replaced with new value using various algorithm.</a:t>
            </a:r>
            <a:endParaRPr>
              <a:solidFill>
                <a:srgbClr val="A64D79"/>
              </a:solidFill>
              <a:latin typeface="Comic Sans MS"/>
              <a:ea typeface="Comic Sans MS"/>
              <a:cs typeface="Comic Sans MS"/>
              <a:sym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nvSpPr>
        <p:spPr>
          <a:xfrm>
            <a:off x="1103075" y="334625"/>
            <a:ext cx="4437000" cy="400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GB">
                <a:solidFill>
                  <a:srgbClr val="1155CC"/>
                </a:solidFill>
              </a:rPr>
              <a:t>Two way set associative mapping cache</a:t>
            </a:r>
            <a:endParaRPr b="1">
              <a:solidFill>
                <a:srgbClr val="1155CC"/>
              </a:solidFill>
            </a:endParaRPr>
          </a:p>
        </p:txBody>
      </p:sp>
      <p:graphicFrame>
        <p:nvGraphicFramePr>
          <p:cNvPr id="265" name="Google Shape;265;p34"/>
          <p:cNvGraphicFramePr/>
          <p:nvPr/>
        </p:nvGraphicFramePr>
        <p:xfrm>
          <a:off x="1807675" y="1488988"/>
          <a:ext cx="3000000" cy="3000000"/>
        </p:xfrm>
        <a:graphic>
          <a:graphicData uri="http://schemas.openxmlformats.org/drawingml/2006/table">
            <a:tbl>
              <a:tblPr>
                <a:noFill/>
                <a:tableStyleId>{74F9286C-E5CA-422C-BEB5-9C7EAF232B1E}</a:tableStyleId>
              </a:tblPr>
              <a:tblGrid>
                <a:gridCol w="1002850"/>
                <a:gridCol w="1002850"/>
                <a:gridCol w="382850"/>
                <a:gridCol w="1238650"/>
                <a:gridCol w="1387050"/>
              </a:tblGrid>
              <a:tr h="399575">
                <a:tc>
                  <a:txBody>
                    <a:bodyPr/>
                    <a:lstStyle/>
                    <a:p>
                      <a:pPr indent="0" lvl="0" marL="0" rtl="0" algn="l">
                        <a:spcBef>
                          <a:spcPts val="0"/>
                        </a:spcBef>
                        <a:spcAft>
                          <a:spcPts val="0"/>
                        </a:spcAft>
                        <a:buNone/>
                      </a:pPr>
                      <a:r>
                        <a:rPr lang="en-GB"/>
                        <a:t>01</a:t>
                      </a:r>
                      <a:endParaRPr/>
                    </a:p>
                  </a:txBody>
                  <a:tcPr marT="91425" marB="91425" marR="91425" marL="91425"/>
                </a:tc>
                <a:tc>
                  <a:txBody>
                    <a:bodyPr/>
                    <a:lstStyle/>
                    <a:p>
                      <a:pPr indent="0" lvl="0" marL="0" rtl="0" algn="l">
                        <a:spcBef>
                          <a:spcPts val="0"/>
                        </a:spcBef>
                        <a:spcAft>
                          <a:spcPts val="0"/>
                        </a:spcAft>
                        <a:buNone/>
                      </a:pPr>
                      <a:r>
                        <a:rPr lang="en-GB"/>
                        <a:t>3450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02</a:t>
                      </a:r>
                      <a:endParaRPr/>
                    </a:p>
                  </a:txBody>
                  <a:tcPr marT="91425" marB="91425" marR="91425" marL="91425"/>
                </a:tc>
                <a:tc>
                  <a:txBody>
                    <a:bodyPr/>
                    <a:lstStyle/>
                    <a:p>
                      <a:pPr indent="0" lvl="0" marL="0" rtl="0" algn="l">
                        <a:spcBef>
                          <a:spcPts val="0"/>
                        </a:spcBef>
                        <a:spcAft>
                          <a:spcPts val="0"/>
                        </a:spcAft>
                        <a:buNone/>
                      </a:pPr>
                      <a:r>
                        <a:rPr lang="en-GB"/>
                        <a:t>5670</a:t>
                      </a:r>
                      <a:endParaRPr/>
                    </a:p>
                  </a:txBody>
                  <a:tcPr marT="91425" marB="91425" marR="91425" marL="91425"/>
                </a:tc>
              </a:tr>
              <a:tr h="18001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62425">
                <a:tc>
                  <a:txBody>
                    <a:bodyPr/>
                    <a:lstStyle/>
                    <a:p>
                      <a:pPr indent="0" lvl="0" marL="0" rtl="0" algn="l">
                        <a:spcBef>
                          <a:spcPts val="0"/>
                        </a:spcBef>
                        <a:spcAft>
                          <a:spcPts val="0"/>
                        </a:spcAft>
                        <a:buNone/>
                      </a:pPr>
                      <a:r>
                        <a:rPr lang="en-GB"/>
                        <a:t>02</a:t>
                      </a:r>
                      <a:endParaRPr/>
                    </a:p>
                  </a:txBody>
                  <a:tcPr marT="91425" marB="91425" marR="91425" marL="91425"/>
                </a:tc>
                <a:tc>
                  <a:txBody>
                    <a:bodyPr/>
                    <a:lstStyle/>
                    <a:p>
                      <a:pPr indent="0" lvl="0" marL="0" rtl="0" algn="l">
                        <a:spcBef>
                          <a:spcPts val="0"/>
                        </a:spcBef>
                        <a:spcAft>
                          <a:spcPts val="0"/>
                        </a:spcAft>
                        <a:buNone/>
                      </a:pPr>
                      <a:r>
                        <a:rPr lang="en-GB"/>
                        <a:t>6710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00</a:t>
                      </a:r>
                      <a:endParaRPr/>
                    </a:p>
                  </a:txBody>
                  <a:tcPr marT="91425" marB="91425" marR="91425" marL="91425"/>
                </a:tc>
                <a:tc>
                  <a:txBody>
                    <a:bodyPr/>
                    <a:lstStyle/>
                    <a:p>
                      <a:pPr indent="0" lvl="0" marL="0" rtl="0" algn="l">
                        <a:spcBef>
                          <a:spcPts val="0"/>
                        </a:spcBef>
                        <a:spcAft>
                          <a:spcPts val="0"/>
                        </a:spcAft>
                        <a:buNone/>
                      </a:pPr>
                      <a:r>
                        <a:rPr lang="en-GB"/>
                        <a:t>2340</a:t>
                      </a:r>
                      <a:endParaRPr/>
                    </a:p>
                  </a:txBody>
                  <a:tcPr marT="91425" marB="91425" marR="91425" marL="91425"/>
                </a:tc>
              </a:tr>
            </a:tbl>
          </a:graphicData>
        </a:graphic>
      </p:graphicFrame>
      <p:sp>
        <p:nvSpPr>
          <p:cNvPr id="266" name="Google Shape;266;p34"/>
          <p:cNvSpPr txBox="1"/>
          <p:nvPr/>
        </p:nvSpPr>
        <p:spPr>
          <a:xfrm>
            <a:off x="1807700" y="1165025"/>
            <a:ext cx="50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Tag		    Data		     Tag		    Data      </a:t>
            </a:r>
            <a:endParaRPr/>
          </a:p>
        </p:txBody>
      </p:sp>
      <p:sp>
        <p:nvSpPr>
          <p:cNvPr id="267" name="Google Shape;267;p34"/>
          <p:cNvSpPr txBox="1"/>
          <p:nvPr/>
        </p:nvSpPr>
        <p:spPr>
          <a:xfrm>
            <a:off x="941950" y="1165025"/>
            <a:ext cx="719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Index</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000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777</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solidFill>
                  <a:srgbClr val="1155CC"/>
                </a:solidFill>
              </a:rPr>
              <a:t>Writing into Cache</a:t>
            </a:r>
            <a:endParaRPr b="1">
              <a:solidFill>
                <a:srgbClr val="1155CC"/>
              </a:solidFill>
            </a:endParaRPr>
          </a:p>
        </p:txBody>
      </p:sp>
      <p:sp>
        <p:nvSpPr>
          <p:cNvPr id="273" name="Google Shape;273;p35"/>
          <p:cNvSpPr txBox="1"/>
          <p:nvPr>
            <p:ph idx="1" type="body"/>
          </p:nvPr>
        </p:nvSpPr>
        <p:spPr>
          <a:xfrm>
            <a:off x="311700" y="1152475"/>
            <a:ext cx="8520600" cy="3730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rgbClr val="A64D79"/>
                </a:solidFill>
                <a:latin typeface="Comic Sans MS"/>
                <a:ea typeface="Comic Sans MS"/>
                <a:cs typeface="Comic Sans MS"/>
                <a:sym typeface="Comic Sans MS"/>
              </a:rPr>
              <a:t>Writing can be done in two ways:</a:t>
            </a:r>
            <a:endParaRPr>
              <a:solidFill>
                <a:srgbClr val="A64D79"/>
              </a:solidFill>
              <a:latin typeface="Comic Sans MS"/>
              <a:ea typeface="Comic Sans MS"/>
              <a:cs typeface="Comic Sans MS"/>
              <a:sym typeface="Comic Sans MS"/>
            </a:endParaRPr>
          </a:p>
          <a:p>
            <a:pPr indent="457200" lvl="0" marL="0" rtl="0" algn="l">
              <a:spcBef>
                <a:spcPts val="1200"/>
              </a:spcBef>
              <a:spcAft>
                <a:spcPts val="0"/>
              </a:spcAft>
              <a:buNone/>
            </a:pPr>
            <a:r>
              <a:rPr lang="en-GB">
                <a:solidFill>
                  <a:srgbClr val="A64D79"/>
                </a:solidFill>
                <a:latin typeface="Comic Sans MS"/>
                <a:ea typeface="Comic Sans MS"/>
                <a:cs typeface="Comic Sans MS"/>
                <a:sym typeface="Comic Sans MS"/>
              </a:rPr>
              <a:t>1.Write through</a:t>
            </a:r>
            <a:endParaRPr>
              <a:solidFill>
                <a:srgbClr val="A64D79"/>
              </a:solidFill>
              <a:latin typeface="Comic Sans MS"/>
              <a:ea typeface="Comic Sans MS"/>
              <a:cs typeface="Comic Sans MS"/>
              <a:sym typeface="Comic Sans MS"/>
            </a:endParaRPr>
          </a:p>
          <a:p>
            <a:pPr indent="457200" lvl="0" marL="0" rtl="0" algn="l">
              <a:spcBef>
                <a:spcPts val="1200"/>
              </a:spcBef>
              <a:spcAft>
                <a:spcPts val="0"/>
              </a:spcAft>
              <a:buNone/>
            </a:pPr>
            <a:r>
              <a:rPr lang="en-GB">
                <a:solidFill>
                  <a:srgbClr val="A64D79"/>
                </a:solidFill>
                <a:latin typeface="Comic Sans MS"/>
                <a:ea typeface="Comic Sans MS"/>
                <a:cs typeface="Comic Sans MS"/>
                <a:sym typeface="Comic Sans MS"/>
              </a:rPr>
              <a:t>2.Write back</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In the write through, whenever wrote option is performed in cache memory main memory is also updated in </a:t>
            </a:r>
            <a:r>
              <a:rPr lang="en-GB">
                <a:solidFill>
                  <a:srgbClr val="A64D79"/>
                </a:solidFill>
                <a:latin typeface="Comic Sans MS"/>
                <a:ea typeface="Comic Sans MS"/>
                <a:cs typeface="Comic Sans MS"/>
                <a:sym typeface="Comic Sans MS"/>
              </a:rPr>
              <a:t>parallel</a:t>
            </a:r>
            <a:r>
              <a:rPr lang="en-GB">
                <a:solidFill>
                  <a:srgbClr val="A64D79"/>
                </a:solidFill>
                <a:latin typeface="Comic Sans MS"/>
                <a:ea typeface="Comic Sans MS"/>
                <a:cs typeface="Comic Sans MS"/>
                <a:sym typeface="Comic Sans MS"/>
              </a:rPr>
              <a:t> with the cache.</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None/>
            </a:pPr>
            <a:r>
              <a:rPr lang="en-GB">
                <a:solidFill>
                  <a:srgbClr val="A64D79"/>
                </a:solidFill>
                <a:latin typeface="Comic Sans MS"/>
                <a:ea typeface="Comic Sans MS"/>
                <a:cs typeface="Comic Sans MS"/>
                <a:sym typeface="Comic Sans MS"/>
              </a:rPr>
              <a:t>In write back we only cache is updated and marked by the flag.When the word is removed from cache flag is checked if it is set the corresponding address in main memory is updated.</a:t>
            </a:r>
            <a:endParaRPr>
              <a:solidFill>
                <a:srgbClr val="A64D79"/>
              </a:solidFill>
              <a:latin typeface="Comic Sans MS"/>
              <a:ea typeface="Comic Sans MS"/>
              <a:cs typeface="Comic Sans MS"/>
              <a:sym typeface="Comic Sans MS"/>
            </a:endParaRPr>
          </a:p>
          <a:p>
            <a:pPr indent="0" lvl="0" marL="0" rtl="0" algn="l">
              <a:spcBef>
                <a:spcPts val="1200"/>
              </a:spcBef>
              <a:spcAft>
                <a:spcPts val="1200"/>
              </a:spcAft>
              <a:buNone/>
            </a:pPr>
            <a:r>
              <a:t/>
            </a:r>
            <a:endParaRPr>
              <a:solidFill>
                <a:srgbClr val="A64D7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lang="en-GB">
                <a:solidFill>
                  <a:srgbClr val="3C78D8"/>
                </a:solidFill>
              </a:rPr>
              <a:t>	</a:t>
            </a:r>
            <a:r>
              <a:rPr b="1" lang="en-GB">
                <a:solidFill>
                  <a:srgbClr val="1155CC"/>
                </a:solidFill>
              </a:rPr>
              <a:t>Cache Initialization</a:t>
            </a:r>
            <a:endParaRPr b="1">
              <a:solidFill>
                <a:srgbClr val="1155CC"/>
              </a:solidFill>
            </a:endParaRPr>
          </a:p>
        </p:txBody>
      </p:sp>
      <p:sp>
        <p:nvSpPr>
          <p:cNvPr id="279" name="Google Shape;27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solidFill>
                  <a:srgbClr val="A64D79"/>
                </a:solidFill>
                <a:latin typeface="Comic Sans MS"/>
                <a:ea typeface="Comic Sans MS"/>
                <a:cs typeface="Comic Sans MS"/>
                <a:sym typeface="Comic Sans MS"/>
              </a:rPr>
              <a:t>When power is turned on cache contain invalid data indicated by valid bit value 0.</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GB">
                <a:solidFill>
                  <a:srgbClr val="A64D79"/>
                </a:solidFill>
                <a:latin typeface="Comic Sans MS"/>
                <a:ea typeface="Comic Sans MS"/>
                <a:cs typeface="Comic Sans MS"/>
                <a:sym typeface="Comic Sans MS"/>
              </a:rPr>
              <a:t>Valid bit of word is set whenever the word is read from main memory and updated to cache.</a:t>
            </a:r>
            <a:endParaRPr>
              <a:solidFill>
                <a:srgbClr val="A64D79"/>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GB">
                <a:solidFill>
                  <a:srgbClr val="A64D79"/>
                </a:solidFill>
                <a:latin typeface="Comic Sans MS"/>
                <a:ea typeface="Comic Sans MS"/>
                <a:cs typeface="Comic Sans MS"/>
                <a:sym typeface="Comic Sans MS"/>
              </a:rPr>
              <a:t>If valid bit is 0,new word automatically replace the invalid data.</a:t>
            </a:r>
            <a:endParaRPr>
              <a:solidFill>
                <a:srgbClr val="A64D79"/>
              </a:solidFill>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37"/>
          <p:cNvPicPr preferRelativeResize="0"/>
          <p:nvPr/>
        </p:nvPicPr>
        <p:blipFill rotWithShape="1">
          <a:blip r:embed="rId3">
            <a:alphaModFix/>
          </a:blip>
          <a:srcRect b="36586" l="6643" r="5367" t="48435"/>
          <a:stretch/>
        </p:blipFill>
        <p:spPr>
          <a:xfrm>
            <a:off x="4319775" y="445025"/>
            <a:ext cx="4824225" cy="4450423"/>
          </a:xfrm>
          <a:prstGeom prst="rect">
            <a:avLst/>
          </a:prstGeom>
          <a:noFill/>
          <a:ln>
            <a:noFill/>
          </a:ln>
        </p:spPr>
      </p:pic>
      <p:sp>
        <p:nvSpPr>
          <p:cNvPr id="285" name="Google Shape;28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solidFill>
                  <a:srgbClr val="0B5394"/>
                </a:solidFill>
                <a:latin typeface="Impact"/>
                <a:ea typeface="Impact"/>
                <a:cs typeface="Impact"/>
                <a:sym typeface="Impact"/>
              </a:rPr>
              <a:t>MAIN MEMORY</a:t>
            </a:r>
            <a:endParaRPr sz="3000">
              <a:solidFill>
                <a:srgbClr val="0B5394"/>
              </a:solidFill>
              <a:latin typeface="Impact"/>
              <a:ea typeface="Impact"/>
              <a:cs typeface="Impact"/>
              <a:sym typeface="Impact"/>
            </a:endParaRPr>
          </a:p>
        </p:txBody>
      </p:sp>
      <p:sp>
        <p:nvSpPr>
          <p:cNvPr id="286" name="Google Shape;286;p37"/>
          <p:cNvSpPr txBox="1"/>
          <p:nvPr>
            <p:ph idx="1" type="body"/>
          </p:nvPr>
        </p:nvSpPr>
        <p:spPr>
          <a:xfrm>
            <a:off x="311700" y="1017725"/>
            <a:ext cx="4512600" cy="4125600"/>
          </a:xfrm>
          <a:prstGeom prst="rect">
            <a:avLst/>
          </a:prstGeom>
        </p:spPr>
        <p:txBody>
          <a:bodyPr anchorCtr="0" anchor="t" bIns="91425" lIns="91425" spcFirstLastPara="1" rIns="91425" wrap="square" tIns="91425">
            <a:normAutofit fontScale="85000" lnSpcReduction="10000"/>
          </a:bodyPr>
          <a:lstStyle/>
          <a:p>
            <a:pPr indent="-336550" lvl="0" marL="457200" rtl="0" algn="l">
              <a:spcBef>
                <a:spcPts val="0"/>
              </a:spcBef>
              <a:spcAft>
                <a:spcPts val="0"/>
              </a:spcAft>
              <a:buClr>
                <a:srgbClr val="741B47"/>
              </a:buClr>
              <a:buSzPct val="100000"/>
              <a:buFont typeface="Trebuchet MS"/>
              <a:buChar char="●"/>
            </a:pPr>
            <a:r>
              <a:rPr b="1" lang="en-GB" sz="2000">
                <a:solidFill>
                  <a:srgbClr val="741B47"/>
                </a:solidFill>
                <a:latin typeface="Trebuchet MS"/>
                <a:ea typeface="Trebuchet MS"/>
                <a:cs typeface="Trebuchet MS"/>
                <a:sym typeface="Trebuchet MS"/>
              </a:rPr>
              <a:t>Main memory (sometimes called primary storage) refers to storage locations that are directly accessible by the processor. </a:t>
            </a:r>
            <a:endParaRPr b="1" sz="2000">
              <a:solidFill>
                <a:srgbClr val="741B47"/>
              </a:solidFill>
              <a:latin typeface="Trebuchet MS"/>
              <a:ea typeface="Trebuchet MS"/>
              <a:cs typeface="Trebuchet MS"/>
              <a:sym typeface="Trebuchet MS"/>
            </a:endParaRPr>
          </a:p>
          <a:p>
            <a:pPr indent="-336550" lvl="0" marL="457200" rtl="0" algn="l">
              <a:spcBef>
                <a:spcPts val="0"/>
              </a:spcBef>
              <a:spcAft>
                <a:spcPts val="0"/>
              </a:spcAft>
              <a:buClr>
                <a:srgbClr val="741B47"/>
              </a:buClr>
              <a:buSzPct val="100000"/>
              <a:buFont typeface="Trebuchet MS"/>
              <a:buChar char="●"/>
            </a:pPr>
            <a:r>
              <a:rPr b="1" lang="en-GB" sz="2000">
                <a:solidFill>
                  <a:srgbClr val="741B47"/>
                </a:solidFill>
                <a:latin typeface="Trebuchet MS"/>
                <a:ea typeface="Trebuchet MS"/>
                <a:cs typeface="Trebuchet MS"/>
                <a:sym typeface="Trebuchet MS"/>
              </a:rPr>
              <a:t>Types of main memory:-</a:t>
            </a:r>
            <a:endParaRPr b="1" sz="2000">
              <a:solidFill>
                <a:srgbClr val="741B47"/>
              </a:solidFill>
              <a:latin typeface="Trebuchet MS"/>
              <a:ea typeface="Trebuchet MS"/>
              <a:cs typeface="Trebuchet MS"/>
              <a:sym typeface="Trebuchet MS"/>
            </a:endParaRPr>
          </a:p>
          <a:p>
            <a:pPr indent="0" lvl="0" marL="457200" rtl="0" algn="l">
              <a:spcBef>
                <a:spcPts val="1200"/>
              </a:spcBef>
              <a:spcAft>
                <a:spcPts val="0"/>
              </a:spcAft>
              <a:buNone/>
            </a:pPr>
            <a:r>
              <a:rPr b="1" lang="en-GB" sz="2000">
                <a:solidFill>
                  <a:srgbClr val="351C75"/>
                </a:solidFill>
                <a:latin typeface="Trebuchet MS"/>
                <a:ea typeface="Trebuchet MS"/>
                <a:cs typeface="Trebuchet MS"/>
                <a:sym typeface="Trebuchet MS"/>
              </a:rPr>
              <a:t>RAM (Random Access Memory)</a:t>
            </a:r>
            <a:endParaRPr b="1" sz="2000">
              <a:solidFill>
                <a:srgbClr val="351C75"/>
              </a:solidFill>
              <a:latin typeface="Trebuchet MS"/>
              <a:ea typeface="Trebuchet MS"/>
              <a:cs typeface="Trebuchet MS"/>
              <a:sym typeface="Trebuchet MS"/>
            </a:endParaRPr>
          </a:p>
          <a:p>
            <a:pPr indent="0" lvl="0" marL="457200" rtl="0" algn="l">
              <a:spcBef>
                <a:spcPts val="1200"/>
              </a:spcBef>
              <a:spcAft>
                <a:spcPts val="0"/>
              </a:spcAft>
              <a:buNone/>
            </a:pPr>
            <a:r>
              <a:rPr b="1" lang="en-GB" sz="2000">
                <a:solidFill>
                  <a:srgbClr val="351C75"/>
                </a:solidFill>
                <a:latin typeface="Trebuchet MS"/>
                <a:ea typeface="Trebuchet MS"/>
                <a:cs typeface="Trebuchet MS"/>
                <a:sym typeface="Trebuchet MS"/>
              </a:rPr>
              <a:t>ROM(Read Only Memory)</a:t>
            </a:r>
            <a:endParaRPr b="1" sz="2000">
              <a:solidFill>
                <a:srgbClr val="351C75"/>
              </a:solidFill>
              <a:latin typeface="Trebuchet MS"/>
              <a:ea typeface="Trebuchet MS"/>
              <a:cs typeface="Trebuchet MS"/>
              <a:sym typeface="Trebuchet MS"/>
            </a:endParaRPr>
          </a:p>
          <a:p>
            <a:pPr indent="-336550" lvl="0" marL="457200" rtl="0" algn="l">
              <a:spcBef>
                <a:spcPts val="1200"/>
              </a:spcBef>
              <a:spcAft>
                <a:spcPts val="0"/>
              </a:spcAft>
              <a:buClr>
                <a:srgbClr val="741B47"/>
              </a:buClr>
              <a:buSzPct val="100000"/>
              <a:buFont typeface="Trebuchet MS"/>
              <a:buChar char="●"/>
            </a:pPr>
            <a:r>
              <a:rPr b="1" lang="en-GB" sz="2000">
                <a:solidFill>
                  <a:srgbClr val="741B47"/>
                </a:solidFill>
                <a:latin typeface="Trebuchet MS"/>
                <a:ea typeface="Trebuchet MS"/>
                <a:cs typeface="Trebuchet MS"/>
                <a:sym typeface="Trebuchet MS"/>
              </a:rPr>
              <a:t>Most of the main memory in a general purpose computer is made up of RAM integrated circuit chips,but a portion of the memory may be constructed with ROM chips.</a:t>
            </a:r>
            <a:endParaRPr b="1" sz="2000">
              <a:solidFill>
                <a:srgbClr val="741B47"/>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311700" y="4450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2600">
                <a:solidFill>
                  <a:srgbClr val="0B5394"/>
                </a:solidFill>
                <a:highlight>
                  <a:srgbClr val="FFFFFF"/>
                </a:highlight>
              </a:rPr>
              <a:t>RAM(Random Access Memory)</a:t>
            </a:r>
            <a:endParaRPr b="1" sz="2600">
              <a:solidFill>
                <a:srgbClr val="0B5394"/>
              </a:solidFill>
              <a:highlight>
                <a:srgbClr val="FFFFFF"/>
              </a:highlight>
            </a:endParaRPr>
          </a:p>
        </p:txBody>
      </p:sp>
      <p:sp>
        <p:nvSpPr>
          <p:cNvPr id="292" name="Google Shape;292;p3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A64D79"/>
              </a:buClr>
              <a:buSzPts val="2000"/>
              <a:buFont typeface="Trebuchet MS"/>
              <a:buChar char="●"/>
            </a:pPr>
            <a:r>
              <a:rPr b="1" lang="en-GB" sz="2000">
                <a:solidFill>
                  <a:srgbClr val="A64D79"/>
                </a:solidFill>
                <a:latin typeface="Trebuchet MS"/>
                <a:ea typeface="Trebuchet MS"/>
                <a:cs typeface="Trebuchet MS"/>
                <a:sym typeface="Trebuchet MS"/>
              </a:rPr>
              <a:t>It’s called </a:t>
            </a:r>
            <a:r>
              <a:rPr b="1" lang="en-GB" sz="2000" u="sng">
                <a:solidFill>
                  <a:srgbClr val="A64D79"/>
                </a:solidFill>
                <a:latin typeface="Trebuchet MS"/>
                <a:ea typeface="Trebuchet MS"/>
                <a:cs typeface="Trebuchet MS"/>
                <a:sym typeface="Trebuchet MS"/>
              </a:rPr>
              <a:t>random access</a:t>
            </a:r>
            <a:r>
              <a:rPr b="1" lang="en-GB" sz="2000">
                <a:solidFill>
                  <a:srgbClr val="A64D79"/>
                </a:solidFill>
                <a:latin typeface="Trebuchet MS"/>
                <a:ea typeface="Trebuchet MS"/>
                <a:cs typeface="Trebuchet MS"/>
                <a:sym typeface="Trebuchet MS"/>
              </a:rPr>
              <a:t> because the data can be </a:t>
            </a:r>
            <a:r>
              <a:rPr b="1" lang="en-GB" sz="2000" u="sng">
                <a:solidFill>
                  <a:srgbClr val="A64D79"/>
                </a:solidFill>
                <a:latin typeface="Trebuchet MS"/>
                <a:ea typeface="Trebuchet MS"/>
                <a:cs typeface="Trebuchet MS"/>
                <a:sym typeface="Trebuchet MS"/>
              </a:rPr>
              <a:t>quickly read and modified in any order</a:t>
            </a:r>
            <a:r>
              <a:rPr b="1" lang="en-GB" sz="2000">
                <a:solidFill>
                  <a:srgbClr val="A64D79"/>
                </a:solidFill>
                <a:latin typeface="Trebuchet MS"/>
                <a:ea typeface="Trebuchet MS"/>
                <a:cs typeface="Trebuchet MS"/>
                <a:sym typeface="Trebuchet MS"/>
              </a:rPr>
              <a:t>. Compare this with older storage media like CD-RWs, where data is accessed in a fixed sequence that's slower. </a:t>
            </a:r>
            <a:endParaRPr b="1" sz="2000">
              <a:solidFill>
                <a:srgbClr val="A64D79"/>
              </a:solidFill>
              <a:latin typeface="Trebuchet MS"/>
              <a:ea typeface="Trebuchet MS"/>
              <a:cs typeface="Trebuchet MS"/>
              <a:sym typeface="Trebuchet MS"/>
            </a:endParaRPr>
          </a:p>
          <a:p>
            <a:pPr indent="-355600" lvl="0" marL="457200" rtl="0" algn="l">
              <a:spcBef>
                <a:spcPts val="0"/>
              </a:spcBef>
              <a:spcAft>
                <a:spcPts val="0"/>
              </a:spcAft>
              <a:buClr>
                <a:srgbClr val="A64D79"/>
              </a:buClr>
              <a:buSzPts val="2000"/>
              <a:buFont typeface="Trebuchet MS"/>
              <a:buChar char="●"/>
            </a:pPr>
            <a:r>
              <a:rPr b="1" lang="en-GB" sz="2000">
                <a:solidFill>
                  <a:srgbClr val="A64D79"/>
                </a:solidFill>
                <a:latin typeface="Trebuchet MS"/>
                <a:ea typeface="Trebuchet MS"/>
                <a:cs typeface="Trebuchet MS"/>
                <a:sym typeface="Trebuchet MS"/>
              </a:rPr>
              <a:t>RAM is computer’s </a:t>
            </a:r>
            <a:r>
              <a:rPr b="1" lang="en-GB" sz="2000" u="sng">
                <a:solidFill>
                  <a:srgbClr val="A64D79"/>
                </a:solidFill>
                <a:latin typeface="Trebuchet MS"/>
                <a:ea typeface="Trebuchet MS"/>
                <a:cs typeface="Trebuchet MS"/>
                <a:sym typeface="Trebuchet MS"/>
              </a:rPr>
              <a:t>short-term memory</a:t>
            </a:r>
            <a:r>
              <a:rPr b="1" lang="en-GB" sz="2000">
                <a:solidFill>
                  <a:srgbClr val="A64D79"/>
                </a:solidFill>
                <a:latin typeface="Trebuchet MS"/>
                <a:ea typeface="Trebuchet MS"/>
                <a:cs typeface="Trebuchet MS"/>
                <a:sym typeface="Trebuchet MS"/>
              </a:rPr>
              <a:t>. For example, when we start our operating system — the applications we need like our audio or our antivirus software are copied into our computer’s memory for our processor to access readily. But when we turn off or restart our computer, the RAM clears.So it is a </a:t>
            </a:r>
            <a:r>
              <a:rPr b="1" lang="en-GB" sz="2000" u="sng">
                <a:solidFill>
                  <a:srgbClr val="A64D79"/>
                </a:solidFill>
                <a:latin typeface="Trebuchet MS"/>
                <a:ea typeface="Trebuchet MS"/>
                <a:cs typeface="Trebuchet MS"/>
                <a:sym typeface="Trebuchet MS"/>
              </a:rPr>
              <a:t>volatile memory.</a:t>
            </a:r>
            <a:endParaRPr b="1" sz="2000" u="sng">
              <a:solidFill>
                <a:srgbClr val="A64D79"/>
              </a:solidFill>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0B5394"/>
                </a:solidFill>
              </a:rPr>
              <a:t>Types Of RAM:-</a:t>
            </a:r>
            <a:endParaRPr b="1">
              <a:solidFill>
                <a:srgbClr val="0B5394"/>
              </a:solidFill>
            </a:endParaRPr>
          </a:p>
        </p:txBody>
      </p:sp>
      <p:graphicFrame>
        <p:nvGraphicFramePr>
          <p:cNvPr id="298" name="Google Shape;298;p39"/>
          <p:cNvGraphicFramePr/>
          <p:nvPr/>
        </p:nvGraphicFramePr>
        <p:xfrm>
          <a:off x="476241" y="572688"/>
          <a:ext cx="3000000" cy="3000000"/>
        </p:xfrm>
        <a:graphic>
          <a:graphicData uri="http://schemas.openxmlformats.org/drawingml/2006/table">
            <a:tbl>
              <a:tblPr>
                <a:noFill/>
                <a:tableStyleId>{74F9286C-E5CA-422C-BEB5-9C7EAF232B1E}</a:tableStyleId>
              </a:tblPr>
              <a:tblGrid>
                <a:gridCol w="4260300"/>
                <a:gridCol w="4260300"/>
              </a:tblGrid>
              <a:tr h="467475">
                <a:tc>
                  <a:txBody>
                    <a:bodyPr/>
                    <a:lstStyle/>
                    <a:p>
                      <a:pPr indent="0" lvl="0" marL="0" rtl="0" algn="ctr">
                        <a:spcBef>
                          <a:spcPts val="0"/>
                        </a:spcBef>
                        <a:spcAft>
                          <a:spcPts val="0"/>
                        </a:spcAft>
                        <a:buNone/>
                      </a:pPr>
                      <a:r>
                        <a:rPr b="1" lang="en-GB" sz="2000">
                          <a:solidFill>
                            <a:srgbClr val="4A86E8"/>
                          </a:solidFill>
                          <a:latin typeface="Comic Sans MS"/>
                          <a:ea typeface="Comic Sans MS"/>
                          <a:cs typeface="Comic Sans MS"/>
                          <a:sym typeface="Comic Sans MS"/>
                        </a:rPr>
                        <a:t>SRAM</a:t>
                      </a:r>
                      <a:endParaRPr b="1" sz="2000">
                        <a:solidFill>
                          <a:srgbClr val="4A86E8"/>
                        </a:solidFill>
                        <a:latin typeface="Comic Sans MS"/>
                        <a:ea typeface="Comic Sans MS"/>
                        <a:cs typeface="Comic Sans MS"/>
                        <a:sym typeface="Comic Sans MS"/>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solidFill>
                            <a:srgbClr val="4A86E8"/>
                          </a:solidFill>
                          <a:latin typeface="Comic Sans MS"/>
                          <a:ea typeface="Comic Sans MS"/>
                          <a:cs typeface="Comic Sans MS"/>
                          <a:sym typeface="Comic Sans MS"/>
                        </a:rPr>
                        <a:t>DRAM</a:t>
                      </a:r>
                      <a:endParaRPr b="1" sz="2000">
                        <a:solidFill>
                          <a:srgbClr val="4A86E8"/>
                        </a:solidFill>
                        <a:latin typeface="Comic Sans MS"/>
                        <a:ea typeface="Comic Sans MS"/>
                        <a:cs typeface="Comic Sans MS"/>
                        <a:sym typeface="Comic Sans MS"/>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636200">
                <a:tc>
                  <a:txBody>
                    <a:bodyPr/>
                    <a:lstStyle/>
                    <a:p>
                      <a:pPr indent="-355600" lvl="0" marL="457200" rtl="0" algn="l">
                        <a:spcBef>
                          <a:spcPts val="0"/>
                        </a:spcBef>
                        <a:spcAft>
                          <a:spcPts val="0"/>
                        </a:spcAft>
                        <a:buClr>
                          <a:srgbClr val="741B47"/>
                        </a:buClr>
                        <a:buSzPts val="2000"/>
                        <a:buFont typeface="Trebuchet MS"/>
                        <a:buChar char="●"/>
                      </a:pPr>
                      <a:r>
                        <a:rPr b="1" lang="en-GB" sz="2000">
                          <a:solidFill>
                            <a:srgbClr val="741B47"/>
                          </a:solidFill>
                          <a:latin typeface="Trebuchet MS"/>
                          <a:ea typeface="Trebuchet MS"/>
                          <a:cs typeface="Trebuchet MS"/>
                          <a:sym typeface="Trebuchet MS"/>
                        </a:rPr>
                        <a:t>A type of semiconductor memory that uses bi- stable latching circuitry (flip flop) to store each bit. </a:t>
                      </a:r>
                      <a:endParaRPr b="1" sz="2000">
                        <a:solidFill>
                          <a:srgbClr val="741B47"/>
                        </a:solidFill>
                        <a:latin typeface="Trebuchet MS"/>
                        <a:ea typeface="Trebuchet MS"/>
                        <a:cs typeface="Trebuchet MS"/>
                        <a:sym typeface="Trebuchet MS"/>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355600" lvl="0" marL="457200" rtl="0" algn="l">
                        <a:spcBef>
                          <a:spcPts val="0"/>
                        </a:spcBef>
                        <a:spcAft>
                          <a:spcPts val="0"/>
                        </a:spcAft>
                        <a:buClr>
                          <a:srgbClr val="741B47"/>
                        </a:buClr>
                        <a:buSzPts val="2000"/>
                        <a:buChar char="●"/>
                      </a:pPr>
                      <a:r>
                        <a:rPr b="1" lang="en-GB" sz="2000">
                          <a:solidFill>
                            <a:srgbClr val="741B47"/>
                          </a:solidFill>
                        </a:rPr>
                        <a:t>A type of random access semiconductor memory that stores each bit of data in separate  tiny capacitor within an integrated circuit</a:t>
                      </a:r>
                      <a:endParaRPr b="1" sz="2000">
                        <a:solidFill>
                          <a:srgbClr val="741B47"/>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759650">
                <a:tc>
                  <a:txBody>
                    <a:bodyPr/>
                    <a:lstStyle/>
                    <a:p>
                      <a:pPr indent="-355600" lvl="0" marL="457200" rtl="0" algn="l">
                        <a:spcBef>
                          <a:spcPts val="0"/>
                        </a:spcBef>
                        <a:spcAft>
                          <a:spcPts val="0"/>
                        </a:spcAft>
                        <a:buClr>
                          <a:schemeClr val="accent5"/>
                        </a:buClr>
                        <a:buSzPts val="2000"/>
                        <a:buFont typeface="Trebuchet MS"/>
                        <a:buChar char="●"/>
                      </a:pPr>
                      <a:r>
                        <a:rPr b="1" lang="en-GB" sz="2000">
                          <a:solidFill>
                            <a:schemeClr val="accent5"/>
                          </a:solidFill>
                          <a:latin typeface="Trebuchet MS"/>
                          <a:ea typeface="Trebuchet MS"/>
                          <a:cs typeface="Trebuchet MS"/>
                          <a:sym typeface="Trebuchet MS"/>
                        </a:rPr>
                        <a:t>Stands for Static Random access memory</a:t>
                      </a:r>
                      <a:endParaRPr b="1" sz="2000">
                        <a:solidFill>
                          <a:schemeClr val="accent5"/>
                        </a:solidFill>
                        <a:latin typeface="Trebuchet MS"/>
                        <a:ea typeface="Trebuchet MS"/>
                        <a:cs typeface="Trebuchet MS"/>
                        <a:sym typeface="Trebuchet MS"/>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355600" lvl="0" marL="457200" rtl="0" algn="l">
                        <a:spcBef>
                          <a:spcPts val="0"/>
                        </a:spcBef>
                        <a:spcAft>
                          <a:spcPts val="0"/>
                        </a:spcAft>
                        <a:buClr>
                          <a:schemeClr val="accent5"/>
                        </a:buClr>
                        <a:buSzPts val="2000"/>
                        <a:buFont typeface="Trebuchet MS"/>
                        <a:buChar char="●"/>
                      </a:pPr>
                      <a:r>
                        <a:rPr b="1" lang="en-GB" sz="2000">
                          <a:solidFill>
                            <a:schemeClr val="accent5"/>
                          </a:solidFill>
                          <a:latin typeface="Trebuchet MS"/>
                          <a:ea typeface="Trebuchet MS"/>
                          <a:cs typeface="Trebuchet MS"/>
                          <a:sym typeface="Trebuchet MS"/>
                        </a:rPr>
                        <a:t>Stands for Dynamic Random Access Memory.</a:t>
                      </a:r>
                      <a:endParaRPr b="1" sz="2000">
                        <a:solidFill>
                          <a:schemeClr val="accent5"/>
                        </a:solidFill>
                        <a:latin typeface="Trebuchet MS"/>
                        <a:ea typeface="Trebuchet MS"/>
                        <a:cs typeface="Trebuchet MS"/>
                        <a:sym typeface="Trebuchet MS"/>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759650">
                <a:tc>
                  <a:txBody>
                    <a:bodyPr/>
                    <a:lstStyle/>
                    <a:p>
                      <a:pPr indent="-355600" lvl="0" marL="457200" rtl="0" algn="l">
                        <a:spcBef>
                          <a:spcPts val="0"/>
                        </a:spcBef>
                        <a:spcAft>
                          <a:spcPts val="0"/>
                        </a:spcAft>
                        <a:buClr>
                          <a:srgbClr val="741B47"/>
                        </a:buClr>
                        <a:buSzPts val="2000"/>
                        <a:buFont typeface="Trebuchet MS"/>
                        <a:buChar char="●"/>
                      </a:pPr>
                      <a:r>
                        <a:rPr b="1" lang="en-GB" sz="2000">
                          <a:solidFill>
                            <a:srgbClr val="741B47"/>
                          </a:solidFill>
                          <a:latin typeface="Trebuchet MS"/>
                          <a:ea typeface="Trebuchet MS"/>
                          <a:cs typeface="Trebuchet MS"/>
                          <a:sym typeface="Trebuchet MS"/>
                        </a:rPr>
                        <a:t>Each cell stores bit with a six transistor circuit. </a:t>
                      </a:r>
                      <a:endParaRPr b="1" sz="2000">
                        <a:solidFill>
                          <a:srgbClr val="741B47"/>
                        </a:solidFill>
                        <a:latin typeface="Trebuchet MS"/>
                        <a:ea typeface="Trebuchet MS"/>
                        <a:cs typeface="Trebuchet MS"/>
                        <a:sym typeface="Trebuchet MS"/>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355600" lvl="0" marL="457200" rtl="0" algn="l">
                        <a:spcBef>
                          <a:spcPts val="0"/>
                        </a:spcBef>
                        <a:spcAft>
                          <a:spcPts val="0"/>
                        </a:spcAft>
                        <a:buClr>
                          <a:srgbClr val="741B47"/>
                        </a:buClr>
                        <a:buSzPts val="2000"/>
                        <a:buFont typeface="Trebuchet MS"/>
                        <a:buChar char="●"/>
                      </a:pPr>
                      <a:r>
                        <a:rPr b="1" lang="en-GB" sz="2000">
                          <a:solidFill>
                            <a:srgbClr val="741B47"/>
                          </a:solidFill>
                          <a:latin typeface="Trebuchet MS"/>
                          <a:ea typeface="Trebuchet MS"/>
                          <a:cs typeface="Trebuchet MS"/>
                          <a:sym typeface="Trebuchet MS"/>
                        </a:rPr>
                        <a:t>Each cell stores bit with a Capacitor and a transistor. </a:t>
                      </a:r>
                      <a:endParaRPr b="1" sz="2000">
                        <a:solidFill>
                          <a:srgbClr val="741B47"/>
                        </a:solidFill>
                        <a:latin typeface="Trebuchet MS"/>
                        <a:ea typeface="Trebuchet MS"/>
                        <a:cs typeface="Trebuchet MS"/>
                        <a:sym typeface="Trebuchet MS"/>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759650">
                <a:tc>
                  <a:txBody>
                    <a:bodyPr/>
                    <a:lstStyle/>
                    <a:p>
                      <a:pPr indent="-355600" lvl="0" marL="457200" rtl="0" algn="l">
                        <a:spcBef>
                          <a:spcPts val="0"/>
                        </a:spcBef>
                        <a:spcAft>
                          <a:spcPts val="0"/>
                        </a:spcAft>
                        <a:buClr>
                          <a:schemeClr val="accent5"/>
                        </a:buClr>
                        <a:buSzPts val="2000"/>
                        <a:buFont typeface="Trebuchet MS"/>
                        <a:buChar char="●"/>
                      </a:pPr>
                      <a:r>
                        <a:rPr b="1" lang="en-GB" sz="2000">
                          <a:solidFill>
                            <a:schemeClr val="accent5"/>
                          </a:solidFill>
                          <a:latin typeface="Trebuchet MS"/>
                          <a:ea typeface="Trebuchet MS"/>
                          <a:cs typeface="Trebuchet MS"/>
                          <a:sym typeface="Trebuchet MS"/>
                        </a:rPr>
                        <a:t>Retains value indefinitely, as long as it is kept powered.</a:t>
                      </a:r>
                      <a:endParaRPr b="1" sz="2000">
                        <a:solidFill>
                          <a:schemeClr val="accent5"/>
                        </a:solidFill>
                        <a:latin typeface="Trebuchet MS"/>
                        <a:ea typeface="Trebuchet MS"/>
                        <a:cs typeface="Trebuchet MS"/>
                        <a:sym typeface="Trebuchet MS"/>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355600" lvl="0" marL="457200" rtl="0" algn="l">
                        <a:spcBef>
                          <a:spcPts val="0"/>
                        </a:spcBef>
                        <a:spcAft>
                          <a:spcPts val="0"/>
                        </a:spcAft>
                        <a:buClr>
                          <a:schemeClr val="accent5"/>
                        </a:buClr>
                        <a:buSzPts val="2000"/>
                        <a:buFont typeface="Trebuchet MS"/>
                        <a:buChar char="●"/>
                      </a:pPr>
                      <a:r>
                        <a:rPr b="1" lang="en-GB" sz="2000">
                          <a:solidFill>
                            <a:schemeClr val="accent5"/>
                          </a:solidFill>
                          <a:latin typeface="Trebuchet MS"/>
                          <a:ea typeface="Trebuchet MS"/>
                          <a:cs typeface="Trebuchet MS"/>
                          <a:sym typeface="Trebuchet MS"/>
                        </a:rPr>
                        <a:t>Value must be refreshed every 10 -100ms.</a:t>
                      </a:r>
                      <a:endParaRPr b="1" sz="2000">
                        <a:solidFill>
                          <a:schemeClr val="accent5"/>
                        </a:solidFill>
                        <a:latin typeface="Trebuchet MS"/>
                        <a:ea typeface="Trebuchet MS"/>
                        <a:cs typeface="Trebuchet MS"/>
                        <a:sym typeface="Trebuchet MS"/>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graphicFrame>
        <p:nvGraphicFramePr>
          <p:cNvPr id="303" name="Google Shape;303;p40"/>
          <p:cNvGraphicFramePr/>
          <p:nvPr/>
        </p:nvGraphicFramePr>
        <p:xfrm>
          <a:off x="952488" y="-18975"/>
          <a:ext cx="3000000" cy="3000000"/>
        </p:xfrm>
        <a:graphic>
          <a:graphicData uri="http://schemas.openxmlformats.org/drawingml/2006/table">
            <a:tbl>
              <a:tblPr>
                <a:noFill/>
                <a:tableStyleId>{74F9286C-E5CA-422C-BEB5-9C7EAF232B1E}</a:tableStyleId>
              </a:tblPr>
              <a:tblGrid>
                <a:gridCol w="3619500"/>
                <a:gridCol w="3619500"/>
              </a:tblGrid>
              <a:tr h="1028675">
                <a:tc>
                  <a:txBody>
                    <a:bodyPr/>
                    <a:lstStyle/>
                    <a:p>
                      <a:pPr indent="-355600" lvl="0" marL="457200" rtl="0" algn="l">
                        <a:spcBef>
                          <a:spcPts val="0"/>
                        </a:spcBef>
                        <a:spcAft>
                          <a:spcPts val="0"/>
                        </a:spcAft>
                        <a:buClr>
                          <a:schemeClr val="accent5"/>
                        </a:buClr>
                        <a:buSzPts val="2000"/>
                        <a:buFont typeface="Trebuchet MS"/>
                        <a:buChar char="●"/>
                      </a:pPr>
                      <a:r>
                        <a:rPr b="1" lang="en-GB" sz="2000">
                          <a:solidFill>
                            <a:schemeClr val="accent5"/>
                          </a:solidFill>
                          <a:latin typeface="Trebuchet MS"/>
                          <a:ea typeface="Trebuchet MS"/>
                          <a:cs typeface="Trebuchet MS"/>
                          <a:sym typeface="Trebuchet MS"/>
                        </a:rPr>
                        <a:t>Does not require fresh cycles to retain data. </a:t>
                      </a:r>
                      <a:endParaRPr b="1" sz="2000">
                        <a:solidFill>
                          <a:schemeClr val="accent5"/>
                        </a:solidFill>
                        <a:latin typeface="Trebuchet MS"/>
                        <a:ea typeface="Trebuchet MS"/>
                        <a:cs typeface="Trebuchet MS"/>
                        <a:sym typeface="Trebuchet MS"/>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355600" lvl="0" marL="457200" rtl="0" algn="l">
                        <a:spcBef>
                          <a:spcPts val="0"/>
                        </a:spcBef>
                        <a:spcAft>
                          <a:spcPts val="0"/>
                        </a:spcAft>
                        <a:buClr>
                          <a:schemeClr val="accent5"/>
                        </a:buClr>
                        <a:buSzPts val="2000"/>
                        <a:buFont typeface="Trebuchet MS"/>
                        <a:buChar char="●"/>
                      </a:pPr>
                      <a:r>
                        <a:rPr b="1" lang="en-GB" sz="2000">
                          <a:solidFill>
                            <a:schemeClr val="accent5"/>
                          </a:solidFill>
                          <a:latin typeface="Trebuchet MS"/>
                          <a:ea typeface="Trebuchet MS"/>
                          <a:cs typeface="Trebuchet MS"/>
                          <a:sym typeface="Trebuchet MS"/>
                        </a:rPr>
                        <a:t>Require periodic refresh cycles to retain data. </a:t>
                      </a:r>
                      <a:endParaRPr b="1" sz="2000">
                        <a:solidFill>
                          <a:schemeClr val="accent5"/>
                        </a:solidFill>
                        <a:latin typeface="Trebuchet MS"/>
                        <a:ea typeface="Trebuchet MS"/>
                        <a:cs typeface="Trebuchet MS"/>
                        <a:sym typeface="Trebuchet MS"/>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1314450">
                <a:tc>
                  <a:txBody>
                    <a:bodyPr/>
                    <a:lstStyle/>
                    <a:p>
                      <a:pPr indent="-355600" lvl="0" marL="457200" rtl="0" algn="l">
                        <a:spcBef>
                          <a:spcPts val="0"/>
                        </a:spcBef>
                        <a:spcAft>
                          <a:spcPts val="0"/>
                        </a:spcAft>
                        <a:buClr>
                          <a:srgbClr val="741B47"/>
                        </a:buClr>
                        <a:buSzPts val="2000"/>
                        <a:buFont typeface="Trebuchet MS"/>
                        <a:buChar char="●"/>
                      </a:pPr>
                      <a:r>
                        <a:rPr b="1" lang="en-GB" sz="2000">
                          <a:solidFill>
                            <a:srgbClr val="741B47"/>
                          </a:solidFill>
                          <a:latin typeface="Trebuchet MS"/>
                          <a:ea typeface="Trebuchet MS"/>
                          <a:cs typeface="Trebuchet MS"/>
                          <a:sym typeface="Trebuchet MS"/>
                        </a:rPr>
                        <a:t>Requires refreshing, it has more complex circuitry and timing requirements.</a:t>
                      </a:r>
                      <a:endParaRPr b="1" sz="2000">
                        <a:solidFill>
                          <a:srgbClr val="741B47"/>
                        </a:solidFill>
                        <a:latin typeface="Trebuchet MS"/>
                        <a:ea typeface="Trebuchet MS"/>
                        <a:cs typeface="Trebuchet MS"/>
                        <a:sym typeface="Trebuchet MS"/>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355600" lvl="0" marL="457200" rtl="0" algn="l">
                        <a:spcBef>
                          <a:spcPts val="0"/>
                        </a:spcBef>
                        <a:spcAft>
                          <a:spcPts val="0"/>
                        </a:spcAft>
                        <a:buClr>
                          <a:srgbClr val="741B47"/>
                        </a:buClr>
                        <a:buSzPts val="2000"/>
                        <a:buFont typeface="Trebuchet MS"/>
                        <a:buChar char="●"/>
                      </a:pPr>
                      <a:r>
                        <a:rPr b="1" lang="en-GB" sz="2000">
                          <a:solidFill>
                            <a:srgbClr val="741B47"/>
                          </a:solidFill>
                          <a:latin typeface="Trebuchet MS"/>
                          <a:ea typeface="Trebuchet MS"/>
                          <a:cs typeface="Trebuchet MS"/>
                          <a:sym typeface="Trebuchet MS"/>
                        </a:rPr>
                        <a:t>Not as complex as SRAM.</a:t>
                      </a:r>
                      <a:endParaRPr b="1" sz="2000">
                        <a:solidFill>
                          <a:srgbClr val="741B47"/>
                        </a:solidFill>
                        <a:latin typeface="Trebuchet MS"/>
                        <a:ea typeface="Trebuchet MS"/>
                        <a:cs typeface="Trebuchet MS"/>
                        <a:sym typeface="Trebuchet MS"/>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742925">
                <a:tc>
                  <a:txBody>
                    <a:bodyPr/>
                    <a:lstStyle/>
                    <a:p>
                      <a:pPr indent="-355600" lvl="0" marL="457200" rtl="0" algn="l">
                        <a:spcBef>
                          <a:spcPts val="0"/>
                        </a:spcBef>
                        <a:spcAft>
                          <a:spcPts val="0"/>
                        </a:spcAft>
                        <a:buClr>
                          <a:schemeClr val="accent5"/>
                        </a:buClr>
                        <a:buSzPts val="2000"/>
                        <a:buFont typeface="Trebuchet MS"/>
                        <a:buChar char="●"/>
                      </a:pPr>
                      <a:r>
                        <a:rPr b="1" lang="en-GB" sz="2000">
                          <a:solidFill>
                            <a:schemeClr val="accent5"/>
                          </a:solidFill>
                          <a:latin typeface="Trebuchet MS"/>
                          <a:ea typeface="Trebuchet MS"/>
                          <a:cs typeface="Trebuchet MS"/>
                          <a:sym typeface="Trebuchet MS"/>
                        </a:rPr>
                        <a:t>Used as CPU cache. </a:t>
                      </a:r>
                      <a:endParaRPr b="1" sz="2000">
                        <a:solidFill>
                          <a:schemeClr val="accent5"/>
                        </a:solidFill>
                        <a:latin typeface="Trebuchet MS"/>
                        <a:ea typeface="Trebuchet MS"/>
                        <a:cs typeface="Trebuchet MS"/>
                        <a:sym typeface="Trebuchet MS"/>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355600" lvl="0" marL="457200" rtl="0" algn="l">
                        <a:spcBef>
                          <a:spcPts val="0"/>
                        </a:spcBef>
                        <a:spcAft>
                          <a:spcPts val="0"/>
                        </a:spcAft>
                        <a:buClr>
                          <a:schemeClr val="accent5"/>
                        </a:buClr>
                        <a:buSzPts val="2000"/>
                        <a:buChar char="●"/>
                      </a:pPr>
                      <a:r>
                        <a:rPr b="1" lang="en-GB" sz="2000">
                          <a:solidFill>
                            <a:schemeClr val="accent5"/>
                          </a:solidFill>
                        </a:rPr>
                        <a:t>Used for computer’s main memory. </a:t>
                      </a:r>
                      <a:endParaRPr b="1" sz="2000">
                        <a:solidFill>
                          <a:schemeClr val="accent5"/>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742925">
                <a:tc>
                  <a:txBody>
                    <a:bodyPr/>
                    <a:lstStyle/>
                    <a:p>
                      <a:pPr indent="-355600" lvl="0" marL="457200" rtl="0" algn="l">
                        <a:spcBef>
                          <a:spcPts val="0"/>
                        </a:spcBef>
                        <a:spcAft>
                          <a:spcPts val="0"/>
                        </a:spcAft>
                        <a:buClr>
                          <a:srgbClr val="741B47"/>
                        </a:buClr>
                        <a:buSzPts val="2000"/>
                        <a:buFont typeface="Trebuchet MS"/>
                        <a:buChar char="●"/>
                      </a:pPr>
                      <a:r>
                        <a:rPr b="1" lang="en-GB" sz="2000">
                          <a:solidFill>
                            <a:srgbClr val="741B47"/>
                          </a:solidFill>
                          <a:latin typeface="Trebuchet MS"/>
                          <a:ea typeface="Trebuchet MS"/>
                          <a:cs typeface="Trebuchet MS"/>
                          <a:sym typeface="Trebuchet MS"/>
                        </a:rPr>
                        <a:t>Requires minimum time to access data. </a:t>
                      </a:r>
                      <a:endParaRPr b="1" sz="2000">
                        <a:solidFill>
                          <a:srgbClr val="741B47"/>
                        </a:solidFill>
                        <a:latin typeface="Trebuchet MS"/>
                        <a:ea typeface="Trebuchet MS"/>
                        <a:cs typeface="Trebuchet MS"/>
                        <a:sym typeface="Trebuchet MS"/>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355600" lvl="0" marL="457200" rtl="0" algn="l">
                        <a:spcBef>
                          <a:spcPts val="0"/>
                        </a:spcBef>
                        <a:spcAft>
                          <a:spcPts val="0"/>
                        </a:spcAft>
                        <a:buClr>
                          <a:srgbClr val="741B47"/>
                        </a:buClr>
                        <a:buSzPts val="2000"/>
                        <a:buFont typeface="Trebuchet MS"/>
                        <a:buChar char="●"/>
                      </a:pPr>
                      <a:r>
                        <a:rPr b="1" lang="en-GB" sz="2000">
                          <a:solidFill>
                            <a:srgbClr val="741B47"/>
                          </a:solidFill>
                          <a:latin typeface="Trebuchet MS"/>
                          <a:ea typeface="Trebuchet MS"/>
                          <a:cs typeface="Trebuchet MS"/>
                          <a:sym typeface="Trebuchet MS"/>
                        </a:rPr>
                        <a:t>Requires more time to access data. </a:t>
                      </a:r>
                      <a:endParaRPr b="1" sz="2000">
                        <a:solidFill>
                          <a:srgbClr val="741B47"/>
                        </a:solidFill>
                        <a:latin typeface="Trebuchet MS"/>
                        <a:ea typeface="Trebuchet MS"/>
                        <a:cs typeface="Trebuchet MS"/>
                        <a:sym typeface="Trebuchet MS"/>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1028675">
                <a:tc>
                  <a:txBody>
                    <a:bodyPr/>
                    <a:lstStyle/>
                    <a:p>
                      <a:pPr indent="-355600" lvl="0" marL="457200" rtl="0" algn="l">
                        <a:spcBef>
                          <a:spcPts val="0"/>
                        </a:spcBef>
                        <a:spcAft>
                          <a:spcPts val="0"/>
                        </a:spcAft>
                        <a:buClr>
                          <a:schemeClr val="accent5"/>
                        </a:buClr>
                        <a:buSzPts val="2000"/>
                        <a:buFont typeface="Trebuchet MS"/>
                        <a:buChar char="●"/>
                      </a:pPr>
                      <a:r>
                        <a:rPr b="1" lang="en-GB" sz="2000">
                          <a:solidFill>
                            <a:schemeClr val="accent5"/>
                          </a:solidFill>
                          <a:latin typeface="Trebuchet MS"/>
                          <a:ea typeface="Trebuchet MS"/>
                          <a:cs typeface="Trebuchet MS"/>
                          <a:sym typeface="Trebuchet MS"/>
                        </a:rPr>
                        <a:t>Very fast(8 to 16 times faster).</a:t>
                      </a:r>
                      <a:endParaRPr b="1" sz="2000">
                        <a:solidFill>
                          <a:schemeClr val="accent5"/>
                        </a:solidFill>
                        <a:latin typeface="Trebuchet MS"/>
                        <a:ea typeface="Trebuchet MS"/>
                        <a:cs typeface="Trebuchet MS"/>
                        <a:sym typeface="Trebuchet MS"/>
                      </a:endParaRPr>
                    </a:p>
                    <a:p>
                      <a:pPr indent="0" lvl="0" marL="457200" rtl="0" algn="l">
                        <a:spcBef>
                          <a:spcPts val="0"/>
                        </a:spcBef>
                        <a:spcAft>
                          <a:spcPts val="0"/>
                        </a:spcAft>
                        <a:buNone/>
                      </a:pPr>
                      <a:r>
                        <a:t/>
                      </a:r>
                      <a:endParaRPr b="1" sz="2000">
                        <a:solidFill>
                          <a:schemeClr val="accent5"/>
                        </a:solidFill>
                        <a:latin typeface="Trebuchet MS"/>
                        <a:ea typeface="Trebuchet MS"/>
                        <a:cs typeface="Trebuchet MS"/>
                        <a:sym typeface="Trebuchet MS"/>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355600" lvl="0" marL="457200" rtl="0" algn="l">
                        <a:spcBef>
                          <a:spcPts val="0"/>
                        </a:spcBef>
                        <a:spcAft>
                          <a:spcPts val="0"/>
                        </a:spcAft>
                        <a:buClr>
                          <a:schemeClr val="accent5"/>
                        </a:buClr>
                        <a:buSzPts val="2000"/>
                        <a:buFont typeface="Trebuchet MS"/>
                        <a:buChar char="●"/>
                      </a:pPr>
                      <a:r>
                        <a:rPr b="1" lang="en-GB" sz="2000">
                          <a:solidFill>
                            <a:schemeClr val="accent5"/>
                          </a:solidFill>
                          <a:latin typeface="Trebuchet MS"/>
                          <a:ea typeface="Trebuchet MS"/>
                          <a:cs typeface="Trebuchet MS"/>
                          <a:sym typeface="Trebuchet MS"/>
                        </a:rPr>
                        <a:t>Not as fast as SRAM.</a:t>
                      </a:r>
                      <a:endParaRPr b="1" sz="2000">
                        <a:solidFill>
                          <a:schemeClr val="accent5"/>
                        </a:solidFill>
                        <a:latin typeface="Trebuchet MS"/>
                        <a:ea typeface="Trebuchet MS"/>
                        <a:cs typeface="Trebuchet MS"/>
                        <a:sym typeface="Trebuchet MS"/>
                      </a:endParaRPr>
                    </a:p>
                    <a:p>
                      <a:pPr indent="0" lvl="0" marL="457200" rtl="0" algn="l">
                        <a:spcBef>
                          <a:spcPts val="0"/>
                        </a:spcBef>
                        <a:spcAft>
                          <a:spcPts val="0"/>
                        </a:spcAft>
                        <a:buNone/>
                      </a:pPr>
                      <a:r>
                        <a:t/>
                      </a:r>
                      <a:endParaRPr b="1" sz="2000">
                        <a:solidFill>
                          <a:schemeClr val="accent5"/>
                        </a:solidFill>
                        <a:latin typeface="Trebuchet MS"/>
                        <a:ea typeface="Trebuchet MS"/>
                        <a:cs typeface="Trebuchet MS"/>
                        <a:sym typeface="Trebuchet MS"/>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graphicFrame>
        <p:nvGraphicFramePr>
          <p:cNvPr id="308" name="Google Shape;308;p41"/>
          <p:cNvGraphicFramePr/>
          <p:nvPr/>
        </p:nvGraphicFramePr>
        <p:xfrm>
          <a:off x="952500" y="726273"/>
          <a:ext cx="3000000" cy="3000000"/>
        </p:xfrm>
        <a:graphic>
          <a:graphicData uri="http://schemas.openxmlformats.org/drawingml/2006/table">
            <a:tbl>
              <a:tblPr>
                <a:noFill/>
                <a:tableStyleId>{74F9286C-E5CA-422C-BEB5-9C7EAF232B1E}</a:tableStyleId>
              </a:tblPr>
              <a:tblGrid>
                <a:gridCol w="3619500"/>
                <a:gridCol w="3619500"/>
              </a:tblGrid>
              <a:tr h="381000">
                <a:tc>
                  <a:txBody>
                    <a:bodyPr/>
                    <a:lstStyle/>
                    <a:p>
                      <a:pPr indent="-355600" lvl="0" marL="457200" rtl="0" algn="l">
                        <a:spcBef>
                          <a:spcPts val="0"/>
                        </a:spcBef>
                        <a:spcAft>
                          <a:spcPts val="0"/>
                        </a:spcAft>
                        <a:buClr>
                          <a:srgbClr val="741B47"/>
                        </a:buClr>
                        <a:buSzPts val="2000"/>
                        <a:buFont typeface="Trebuchet MS"/>
                        <a:buChar char="●"/>
                      </a:pPr>
                      <a:r>
                        <a:rPr b="1" lang="en-GB" sz="2000">
                          <a:solidFill>
                            <a:srgbClr val="741B47"/>
                          </a:solidFill>
                          <a:latin typeface="Trebuchet MS"/>
                          <a:ea typeface="Trebuchet MS"/>
                          <a:cs typeface="Trebuchet MS"/>
                          <a:sym typeface="Trebuchet MS"/>
                        </a:rPr>
                        <a:t>Complex structure - has flip- flop. </a:t>
                      </a:r>
                      <a:endParaRPr b="1" sz="2000">
                        <a:solidFill>
                          <a:srgbClr val="741B47"/>
                        </a:solidFill>
                        <a:latin typeface="Trebuchet MS"/>
                        <a:ea typeface="Trebuchet MS"/>
                        <a:cs typeface="Trebuchet MS"/>
                        <a:sym typeface="Trebuchet MS"/>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355600" lvl="0" marL="457200" rtl="0" algn="l">
                        <a:spcBef>
                          <a:spcPts val="0"/>
                        </a:spcBef>
                        <a:spcAft>
                          <a:spcPts val="0"/>
                        </a:spcAft>
                        <a:buClr>
                          <a:srgbClr val="741B47"/>
                        </a:buClr>
                        <a:buSzPts val="2000"/>
                        <a:buFont typeface="Trebuchet MS"/>
                        <a:buChar char="●"/>
                      </a:pPr>
                      <a:r>
                        <a:rPr b="1" lang="en-GB" sz="2000">
                          <a:solidFill>
                            <a:srgbClr val="741B47"/>
                          </a:solidFill>
                          <a:latin typeface="Trebuchet MS"/>
                          <a:ea typeface="Trebuchet MS"/>
                          <a:cs typeface="Trebuchet MS"/>
                          <a:sym typeface="Trebuchet MS"/>
                        </a:rPr>
                        <a:t>Simple structure - has transistor and a capacitor. </a:t>
                      </a:r>
                      <a:endParaRPr b="1" sz="2000">
                        <a:solidFill>
                          <a:srgbClr val="741B47"/>
                        </a:solidFill>
                        <a:latin typeface="Trebuchet MS"/>
                        <a:ea typeface="Trebuchet MS"/>
                        <a:cs typeface="Trebuchet MS"/>
                        <a:sym typeface="Trebuchet MS"/>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81000">
                <a:tc>
                  <a:txBody>
                    <a:bodyPr/>
                    <a:lstStyle/>
                    <a:p>
                      <a:pPr indent="-355600" lvl="0" marL="457200" rtl="0" algn="l">
                        <a:spcBef>
                          <a:spcPts val="0"/>
                        </a:spcBef>
                        <a:spcAft>
                          <a:spcPts val="0"/>
                        </a:spcAft>
                        <a:buClr>
                          <a:schemeClr val="accent5"/>
                        </a:buClr>
                        <a:buSzPts val="2000"/>
                        <a:buFont typeface="Trebuchet MS"/>
                        <a:buChar char="●"/>
                      </a:pPr>
                      <a:r>
                        <a:rPr b="1" lang="en-GB" sz="2000">
                          <a:solidFill>
                            <a:schemeClr val="accent5"/>
                          </a:solidFill>
                          <a:latin typeface="Trebuchet MS"/>
                          <a:ea typeface="Trebuchet MS"/>
                          <a:cs typeface="Trebuchet MS"/>
                          <a:sym typeface="Trebuchet MS"/>
                        </a:rPr>
                        <a:t>Has a lower density. </a:t>
                      </a:r>
                      <a:endParaRPr b="1" sz="2000">
                        <a:solidFill>
                          <a:schemeClr val="accent5"/>
                        </a:solidFill>
                        <a:latin typeface="Trebuchet MS"/>
                        <a:ea typeface="Trebuchet MS"/>
                        <a:cs typeface="Trebuchet MS"/>
                        <a:sym typeface="Trebuchet MS"/>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355600" lvl="0" marL="457200" rtl="0" algn="l">
                        <a:spcBef>
                          <a:spcPts val="0"/>
                        </a:spcBef>
                        <a:spcAft>
                          <a:spcPts val="0"/>
                        </a:spcAft>
                        <a:buClr>
                          <a:schemeClr val="accent5"/>
                        </a:buClr>
                        <a:buSzPts val="2000"/>
                        <a:buFont typeface="Trebuchet MS"/>
                        <a:buChar char="●"/>
                      </a:pPr>
                      <a:r>
                        <a:rPr b="1" lang="en-GB" sz="2000">
                          <a:solidFill>
                            <a:schemeClr val="accent5"/>
                          </a:solidFill>
                          <a:latin typeface="Trebuchet MS"/>
                          <a:ea typeface="Trebuchet MS"/>
                          <a:cs typeface="Trebuchet MS"/>
                          <a:sym typeface="Trebuchet MS"/>
                        </a:rPr>
                        <a:t>Has a higher density. </a:t>
                      </a:r>
                      <a:endParaRPr b="1" sz="2000">
                        <a:solidFill>
                          <a:schemeClr val="accent5"/>
                        </a:solidFill>
                        <a:latin typeface="Trebuchet MS"/>
                        <a:ea typeface="Trebuchet MS"/>
                        <a:cs typeface="Trebuchet MS"/>
                        <a:sym typeface="Trebuchet MS"/>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81000">
                <a:tc>
                  <a:txBody>
                    <a:bodyPr/>
                    <a:lstStyle/>
                    <a:p>
                      <a:pPr indent="-355600" lvl="0" marL="457200" rtl="0" algn="l">
                        <a:spcBef>
                          <a:spcPts val="0"/>
                        </a:spcBef>
                        <a:spcAft>
                          <a:spcPts val="0"/>
                        </a:spcAft>
                        <a:buClr>
                          <a:srgbClr val="741B47"/>
                        </a:buClr>
                        <a:buSzPts val="2000"/>
                        <a:buFont typeface="Trebuchet MS"/>
                        <a:buChar char="●"/>
                      </a:pPr>
                      <a:r>
                        <a:rPr b="1" lang="en-GB" sz="2000">
                          <a:solidFill>
                            <a:srgbClr val="741B47"/>
                          </a:solidFill>
                          <a:latin typeface="Trebuchet MS"/>
                          <a:ea typeface="Trebuchet MS"/>
                          <a:cs typeface="Trebuchet MS"/>
                          <a:sym typeface="Trebuchet MS"/>
                        </a:rPr>
                        <a:t>Expensive(8 to 16 times </a:t>
                      </a:r>
                      <a:r>
                        <a:rPr b="1" lang="en-GB" sz="2000">
                          <a:solidFill>
                            <a:srgbClr val="741B47"/>
                          </a:solidFill>
                          <a:latin typeface="Trebuchet MS"/>
                          <a:ea typeface="Trebuchet MS"/>
                          <a:cs typeface="Trebuchet MS"/>
                          <a:sym typeface="Trebuchet MS"/>
                        </a:rPr>
                        <a:t>more expensive than DRAM)</a:t>
                      </a:r>
                      <a:endParaRPr>
                        <a:solidFill>
                          <a:srgbClr val="741B47"/>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355600" lvl="0" marL="457200" rtl="0" algn="l">
                        <a:spcBef>
                          <a:spcPts val="0"/>
                        </a:spcBef>
                        <a:spcAft>
                          <a:spcPts val="0"/>
                        </a:spcAft>
                        <a:buClr>
                          <a:srgbClr val="741B47"/>
                        </a:buClr>
                        <a:buSzPts val="2000"/>
                        <a:buFont typeface="Trebuchet MS"/>
                        <a:buChar char="●"/>
                      </a:pPr>
                      <a:r>
                        <a:rPr b="1" lang="en-GB" sz="2000">
                          <a:solidFill>
                            <a:srgbClr val="741B47"/>
                          </a:solidFill>
                          <a:latin typeface="Trebuchet MS"/>
                          <a:ea typeface="Trebuchet MS"/>
                          <a:cs typeface="Trebuchet MS"/>
                          <a:sym typeface="Trebuchet MS"/>
                        </a:rPr>
                        <a:t>Less Expensive</a:t>
                      </a:r>
                      <a:endParaRPr>
                        <a:solidFill>
                          <a:srgbClr val="741B47"/>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81000">
                <a:tc>
                  <a:txBody>
                    <a:bodyPr/>
                    <a:lstStyle/>
                    <a:p>
                      <a:pPr indent="-355600" lvl="0" marL="457200" rtl="0" algn="l">
                        <a:spcBef>
                          <a:spcPts val="0"/>
                        </a:spcBef>
                        <a:spcAft>
                          <a:spcPts val="0"/>
                        </a:spcAft>
                        <a:buClr>
                          <a:schemeClr val="accent5"/>
                        </a:buClr>
                        <a:buSzPts val="2000"/>
                        <a:buFont typeface="Trebuchet MS"/>
                        <a:buChar char="●"/>
                      </a:pPr>
                      <a:r>
                        <a:rPr b="1" lang="en-GB" sz="2000">
                          <a:solidFill>
                            <a:schemeClr val="accent5"/>
                          </a:solidFill>
                          <a:latin typeface="Trebuchet MS"/>
                          <a:ea typeface="Trebuchet MS"/>
                          <a:cs typeface="Trebuchet MS"/>
                          <a:sym typeface="Trebuchet MS"/>
                        </a:rPr>
                        <a:t>Relatively insensitive to disturbances such as electrical noise. </a:t>
                      </a:r>
                      <a:endParaRPr b="1" sz="2000">
                        <a:solidFill>
                          <a:schemeClr val="accent5"/>
                        </a:solidFill>
                        <a:latin typeface="Trebuchet MS"/>
                        <a:ea typeface="Trebuchet MS"/>
                        <a:cs typeface="Trebuchet MS"/>
                        <a:sym typeface="Trebuchet MS"/>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355600" lvl="0" marL="457200" rtl="0" algn="l">
                        <a:spcBef>
                          <a:spcPts val="0"/>
                        </a:spcBef>
                        <a:spcAft>
                          <a:spcPts val="0"/>
                        </a:spcAft>
                        <a:buClr>
                          <a:schemeClr val="accent5"/>
                        </a:buClr>
                        <a:buSzPts val="2000"/>
                        <a:buFont typeface="Trebuchet MS"/>
                        <a:buChar char="●"/>
                      </a:pPr>
                      <a:r>
                        <a:rPr b="1" lang="en-GB" sz="2000">
                          <a:solidFill>
                            <a:schemeClr val="accent5"/>
                          </a:solidFill>
                          <a:latin typeface="Trebuchet MS"/>
                          <a:ea typeface="Trebuchet MS"/>
                          <a:cs typeface="Trebuchet MS"/>
                          <a:sym typeface="Trebuchet MS"/>
                        </a:rPr>
                        <a:t>Sensitive to disturbances.</a:t>
                      </a:r>
                      <a:endParaRPr b="1" sz="2000">
                        <a:solidFill>
                          <a:schemeClr val="accent5"/>
                        </a:solidFill>
                        <a:latin typeface="Trebuchet MS"/>
                        <a:ea typeface="Trebuchet MS"/>
                        <a:cs typeface="Trebuchet MS"/>
                        <a:sym typeface="Trebuchet MS"/>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0" y="505950"/>
            <a:ext cx="9335100" cy="46377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A64D79"/>
              </a:buClr>
              <a:buSzPts val="1800"/>
              <a:buFont typeface="Comic Sans MS"/>
              <a:buChar char="●"/>
            </a:pPr>
            <a:r>
              <a:rPr b="1" lang="en-GB" sz="1800">
                <a:solidFill>
                  <a:srgbClr val="A64D79"/>
                </a:solidFill>
                <a:latin typeface="Comic Sans MS"/>
                <a:ea typeface="Comic Sans MS"/>
                <a:cs typeface="Comic Sans MS"/>
                <a:sym typeface="Comic Sans MS"/>
              </a:rPr>
              <a:t>In computing, memory is a device or system that is used to store information ( data or program) for immediate use in a computer or related  hardware and digital electronic devices.</a:t>
            </a:r>
            <a:endParaRPr b="1" sz="1800">
              <a:solidFill>
                <a:srgbClr val="A64D79"/>
              </a:solidFill>
              <a:latin typeface="Comic Sans MS"/>
              <a:ea typeface="Comic Sans MS"/>
              <a:cs typeface="Comic Sans MS"/>
              <a:sym typeface="Comic Sans MS"/>
            </a:endParaRPr>
          </a:p>
          <a:p>
            <a:pPr indent="-342900" lvl="0" marL="457200" rtl="0" algn="l">
              <a:spcBef>
                <a:spcPts val="0"/>
              </a:spcBef>
              <a:spcAft>
                <a:spcPts val="0"/>
              </a:spcAft>
              <a:buClr>
                <a:srgbClr val="A64D79"/>
              </a:buClr>
              <a:buSzPts val="1800"/>
              <a:buFont typeface="Comic Sans MS"/>
              <a:buChar char="●"/>
            </a:pPr>
            <a:r>
              <a:rPr b="1" lang="en-GB" sz="1800">
                <a:solidFill>
                  <a:srgbClr val="A64D79"/>
                </a:solidFill>
                <a:latin typeface="Comic Sans MS"/>
                <a:ea typeface="Comic Sans MS"/>
                <a:cs typeface="Comic Sans MS"/>
                <a:sym typeface="Comic Sans MS"/>
              </a:rPr>
              <a:t>It is one of the main components of computer organization:-</a:t>
            </a:r>
            <a:endParaRPr b="1" sz="1800">
              <a:solidFill>
                <a:srgbClr val="A64D79"/>
              </a:solidFill>
              <a:latin typeface="Comic Sans MS"/>
              <a:ea typeface="Comic Sans MS"/>
              <a:cs typeface="Comic Sans MS"/>
              <a:sym typeface="Comic Sans MS"/>
            </a:endParaRPr>
          </a:p>
          <a:p>
            <a:pPr indent="-342900" lvl="1" marL="914400" rtl="0" algn="l">
              <a:spcBef>
                <a:spcPts val="0"/>
              </a:spcBef>
              <a:spcAft>
                <a:spcPts val="0"/>
              </a:spcAft>
              <a:buClr>
                <a:schemeClr val="accent5"/>
              </a:buClr>
              <a:buSzPts val="1800"/>
              <a:buFont typeface="Comic Sans MS"/>
              <a:buChar char="○"/>
            </a:pPr>
            <a:r>
              <a:rPr b="1" lang="en-GB" sz="1800">
                <a:solidFill>
                  <a:schemeClr val="accent5"/>
                </a:solidFill>
                <a:latin typeface="Comic Sans MS"/>
                <a:ea typeface="Comic Sans MS"/>
                <a:cs typeface="Comic Sans MS"/>
                <a:sym typeface="Comic Sans MS"/>
              </a:rPr>
              <a:t>CPU</a:t>
            </a:r>
            <a:endParaRPr b="1" sz="1800">
              <a:solidFill>
                <a:schemeClr val="accent5"/>
              </a:solidFill>
              <a:latin typeface="Comic Sans MS"/>
              <a:ea typeface="Comic Sans MS"/>
              <a:cs typeface="Comic Sans MS"/>
              <a:sym typeface="Comic Sans MS"/>
            </a:endParaRPr>
          </a:p>
          <a:p>
            <a:pPr indent="-342900" lvl="1" marL="914400" rtl="0" algn="l">
              <a:spcBef>
                <a:spcPts val="0"/>
              </a:spcBef>
              <a:spcAft>
                <a:spcPts val="0"/>
              </a:spcAft>
              <a:buClr>
                <a:srgbClr val="674EA7"/>
              </a:buClr>
              <a:buSzPts val="1800"/>
              <a:buFont typeface="Comic Sans MS"/>
              <a:buChar char="○"/>
            </a:pPr>
            <a:r>
              <a:rPr b="1" lang="en-GB" sz="1800">
                <a:solidFill>
                  <a:srgbClr val="674EA7"/>
                </a:solidFill>
                <a:latin typeface="Comic Sans MS"/>
                <a:ea typeface="Comic Sans MS"/>
                <a:cs typeface="Comic Sans MS"/>
                <a:sym typeface="Comic Sans MS"/>
              </a:rPr>
              <a:t>Memory</a:t>
            </a:r>
            <a:endParaRPr b="1" sz="1800">
              <a:solidFill>
                <a:schemeClr val="accent5"/>
              </a:solidFill>
              <a:latin typeface="Comic Sans MS"/>
              <a:ea typeface="Comic Sans MS"/>
              <a:cs typeface="Comic Sans MS"/>
              <a:sym typeface="Comic Sans MS"/>
            </a:endParaRPr>
          </a:p>
          <a:p>
            <a:pPr indent="-342900" lvl="1" marL="914400" rtl="0" algn="l">
              <a:spcBef>
                <a:spcPts val="0"/>
              </a:spcBef>
              <a:spcAft>
                <a:spcPts val="0"/>
              </a:spcAft>
              <a:buClr>
                <a:schemeClr val="accent5"/>
              </a:buClr>
              <a:buSzPts val="1800"/>
              <a:buFont typeface="Comic Sans MS"/>
              <a:buChar char="○"/>
            </a:pPr>
            <a:r>
              <a:rPr b="1" lang="en-GB" sz="1800">
                <a:solidFill>
                  <a:schemeClr val="accent5"/>
                </a:solidFill>
                <a:latin typeface="Comic Sans MS"/>
                <a:ea typeface="Comic Sans MS"/>
                <a:cs typeface="Comic Sans MS"/>
                <a:sym typeface="Comic Sans MS"/>
              </a:rPr>
              <a:t>Input Output Organization </a:t>
            </a:r>
            <a:endParaRPr b="1" sz="1800">
              <a:solidFill>
                <a:schemeClr val="accent5"/>
              </a:solidFill>
              <a:latin typeface="Comic Sans MS"/>
              <a:ea typeface="Comic Sans MS"/>
              <a:cs typeface="Comic Sans MS"/>
              <a:sym typeface="Comic Sans MS"/>
            </a:endParaRPr>
          </a:p>
          <a:p>
            <a:pPr indent="0" lvl="0" marL="914400" rtl="0" algn="l">
              <a:spcBef>
                <a:spcPts val="0"/>
              </a:spcBef>
              <a:spcAft>
                <a:spcPts val="0"/>
              </a:spcAft>
              <a:buNone/>
            </a:pPr>
            <a:r>
              <a:t/>
            </a:r>
            <a:endParaRPr b="1" sz="1800">
              <a:solidFill>
                <a:srgbClr val="351C75"/>
              </a:solidFill>
              <a:latin typeface="Comic Sans MS"/>
              <a:ea typeface="Comic Sans MS"/>
              <a:cs typeface="Comic Sans MS"/>
              <a:sym typeface="Comic Sans MS"/>
            </a:endParaRPr>
          </a:p>
          <a:p>
            <a:pPr indent="0" lvl="0" marL="457200" rtl="0" algn="l">
              <a:spcBef>
                <a:spcPts val="0"/>
              </a:spcBef>
              <a:spcAft>
                <a:spcPts val="0"/>
              </a:spcAft>
              <a:buNone/>
            </a:pPr>
            <a:r>
              <a:t/>
            </a:r>
            <a:endParaRPr b="1" baseline="30000" sz="1800">
              <a:solidFill>
                <a:srgbClr val="A64D79"/>
              </a:solidFill>
              <a:latin typeface="Comic Sans MS"/>
              <a:ea typeface="Comic Sans MS"/>
              <a:cs typeface="Comic Sans MS"/>
              <a:sym typeface="Comic Sans MS"/>
            </a:endParaRPr>
          </a:p>
          <a:p>
            <a:pPr indent="0" lvl="0" marL="0" rtl="0" algn="l">
              <a:spcBef>
                <a:spcPts val="0"/>
              </a:spcBef>
              <a:spcAft>
                <a:spcPts val="0"/>
              </a:spcAft>
              <a:buNone/>
            </a:pPr>
            <a:r>
              <a:t/>
            </a:r>
            <a:endParaRPr b="1" sz="1800">
              <a:solidFill>
                <a:srgbClr val="A64D79"/>
              </a:solidFill>
              <a:latin typeface="Comic Sans MS"/>
              <a:ea typeface="Comic Sans MS"/>
              <a:cs typeface="Comic Sans MS"/>
              <a:sym typeface="Comic Sans MS"/>
            </a:endParaRPr>
          </a:p>
          <a:p>
            <a:pPr indent="0" lvl="0" marL="0" rtl="0" algn="l">
              <a:spcBef>
                <a:spcPts val="0"/>
              </a:spcBef>
              <a:spcAft>
                <a:spcPts val="0"/>
              </a:spcAft>
              <a:buNone/>
            </a:pPr>
            <a:r>
              <a:t/>
            </a:r>
            <a:endParaRPr b="1" baseline="30000" sz="1800">
              <a:solidFill>
                <a:srgbClr val="A64D79"/>
              </a:solidFill>
              <a:latin typeface="Comic Sans MS"/>
              <a:ea typeface="Comic Sans MS"/>
              <a:cs typeface="Comic Sans MS"/>
              <a:sym typeface="Comic Sans MS"/>
            </a:endParaRPr>
          </a:p>
          <a:p>
            <a:pPr indent="0" lvl="0" marL="0" rtl="0" algn="l">
              <a:spcBef>
                <a:spcPts val="0"/>
              </a:spcBef>
              <a:spcAft>
                <a:spcPts val="0"/>
              </a:spcAft>
              <a:buNone/>
            </a:pPr>
            <a:r>
              <a:t/>
            </a:r>
            <a:endParaRPr b="1" baseline="30000" sz="1800">
              <a:solidFill>
                <a:srgbClr val="A64D79"/>
              </a:solidFill>
              <a:latin typeface="Comic Sans MS"/>
              <a:ea typeface="Comic Sans MS"/>
              <a:cs typeface="Comic Sans MS"/>
              <a:sym typeface="Comic Sans MS"/>
            </a:endParaRPr>
          </a:p>
          <a:p>
            <a:pPr indent="0" lvl="0" marL="0" rtl="0" algn="l">
              <a:spcBef>
                <a:spcPts val="0"/>
              </a:spcBef>
              <a:spcAft>
                <a:spcPts val="0"/>
              </a:spcAft>
              <a:buNone/>
            </a:pPr>
            <a:r>
              <a:t/>
            </a:r>
            <a:endParaRPr b="1" baseline="30000" sz="1800">
              <a:solidFill>
                <a:srgbClr val="0B5394"/>
              </a:solidFill>
              <a:latin typeface="Comic Sans MS"/>
              <a:ea typeface="Comic Sans MS"/>
              <a:cs typeface="Comic Sans MS"/>
              <a:sym typeface="Comic Sans MS"/>
            </a:endParaRPr>
          </a:p>
        </p:txBody>
      </p:sp>
      <p:sp>
        <p:nvSpPr>
          <p:cNvPr id="70" name="Google Shape;70;p15"/>
          <p:cNvSpPr txBox="1"/>
          <p:nvPr/>
        </p:nvSpPr>
        <p:spPr>
          <a:xfrm flipH="1">
            <a:off x="200" y="76200"/>
            <a:ext cx="6941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500">
                <a:latin typeface="Lobster"/>
                <a:ea typeface="Lobster"/>
                <a:cs typeface="Lobster"/>
                <a:sym typeface="Lobster"/>
              </a:rPr>
              <a:t>Introduction</a:t>
            </a:r>
            <a:r>
              <a:rPr lang="en-GB">
                <a:latin typeface="Lobster"/>
                <a:ea typeface="Lobster"/>
                <a:cs typeface="Lobster"/>
                <a:sym typeface="Lobster"/>
              </a:rPr>
              <a:t> </a:t>
            </a:r>
            <a:endParaRPr sz="3200">
              <a:latin typeface="Lobster"/>
              <a:ea typeface="Lobster"/>
              <a:cs typeface="Lobster"/>
              <a:sym typeface="Lobster"/>
            </a:endParaRPr>
          </a:p>
        </p:txBody>
      </p:sp>
      <p:sp>
        <p:nvSpPr>
          <p:cNvPr id="71" name="Google Shape;71;p15"/>
          <p:cNvSpPr/>
          <p:nvPr/>
        </p:nvSpPr>
        <p:spPr>
          <a:xfrm>
            <a:off x="4762686" y="2499200"/>
            <a:ext cx="1189725" cy="12608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7270900" y="2068425"/>
            <a:ext cx="1623100" cy="1691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15"/>
          <p:cNvCxnSpPr/>
          <p:nvPr/>
        </p:nvCxnSpPr>
        <p:spPr>
          <a:xfrm>
            <a:off x="5952411" y="2824788"/>
            <a:ext cx="1318500" cy="0"/>
          </a:xfrm>
          <a:prstGeom prst="straightConnector1">
            <a:avLst/>
          </a:prstGeom>
          <a:noFill/>
          <a:ln cap="flat" cmpd="sng" w="9525">
            <a:solidFill>
              <a:schemeClr val="dk2"/>
            </a:solidFill>
            <a:prstDash val="solid"/>
            <a:round/>
            <a:headEnd len="med" w="med" type="triangle"/>
            <a:tailEnd len="med" w="med" type="triangle"/>
          </a:ln>
        </p:spPr>
      </p:cxnSp>
      <p:cxnSp>
        <p:nvCxnSpPr>
          <p:cNvPr id="74" name="Google Shape;74;p15"/>
          <p:cNvCxnSpPr>
            <a:stCxn id="75" idx="1"/>
            <a:endCxn id="75" idx="2"/>
          </p:cNvCxnSpPr>
          <p:nvPr/>
        </p:nvCxnSpPr>
        <p:spPr>
          <a:xfrm>
            <a:off x="4762675" y="4966024"/>
            <a:ext cx="2065800" cy="215400"/>
          </a:xfrm>
          <a:prstGeom prst="straightConnector1">
            <a:avLst/>
          </a:prstGeom>
          <a:noFill/>
          <a:ln cap="flat" cmpd="sng" w="9525">
            <a:solidFill>
              <a:schemeClr val="dk2"/>
            </a:solidFill>
            <a:prstDash val="solid"/>
            <a:round/>
            <a:headEnd len="med" w="med" type="none"/>
            <a:tailEnd len="med" w="med" type="triangle"/>
          </a:ln>
        </p:spPr>
      </p:cxnSp>
      <p:cxnSp>
        <p:nvCxnSpPr>
          <p:cNvPr id="76" name="Google Shape;76;p15"/>
          <p:cNvCxnSpPr/>
          <p:nvPr/>
        </p:nvCxnSpPr>
        <p:spPr>
          <a:xfrm>
            <a:off x="5952411" y="3392395"/>
            <a:ext cx="1318500" cy="0"/>
          </a:xfrm>
          <a:prstGeom prst="straightConnector1">
            <a:avLst/>
          </a:prstGeom>
          <a:noFill/>
          <a:ln cap="flat" cmpd="sng" w="9525">
            <a:solidFill>
              <a:schemeClr val="dk2"/>
            </a:solidFill>
            <a:prstDash val="solid"/>
            <a:round/>
            <a:headEnd len="med" w="med" type="none"/>
            <a:tailEnd len="med" w="med" type="triangle"/>
          </a:ln>
        </p:spPr>
      </p:cxnSp>
      <p:sp>
        <p:nvSpPr>
          <p:cNvPr id="75" name="Google Shape;75;p15"/>
          <p:cNvSpPr/>
          <p:nvPr/>
        </p:nvSpPr>
        <p:spPr>
          <a:xfrm>
            <a:off x="4762675" y="4750599"/>
            <a:ext cx="4131325" cy="4308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 name="Google Shape;77;p15"/>
          <p:cNvCxnSpPr>
            <a:stCxn id="71" idx="3"/>
          </p:cNvCxnSpPr>
          <p:nvPr/>
        </p:nvCxnSpPr>
        <p:spPr>
          <a:xfrm flipH="1" rot="10800000">
            <a:off x="5952411" y="3099013"/>
            <a:ext cx="1342500" cy="30600"/>
          </a:xfrm>
          <a:prstGeom prst="straightConnector1">
            <a:avLst/>
          </a:prstGeom>
          <a:noFill/>
          <a:ln cap="flat" cmpd="sng" w="9525">
            <a:solidFill>
              <a:schemeClr val="dk2"/>
            </a:solidFill>
            <a:prstDash val="solid"/>
            <a:round/>
            <a:headEnd len="med" w="med" type="none"/>
            <a:tailEnd len="med" w="med" type="triangle"/>
          </a:ln>
        </p:spPr>
      </p:cxnSp>
      <p:sp>
        <p:nvSpPr>
          <p:cNvPr id="78" name="Google Shape;78;p15"/>
          <p:cNvSpPr txBox="1"/>
          <p:nvPr/>
        </p:nvSpPr>
        <p:spPr>
          <a:xfrm flipH="1">
            <a:off x="4437117" y="3224932"/>
            <a:ext cx="11898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GB" sz="2000">
                <a:solidFill>
                  <a:srgbClr val="0B5394"/>
                </a:solidFill>
              </a:rPr>
              <a:t>CPU</a:t>
            </a:r>
            <a:endParaRPr b="1" sz="2000">
              <a:solidFill>
                <a:srgbClr val="0B5394"/>
              </a:solidFill>
            </a:endParaRPr>
          </a:p>
        </p:txBody>
      </p:sp>
      <p:sp>
        <p:nvSpPr>
          <p:cNvPr id="79" name="Google Shape;79;p15"/>
          <p:cNvSpPr txBox="1"/>
          <p:nvPr/>
        </p:nvSpPr>
        <p:spPr>
          <a:xfrm>
            <a:off x="7270900" y="2427275"/>
            <a:ext cx="1623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0B5394"/>
                </a:solidFill>
              </a:rPr>
              <a:t>Main memory</a:t>
            </a:r>
            <a:endParaRPr b="1" sz="2000">
              <a:solidFill>
                <a:srgbClr val="0B5394"/>
              </a:solidFill>
            </a:endParaRPr>
          </a:p>
        </p:txBody>
      </p:sp>
      <p:sp>
        <p:nvSpPr>
          <p:cNvPr id="80" name="Google Shape;80;p15"/>
          <p:cNvSpPr txBox="1"/>
          <p:nvPr/>
        </p:nvSpPr>
        <p:spPr>
          <a:xfrm flipH="1">
            <a:off x="1009950" y="4719717"/>
            <a:ext cx="73152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GB" sz="2000">
                <a:solidFill>
                  <a:srgbClr val="0B5394"/>
                </a:solidFill>
              </a:rPr>
              <a:t>Input -Output Organization </a:t>
            </a:r>
            <a:endParaRPr b="1" sz="2000">
              <a:solidFill>
                <a:srgbClr val="0B5394"/>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0B5394"/>
                </a:solidFill>
              </a:rPr>
              <a:t>SRAM Vs DRAM Summary:-</a:t>
            </a:r>
            <a:endParaRPr b="1">
              <a:solidFill>
                <a:srgbClr val="0B5394"/>
              </a:solidFill>
            </a:endParaRPr>
          </a:p>
        </p:txBody>
      </p:sp>
      <p:graphicFrame>
        <p:nvGraphicFramePr>
          <p:cNvPr id="314" name="Google Shape;314;p42"/>
          <p:cNvGraphicFramePr/>
          <p:nvPr/>
        </p:nvGraphicFramePr>
        <p:xfrm>
          <a:off x="311713" y="1467393"/>
          <a:ext cx="3000000" cy="3000000"/>
        </p:xfrm>
        <a:graphic>
          <a:graphicData uri="http://schemas.openxmlformats.org/drawingml/2006/table">
            <a:tbl>
              <a:tblPr>
                <a:noFill/>
                <a:tableStyleId>{74F9286C-E5CA-422C-BEB5-9C7EAF232B1E}</a:tableStyleId>
              </a:tblPr>
              <a:tblGrid>
                <a:gridCol w="1217225"/>
                <a:gridCol w="929125"/>
                <a:gridCol w="1505325"/>
                <a:gridCol w="937025"/>
                <a:gridCol w="1270550"/>
                <a:gridCol w="997875"/>
                <a:gridCol w="1663450"/>
              </a:tblGrid>
              <a:tr h="698150">
                <a:tc>
                  <a:txBody>
                    <a:bodyPr/>
                    <a:lstStyle/>
                    <a:p>
                      <a:pPr indent="0" lvl="0" marL="0" rtl="0" algn="l">
                        <a:spcBef>
                          <a:spcPts val="0"/>
                        </a:spcBef>
                        <a:spcAft>
                          <a:spcPts val="0"/>
                        </a:spcAft>
                        <a:buNone/>
                      </a:pPr>
                      <a:r>
                        <a:t/>
                      </a:r>
                      <a:endParaRPr b="1" sz="2000">
                        <a:solidFill>
                          <a:srgbClr val="674EA7"/>
                        </a:solidFill>
                        <a:latin typeface="Oswald"/>
                        <a:ea typeface="Oswald"/>
                        <a:cs typeface="Oswald"/>
                        <a:sym typeface="Oswald"/>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2000">
                          <a:latin typeface="Oswald"/>
                          <a:ea typeface="Oswald"/>
                          <a:cs typeface="Oswald"/>
                          <a:sym typeface="Oswald"/>
                        </a:rPr>
                        <a:t>Time per bit</a:t>
                      </a:r>
                      <a:endParaRPr b="1" sz="2000">
                        <a:latin typeface="Oswald"/>
                        <a:ea typeface="Oswald"/>
                        <a:cs typeface="Oswald"/>
                        <a:sym typeface="Oswald"/>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2000">
                          <a:latin typeface="Oswald"/>
                          <a:ea typeface="Oswald"/>
                          <a:cs typeface="Oswald"/>
                          <a:sym typeface="Oswald"/>
                        </a:rPr>
                        <a:t>Access Time </a:t>
                      </a:r>
                      <a:endParaRPr b="1" sz="2000">
                        <a:latin typeface="Oswald"/>
                        <a:ea typeface="Oswald"/>
                        <a:cs typeface="Oswald"/>
                        <a:sym typeface="Oswald"/>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2000">
                          <a:latin typeface="Oswald"/>
                          <a:ea typeface="Oswald"/>
                          <a:cs typeface="Oswald"/>
                          <a:sym typeface="Oswald"/>
                        </a:rPr>
                        <a:t>Persist?</a:t>
                      </a:r>
                      <a:endParaRPr b="1" sz="2000">
                        <a:latin typeface="Oswald"/>
                        <a:ea typeface="Oswald"/>
                        <a:cs typeface="Oswald"/>
                        <a:sym typeface="Oswald"/>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2000">
                          <a:latin typeface="Oswald"/>
                          <a:ea typeface="Oswald"/>
                          <a:cs typeface="Oswald"/>
                          <a:sym typeface="Oswald"/>
                        </a:rPr>
                        <a:t>Sensitive?</a:t>
                      </a:r>
                      <a:endParaRPr b="1" sz="2000">
                        <a:latin typeface="Oswald"/>
                        <a:ea typeface="Oswald"/>
                        <a:cs typeface="Oswald"/>
                        <a:sym typeface="Oswald"/>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2000">
                          <a:latin typeface="Oswald"/>
                          <a:ea typeface="Oswald"/>
                          <a:cs typeface="Oswald"/>
                          <a:sym typeface="Oswald"/>
                        </a:rPr>
                        <a:t>Cost</a:t>
                      </a:r>
                      <a:endParaRPr b="1" sz="2000">
                        <a:latin typeface="Oswald"/>
                        <a:ea typeface="Oswald"/>
                        <a:cs typeface="Oswald"/>
                        <a:sym typeface="Oswald"/>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2000">
                          <a:latin typeface="Oswald"/>
                          <a:ea typeface="Oswald"/>
                          <a:cs typeface="Oswald"/>
                          <a:sym typeface="Oswald"/>
                        </a:rPr>
                        <a:t>Application</a:t>
                      </a:r>
                      <a:endParaRPr b="1" sz="2000">
                        <a:latin typeface="Oswald"/>
                        <a:ea typeface="Oswald"/>
                        <a:cs typeface="Oswald"/>
                        <a:sym typeface="Oswald"/>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62975">
                <a:tc>
                  <a:txBody>
                    <a:bodyPr/>
                    <a:lstStyle/>
                    <a:p>
                      <a:pPr indent="0" lvl="0" marL="0" rtl="0" algn="l">
                        <a:spcBef>
                          <a:spcPts val="0"/>
                        </a:spcBef>
                        <a:spcAft>
                          <a:spcPts val="0"/>
                        </a:spcAft>
                        <a:buNone/>
                      </a:pPr>
                      <a:r>
                        <a:rPr b="1" lang="en-GB" sz="2000">
                          <a:solidFill>
                            <a:srgbClr val="674EA7"/>
                          </a:solidFill>
                        </a:rPr>
                        <a:t>SRAM</a:t>
                      </a:r>
                      <a:endParaRPr b="1" sz="2000">
                        <a:solidFill>
                          <a:srgbClr val="674EA7"/>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solidFill>
                            <a:srgbClr val="741B47"/>
                          </a:solidFill>
                          <a:latin typeface="Trebuchet MS"/>
                          <a:ea typeface="Trebuchet MS"/>
                          <a:cs typeface="Trebuchet MS"/>
                          <a:sym typeface="Trebuchet MS"/>
                        </a:rPr>
                        <a:t>6</a:t>
                      </a:r>
                      <a:endParaRPr b="1" sz="2000">
                        <a:solidFill>
                          <a:srgbClr val="741B47"/>
                        </a:solidFill>
                        <a:latin typeface="Trebuchet MS"/>
                        <a:ea typeface="Trebuchet MS"/>
                        <a:cs typeface="Trebuchet MS"/>
                        <a:sym typeface="Trebuchet M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solidFill>
                            <a:srgbClr val="741B47"/>
                          </a:solidFill>
                          <a:latin typeface="Trebuchet MS"/>
                          <a:ea typeface="Trebuchet MS"/>
                          <a:cs typeface="Trebuchet MS"/>
                          <a:sym typeface="Trebuchet MS"/>
                        </a:rPr>
                        <a:t>1X</a:t>
                      </a:r>
                      <a:endParaRPr b="1" sz="2000">
                        <a:solidFill>
                          <a:srgbClr val="741B47"/>
                        </a:solidFill>
                        <a:latin typeface="Trebuchet MS"/>
                        <a:ea typeface="Trebuchet MS"/>
                        <a:cs typeface="Trebuchet MS"/>
                        <a:sym typeface="Trebuchet M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solidFill>
                            <a:srgbClr val="741B47"/>
                          </a:solidFill>
                          <a:latin typeface="Trebuchet MS"/>
                          <a:ea typeface="Trebuchet MS"/>
                          <a:cs typeface="Trebuchet MS"/>
                          <a:sym typeface="Trebuchet MS"/>
                        </a:rPr>
                        <a:t>Yes</a:t>
                      </a:r>
                      <a:endParaRPr b="1" sz="2000">
                        <a:solidFill>
                          <a:srgbClr val="741B47"/>
                        </a:solidFill>
                        <a:latin typeface="Trebuchet MS"/>
                        <a:ea typeface="Trebuchet MS"/>
                        <a:cs typeface="Trebuchet MS"/>
                        <a:sym typeface="Trebuchet M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solidFill>
                            <a:srgbClr val="741B47"/>
                          </a:solidFill>
                          <a:latin typeface="Trebuchet MS"/>
                          <a:ea typeface="Trebuchet MS"/>
                          <a:cs typeface="Trebuchet MS"/>
                          <a:sym typeface="Trebuchet MS"/>
                        </a:rPr>
                        <a:t>No</a:t>
                      </a:r>
                      <a:endParaRPr b="1" sz="2000">
                        <a:solidFill>
                          <a:srgbClr val="741B47"/>
                        </a:solidFill>
                        <a:latin typeface="Trebuchet MS"/>
                        <a:ea typeface="Trebuchet MS"/>
                        <a:cs typeface="Trebuchet MS"/>
                        <a:sym typeface="Trebuchet M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solidFill>
                            <a:srgbClr val="741B47"/>
                          </a:solidFill>
                          <a:latin typeface="Trebuchet MS"/>
                          <a:ea typeface="Trebuchet MS"/>
                          <a:cs typeface="Trebuchet MS"/>
                          <a:sym typeface="Trebuchet MS"/>
                        </a:rPr>
                        <a:t>100X</a:t>
                      </a:r>
                      <a:endParaRPr b="1" sz="2000">
                        <a:solidFill>
                          <a:srgbClr val="741B47"/>
                        </a:solidFill>
                        <a:latin typeface="Trebuchet MS"/>
                        <a:ea typeface="Trebuchet MS"/>
                        <a:cs typeface="Trebuchet MS"/>
                        <a:sym typeface="Trebuchet M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solidFill>
                            <a:srgbClr val="741B47"/>
                          </a:solidFill>
                          <a:latin typeface="Trebuchet MS"/>
                          <a:ea typeface="Trebuchet MS"/>
                          <a:cs typeface="Trebuchet MS"/>
                          <a:sym typeface="Trebuchet MS"/>
                        </a:rPr>
                        <a:t>Cache memory</a:t>
                      </a:r>
                      <a:endParaRPr b="1" sz="2000">
                        <a:solidFill>
                          <a:srgbClr val="741B47"/>
                        </a:solidFill>
                        <a:latin typeface="Trebuchet MS"/>
                        <a:ea typeface="Trebuchet MS"/>
                        <a:cs typeface="Trebuchet MS"/>
                        <a:sym typeface="Trebuchet M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582125">
                <a:tc>
                  <a:txBody>
                    <a:bodyPr/>
                    <a:lstStyle/>
                    <a:p>
                      <a:pPr indent="0" lvl="0" marL="0" rtl="0" algn="l">
                        <a:spcBef>
                          <a:spcPts val="0"/>
                        </a:spcBef>
                        <a:spcAft>
                          <a:spcPts val="0"/>
                        </a:spcAft>
                        <a:buNone/>
                      </a:pPr>
                      <a:r>
                        <a:rPr b="1" lang="en-GB" sz="2000">
                          <a:solidFill>
                            <a:srgbClr val="674EA7"/>
                          </a:solidFill>
                        </a:rPr>
                        <a:t>DRAM</a:t>
                      </a:r>
                      <a:endParaRPr b="1" sz="2000">
                        <a:solidFill>
                          <a:srgbClr val="674EA7"/>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solidFill>
                            <a:srgbClr val="741B47"/>
                          </a:solidFill>
                          <a:latin typeface="Trebuchet MS"/>
                          <a:ea typeface="Trebuchet MS"/>
                          <a:cs typeface="Trebuchet MS"/>
                          <a:sym typeface="Trebuchet MS"/>
                        </a:rPr>
                        <a:t>1</a:t>
                      </a:r>
                      <a:endParaRPr b="1" sz="2000">
                        <a:solidFill>
                          <a:srgbClr val="741B47"/>
                        </a:solidFill>
                        <a:latin typeface="Trebuchet MS"/>
                        <a:ea typeface="Trebuchet MS"/>
                        <a:cs typeface="Trebuchet MS"/>
                        <a:sym typeface="Trebuchet M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solidFill>
                            <a:srgbClr val="741B47"/>
                          </a:solidFill>
                          <a:latin typeface="Trebuchet MS"/>
                          <a:ea typeface="Trebuchet MS"/>
                          <a:cs typeface="Trebuchet MS"/>
                          <a:sym typeface="Trebuchet MS"/>
                        </a:rPr>
                        <a:t>10X</a:t>
                      </a:r>
                      <a:endParaRPr b="1" sz="2000">
                        <a:solidFill>
                          <a:srgbClr val="741B47"/>
                        </a:solidFill>
                        <a:latin typeface="Trebuchet MS"/>
                        <a:ea typeface="Trebuchet MS"/>
                        <a:cs typeface="Trebuchet MS"/>
                        <a:sym typeface="Trebuchet M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solidFill>
                            <a:srgbClr val="741B47"/>
                          </a:solidFill>
                          <a:latin typeface="Trebuchet MS"/>
                          <a:ea typeface="Trebuchet MS"/>
                          <a:cs typeface="Trebuchet MS"/>
                          <a:sym typeface="Trebuchet MS"/>
                        </a:rPr>
                        <a:t>No</a:t>
                      </a:r>
                      <a:endParaRPr b="1" sz="2000">
                        <a:solidFill>
                          <a:srgbClr val="741B47"/>
                        </a:solidFill>
                        <a:latin typeface="Trebuchet MS"/>
                        <a:ea typeface="Trebuchet MS"/>
                        <a:cs typeface="Trebuchet MS"/>
                        <a:sym typeface="Trebuchet M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solidFill>
                            <a:srgbClr val="741B47"/>
                          </a:solidFill>
                          <a:latin typeface="Trebuchet MS"/>
                          <a:ea typeface="Trebuchet MS"/>
                          <a:cs typeface="Trebuchet MS"/>
                          <a:sym typeface="Trebuchet MS"/>
                        </a:rPr>
                        <a:t>Yes </a:t>
                      </a:r>
                      <a:endParaRPr b="1" sz="2000">
                        <a:solidFill>
                          <a:srgbClr val="741B47"/>
                        </a:solidFill>
                        <a:latin typeface="Trebuchet MS"/>
                        <a:ea typeface="Trebuchet MS"/>
                        <a:cs typeface="Trebuchet MS"/>
                        <a:sym typeface="Trebuchet M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solidFill>
                            <a:srgbClr val="741B47"/>
                          </a:solidFill>
                          <a:latin typeface="Trebuchet MS"/>
                          <a:ea typeface="Trebuchet MS"/>
                          <a:cs typeface="Trebuchet MS"/>
                          <a:sym typeface="Trebuchet MS"/>
                        </a:rPr>
                        <a:t>1X</a:t>
                      </a:r>
                      <a:endParaRPr b="1" sz="2000">
                        <a:solidFill>
                          <a:srgbClr val="741B47"/>
                        </a:solidFill>
                        <a:latin typeface="Trebuchet MS"/>
                        <a:ea typeface="Trebuchet MS"/>
                        <a:cs typeface="Trebuchet MS"/>
                        <a:sym typeface="Trebuchet M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solidFill>
                            <a:srgbClr val="741B47"/>
                          </a:solidFill>
                          <a:latin typeface="Trebuchet MS"/>
                          <a:ea typeface="Trebuchet MS"/>
                          <a:cs typeface="Trebuchet MS"/>
                          <a:sym typeface="Trebuchet MS"/>
                        </a:rPr>
                        <a:t>Main memory,</a:t>
                      </a:r>
                      <a:endParaRPr b="1" sz="2000">
                        <a:solidFill>
                          <a:srgbClr val="741B47"/>
                        </a:solidFill>
                        <a:latin typeface="Trebuchet MS"/>
                        <a:ea typeface="Trebuchet MS"/>
                        <a:cs typeface="Trebuchet MS"/>
                        <a:sym typeface="Trebuchet MS"/>
                      </a:endParaRPr>
                    </a:p>
                    <a:p>
                      <a:pPr indent="0" lvl="0" marL="0" rtl="0" algn="ctr">
                        <a:spcBef>
                          <a:spcPts val="0"/>
                        </a:spcBef>
                        <a:spcAft>
                          <a:spcPts val="0"/>
                        </a:spcAft>
                        <a:buNone/>
                      </a:pPr>
                      <a:r>
                        <a:rPr b="1" lang="en-GB" sz="2000">
                          <a:solidFill>
                            <a:srgbClr val="741B47"/>
                          </a:solidFill>
                          <a:latin typeface="Trebuchet MS"/>
                          <a:ea typeface="Trebuchet MS"/>
                          <a:cs typeface="Trebuchet MS"/>
                          <a:sym typeface="Trebuchet MS"/>
                        </a:rPr>
                        <a:t>frame buffers.</a:t>
                      </a:r>
                      <a:endParaRPr b="1" sz="2000">
                        <a:solidFill>
                          <a:srgbClr val="741B47"/>
                        </a:solidFill>
                        <a:latin typeface="Trebuchet MS"/>
                        <a:ea typeface="Trebuchet MS"/>
                        <a:cs typeface="Trebuchet MS"/>
                        <a:sym typeface="Trebuchet M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0B5394"/>
                </a:solidFill>
              </a:rPr>
              <a:t>ROM(Read Only Memory)</a:t>
            </a:r>
            <a:endParaRPr b="1">
              <a:solidFill>
                <a:srgbClr val="0B5394"/>
              </a:solidFill>
            </a:endParaRPr>
          </a:p>
        </p:txBody>
      </p:sp>
      <p:sp>
        <p:nvSpPr>
          <p:cNvPr id="320" name="Google Shape;320;p43"/>
          <p:cNvSpPr txBox="1"/>
          <p:nvPr>
            <p:ph idx="1" type="body"/>
          </p:nvPr>
        </p:nvSpPr>
        <p:spPr>
          <a:xfrm>
            <a:off x="311700" y="572700"/>
            <a:ext cx="8520600" cy="2848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rebuchet MS"/>
              <a:buChar char="●"/>
            </a:pPr>
            <a:r>
              <a:rPr b="1" lang="en-GB" sz="2000">
                <a:solidFill>
                  <a:srgbClr val="741B47"/>
                </a:solidFill>
                <a:latin typeface="Trebuchet MS"/>
                <a:ea typeface="Trebuchet MS"/>
                <a:cs typeface="Trebuchet MS"/>
                <a:sym typeface="Trebuchet MS"/>
              </a:rPr>
              <a:t>ROM is used for storing programs that are </a:t>
            </a:r>
            <a:r>
              <a:rPr b="1" lang="en-GB" sz="2000">
                <a:solidFill>
                  <a:srgbClr val="C27BA0"/>
                </a:solidFill>
                <a:latin typeface="Trebuchet MS"/>
                <a:ea typeface="Trebuchet MS"/>
                <a:cs typeface="Trebuchet MS"/>
                <a:sym typeface="Trebuchet MS"/>
              </a:rPr>
              <a:t>PERMANENTLY</a:t>
            </a:r>
            <a:r>
              <a:rPr b="1" lang="en-GB" sz="2000">
                <a:solidFill>
                  <a:srgbClr val="741B47"/>
                </a:solidFill>
                <a:latin typeface="Trebuchet MS"/>
                <a:ea typeface="Trebuchet MS"/>
                <a:cs typeface="Trebuchet MS"/>
                <a:sym typeface="Trebuchet MS"/>
              </a:rPr>
              <a:t> resident in the computer and for tables of constants that do not change in value once the production of computer is completed.</a:t>
            </a:r>
            <a:endParaRPr b="1" sz="2000">
              <a:solidFill>
                <a:srgbClr val="741B47"/>
              </a:solidFill>
              <a:latin typeface="Trebuchet MS"/>
              <a:ea typeface="Trebuchet MS"/>
              <a:cs typeface="Trebuchet MS"/>
              <a:sym typeface="Trebuchet MS"/>
            </a:endParaRPr>
          </a:p>
          <a:p>
            <a:pPr indent="-355600" lvl="0" marL="457200" rtl="0" algn="l">
              <a:spcBef>
                <a:spcPts val="0"/>
              </a:spcBef>
              <a:spcAft>
                <a:spcPts val="0"/>
              </a:spcAft>
              <a:buClr>
                <a:schemeClr val="accent5"/>
              </a:buClr>
              <a:buSzPts val="2000"/>
              <a:buFont typeface="Trebuchet MS"/>
              <a:buChar char="●"/>
            </a:pPr>
            <a:r>
              <a:rPr b="1" lang="en-GB" sz="2000">
                <a:solidFill>
                  <a:schemeClr val="accent5"/>
                </a:solidFill>
                <a:latin typeface="Trebuchet MS"/>
                <a:ea typeface="Trebuchet MS"/>
                <a:cs typeface="Trebuchet MS"/>
                <a:sym typeface="Trebuchet MS"/>
              </a:rPr>
              <a:t>The ROM portion of the main memory is needed for storing a  initial program called </a:t>
            </a:r>
            <a:r>
              <a:rPr b="1" lang="en-GB" sz="2000">
                <a:solidFill>
                  <a:srgbClr val="134F5C"/>
                </a:solidFill>
                <a:latin typeface="Trebuchet MS"/>
                <a:ea typeface="Trebuchet MS"/>
                <a:cs typeface="Trebuchet MS"/>
                <a:sym typeface="Trebuchet MS"/>
              </a:rPr>
              <a:t>BOOTSTRAP LOADER, </a:t>
            </a:r>
            <a:r>
              <a:rPr b="1" lang="en-GB" sz="2000">
                <a:solidFill>
                  <a:schemeClr val="accent5"/>
                </a:solidFill>
                <a:latin typeface="Trebuchet MS"/>
                <a:ea typeface="Trebuchet MS"/>
                <a:cs typeface="Trebuchet MS"/>
                <a:sym typeface="Trebuchet MS"/>
              </a:rPr>
              <a:t>which is to start the computer software operating when power is turned off.</a:t>
            </a:r>
            <a:endParaRPr b="1" sz="2000">
              <a:solidFill>
                <a:schemeClr val="accent5"/>
              </a:solidFill>
              <a:latin typeface="Trebuchet MS"/>
              <a:ea typeface="Trebuchet MS"/>
              <a:cs typeface="Trebuchet MS"/>
              <a:sym typeface="Trebuchet MS"/>
            </a:endParaRPr>
          </a:p>
        </p:txBody>
      </p:sp>
      <p:pic>
        <p:nvPicPr>
          <p:cNvPr id="321" name="Google Shape;321;p43"/>
          <p:cNvPicPr preferRelativeResize="0"/>
          <p:nvPr/>
        </p:nvPicPr>
        <p:blipFill rotWithShape="1">
          <a:blip r:embed="rId3">
            <a:alphaModFix/>
          </a:blip>
          <a:srcRect b="63274" l="0" r="0" t="19786"/>
          <a:stretch/>
        </p:blipFill>
        <p:spPr>
          <a:xfrm>
            <a:off x="1242475" y="2951925"/>
            <a:ext cx="7147051" cy="218482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311700" y="0"/>
            <a:ext cx="8520600" cy="50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900">
                <a:solidFill>
                  <a:srgbClr val="0B5394"/>
                </a:solidFill>
              </a:rPr>
              <a:t>Types of ROM</a:t>
            </a:r>
            <a:endParaRPr b="1" sz="2900">
              <a:solidFill>
                <a:srgbClr val="0B5394"/>
              </a:solidFill>
            </a:endParaRPr>
          </a:p>
        </p:txBody>
      </p:sp>
      <p:graphicFrame>
        <p:nvGraphicFramePr>
          <p:cNvPr id="327" name="Google Shape;327;p44"/>
          <p:cNvGraphicFramePr/>
          <p:nvPr/>
        </p:nvGraphicFramePr>
        <p:xfrm>
          <a:off x="403544" y="866353"/>
          <a:ext cx="3000000" cy="3000000"/>
        </p:xfrm>
        <a:graphic>
          <a:graphicData uri="http://schemas.openxmlformats.org/drawingml/2006/table">
            <a:tbl>
              <a:tblPr>
                <a:noFill/>
                <a:tableStyleId>{74F9286C-E5CA-422C-BEB5-9C7EAF232B1E}</a:tableStyleId>
              </a:tblPr>
              <a:tblGrid>
                <a:gridCol w="2530525"/>
                <a:gridCol w="5806400"/>
              </a:tblGrid>
              <a:tr h="1071975">
                <a:tc>
                  <a:txBody>
                    <a:bodyPr/>
                    <a:lstStyle/>
                    <a:p>
                      <a:pPr indent="0" lvl="0" marL="0" rtl="0" algn="l">
                        <a:spcBef>
                          <a:spcPts val="0"/>
                        </a:spcBef>
                        <a:spcAft>
                          <a:spcPts val="0"/>
                        </a:spcAft>
                        <a:buNone/>
                      </a:pPr>
                      <a:r>
                        <a:rPr b="1" lang="en-GB" sz="1800">
                          <a:latin typeface="Oswald"/>
                          <a:ea typeface="Oswald"/>
                          <a:cs typeface="Oswald"/>
                          <a:sym typeface="Oswald"/>
                        </a:rPr>
                        <a:t>PROM (Programmable read-only memory) </a:t>
                      </a:r>
                      <a:endParaRPr b="1" sz="1800">
                        <a:latin typeface="Oswald"/>
                        <a:ea typeface="Oswald"/>
                        <a:cs typeface="Oswald"/>
                        <a:sym typeface="Oswald"/>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1500">
                          <a:solidFill>
                            <a:srgbClr val="A64D79"/>
                          </a:solidFill>
                          <a:latin typeface="Trebuchet MS"/>
                          <a:ea typeface="Trebuchet MS"/>
                          <a:cs typeface="Trebuchet MS"/>
                          <a:sym typeface="Trebuchet MS"/>
                        </a:rPr>
                        <a:t>It can be programmed by the user. Once programmed, the data and instructions in it cannot be changed.</a:t>
                      </a:r>
                      <a:endParaRPr b="1" sz="1500">
                        <a:solidFill>
                          <a:srgbClr val="A64D79"/>
                        </a:solidFill>
                        <a:latin typeface="Trebuchet MS"/>
                        <a:ea typeface="Trebuchet MS"/>
                        <a:cs typeface="Trebuchet MS"/>
                        <a:sym typeface="Trebuchet M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028625">
                <a:tc>
                  <a:txBody>
                    <a:bodyPr/>
                    <a:lstStyle/>
                    <a:p>
                      <a:pPr indent="0" lvl="0" marL="0" rtl="0" algn="l">
                        <a:spcBef>
                          <a:spcPts val="0"/>
                        </a:spcBef>
                        <a:spcAft>
                          <a:spcPts val="0"/>
                        </a:spcAft>
                        <a:buNone/>
                      </a:pPr>
                      <a:r>
                        <a:rPr b="1" lang="en-GB" sz="1800">
                          <a:latin typeface="Oswald"/>
                          <a:ea typeface="Oswald"/>
                          <a:cs typeface="Oswald"/>
                          <a:sym typeface="Oswald"/>
                        </a:rPr>
                        <a:t>EPROM (Erasable Programmable read-only memory) –</a:t>
                      </a:r>
                      <a:endParaRPr b="1" sz="1800">
                        <a:latin typeface="Oswald"/>
                        <a:ea typeface="Oswald"/>
                        <a:cs typeface="Oswald"/>
                        <a:sym typeface="Oswald"/>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1500">
                          <a:solidFill>
                            <a:srgbClr val="A64D79"/>
                          </a:solidFill>
                          <a:latin typeface="Trebuchet MS"/>
                          <a:ea typeface="Trebuchet MS"/>
                          <a:cs typeface="Trebuchet MS"/>
                          <a:sym typeface="Trebuchet MS"/>
                        </a:rPr>
                        <a:t>It can be reprogrammed. To erase data from it, expose it to ultraviolet light. To reprogram it, erase all the previous data.</a:t>
                      </a:r>
                      <a:endParaRPr b="1" sz="1500">
                        <a:solidFill>
                          <a:srgbClr val="A64D79"/>
                        </a:solidFill>
                        <a:latin typeface="Trebuchet MS"/>
                        <a:ea typeface="Trebuchet MS"/>
                        <a:cs typeface="Trebuchet MS"/>
                        <a:sym typeface="Trebuchet M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64900">
                <a:tc>
                  <a:txBody>
                    <a:bodyPr/>
                    <a:lstStyle/>
                    <a:p>
                      <a:pPr indent="0" lvl="0" marL="0" rtl="0" algn="l">
                        <a:spcBef>
                          <a:spcPts val="0"/>
                        </a:spcBef>
                        <a:spcAft>
                          <a:spcPts val="0"/>
                        </a:spcAft>
                        <a:buNone/>
                      </a:pPr>
                      <a:r>
                        <a:rPr b="1" lang="en-GB" sz="1800">
                          <a:latin typeface="Oswald"/>
                          <a:ea typeface="Oswald"/>
                          <a:cs typeface="Oswald"/>
                          <a:sym typeface="Oswald"/>
                        </a:rPr>
                        <a:t>EEPROM (Electrically erasable programmable read-only memory)</a:t>
                      </a:r>
                      <a:endParaRPr b="1" sz="1800">
                        <a:latin typeface="Oswald"/>
                        <a:ea typeface="Oswald"/>
                        <a:cs typeface="Oswald"/>
                        <a:sym typeface="Oswald"/>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1500">
                          <a:solidFill>
                            <a:srgbClr val="A64D79"/>
                          </a:solidFill>
                          <a:latin typeface="Trebuchet MS"/>
                          <a:ea typeface="Trebuchet MS"/>
                          <a:cs typeface="Trebuchet MS"/>
                          <a:sym typeface="Trebuchet MS"/>
                        </a:rPr>
                        <a:t>The data can be erased by applying an electric field, with no need for ultraviolet light. We can erase only portions of the chip.</a:t>
                      </a:r>
                      <a:endParaRPr b="1" sz="1500">
                        <a:solidFill>
                          <a:srgbClr val="A64D79"/>
                        </a:solidFill>
                        <a:latin typeface="Trebuchet MS"/>
                        <a:ea typeface="Trebuchet MS"/>
                        <a:cs typeface="Trebuchet MS"/>
                        <a:sym typeface="Trebuchet M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64900">
                <a:tc>
                  <a:txBody>
                    <a:bodyPr/>
                    <a:lstStyle/>
                    <a:p>
                      <a:pPr indent="0" lvl="0" marL="0" rtl="0" algn="l">
                        <a:spcBef>
                          <a:spcPts val="0"/>
                        </a:spcBef>
                        <a:spcAft>
                          <a:spcPts val="0"/>
                        </a:spcAft>
                        <a:buNone/>
                      </a:pPr>
                      <a:r>
                        <a:rPr b="1" lang="en-GB" sz="1800">
                          <a:latin typeface="Oswald"/>
                          <a:ea typeface="Oswald"/>
                          <a:cs typeface="Oswald"/>
                          <a:sym typeface="Oswald"/>
                        </a:rPr>
                        <a:t>MROM(Mask ROM) –</a:t>
                      </a:r>
                      <a:endParaRPr b="1" sz="1800">
                        <a:latin typeface="Oswald"/>
                        <a:ea typeface="Oswald"/>
                        <a:cs typeface="Oswald"/>
                        <a:sym typeface="Oswald"/>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1500">
                          <a:solidFill>
                            <a:srgbClr val="A64D79"/>
                          </a:solidFill>
                          <a:latin typeface="Trebuchet MS"/>
                          <a:ea typeface="Trebuchet MS"/>
                          <a:cs typeface="Trebuchet MS"/>
                          <a:sym typeface="Trebuchet MS"/>
                        </a:rPr>
                        <a:t>is masked off at the time of production. Like other types of ROM, mask ROM cannot enable the user to change the data stored in it. If it can, the process would be difficult or slow.</a:t>
                      </a:r>
                      <a:endParaRPr b="1" sz="1500">
                        <a:solidFill>
                          <a:srgbClr val="A64D79"/>
                        </a:solidFill>
                        <a:latin typeface="Trebuchet MS"/>
                        <a:ea typeface="Trebuchet MS"/>
                        <a:cs typeface="Trebuchet MS"/>
                        <a:sym typeface="Trebuchet M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VIRT</a:t>
            </a:r>
            <a:r>
              <a:rPr b="1" lang="en-GB"/>
              <a:t>UAL MEMORY</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sz="1911"/>
          </a:p>
          <a:p>
            <a:pPr indent="0" lvl="0" marL="0" rtl="0" algn="l">
              <a:spcBef>
                <a:spcPts val="0"/>
              </a:spcBef>
              <a:spcAft>
                <a:spcPts val="0"/>
              </a:spcAft>
              <a:buNone/>
            </a:pPr>
            <a:r>
              <a:t/>
            </a:r>
            <a:endParaRPr b="1" sz="1911"/>
          </a:p>
          <a:p>
            <a:pPr indent="0" lvl="0" marL="0" rtl="0" algn="l">
              <a:spcBef>
                <a:spcPts val="0"/>
              </a:spcBef>
              <a:spcAft>
                <a:spcPts val="0"/>
              </a:spcAft>
              <a:buNone/>
            </a:pPr>
            <a:r>
              <a:t/>
            </a:r>
            <a:endParaRPr b="1" sz="1911"/>
          </a:p>
        </p:txBody>
      </p:sp>
      <p:sp>
        <p:nvSpPr>
          <p:cNvPr id="333" name="Google Shape;333;p45"/>
          <p:cNvSpPr txBox="1"/>
          <p:nvPr/>
        </p:nvSpPr>
        <p:spPr>
          <a:xfrm>
            <a:off x="683500" y="1074208"/>
            <a:ext cx="7315200" cy="185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t>DEFINITION:-</a:t>
            </a:r>
            <a:endParaRPr sz="1800"/>
          </a:p>
          <a:p>
            <a:pPr indent="0" lvl="0" marL="0" rtl="0" algn="l">
              <a:spcBef>
                <a:spcPts val="0"/>
              </a:spcBef>
              <a:spcAft>
                <a:spcPts val="0"/>
              </a:spcAft>
              <a:buNone/>
            </a:pPr>
            <a:r>
              <a:rPr lang="en-GB" sz="1800"/>
              <a:t>•	 Virtual memory is a memory management technique where secondary memory can be used as if it were a part of the main memory.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334" name="Google Shape;334;p45"/>
          <p:cNvSpPr txBox="1"/>
          <p:nvPr/>
        </p:nvSpPr>
        <p:spPr>
          <a:xfrm>
            <a:off x="1108373" y="2571750"/>
            <a:ext cx="47937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solidFill>
                  <a:srgbClr val="0000FF"/>
                </a:solidFill>
              </a:rPr>
              <a:t>What is virtual memory?</a:t>
            </a:r>
            <a:endParaRPr b="1" sz="2400">
              <a:solidFill>
                <a:srgbClr val="0000FF"/>
              </a:solidFill>
            </a:endParaRPr>
          </a:p>
        </p:txBody>
      </p:sp>
      <p:sp>
        <p:nvSpPr>
          <p:cNvPr id="335" name="Google Shape;335;p45"/>
          <p:cNvSpPr txBox="1"/>
          <p:nvPr/>
        </p:nvSpPr>
        <p:spPr>
          <a:xfrm>
            <a:off x="311700" y="3121950"/>
            <a:ext cx="85206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FF0000"/>
                </a:solidFill>
              </a:rPr>
              <a:t>•	Virtual memory is a memory management technique where secondary memory can be used as if it were a part of the main memory.</a:t>
            </a:r>
            <a:endParaRPr sz="1800">
              <a:solidFill>
                <a:srgbClr val="FF0000"/>
              </a:solidFill>
            </a:endParaRPr>
          </a:p>
        </p:txBody>
      </p:sp>
      <p:sp>
        <p:nvSpPr>
          <p:cNvPr id="336" name="Google Shape;336;p45"/>
          <p:cNvSpPr txBox="1"/>
          <p:nvPr/>
        </p:nvSpPr>
        <p:spPr>
          <a:xfrm>
            <a:off x="341800" y="3864750"/>
            <a:ext cx="79986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FF0000"/>
                </a:solidFill>
              </a:rPr>
              <a:t>•	 Virtual memory is a common technique used in a computer’s operating system (OS).</a:t>
            </a:r>
            <a:endParaRPr sz="180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6"/>
          <p:cNvSpPr txBox="1"/>
          <p:nvPr/>
        </p:nvSpPr>
        <p:spPr>
          <a:xfrm>
            <a:off x="517053" y="3285012"/>
            <a:ext cx="8396100" cy="185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38761D"/>
                </a:solidFill>
              </a:rPr>
              <a:t>•	Virtual memory is important for improving system performance, multitasking and using large programs. However, users should not overly rely on virtual memory, since it is considerably slower than RAM. If the OS has to swap data between virtual memory and RAM too often, the computer will begin to slow down – this is called thrashing.</a:t>
            </a:r>
            <a:endParaRPr sz="1800">
              <a:solidFill>
                <a:srgbClr val="38761D"/>
              </a:solidFill>
            </a:endParaRPr>
          </a:p>
          <a:p>
            <a:pPr indent="0" lvl="0" marL="0" rtl="0" algn="l">
              <a:spcBef>
                <a:spcPts val="0"/>
              </a:spcBef>
              <a:spcAft>
                <a:spcPts val="0"/>
              </a:spcAft>
              <a:buNone/>
            </a:pPr>
            <a:r>
              <a:t/>
            </a:r>
            <a:endParaRPr sz="1800">
              <a:solidFill>
                <a:srgbClr val="38761D"/>
              </a:solidFill>
            </a:endParaRPr>
          </a:p>
        </p:txBody>
      </p:sp>
      <p:sp>
        <p:nvSpPr>
          <p:cNvPr id="342" name="Google Shape;342;p46"/>
          <p:cNvSpPr txBox="1"/>
          <p:nvPr/>
        </p:nvSpPr>
        <p:spPr>
          <a:xfrm flipH="1">
            <a:off x="373950" y="589477"/>
            <a:ext cx="7804800" cy="102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FF0000"/>
                </a:solidFill>
              </a:rPr>
              <a:t>•	Virtual memory uses both hardware and software to enable a computer to compensate for physical memory shortages, temporarily transferring data from random access memory (RAM) to disk storage.</a:t>
            </a:r>
            <a:endParaRPr sz="1800">
              <a:solidFill>
                <a:srgbClr val="FF0000"/>
              </a:solidFill>
            </a:endParaRPr>
          </a:p>
        </p:txBody>
      </p:sp>
      <p:sp>
        <p:nvSpPr>
          <p:cNvPr id="343" name="Google Shape;343;p46"/>
          <p:cNvSpPr txBox="1"/>
          <p:nvPr/>
        </p:nvSpPr>
        <p:spPr>
          <a:xfrm>
            <a:off x="373950" y="1610975"/>
            <a:ext cx="91440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FF0000"/>
                </a:solidFill>
              </a:rPr>
              <a:t>•	Mapping chunks of memory to disk files enables a computer to treat secondary memory as though it were main memory.</a:t>
            </a:r>
            <a:endParaRPr sz="1800">
              <a:solidFill>
                <a:srgbClr val="FF0000"/>
              </a:solidFill>
            </a:endParaRPr>
          </a:p>
        </p:txBody>
      </p:sp>
      <p:sp>
        <p:nvSpPr>
          <p:cNvPr id="344" name="Google Shape;344;p46"/>
          <p:cNvSpPr txBox="1"/>
          <p:nvPr/>
        </p:nvSpPr>
        <p:spPr>
          <a:xfrm>
            <a:off x="383250" y="2447975"/>
            <a:ext cx="86637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FF0000"/>
                </a:solidFill>
              </a:rPr>
              <a:t>•	 Virtual memory frees up RAM by swapping data that has not been used recently over to a storage device, such as a hard drive or solid-state drive (SSD).</a:t>
            </a:r>
            <a:endParaRPr sz="180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7"/>
          <p:cNvSpPr txBox="1"/>
          <p:nvPr/>
        </p:nvSpPr>
        <p:spPr>
          <a:xfrm flipH="1" rot="-621">
            <a:off x="457009" y="657602"/>
            <a:ext cx="6639900" cy="59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700">
                <a:solidFill>
                  <a:srgbClr val="0000FF"/>
                </a:solidFill>
              </a:rPr>
              <a:t>How virtual memory works?</a:t>
            </a:r>
            <a:endParaRPr b="1" sz="2700">
              <a:solidFill>
                <a:srgbClr val="0000FF"/>
              </a:solidFill>
            </a:endParaRPr>
          </a:p>
        </p:txBody>
      </p:sp>
      <p:sp>
        <p:nvSpPr>
          <p:cNvPr id="350" name="Google Shape;350;p47"/>
          <p:cNvSpPr txBox="1"/>
          <p:nvPr/>
        </p:nvSpPr>
        <p:spPr>
          <a:xfrm>
            <a:off x="124500" y="1766453"/>
            <a:ext cx="8895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783F04"/>
                </a:solidFill>
              </a:rPr>
              <a:t>•	Virtual memory uses both hardware and software to operate.</a:t>
            </a:r>
            <a:endParaRPr sz="1800">
              <a:solidFill>
                <a:srgbClr val="783F04"/>
              </a:solidFill>
            </a:endParaRPr>
          </a:p>
        </p:txBody>
      </p:sp>
      <p:sp>
        <p:nvSpPr>
          <p:cNvPr id="351" name="Google Shape;351;p47"/>
          <p:cNvSpPr txBox="1"/>
          <p:nvPr/>
        </p:nvSpPr>
        <p:spPr>
          <a:xfrm>
            <a:off x="124500" y="2326475"/>
            <a:ext cx="85851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783F04"/>
                </a:solidFill>
              </a:rPr>
              <a:t>•	 When an application is in use, data from that program is stored in a physical address using RAM.</a:t>
            </a:r>
            <a:endParaRPr sz="1800">
              <a:solidFill>
                <a:srgbClr val="783F04"/>
              </a:solidFill>
            </a:endParaRPr>
          </a:p>
        </p:txBody>
      </p:sp>
      <p:sp>
        <p:nvSpPr>
          <p:cNvPr id="352" name="Google Shape;352;p47"/>
          <p:cNvSpPr txBox="1"/>
          <p:nvPr/>
        </p:nvSpPr>
        <p:spPr>
          <a:xfrm>
            <a:off x="124500" y="3165506"/>
            <a:ext cx="8895000" cy="102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783F04"/>
                </a:solidFill>
              </a:rPr>
              <a:t>•	  A memory management unit (MMU) maps the address to RAM and automatically translates addresses. The MMU can, for example, map a logical address space to a corresponding physical address.</a:t>
            </a:r>
            <a:endParaRPr sz="1800">
              <a:solidFill>
                <a:srgbClr val="783F04"/>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8"/>
          <p:cNvSpPr txBox="1"/>
          <p:nvPr/>
        </p:nvSpPr>
        <p:spPr>
          <a:xfrm>
            <a:off x="279450" y="600634"/>
            <a:ext cx="85851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783F04"/>
                </a:solidFill>
              </a:rPr>
              <a:t>•	If, at any point, the RAM space is needed for something more urgent, data can be swapped out of RAM and into virtual memory.</a:t>
            </a:r>
            <a:endParaRPr sz="1800">
              <a:solidFill>
                <a:srgbClr val="783F04"/>
              </a:solidFill>
            </a:endParaRPr>
          </a:p>
        </p:txBody>
      </p:sp>
      <p:sp>
        <p:nvSpPr>
          <p:cNvPr id="358" name="Google Shape;358;p48"/>
          <p:cNvSpPr txBox="1"/>
          <p:nvPr/>
        </p:nvSpPr>
        <p:spPr>
          <a:xfrm>
            <a:off x="279450" y="1832950"/>
            <a:ext cx="8585100" cy="102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783F04"/>
                </a:solidFill>
              </a:rPr>
              <a:t>•	The computer’s memory manager is in charge of keeping track of the shifts between physical and virtual memory. If that data is needed again, the computer’s MMU will use a context switch to resume execution</a:t>
            </a:r>
            <a:endParaRPr sz="1800">
              <a:solidFill>
                <a:srgbClr val="783F04"/>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49"/>
          <p:cNvPicPr preferRelativeResize="0"/>
          <p:nvPr/>
        </p:nvPicPr>
        <p:blipFill>
          <a:blip r:embed="rId3">
            <a:alphaModFix/>
          </a:blip>
          <a:stretch>
            <a:fillRect/>
          </a:stretch>
        </p:blipFill>
        <p:spPr>
          <a:xfrm>
            <a:off x="635000" y="304800"/>
            <a:ext cx="7797800" cy="4533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0"/>
          <p:cNvSpPr txBox="1"/>
          <p:nvPr/>
        </p:nvSpPr>
        <p:spPr>
          <a:xfrm>
            <a:off x="390300" y="489527"/>
            <a:ext cx="83634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274E13"/>
                </a:solidFill>
              </a:rPr>
              <a:t>While copying virtual memory into physical memory, the OS divides memory with a fixed number of addresses into either page files or swap files. Each page is stored on a disk, and when the page is needed, the OS copies it from the disk to main memory and translates the virtual addresses into real addresses.</a:t>
            </a:r>
            <a:endParaRPr sz="1800">
              <a:solidFill>
                <a:srgbClr val="274E13"/>
              </a:solidFill>
            </a:endParaRPr>
          </a:p>
        </p:txBody>
      </p:sp>
      <p:sp>
        <p:nvSpPr>
          <p:cNvPr id="369" name="Google Shape;369;p50"/>
          <p:cNvSpPr txBox="1"/>
          <p:nvPr/>
        </p:nvSpPr>
        <p:spPr>
          <a:xfrm>
            <a:off x="775800" y="2127450"/>
            <a:ext cx="3796200" cy="51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t>Example:</a:t>
            </a:r>
            <a:endParaRPr b="1" sz="2100"/>
          </a:p>
        </p:txBody>
      </p:sp>
      <p:sp>
        <p:nvSpPr>
          <p:cNvPr id="370" name="Google Shape;370;p50"/>
          <p:cNvSpPr txBox="1"/>
          <p:nvPr/>
        </p:nvSpPr>
        <p:spPr>
          <a:xfrm>
            <a:off x="484495" y="2639244"/>
            <a:ext cx="8175000" cy="200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700">
                <a:solidFill>
                  <a:srgbClr val="783F04"/>
                </a:solidFill>
              </a:rPr>
              <a:t>A business owner might use their computer’s virtual memory system when running multiple applications at once. For example, the user might try to load their email in their browser window while also running a word processing software, a shift scheduling software and a content management system at the same time. Since the computer needs to run several programs at once, it might adjust its memory usage to optimize its ability to open the user’s email application while maintaining the operations of the other software programs.</a:t>
            </a:r>
            <a:endParaRPr i="1" sz="1700">
              <a:solidFill>
                <a:srgbClr val="783F04"/>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1"/>
          <p:cNvSpPr txBox="1"/>
          <p:nvPr/>
        </p:nvSpPr>
        <p:spPr>
          <a:xfrm>
            <a:off x="914400" y="2145607"/>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76" name="Google Shape;376;p51"/>
          <p:cNvSpPr txBox="1"/>
          <p:nvPr/>
        </p:nvSpPr>
        <p:spPr>
          <a:xfrm>
            <a:off x="434100" y="1275000"/>
            <a:ext cx="8275800" cy="200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solidFill>
                  <a:srgbClr val="85200C"/>
                </a:solidFill>
              </a:rPr>
              <a:t>To open the user’s email, the computer’s operating system (OS) may have to initiate its memory management unit (MMU) to search for the page or segment table containing the virtual or physical address for the process that can open the email application. Once located, the OS can either move the application to the computer’s RAM to open the application, or it can access the application if it’s already stored in RAM. If the RAM is near its limit, the computer may move another file from the RAM to another storage space to reduce its RAM usage.</a:t>
            </a:r>
            <a:endParaRPr sz="1700">
              <a:solidFill>
                <a:srgbClr val="85200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152400" y="0"/>
            <a:ext cx="8991600" cy="5259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2"/>
          <p:cNvSpPr txBox="1"/>
          <p:nvPr/>
        </p:nvSpPr>
        <p:spPr>
          <a:xfrm>
            <a:off x="281254" y="905801"/>
            <a:ext cx="7804200" cy="9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600">
                <a:solidFill>
                  <a:srgbClr val="0000FF"/>
                </a:solidFill>
              </a:rPr>
              <a:t>Snapshot of a virtual memory management system :-</a:t>
            </a:r>
            <a:endParaRPr b="1" sz="2600">
              <a:solidFill>
                <a:srgbClr val="0000FF"/>
              </a:solidFill>
            </a:endParaRPr>
          </a:p>
        </p:txBody>
      </p:sp>
      <p:sp>
        <p:nvSpPr>
          <p:cNvPr id="382" name="Google Shape;382;p52"/>
          <p:cNvSpPr txBox="1"/>
          <p:nvPr/>
        </p:nvSpPr>
        <p:spPr>
          <a:xfrm>
            <a:off x="281250" y="2290188"/>
            <a:ext cx="8581500" cy="157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783F04"/>
                </a:solidFill>
              </a:rPr>
              <a:t>Let us assume 2 processes, P1 and P2, contains 4 pages each. Each page size is 1 KB. The main memory contains 8 frame of 1 KB each. The OS resides in the first two partitions. In the third partition, 1st page of P1 is stored and the other frames are also shown as filled with the different pages of processes in the main memory.</a:t>
            </a:r>
            <a:endParaRPr sz="1800">
              <a:solidFill>
                <a:srgbClr val="783F04"/>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3"/>
          <p:cNvSpPr txBox="1"/>
          <p:nvPr/>
        </p:nvSpPr>
        <p:spPr>
          <a:xfrm>
            <a:off x="281249" y="2292415"/>
            <a:ext cx="81978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783F04"/>
                </a:solidFill>
              </a:rPr>
              <a:t>The CPU contains a register which contains the base address of page table that is 5 in the case of P1 and 7 in the case of P2. This page table base address will be added to the page number of the Logical address when it comes to accessing the actual corresponding entry.</a:t>
            </a:r>
            <a:endParaRPr sz="1800">
              <a:solidFill>
                <a:srgbClr val="783F04"/>
              </a:solidFill>
            </a:endParaRPr>
          </a:p>
        </p:txBody>
      </p:sp>
      <p:sp>
        <p:nvSpPr>
          <p:cNvPr id="388" name="Google Shape;388;p53"/>
          <p:cNvSpPr txBox="1"/>
          <p:nvPr/>
        </p:nvSpPr>
        <p:spPr>
          <a:xfrm>
            <a:off x="281261" y="1033002"/>
            <a:ext cx="8581500" cy="102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783F04"/>
                </a:solidFill>
              </a:rPr>
              <a:t>The page tables of both the pages are 1 KB size each and therefore they can be fit in one frame each. The page tables of both the processes contain various information that is also shown in the image.</a:t>
            </a:r>
            <a:endParaRPr sz="1800">
              <a:solidFill>
                <a:srgbClr val="783F04"/>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4"/>
          <p:cNvPicPr preferRelativeResize="0"/>
          <p:nvPr/>
        </p:nvPicPr>
        <p:blipFill>
          <a:blip r:embed="rId3">
            <a:alphaModFix/>
          </a:blip>
          <a:stretch>
            <a:fillRect/>
          </a:stretch>
        </p:blipFill>
        <p:spPr>
          <a:xfrm>
            <a:off x="152400" y="152400"/>
            <a:ext cx="8597849" cy="4838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5"/>
          <p:cNvSpPr txBox="1"/>
          <p:nvPr/>
        </p:nvSpPr>
        <p:spPr>
          <a:xfrm>
            <a:off x="436350" y="524600"/>
            <a:ext cx="8271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500">
                <a:solidFill>
                  <a:srgbClr val="0000FF"/>
                </a:solidFill>
              </a:rPr>
              <a:t>Types of virtual memory:- Paging and Segmentation</a:t>
            </a:r>
            <a:endParaRPr b="1" sz="2500">
              <a:solidFill>
                <a:srgbClr val="0000FF"/>
              </a:solidFill>
            </a:endParaRPr>
          </a:p>
        </p:txBody>
      </p:sp>
      <p:sp>
        <p:nvSpPr>
          <p:cNvPr id="399" name="Google Shape;399;p55"/>
          <p:cNvSpPr txBox="1"/>
          <p:nvPr/>
        </p:nvSpPr>
        <p:spPr>
          <a:xfrm>
            <a:off x="289800" y="1307582"/>
            <a:ext cx="8564400" cy="105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900"/>
              <a:t>Virtual memory can be managed in a number of different ways by a system’s operating system, and the two most common approaches are paging and segmentation.</a:t>
            </a:r>
            <a:endParaRPr i="1" sz="1900"/>
          </a:p>
        </p:txBody>
      </p:sp>
      <p:sp>
        <p:nvSpPr>
          <p:cNvPr id="400" name="Google Shape;400;p55"/>
          <p:cNvSpPr txBox="1"/>
          <p:nvPr/>
        </p:nvSpPr>
        <p:spPr>
          <a:xfrm>
            <a:off x="459568" y="2571750"/>
            <a:ext cx="4572000" cy="54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rgbClr val="274E13"/>
                </a:solidFill>
              </a:rPr>
              <a:t>Virtual Memory Paging</a:t>
            </a:r>
            <a:endParaRPr b="1" sz="2300">
              <a:solidFill>
                <a:srgbClr val="274E13"/>
              </a:solidFill>
            </a:endParaRPr>
          </a:p>
        </p:txBody>
      </p:sp>
      <p:sp>
        <p:nvSpPr>
          <p:cNvPr id="401" name="Google Shape;401;p55"/>
          <p:cNvSpPr txBox="1"/>
          <p:nvPr/>
        </p:nvSpPr>
        <p:spPr>
          <a:xfrm>
            <a:off x="872700" y="3612238"/>
            <a:ext cx="8271300" cy="7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rgbClr val="1155CC"/>
                </a:solidFill>
              </a:rPr>
              <a:t>•	In a system which uses paging, RAM is divided into a number of blocks – usually 4k in size – called pages.</a:t>
            </a:r>
            <a:endParaRPr sz="1900">
              <a:solidFill>
                <a:srgbClr val="1155CC"/>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6"/>
          <p:cNvSpPr txBox="1"/>
          <p:nvPr/>
        </p:nvSpPr>
        <p:spPr>
          <a:xfrm>
            <a:off x="420289" y="1550252"/>
            <a:ext cx="8303400" cy="102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That means that there will always be a small amount of memory wasted, except in the unusual case where a process requires exactly  a whole number of pages.</a:t>
            </a:r>
            <a:endParaRPr sz="1800">
              <a:solidFill>
                <a:srgbClr val="1155CC"/>
              </a:solidFill>
            </a:endParaRPr>
          </a:p>
        </p:txBody>
      </p:sp>
      <p:sp>
        <p:nvSpPr>
          <p:cNvPr id="407" name="Google Shape;407;p56"/>
          <p:cNvSpPr txBox="1"/>
          <p:nvPr/>
        </p:nvSpPr>
        <p:spPr>
          <a:xfrm>
            <a:off x="420300" y="3086251"/>
            <a:ext cx="8598900" cy="102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During the normal course of operations, pages (i.e. memory blocks of 4K in size) are swapped between RAM and a page file, which represents the virtual memory.</a:t>
            </a:r>
            <a:endParaRPr sz="1800">
              <a:solidFill>
                <a:srgbClr val="1155CC"/>
              </a:solidFill>
            </a:endParaRPr>
          </a:p>
        </p:txBody>
      </p:sp>
      <p:sp>
        <p:nvSpPr>
          <p:cNvPr id="408" name="Google Shape;408;p56"/>
          <p:cNvSpPr txBox="1"/>
          <p:nvPr/>
        </p:nvSpPr>
        <p:spPr>
          <a:xfrm>
            <a:off x="420300" y="467724"/>
            <a:ext cx="7361400" cy="7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rgbClr val="1155CC"/>
                </a:solidFill>
              </a:rPr>
              <a:t>•	Processes are then allocated just enough pages to meet their memory requirements.</a:t>
            </a:r>
            <a:endParaRPr sz="1900">
              <a:solidFill>
                <a:srgbClr val="1155CC"/>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7"/>
          <p:cNvSpPr txBox="1"/>
          <p:nvPr/>
        </p:nvSpPr>
        <p:spPr>
          <a:xfrm rot="-519">
            <a:off x="715895" y="475106"/>
            <a:ext cx="5957400" cy="54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rgbClr val="274E13"/>
                </a:solidFill>
              </a:rPr>
              <a:t>Virtual Memory Segmentation</a:t>
            </a:r>
            <a:endParaRPr b="1" sz="2300">
              <a:solidFill>
                <a:srgbClr val="274E13"/>
              </a:solidFill>
            </a:endParaRPr>
          </a:p>
        </p:txBody>
      </p:sp>
      <p:sp>
        <p:nvSpPr>
          <p:cNvPr id="414" name="Google Shape;414;p57"/>
          <p:cNvSpPr txBox="1"/>
          <p:nvPr/>
        </p:nvSpPr>
        <p:spPr>
          <a:xfrm>
            <a:off x="272550" y="1284496"/>
            <a:ext cx="8598900" cy="102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Segmentation is an alternative approach to memory management, where instead of pages of a fixed size, processes are allocated segments of differing length to exactly meet their requirements.</a:t>
            </a:r>
            <a:endParaRPr sz="1800">
              <a:solidFill>
                <a:srgbClr val="1155CC"/>
              </a:solidFill>
            </a:endParaRPr>
          </a:p>
        </p:txBody>
      </p:sp>
      <p:sp>
        <p:nvSpPr>
          <p:cNvPr id="415" name="Google Shape;415;p57"/>
          <p:cNvSpPr txBox="1"/>
          <p:nvPr/>
        </p:nvSpPr>
        <p:spPr>
          <a:xfrm>
            <a:off x="272550" y="2574350"/>
            <a:ext cx="85989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That means that unlike in a paged system, no memory is wasted in a segment.</a:t>
            </a:r>
            <a:endParaRPr sz="1800">
              <a:solidFill>
                <a:srgbClr val="1155CC"/>
              </a:solidFill>
            </a:endParaRPr>
          </a:p>
        </p:txBody>
      </p:sp>
      <p:sp>
        <p:nvSpPr>
          <p:cNvPr id="416" name="Google Shape;416;p57"/>
          <p:cNvSpPr txBox="1"/>
          <p:nvPr/>
        </p:nvSpPr>
        <p:spPr>
          <a:xfrm>
            <a:off x="272550" y="3317150"/>
            <a:ext cx="85989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Segmentation also allows applications to be split up into logically independent address spaces, which can make them easier to share, and more secure.</a:t>
            </a:r>
            <a:endParaRPr sz="1800">
              <a:solidFill>
                <a:srgbClr val="1155CC"/>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8"/>
          <p:cNvSpPr txBox="1"/>
          <p:nvPr/>
        </p:nvSpPr>
        <p:spPr>
          <a:xfrm>
            <a:off x="187200" y="526473"/>
            <a:ext cx="87696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But a problem with segmentation is that because each segment is a different length, it can lead to memory “fragmentation.”</a:t>
            </a:r>
            <a:endParaRPr sz="1800">
              <a:solidFill>
                <a:srgbClr val="1155CC"/>
              </a:solidFill>
            </a:endParaRPr>
          </a:p>
        </p:txBody>
      </p:sp>
      <p:sp>
        <p:nvSpPr>
          <p:cNvPr id="422" name="Google Shape;422;p58"/>
          <p:cNvSpPr txBox="1"/>
          <p:nvPr/>
        </p:nvSpPr>
        <p:spPr>
          <a:xfrm>
            <a:off x="364802" y="1070685"/>
            <a:ext cx="87696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BF9000"/>
                </a:solidFill>
              </a:rPr>
              <a:t>This means that as segments are allocated and de-allocated, small chunks of memory can be left scattered around which are too small to be useful.</a:t>
            </a:r>
            <a:endParaRPr sz="1800">
              <a:solidFill>
                <a:srgbClr val="BF9000"/>
              </a:solidFill>
            </a:endParaRPr>
          </a:p>
        </p:txBody>
      </p:sp>
      <p:sp>
        <p:nvSpPr>
          <p:cNvPr id="423" name="Google Shape;423;p58"/>
          <p:cNvSpPr txBox="1"/>
          <p:nvPr/>
        </p:nvSpPr>
        <p:spPr>
          <a:xfrm>
            <a:off x="364800" y="2120288"/>
            <a:ext cx="80400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As these small chunks build up, fewer and fewer segments of useful size can be allocated.</a:t>
            </a:r>
            <a:endParaRPr sz="1800">
              <a:solidFill>
                <a:srgbClr val="1155CC"/>
              </a:solidFill>
            </a:endParaRPr>
          </a:p>
        </p:txBody>
      </p:sp>
      <p:sp>
        <p:nvSpPr>
          <p:cNvPr id="424" name="Google Shape;424;p58"/>
          <p:cNvSpPr txBox="1"/>
          <p:nvPr/>
        </p:nvSpPr>
        <p:spPr>
          <a:xfrm>
            <a:off x="364800" y="3169922"/>
            <a:ext cx="8040000" cy="157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And if the OS does start using these small segments then there are a huge number to keep track of, and each process will need to use many different segments, which is inefficient and can reduce performance.</a:t>
            </a:r>
            <a:endParaRPr sz="1800">
              <a:solidFill>
                <a:srgbClr val="1155CC"/>
              </a:solidFill>
            </a:endParaRPr>
          </a:p>
          <a:p>
            <a:pPr indent="0" lvl="0" marL="0" rtl="0" algn="l">
              <a:spcBef>
                <a:spcPts val="0"/>
              </a:spcBef>
              <a:spcAft>
                <a:spcPts val="0"/>
              </a:spcAft>
              <a:buNone/>
            </a:pPr>
            <a:r>
              <a:t/>
            </a:r>
            <a:endParaRPr sz="1800">
              <a:solidFill>
                <a:srgbClr val="1155CC"/>
              </a:solidFill>
            </a:endParaRPr>
          </a:p>
          <a:p>
            <a:pPr indent="0" lvl="0" marL="0" rtl="0" algn="l">
              <a:spcBef>
                <a:spcPts val="0"/>
              </a:spcBef>
              <a:spcAft>
                <a:spcPts val="0"/>
              </a:spcAft>
              <a:buNone/>
            </a:pPr>
            <a:r>
              <a:t/>
            </a:r>
            <a:endParaRPr sz="1800">
              <a:solidFill>
                <a:srgbClr val="1155CC"/>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9"/>
          <p:cNvSpPr txBox="1"/>
          <p:nvPr/>
        </p:nvSpPr>
        <p:spPr>
          <a:xfrm>
            <a:off x="0" y="0"/>
            <a:ext cx="8488200" cy="61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rgbClr val="0000FF"/>
                </a:solidFill>
              </a:rPr>
              <a:t>The benefits of using virtual memory:-</a:t>
            </a:r>
            <a:endParaRPr b="1" sz="2800">
              <a:solidFill>
                <a:srgbClr val="0000FF"/>
              </a:solidFill>
            </a:endParaRPr>
          </a:p>
        </p:txBody>
      </p:sp>
      <p:sp>
        <p:nvSpPr>
          <p:cNvPr id="430" name="Google Shape;430;p59"/>
          <p:cNvSpPr txBox="1"/>
          <p:nvPr/>
        </p:nvSpPr>
        <p:spPr>
          <a:xfrm>
            <a:off x="0" y="617700"/>
            <a:ext cx="7149000" cy="51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t>The advantages to using virtual memory include:-</a:t>
            </a:r>
            <a:endParaRPr b="1" sz="2100"/>
          </a:p>
        </p:txBody>
      </p:sp>
      <p:sp>
        <p:nvSpPr>
          <p:cNvPr id="431" name="Google Shape;431;p59"/>
          <p:cNvSpPr txBox="1"/>
          <p:nvPr/>
        </p:nvSpPr>
        <p:spPr>
          <a:xfrm>
            <a:off x="0" y="1129511"/>
            <a:ext cx="79803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It can handle twice as many addresses as main memory.</a:t>
            </a:r>
            <a:endParaRPr sz="1800">
              <a:solidFill>
                <a:srgbClr val="1155CC"/>
              </a:solidFill>
            </a:endParaRPr>
          </a:p>
        </p:txBody>
      </p:sp>
      <p:sp>
        <p:nvSpPr>
          <p:cNvPr id="432" name="Google Shape;432;p59"/>
          <p:cNvSpPr txBox="1"/>
          <p:nvPr/>
        </p:nvSpPr>
        <p:spPr>
          <a:xfrm>
            <a:off x="0" y="1593300"/>
            <a:ext cx="79803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It enables more applications to be used at once.</a:t>
            </a:r>
            <a:endParaRPr sz="1800">
              <a:solidFill>
                <a:srgbClr val="1155CC"/>
              </a:solidFill>
            </a:endParaRPr>
          </a:p>
        </p:txBody>
      </p:sp>
      <p:sp>
        <p:nvSpPr>
          <p:cNvPr id="433" name="Google Shape;433;p59"/>
          <p:cNvSpPr txBox="1"/>
          <p:nvPr/>
        </p:nvSpPr>
        <p:spPr>
          <a:xfrm>
            <a:off x="0" y="2105100"/>
            <a:ext cx="84882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It frees applications from managing shared memory and saves users from having to add memory modules when RAM space runs out.</a:t>
            </a:r>
            <a:endParaRPr sz="1800">
              <a:solidFill>
                <a:srgbClr val="1155CC"/>
              </a:solidFill>
            </a:endParaRPr>
          </a:p>
        </p:txBody>
      </p:sp>
      <p:sp>
        <p:nvSpPr>
          <p:cNvPr id="434" name="Google Shape;434;p59"/>
          <p:cNvSpPr txBox="1"/>
          <p:nvPr/>
        </p:nvSpPr>
        <p:spPr>
          <a:xfrm>
            <a:off x="0" y="2895900"/>
            <a:ext cx="79803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It has increased speed when only a segment of a program is needed for execution.</a:t>
            </a:r>
            <a:endParaRPr sz="1800">
              <a:solidFill>
                <a:srgbClr val="1155CC"/>
              </a:solidFill>
            </a:endParaRPr>
          </a:p>
        </p:txBody>
      </p:sp>
      <p:sp>
        <p:nvSpPr>
          <p:cNvPr id="435" name="Google Shape;435;p59"/>
          <p:cNvSpPr txBox="1"/>
          <p:nvPr/>
        </p:nvSpPr>
        <p:spPr>
          <a:xfrm>
            <a:off x="0" y="3686700"/>
            <a:ext cx="79803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It has increased security because of memory isolation.</a:t>
            </a:r>
            <a:endParaRPr sz="1800">
              <a:solidFill>
                <a:srgbClr val="1155CC"/>
              </a:solidFill>
            </a:endParaRPr>
          </a:p>
        </p:txBody>
      </p:sp>
      <p:sp>
        <p:nvSpPr>
          <p:cNvPr id="436" name="Google Shape;436;p59"/>
          <p:cNvSpPr txBox="1"/>
          <p:nvPr/>
        </p:nvSpPr>
        <p:spPr>
          <a:xfrm>
            <a:off x="0" y="4198500"/>
            <a:ext cx="84882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	It enables multiple larger applications to run simultaneously.</a:t>
            </a:r>
            <a:endParaRPr sz="1800">
              <a:solidFill>
                <a:srgbClr val="4A86E8"/>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0"/>
          <p:cNvSpPr txBox="1"/>
          <p:nvPr/>
        </p:nvSpPr>
        <p:spPr>
          <a:xfrm>
            <a:off x="0" y="0"/>
            <a:ext cx="79731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Allocating memory is relatively inexpensive.</a:t>
            </a:r>
            <a:endParaRPr sz="1800">
              <a:solidFill>
                <a:srgbClr val="1155CC"/>
              </a:solidFill>
            </a:endParaRPr>
          </a:p>
        </p:txBody>
      </p:sp>
      <p:sp>
        <p:nvSpPr>
          <p:cNvPr id="442" name="Google Shape;442;p60"/>
          <p:cNvSpPr txBox="1"/>
          <p:nvPr/>
        </p:nvSpPr>
        <p:spPr>
          <a:xfrm>
            <a:off x="188100" y="683491"/>
            <a:ext cx="7596900" cy="62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900">
                <a:solidFill>
                  <a:srgbClr val="0000FF"/>
                </a:solidFill>
              </a:rPr>
              <a:t>The limitations of using virtual memory:-</a:t>
            </a:r>
            <a:endParaRPr b="1" sz="2900">
              <a:solidFill>
                <a:srgbClr val="0000FF"/>
              </a:solidFill>
            </a:endParaRPr>
          </a:p>
        </p:txBody>
      </p:sp>
      <p:sp>
        <p:nvSpPr>
          <p:cNvPr id="443" name="Google Shape;443;p60"/>
          <p:cNvSpPr txBox="1"/>
          <p:nvPr/>
        </p:nvSpPr>
        <p:spPr>
          <a:xfrm>
            <a:off x="0" y="1310800"/>
            <a:ext cx="7973100" cy="7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t>Although the use of virtual memory has its benefits, it also comes with some trade-offs worth considering, such as:-</a:t>
            </a:r>
            <a:endParaRPr sz="1900"/>
          </a:p>
        </p:txBody>
      </p:sp>
      <p:sp>
        <p:nvSpPr>
          <p:cNvPr id="444" name="Google Shape;444;p60"/>
          <p:cNvSpPr txBox="1"/>
          <p:nvPr/>
        </p:nvSpPr>
        <p:spPr>
          <a:xfrm>
            <a:off x="-93600" y="2339850"/>
            <a:ext cx="81603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Applications run slower if they are running from virtual memory</a:t>
            </a:r>
            <a:endParaRPr sz="1800">
              <a:solidFill>
                <a:srgbClr val="1155CC"/>
              </a:solidFill>
            </a:endParaRPr>
          </a:p>
        </p:txBody>
      </p:sp>
      <p:sp>
        <p:nvSpPr>
          <p:cNvPr id="445" name="Google Shape;445;p60"/>
          <p:cNvSpPr txBox="1"/>
          <p:nvPr/>
        </p:nvSpPr>
        <p:spPr>
          <a:xfrm>
            <a:off x="-9" y="2803659"/>
            <a:ext cx="85530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Data must be mapped between virtual and physical memory, which requires extra hardware support for address translations, slowing down a computer further.</a:t>
            </a:r>
            <a:endParaRPr sz="1800">
              <a:solidFill>
                <a:srgbClr val="1155CC"/>
              </a:solidFill>
            </a:endParaRPr>
          </a:p>
        </p:txBody>
      </p:sp>
      <p:sp>
        <p:nvSpPr>
          <p:cNvPr id="446" name="Google Shape;446;p60"/>
          <p:cNvSpPr txBox="1"/>
          <p:nvPr/>
        </p:nvSpPr>
        <p:spPr>
          <a:xfrm>
            <a:off x="0" y="3546450"/>
            <a:ext cx="85530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The size of virtual storage is limited by the amount of secondary storage, as well as the addressing scheme with the computer system.</a:t>
            </a:r>
            <a:endParaRPr sz="1800">
              <a:solidFill>
                <a:srgbClr val="1155CC"/>
              </a:solidFill>
            </a:endParaRPr>
          </a:p>
        </p:txBody>
      </p:sp>
      <p:sp>
        <p:nvSpPr>
          <p:cNvPr id="447" name="Google Shape;447;p60"/>
          <p:cNvSpPr txBox="1"/>
          <p:nvPr/>
        </p:nvSpPr>
        <p:spPr>
          <a:xfrm>
            <a:off x="0" y="4277300"/>
            <a:ext cx="72690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Thrashing can occur if there is not enough RAM, which will make the computer perform slower.</a:t>
            </a:r>
            <a:endParaRPr sz="1800">
              <a:solidFill>
                <a:srgbClr val="1155CC"/>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1"/>
          <p:cNvSpPr txBox="1"/>
          <p:nvPr/>
        </p:nvSpPr>
        <p:spPr>
          <a:xfrm>
            <a:off x="0" y="0"/>
            <a:ext cx="85575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It may take time to switch between applications using virtual memory.</a:t>
            </a:r>
            <a:endParaRPr sz="1800">
              <a:solidFill>
                <a:srgbClr val="1155CC"/>
              </a:solidFill>
            </a:endParaRPr>
          </a:p>
        </p:txBody>
      </p:sp>
      <p:sp>
        <p:nvSpPr>
          <p:cNvPr id="453" name="Google Shape;453;p61"/>
          <p:cNvSpPr txBox="1"/>
          <p:nvPr/>
        </p:nvSpPr>
        <p:spPr>
          <a:xfrm>
            <a:off x="0" y="463800"/>
            <a:ext cx="74265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1155CC"/>
                </a:solidFill>
              </a:rPr>
              <a:t>•	It lessens the amount of available hard drive space.</a:t>
            </a:r>
            <a:endParaRPr sz="1800">
              <a:solidFill>
                <a:srgbClr val="1155CC"/>
              </a:solidFill>
            </a:endParaRPr>
          </a:p>
          <a:p>
            <a:pPr indent="0" lvl="0" marL="0" rtl="0" algn="l">
              <a:spcBef>
                <a:spcPts val="0"/>
              </a:spcBef>
              <a:spcAft>
                <a:spcPts val="0"/>
              </a:spcAft>
              <a:buNone/>
            </a:pPr>
            <a:r>
              <a:t/>
            </a:r>
            <a:endParaRPr sz="1800">
              <a:solidFill>
                <a:srgbClr val="1155CC"/>
              </a:solidFill>
            </a:endParaRPr>
          </a:p>
        </p:txBody>
      </p:sp>
      <p:sp>
        <p:nvSpPr>
          <p:cNvPr id="454" name="Google Shape;454;p61"/>
          <p:cNvSpPr txBox="1"/>
          <p:nvPr/>
        </p:nvSpPr>
        <p:spPr>
          <a:xfrm>
            <a:off x="0" y="1206600"/>
            <a:ext cx="8557500" cy="89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rgbClr val="0000FF"/>
                </a:solidFill>
              </a:rPr>
              <a:t>Physical memory (RAM) vs. Virtual memory ( Virtual RAM):-</a:t>
            </a:r>
            <a:endParaRPr b="1" sz="2300">
              <a:solidFill>
                <a:srgbClr val="0000FF"/>
              </a:solidFill>
            </a:endParaRPr>
          </a:p>
          <a:p>
            <a:pPr indent="0" lvl="0" marL="0" rtl="0" algn="l">
              <a:spcBef>
                <a:spcPts val="0"/>
              </a:spcBef>
              <a:spcAft>
                <a:spcPts val="0"/>
              </a:spcAft>
              <a:buNone/>
            </a:pPr>
            <a:r>
              <a:t/>
            </a:r>
            <a:endParaRPr b="1" sz="2300">
              <a:solidFill>
                <a:srgbClr val="0000FF"/>
              </a:solidFill>
            </a:endParaRPr>
          </a:p>
        </p:txBody>
      </p:sp>
      <p:sp>
        <p:nvSpPr>
          <p:cNvPr id="455" name="Google Shape;455;p61"/>
          <p:cNvSpPr txBox="1"/>
          <p:nvPr/>
        </p:nvSpPr>
        <p:spPr>
          <a:xfrm>
            <a:off x="722550" y="1921500"/>
            <a:ext cx="71124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660000"/>
                </a:solidFill>
              </a:rPr>
              <a:t>When talking about the differences between virtual and physical memory, the biggest distinction commonly made is to speed. RAM is considerably faster than virtual memory. RAM, however, tends to be more expensive.</a:t>
            </a:r>
            <a:endParaRPr sz="1800">
              <a:solidFill>
                <a:srgbClr val="660000"/>
              </a:solidFill>
            </a:endParaRPr>
          </a:p>
        </p:txBody>
      </p:sp>
      <p:sp>
        <p:nvSpPr>
          <p:cNvPr id="456" name="Google Shape;456;p61"/>
          <p:cNvSpPr txBox="1"/>
          <p:nvPr/>
        </p:nvSpPr>
        <p:spPr>
          <a:xfrm>
            <a:off x="655800" y="3403809"/>
            <a:ext cx="78324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660000"/>
                </a:solidFill>
              </a:rPr>
              <a:t>When a computer requires storage, RAM is the first used. Virtual memory, which is slower, is used only when the RAM is filled.</a:t>
            </a:r>
            <a:endParaRPr sz="1800">
              <a:solidFill>
                <a:srgbClr val="66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flipH="1">
            <a:off x="2081900" y="61225"/>
            <a:ext cx="4602600" cy="133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3377">
                <a:solidFill>
                  <a:srgbClr val="1C4587"/>
                </a:solidFill>
              </a:rPr>
              <a:t>Memory Hierarchy</a:t>
            </a:r>
            <a:endParaRPr b="1">
              <a:solidFill>
                <a:srgbClr val="1C4587"/>
              </a:solidFill>
            </a:endParaRPr>
          </a:p>
          <a:p>
            <a:pPr indent="0" lvl="0" marL="0" rtl="0" algn="ctr">
              <a:spcBef>
                <a:spcPts val="0"/>
              </a:spcBef>
              <a:spcAft>
                <a:spcPts val="0"/>
              </a:spcAft>
              <a:buNone/>
            </a:pPr>
            <a:r>
              <a:t/>
            </a:r>
            <a:endParaRPr b="1">
              <a:solidFill>
                <a:srgbClr val="1C4587"/>
              </a:solidFill>
            </a:endParaRPr>
          </a:p>
        </p:txBody>
      </p:sp>
      <p:sp>
        <p:nvSpPr>
          <p:cNvPr id="91" name="Google Shape;91;p17"/>
          <p:cNvSpPr txBox="1"/>
          <p:nvPr/>
        </p:nvSpPr>
        <p:spPr>
          <a:xfrm>
            <a:off x="1391575" y="1506050"/>
            <a:ext cx="50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2" name="Google Shape;92;p17"/>
          <p:cNvSpPr txBox="1"/>
          <p:nvPr/>
        </p:nvSpPr>
        <p:spPr>
          <a:xfrm>
            <a:off x="722200" y="1338725"/>
            <a:ext cx="60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3" name="Google Shape;93;p17"/>
          <p:cNvSpPr txBox="1"/>
          <p:nvPr/>
        </p:nvSpPr>
        <p:spPr>
          <a:xfrm>
            <a:off x="169450" y="831850"/>
            <a:ext cx="8921700" cy="20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rgbClr val="1155CC"/>
                </a:solidFill>
              </a:rPr>
              <a:t>What is Memory Hierarchy?</a:t>
            </a:r>
            <a:endParaRPr b="1" sz="1900">
              <a:solidFill>
                <a:srgbClr val="1155CC"/>
              </a:solidFill>
            </a:endParaRPr>
          </a:p>
          <a:p>
            <a:pPr indent="0" lvl="0" marL="0" rtl="0" algn="l">
              <a:spcBef>
                <a:spcPts val="0"/>
              </a:spcBef>
              <a:spcAft>
                <a:spcPts val="0"/>
              </a:spcAft>
              <a:buNone/>
            </a:pPr>
            <a:r>
              <a:t/>
            </a:r>
            <a:endParaRPr b="1" sz="1900">
              <a:solidFill>
                <a:srgbClr val="1155CC"/>
              </a:solidFill>
            </a:endParaRPr>
          </a:p>
          <a:p>
            <a:pPr indent="0" lvl="0" marL="0" rtl="0" algn="l">
              <a:spcBef>
                <a:spcPts val="0"/>
              </a:spcBef>
              <a:spcAft>
                <a:spcPts val="0"/>
              </a:spcAft>
              <a:buNone/>
            </a:pPr>
            <a:r>
              <a:rPr lang="en-GB">
                <a:solidFill>
                  <a:srgbClr val="CC0000"/>
                </a:solidFill>
                <a:highlight>
                  <a:schemeClr val="lt1"/>
                </a:highlight>
              </a:rPr>
              <a:t>The</a:t>
            </a:r>
            <a:r>
              <a:rPr lang="en-GB">
                <a:solidFill>
                  <a:schemeClr val="lt1"/>
                </a:solidFill>
                <a:highlight>
                  <a:schemeClr val="lt1"/>
                </a:highlight>
              </a:rPr>
              <a:t> </a:t>
            </a:r>
            <a:r>
              <a:rPr lang="en-GB">
                <a:solidFill>
                  <a:srgbClr val="CC0000"/>
                </a:solidFill>
                <a:highlight>
                  <a:schemeClr val="lt1"/>
                </a:highlight>
              </a:rPr>
              <a:t>Memory in a computer is divided into four hierarchies based on the speed as well as use. The processor moves from one level to another based on its requirements. The four hierarchies in the memory are </a:t>
            </a:r>
            <a:r>
              <a:rPr b="1" lang="en-GB">
                <a:solidFill>
                  <a:srgbClr val="CC0000"/>
                </a:solidFill>
                <a:highlight>
                  <a:schemeClr val="lt1"/>
                </a:highlight>
              </a:rPr>
              <a:t>internal memory, main memory, secondary memory, and tertiary memory</a:t>
            </a:r>
            <a:r>
              <a:rPr lang="en-GB">
                <a:solidFill>
                  <a:srgbClr val="CC0000"/>
                </a:solidFill>
                <a:highlight>
                  <a:schemeClr val="lt1"/>
                </a:highlight>
              </a:rPr>
              <a:t>.</a:t>
            </a:r>
            <a:endParaRPr b="1">
              <a:solidFill>
                <a:srgbClr val="CC0000"/>
              </a:solidFill>
              <a:highlight>
                <a:schemeClr val="lt1"/>
              </a:highlight>
            </a:endParaRPr>
          </a:p>
          <a:p>
            <a:pPr indent="0" lvl="0" marL="0" rtl="0" algn="l">
              <a:spcBef>
                <a:spcPts val="0"/>
              </a:spcBef>
              <a:spcAft>
                <a:spcPts val="0"/>
              </a:spcAft>
              <a:buNone/>
            </a:pPr>
            <a:r>
              <a:t/>
            </a:r>
            <a:endParaRPr b="1" sz="1900">
              <a:solidFill>
                <a:srgbClr val="CC0000"/>
              </a:solidFill>
            </a:endParaRPr>
          </a:p>
          <a:p>
            <a:pPr indent="0" lvl="0" marL="0" rtl="0" algn="l">
              <a:spcBef>
                <a:spcPts val="0"/>
              </a:spcBef>
              <a:spcAft>
                <a:spcPts val="0"/>
              </a:spcAft>
              <a:buNone/>
            </a:pPr>
            <a:r>
              <a:t/>
            </a:r>
            <a:endParaRPr b="1" sz="1900">
              <a:solidFill>
                <a:srgbClr val="1155CC"/>
              </a:solidFill>
            </a:endParaRPr>
          </a:p>
        </p:txBody>
      </p:sp>
      <p:sp>
        <p:nvSpPr>
          <p:cNvPr id="94" name="Google Shape;94;p17"/>
          <p:cNvSpPr txBox="1"/>
          <p:nvPr/>
        </p:nvSpPr>
        <p:spPr>
          <a:xfrm>
            <a:off x="3655050" y="1426800"/>
            <a:ext cx="50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5" name="Google Shape;95;p17"/>
          <p:cNvSpPr/>
          <p:nvPr/>
        </p:nvSpPr>
        <p:spPr>
          <a:xfrm>
            <a:off x="1470825" y="2571750"/>
            <a:ext cx="4747200" cy="21753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7"/>
          <p:cNvCxnSpPr/>
          <p:nvPr/>
        </p:nvCxnSpPr>
        <p:spPr>
          <a:xfrm>
            <a:off x="3135425" y="3223500"/>
            <a:ext cx="1391700" cy="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17"/>
          <p:cNvCxnSpPr>
            <a:stCxn id="95" idx="1"/>
            <a:endCxn id="95" idx="5"/>
          </p:cNvCxnSpPr>
          <p:nvPr/>
        </p:nvCxnSpPr>
        <p:spPr>
          <a:xfrm>
            <a:off x="2657625" y="3659400"/>
            <a:ext cx="2373600" cy="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17"/>
          <p:cNvCxnSpPr/>
          <p:nvPr/>
        </p:nvCxnSpPr>
        <p:spPr>
          <a:xfrm flipH="1" rot="10800000">
            <a:off x="2078550" y="4183400"/>
            <a:ext cx="3531900" cy="17700"/>
          </a:xfrm>
          <a:prstGeom prst="straightConnector1">
            <a:avLst/>
          </a:prstGeom>
          <a:noFill/>
          <a:ln cap="flat" cmpd="sng" w="9525">
            <a:solidFill>
              <a:schemeClr val="dk2"/>
            </a:solidFill>
            <a:prstDash val="solid"/>
            <a:round/>
            <a:headEnd len="med" w="med" type="none"/>
            <a:tailEnd len="med" w="med" type="none"/>
          </a:ln>
        </p:spPr>
      </p:cxnSp>
      <p:sp>
        <p:nvSpPr>
          <p:cNvPr id="99" name="Google Shape;99;p17"/>
          <p:cNvSpPr txBox="1"/>
          <p:nvPr/>
        </p:nvSpPr>
        <p:spPr>
          <a:xfrm>
            <a:off x="3276350" y="2906425"/>
            <a:ext cx="5451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rgbClr val="9900FF"/>
                </a:solidFill>
              </a:rPr>
              <a:t>In</a:t>
            </a:r>
            <a:r>
              <a:rPr b="1" lang="en-GB" sz="1000">
                <a:solidFill>
                  <a:srgbClr val="9900FF"/>
                </a:solidFill>
              </a:rPr>
              <a:t>ternal Memory</a:t>
            </a:r>
            <a:endParaRPr b="1" sz="1000">
              <a:solidFill>
                <a:srgbClr val="9900FF"/>
              </a:solidFill>
            </a:endParaRPr>
          </a:p>
          <a:p>
            <a:pPr indent="0" lvl="0" marL="0" rtl="0" algn="l">
              <a:spcBef>
                <a:spcPts val="0"/>
              </a:spcBef>
              <a:spcAft>
                <a:spcPts val="0"/>
              </a:spcAft>
              <a:buNone/>
            </a:pPr>
            <a:r>
              <a:t/>
            </a:r>
            <a:endParaRPr b="1" sz="1000">
              <a:solidFill>
                <a:srgbClr val="9900FF"/>
              </a:solidFill>
            </a:endParaRPr>
          </a:p>
        </p:txBody>
      </p:sp>
      <p:sp>
        <p:nvSpPr>
          <p:cNvPr id="100" name="Google Shape;100;p17"/>
          <p:cNvSpPr txBox="1"/>
          <p:nvPr/>
        </p:nvSpPr>
        <p:spPr>
          <a:xfrm>
            <a:off x="3232225" y="3318700"/>
            <a:ext cx="139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FF9900"/>
                </a:solidFill>
              </a:rPr>
              <a:t>Main Memory</a:t>
            </a:r>
            <a:endParaRPr b="1" sz="1200">
              <a:solidFill>
                <a:srgbClr val="FF9900"/>
              </a:solidFill>
            </a:endParaRPr>
          </a:p>
        </p:txBody>
      </p:sp>
      <p:sp>
        <p:nvSpPr>
          <p:cNvPr id="101" name="Google Shape;101;p17"/>
          <p:cNvSpPr txBox="1"/>
          <p:nvPr/>
        </p:nvSpPr>
        <p:spPr>
          <a:xfrm>
            <a:off x="2822375" y="3783200"/>
            <a:ext cx="201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FF00FF"/>
                </a:solidFill>
              </a:rPr>
              <a:t>Secondary Memory</a:t>
            </a:r>
            <a:endParaRPr b="1">
              <a:solidFill>
                <a:srgbClr val="FF00FF"/>
              </a:solidFill>
            </a:endParaRPr>
          </a:p>
        </p:txBody>
      </p:sp>
      <p:sp>
        <p:nvSpPr>
          <p:cNvPr id="102" name="Google Shape;102;p17"/>
          <p:cNvSpPr txBox="1"/>
          <p:nvPr/>
        </p:nvSpPr>
        <p:spPr>
          <a:xfrm>
            <a:off x="3042475" y="4278600"/>
            <a:ext cx="50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1155CC"/>
                </a:solidFill>
              </a:rPr>
              <a:t>Tertiary Memory</a:t>
            </a:r>
            <a:endParaRPr b="1">
              <a:solidFill>
                <a:srgbClr val="1155CC"/>
              </a:solidFill>
            </a:endParaRPr>
          </a:p>
        </p:txBody>
      </p:sp>
      <p:sp>
        <p:nvSpPr>
          <p:cNvPr id="103" name="Google Shape;103;p17"/>
          <p:cNvSpPr/>
          <p:nvPr/>
        </p:nvSpPr>
        <p:spPr>
          <a:xfrm>
            <a:off x="537250" y="2756700"/>
            <a:ext cx="141000" cy="20010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txBox="1"/>
          <p:nvPr/>
        </p:nvSpPr>
        <p:spPr>
          <a:xfrm>
            <a:off x="52850" y="2582717"/>
            <a:ext cx="54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5" name="Google Shape;105;p17"/>
          <p:cNvSpPr txBox="1"/>
          <p:nvPr/>
        </p:nvSpPr>
        <p:spPr>
          <a:xfrm>
            <a:off x="52850" y="2364775"/>
            <a:ext cx="49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obster"/>
                <a:ea typeface="Lobster"/>
                <a:cs typeface="Lobster"/>
                <a:sym typeface="Lobster"/>
              </a:rPr>
              <a:t>Access speed</a:t>
            </a:r>
            <a:endParaRPr>
              <a:latin typeface="Lobster"/>
              <a:ea typeface="Lobster"/>
              <a:cs typeface="Lobster"/>
              <a:sym typeface="Lobster"/>
            </a:endParaRPr>
          </a:p>
        </p:txBody>
      </p:sp>
      <p:sp>
        <p:nvSpPr>
          <p:cNvPr id="106" name="Google Shape;106;p17"/>
          <p:cNvSpPr/>
          <p:nvPr/>
        </p:nvSpPr>
        <p:spPr>
          <a:xfrm flipH="1">
            <a:off x="1056974" y="2827175"/>
            <a:ext cx="141000" cy="1930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616625" y="4757700"/>
            <a:ext cx="12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obster"/>
                <a:ea typeface="Lobster"/>
                <a:cs typeface="Lobster"/>
                <a:sym typeface="Lobster"/>
              </a:rPr>
              <a:t>Access Time</a:t>
            </a:r>
            <a:endParaRPr>
              <a:latin typeface="Lobster"/>
              <a:ea typeface="Lobster"/>
              <a:cs typeface="Lobster"/>
              <a:sym typeface="Lobster"/>
            </a:endParaRPr>
          </a:p>
        </p:txBody>
      </p:sp>
      <p:sp>
        <p:nvSpPr>
          <p:cNvPr id="108" name="Google Shape;108;p17"/>
          <p:cNvSpPr/>
          <p:nvPr/>
        </p:nvSpPr>
        <p:spPr>
          <a:xfrm>
            <a:off x="6288450" y="2589375"/>
            <a:ext cx="176100" cy="2043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7177900" y="2637750"/>
            <a:ext cx="176100" cy="20433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txBox="1"/>
          <p:nvPr/>
        </p:nvSpPr>
        <p:spPr>
          <a:xfrm>
            <a:off x="6145900" y="4632675"/>
            <a:ext cx="6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obster"/>
                <a:ea typeface="Lobster"/>
                <a:cs typeface="Lobster"/>
                <a:sym typeface="Lobster"/>
              </a:rPr>
              <a:t>Size</a:t>
            </a:r>
            <a:r>
              <a:rPr lang="en-GB"/>
              <a:t> </a:t>
            </a:r>
            <a:endParaRPr/>
          </a:p>
        </p:txBody>
      </p:sp>
      <p:sp>
        <p:nvSpPr>
          <p:cNvPr id="111" name="Google Shape;111;p17"/>
          <p:cNvSpPr txBox="1"/>
          <p:nvPr/>
        </p:nvSpPr>
        <p:spPr>
          <a:xfrm>
            <a:off x="6534975" y="2261725"/>
            <a:ext cx="237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obster"/>
                <a:ea typeface="Lobster"/>
                <a:cs typeface="Lobster"/>
                <a:sym typeface="Lobster"/>
              </a:rPr>
              <a:t>Frequency of Access from CPU</a:t>
            </a:r>
            <a:endParaRPr>
              <a:latin typeface="Lobster"/>
              <a:ea typeface="Lobster"/>
              <a:cs typeface="Lobster"/>
              <a:sym typeface="Lobster"/>
            </a:endParaRPr>
          </a:p>
        </p:txBody>
      </p:sp>
      <p:sp>
        <p:nvSpPr>
          <p:cNvPr id="112" name="Google Shape;112;p17"/>
          <p:cNvSpPr txBox="1"/>
          <p:nvPr/>
        </p:nvSpPr>
        <p:spPr>
          <a:xfrm>
            <a:off x="4315750" y="2717100"/>
            <a:ext cx="102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900">
                <a:solidFill>
                  <a:srgbClr val="A64D79"/>
                </a:solidFill>
              </a:rPr>
              <a:t>(</a:t>
            </a:r>
            <a:r>
              <a:rPr b="1" lang="en-GB" sz="900">
                <a:solidFill>
                  <a:srgbClr val="A64D79"/>
                </a:solidFill>
              </a:rPr>
              <a:t>Cache, Registers)</a:t>
            </a:r>
            <a:endParaRPr b="1" sz="900">
              <a:solidFill>
                <a:srgbClr val="A64D79"/>
              </a:solidFill>
            </a:endParaRPr>
          </a:p>
        </p:txBody>
      </p:sp>
      <p:sp>
        <p:nvSpPr>
          <p:cNvPr id="113" name="Google Shape;113;p17"/>
          <p:cNvSpPr txBox="1"/>
          <p:nvPr/>
        </p:nvSpPr>
        <p:spPr>
          <a:xfrm>
            <a:off x="4798225" y="3257550"/>
            <a:ext cx="5073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900">
                <a:solidFill>
                  <a:srgbClr val="A64D79"/>
                </a:solidFill>
              </a:rPr>
              <a:t>(</a:t>
            </a:r>
            <a:r>
              <a:rPr b="1" lang="en-GB" sz="900">
                <a:solidFill>
                  <a:srgbClr val="A64D79"/>
                </a:solidFill>
              </a:rPr>
              <a:t>RAM, ROM)</a:t>
            </a:r>
            <a:endParaRPr b="1" sz="900">
              <a:solidFill>
                <a:srgbClr val="A64D79"/>
              </a:solidFill>
            </a:endParaRPr>
          </a:p>
        </p:txBody>
      </p:sp>
      <p:sp>
        <p:nvSpPr>
          <p:cNvPr id="114" name="Google Shape;114;p17"/>
          <p:cNvSpPr txBox="1"/>
          <p:nvPr/>
        </p:nvSpPr>
        <p:spPr>
          <a:xfrm>
            <a:off x="4572000" y="3752450"/>
            <a:ext cx="880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900">
                <a:solidFill>
                  <a:srgbClr val="A64D79"/>
                </a:solidFill>
              </a:rPr>
              <a:t>(</a:t>
            </a:r>
            <a:r>
              <a:rPr b="1" lang="en-GB" sz="900">
                <a:solidFill>
                  <a:srgbClr val="A64D79"/>
                </a:solidFill>
              </a:rPr>
              <a:t>Hard Disks, etc.) </a:t>
            </a:r>
            <a:endParaRPr b="1" sz="900">
              <a:solidFill>
                <a:srgbClr val="A64D79"/>
              </a:solidFill>
            </a:endParaRPr>
          </a:p>
        </p:txBody>
      </p:sp>
      <p:sp>
        <p:nvSpPr>
          <p:cNvPr id="115" name="Google Shape;115;p17"/>
          <p:cNvSpPr txBox="1"/>
          <p:nvPr/>
        </p:nvSpPr>
        <p:spPr>
          <a:xfrm>
            <a:off x="4756300" y="4140000"/>
            <a:ext cx="1028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900">
                <a:solidFill>
                  <a:srgbClr val="A64D79"/>
                </a:solidFill>
              </a:rPr>
              <a:t>(</a:t>
            </a:r>
            <a:r>
              <a:rPr b="1" lang="en-GB" sz="900">
                <a:solidFill>
                  <a:srgbClr val="A64D79"/>
                </a:solidFill>
              </a:rPr>
              <a:t>Magnetic Tapes, Optical disks, etc.)</a:t>
            </a:r>
            <a:endParaRPr b="1" sz="900">
              <a:solidFill>
                <a:srgbClr val="A64D7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62"/>
          <p:cNvPicPr preferRelativeResize="0"/>
          <p:nvPr/>
        </p:nvPicPr>
        <p:blipFill rotWithShape="1">
          <a:blip r:embed="rId3">
            <a:alphaModFix/>
          </a:blip>
          <a:srcRect b="4752" l="-4702" r="-4647" t="0"/>
          <a:stretch/>
        </p:blipFill>
        <p:spPr>
          <a:xfrm>
            <a:off x="969825" y="0"/>
            <a:ext cx="6760325" cy="51435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3"/>
          <p:cNvSpPr txBox="1"/>
          <p:nvPr/>
        </p:nvSpPr>
        <p:spPr>
          <a:xfrm>
            <a:off x="832625" y="684900"/>
            <a:ext cx="7338000" cy="426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GB" sz="2600">
                <a:solidFill>
                  <a:srgbClr val="333333"/>
                </a:solidFill>
                <a:highlight>
                  <a:srgbClr val="FFFFFF"/>
                </a:highlight>
              </a:rPr>
              <a:t>The key characteristics of memory devices or memory system are as follows:</a:t>
            </a:r>
            <a:endParaRPr b="1" sz="2600">
              <a:solidFill>
                <a:srgbClr val="333333"/>
              </a:solidFill>
              <a:highlight>
                <a:srgbClr val="FFFFFF"/>
              </a:highlight>
            </a:endParaRPr>
          </a:p>
          <a:p>
            <a:pPr indent="-349250" lvl="0" marL="457200" rtl="0" algn="l">
              <a:lnSpc>
                <a:spcPct val="115000"/>
              </a:lnSpc>
              <a:spcBef>
                <a:spcPts val="800"/>
              </a:spcBef>
              <a:spcAft>
                <a:spcPts val="0"/>
              </a:spcAft>
              <a:buClr>
                <a:srgbClr val="0000FF"/>
              </a:buClr>
              <a:buSzPts val="1900"/>
              <a:buAutoNum type="arabicPeriod"/>
            </a:pPr>
            <a:r>
              <a:rPr lang="en-GB" sz="1900">
                <a:solidFill>
                  <a:srgbClr val="0000FF"/>
                </a:solidFill>
                <a:highlight>
                  <a:srgbClr val="FFFFFF"/>
                </a:highlight>
              </a:rPr>
              <a:t>Location</a:t>
            </a:r>
            <a:endParaRPr sz="1900">
              <a:solidFill>
                <a:srgbClr val="0000FF"/>
              </a:solidFill>
              <a:highlight>
                <a:srgbClr val="FFFFFF"/>
              </a:highlight>
            </a:endParaRPr>
          </a:p>
          <a:p>
            <a:pPr indent="-349250" lvl="0" marL="457200" rtl="0" algn="l">
              <a:lnSpc>
                <a:spcPct val="115000"/>
              </a:lnSpc>
              <a:spcBef>
                <a:spcPts val="0"/>
              </a:spcBef>
              <a:spcAft>
                <a:spcPts val="0"/>
              </a:spcAft>
              <a:buClr>
                <a:srgbClr val="0000FF"/>
              </a:buClr>
              <a:buSzPts val="1900"/>
              <a:buAutoNum type="arabicPeriod"/>
            </a:pPr>
            <a:r>
              <a:rPr lang="en-GB" sz="1900">
                <a:solidFill>
                  <a:srgbClr val="0000FF"/>
                </a:solidFill>
                <a:highlight>
                  <a:srgbClr val="FFFFFF"/>
                </a:highlight>
              </a:rPr>
              <a:t>Capacity</a:t>
            </a:r>
            <a:endParaRPr sz="1900">
              <a:solidFill>
                <a:srgbClr val="0000FF"/>
              </a:solidFill>
              <a:highlight>
                <a:srgbClr val="FFFFFF"/>
              </a:highlight>
            </a:endParaRPr>
          </a:p>
          <a:p>
            <a:pPr indent="-349250" lvl="0" marL="457200" rtl="0" algn="l">
              <a:lnSpc>
                <a:spcPct val="115000"/>
              </a:lnSpc>
              <a:spcBef>
                <a:spcPts val="0"/>
              </a:spcBef>
              <a:spcAft>
                <a:spcPts val="0"/>
              </a:spcAft>
              <a:buClr>
                <a:srgbClr val="0000FF"/>
              </a:buClr>
              <a:buSzPts val="1900"/>
              <a:buAutoNum type="arabicPeriod"/>
            </a:pPr>
            <a:r>
              <a:rPr lang="en-GB" sz="1900">
                <a:solidFill>
                  <a:srgbClr val="0000FF"/>
                </a:solidFill>
                <a:highlight>
                  <a:srgbClr val="FFFFFF"/>
                </a:highlight>
              </a:rPr>
              <a:t>Unit of Transfer</a:t>
            </a:r>
            <a:endParaRPr sz="1900">
              <a:solidFill>
                <a:srgbClr val="0000FF"/>
              </a:solidFill>
              <a:highlight>
                <a:srgbClr val="FFFFFF"/>
              </a:highlight>
            </a:endParaRPr>
          </a:p>
          <a:p>
            <a:pPr indent="-349250" lvl="0" marL="457200" rtl="0" algn="l">
              <a:lnSpc>
                <a:spcPct val="115000"/>
              </a:lnSpc>
              <a:spcBef>
                <a:spcPts val="0"/>
              </a:spcBef>
              <a:spcAft>
                <a:spcPts val="0"/>
              </a:spcAft>
              <a:buClr>
                <a:srgbClr val="0000FF"/>
              </a:buClr>
              <a:buSzPts val="1900"/>
              <a:buAutoNum type="arabicPeriod"/>
            </a:pPr>
            <a:r>
              <a:rPr lang="en-GB" sz="1900">
                <a:solidFill>
                  <a:srgbClr val="0000FF"/>
                </a:solidFill>
                <a:highlight>
                  <a:srgbClr val="FFFFFF"/>
                </a:highlight>
              </a:rPr>
              <a:t>Access Method</a:t>
            </a:r>
            <a:endParaRPr sz="1900">
              <a:solidFill>
                <a:srgbClr val="0000FF"/>
              </a:solidFill>
              <a:highlight>
                <a:srgbClr val="FFFFFF"/>
              </a:highlight>
            </a:endParaRPr>
          </a:p>
          <a:p>
            <a:pPr indent="-349250" lvl="0" marL="457200" rtl="0" algn="l">
              <a:lnSpc>
                <a:spcPct val="115000"/>
              </a:lnSpc>
              <a:spcBef>
                <a:spcPts val="0"/>
              </a:spcBef>
              <a:spcAft>
                <a:spcPts val="0"/>
              </a:spcAft>
              <a:buClr>
                <a:srgbClr val="0000FF"/>
              </a:buClr>
              <a:buSzPts val="1900"/>
              <a:buAutoNum type="arabicPeriod"/>
            </a:pPr>
            <a:r>
              <a:rPr lang="en-GB" sz="1900">
                <a:solidFill>
                  <a:srgbClr val="0000FF"/>
                </a:solidFill>
                <a:highlight>
                  <a:srgbClr val="FFFFFF"/>
                </a:highlight>
              </a:rPr>
              <a:t>Performance</a:t>
            </a:r>
            <a:endParaRPr sz="1900">
              <a:solidFill>
                <a:srgbClr val="0000FF"/>
              </a:solidFill>
              <a:highlight>
                <a:srgbClr val="FFFFFF"/>
              </a:highlight>
            </a:endParaRPr>
          </a:p>
          <a:p>
            <a:pPr indent="-349250" lvl="0" marL="457200" rtl="0" algn="l">
              <a:lnSpc>
                <a:spcPct val="115000"/>
              </a:lnSpc>
              <a:spcBef>
                <a:spcPts val="0"/>
              </a:spcBef>
              <a:spcAft>
                <a:spcPts val="0"/>
              </a:spcAft>
              <a:buClr>
                <a:srgbClr val="0000FF"/>
              </a:buClr>
              <a:buSzPts val="1900"/>
              <a:buAutoNum type="arabicPeriod"/>
            </a:pPr>
            <a:r>
              <a:rPr lang="en-GB" sz="1900">
                <a:solidFill>
                  <a:srgbClr val="0000FF"/>
                </a:solidFill>
                <a:highlight>
                  <a:srgbClr val="FFFFFF"/>
                </a:highlight>
              </a:rPr>
              <a:t>Physical type</a:t>
            </a:r>
            <a:endParaRPr sz="1900">
              <a:solidFill>
                <a:srgbClr val="0000FF"/>
              </a:solidFill>
              <a:highlight>
                <a:srgbClr val="FFFFFF"/>
              </a:highlight>
            </a:endParaRPr>
          </a:p>
          <a:p>
            <a:pPr indent="-349250" lvl="0" marL="457200" rtl="0" algn="l">
              <a:lnSpc>
                <a:spcPct val="115000"/>
              </a:lnSpc>
              <a:spcBef>
                <a:spcPts val="0"/>
              </a:spcBef>
              <a:spcAft>
                <a:spcPts val="0"/>
              </a:spcAft>
              <a:buClr>
                <a:srgbClr val="0000FF"/>
              </a:buClr>
              <a:buSzPts val="1900"/>
              <a:buAutoNum type="arabicPeriod"/>
            </a:pPr>
            <a:r>
              <a:rPr lang="en-GB" sz="1900">
                <a:solidFill>
                  <a:srgbClr val="0000FF"/>
                </a:solidFill>
                <a:highlight>
                  <a:srgbClr val="FFFFFF"/>
                </a:highlight>
              </a:rPr>
              <a:t>Physical characteristics</a:t>
            </a:r>
            <a:endParaRPr sz="1900">
              <a:solidFill>
                <a:srgbClr val="0000FF"/>
              </a:solidFill>
              <a:highlight>
                <a:srgbClr val="FFFFFF"/>
              </a:highlight>
            </a:endParaRPr>
          </a:p>
          <a:p>
            <a:pPr indent="-349250" lvl="0" marL="457200" rtl="0" algn="l">
              <a:lnSpc>
                <a:spcPct val="115000"/>
              </a:lnSpc>
              <a:spcBef>
                <a:spcPts val="0"/>
              </a:spcBef>
              <a:spcAft>
                <a:spcPts val="0"/>
              </a:spcAft>
              <a:buClr>
                <a:srgbClr val="0000FF"/>
              </a:buClr>
              <a:buSzPts val="1900"/>
              <a:buAutoNum type="arabicPeriod"/>
            </a:pPr>
            <a:r>
              <a:rPr lang="en-GB" sz="1900">
                <a:solidFill>
                  <a:srgbClr val="0000FF"/>
                </a:solidFill>
                <a:highlight>
                  <a:srgbClr val="FFFFFF"/>
                </a:highlight>
              </a:rPr>
              <a:t>Organization</a:t>
            </a:r>
            <a:endParaRPr sz="1900">
              <a:solidFill>
                <a:srgbClr val="0000FF"/>
              </a:solidFill>
              <a:highlight>
                <a:srgbClr val="FFFFFF"/>
              </a:highlight>
            </a:endParaRPr>
          </a:p>
          <a:p>
            <a:pPr indent="0" lvl="0" marL="0" rtl="0" algn="l">
              <a:spcBef>
                <a:spcPts val="800"/>
              </a:spcBef>
              <a:spcAft>
                <a:spcPts val="0"/>
              </a:spcAft>
              <a:buNone/>
            </a:pPr>
            <a:r>
              <a:t/>
            </a:r>
            <a:endParaRPr sz="17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4"/>
          <p:cNvSpPr txBox="1"/>
          <p:nvPr/>
        </p:nvSpPr>
        <p:spPr>
          <a:xfrm>
            <a:off x="550600" y="644600"/>
            <a:ext cx="8272500" cy="424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GB" sz="2600">
                <a:solidFill>
                  <a:srgbClr val="333333"/>
                </a:solidFill>
                <a:highlight>
                  <a:srgbClr val="FFFFFF"/>
                </a:highlight>
              </a:rPr>
              <a:t>1</a:t>
            </a:r>
            <a:r>
              <a:rPr b="1" lang="en-GB" sz="2900">
                <a:solidFill>
                  <a:srgbClr val="333333"/>
                </a:solidFill>
                <a:highlight>
                  <a:srgbClr val="FFFFFF"/>
                </a:highlight>
              </a:rPr>
              <a:t>. Location:</a:t>
            </a:r>
            <a:endParaRPr b="1" sz="2900">
              <a:solidFill>
                <a:srgbClr val="333333"/>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sz="1900">
                <a:solidFill>
                  <a:srgbClr val="FF0000"/>
                </a:solidFill>
                <a:highlight>
                  <a:srgbClr val="FFFFFF"/>
                </a:highlight>
              </a:rPr>
              <a:t>It deals with the location of the memory device in the computer system. There are three possible locations:</a:t>
            </a:r>
            <a:endParaRPr sz="1900">
              <a:solidFill>
                <a:srgbClr val="FF0000"/>
              </a:solidFill>
              <a:highlight>
                <a:srgbClr val="FFFFFF"/>
              </a:highlight>
            </a:endParaRPr>
          </a:p>
          <a:p>
            <a:pPr indent="-349250" lvl="0" marL="457200" rtl="0" algn="l">
              <a:lnSpc>
                <a:spcPct val="115000"/>
              </a:lnSpc>
              <a:spcBef>
                <a:spcPts val="800"/>
              </a:spcBef>
              <a:spcAft>
                <a:spcPts val="0"/>
              </a:spcAft>
              <a:buClr>
                <a:srgbClr val="FF0000"/>
              </a:buClr>
              <a:buSzPts val="1900"/>
              <a:buChar char="●"/>
            </a:pPr>
            <a:r>
              <a:rPr lang="en-GB" sz="1900">
                <a:solidFill>
                  <a:srgbClr val="FF0000"/>
                </a:solidFill>
                <a:highlight>
                  <a:srgbClr val="FFFFFF"/>
                </a:highlight>
              </a:rPr>
              <a:t>CPU : This is often in the form of CPU registers and small amount of cache</a:t>
            </a:r>
            <a:endParaRPr sz="1900">
              <a:solidFill>
                <a:srgbClr val="FF0000"/>
              </a:solidFill>
              <a:highlight>
                <a:srgbClr val="FFFFFF"/>
              </a:highlight>
            </a:endParaRPr>
          </a:p>
          <a:p>
            <a:pPr indent="-349250" lvl="0" marL="457200" rtl="0" algn="l">
              <a:lnSpc>
                <a:spcPct val="115000"/>
              </a:lnSpc>
              <a:spcBef>
                <a:spcPts val="0"/>
              </a:spcBef>
              <a:spcAft>
                <a:spcPts val="0"/>
              </a:spcAft>
              <a:buClr>
                <a:srgbClr val="FF0000"/>
              </a:buClr>
              <a:buSzPts val="1900"/>
              <a:buChar char="●"/>
            </a:pPr>
            <a:r>
              <a:rPr lang="en-GB" sz="1900">
                <a:solidFill>
                  <a:srgbClr val="FF0000"/>
                </a:solidFill>
                <a:highlight>
                  <a:srgbClr val="FFFFFF"/>
                </a:highlight>
              </a:rPr>
              <a:t>Internal or main: This is the main memory like RAM or ROM. The CPU can directly access the main memory.</a:t>
            </a:r>
            <a:endParaRPr sz="1900">
              <a:solidFill>
                <a:srgbClr val="FF0000"/>
              </a:solidFill>
              <a:highlight>
                <a:srgbClr val="FFFFFF"/>
              </a:highlight>
            </a:endParaRPr>
          </a:p>
          <a:p>
            <a:pPr indent="-349250" lvl="0" marL="457200" rtl="0" algn="l">
              <a:lnSpc>
                <a:spcPct val="115000"/>
              </a:lnSpc>
              <a:spcBef>
                <a:spcPts val="0"/>
              </a:spcBef>
              <a:spcAft>
                <a:spcPts val="0"/>
              </a:spcAft>
              <a:buClr>
                <a:srgbClr val="FF0000"/>
              </a:buClr>
              <a:buSzPts val="1900"/>
              <a:buChar char="●"/>
            </a:pPr>
            <a:r>
              <a:rPr lang="en-GB" sz="1900">
                <a:solidFill>
                  <a:srgbClr val="FF0000"/>
                </a:solidFill>
                <a:highlight>
                  <a:srgbClr val="FFFFFF"/>
                </a:highlight>
              </a:rPr>
              <a:t>External or secondary: It comprises of secondary storage devices like hard disks, magnetic tapes. The CPU doesn’t access these devices directly. It uses device controllers to access secondary storage devices.</a:t>
            </a:r>
            <a:endParaRPr sz="1900">
              <a:solidFill>
                <a:srgbClr val="FF0000"/>
              </a:solidFill>
              <a:highlight>
                <a:srgbClr val="FFFFFF"/>
              </a:highlight>
            </a:endParaRPr>
          </a:p>
          <a:p>
            <a:pPr indent="0" lvl="0" marL="0" rtl="0" algn="l">
              <a:spcBef>
                <a:spcPts val="80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5"/>
          <p:cNvSpPr txBox="1"/>
          <p:nvPr/>
        </p:nvSpPr>
        <p:spPr>
          <a:xfrm>
            <a:off x="684900" y="558900"/>
            <a:ext cx="7338000" cy="458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GB" sz="2600">
                <a:solidFill>
                  <a:srgbClr val="333333"/>
                </a:solidFill>
                <a:highlight>
                  <a:srgbClr val="FFFFFF"/>
                </a:highlight>
              </a:rPr>
              <a:t>2.</a:t>
            </a:r>
            <a:r>
              <a:rPr b="1" lang="en-GB" sz="2900">
                <a:solidFill>
                  <a:srgbClr val="333333"/>
                </a:solidFill>
                <a:highlight>
                  <a:srgbClr val="FFFFFF"/>
                </a:highlight>
              </a:rPr>
              <a:t> Capacity:</a:t>
            </a:r>
            <a:endParaRPr b="1" sz="2900">
              <a:solidFill>
                <a:srgbClr val="333333"/>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sz="1900">
                <a:solidFill>
                  <a:srgbClr val="CC4125"/>
                </a:solidFill>
                <a:highlight>
                  <a:srgbClr val="FFFFFF"/>
                </a:highlight>
              </a:rPr>
              <a:t>The capacity of any memory device is expressed in terms of: i)word size ii)Number of words</a:t>
            </a:r>
            <a:endParaRPr sz="1900">
              <a:solidFill>
                <a:srgbClr val="CC4125"/>
              </a:solidFill>
              <a:highlight>
                <a:srgbClr val="FFFFFF"/>
              </a:highlight>
            </a:endParaRPr>
          </a:p>
          <a:p>
            <a:pPr indent="-349250" lvl="0" marL="457200" rtl="0" algn="l">
              <a:lnSpc>
                <a:spcPct val="115000"/>
              </a:lnSpc>
              <a:spcBef>
                <a:spcPts val="800"/>
              </a:spcBef>
              <a:spcAft>
                <a:spcPts val="0"/>
              </a:spcAft>
              <a:buClr>
                <a:srgbClr val="CC4125"/>
              </a:buClr>
              <a:buSzPts val="1900"/>
              <a:buChar char="●"/>
            </a:pPr>
            <a:r>
              <a:rPr b="1" lang="en-GB" sz="1900">
                <a:solidFill>
                  <a:srgbClr val="0000FF"/>
                </a:solidFill>
                <a:highlight>
                  <a:srgbClr val="FFFFFF"/>
                </a:highlight>
              </a:rPr>
              <a:t>Word size:</a:t>
            </a:r>
            <a:r>
              <a:rPr lang="en-GB" sz="1900">
                <a:solidFill>
                  <a:srgbClr val="0000FF"/>
                </a:solidFill>
                <a:highlight>
                  <a:srgbClr val="FFFFFF"/>
                </a:highlight>
              </a:rPr>
              <a:t> </a:t>
            </a:r>
            <a:r>
              <a:rPr lang="en-GB" sz="1900">
                <a:solidFill>
                  <a:srgbClr val="CC4125"/>
                </a:solidFill>
                <a:highlight>
                  <a:srgbClr val="FFFFFF"/>
                </a:highlight>
              </a:rPr>
              <a:t>Words are expressed in bytes (8 bits). A word can however mean any number of bytes. Commonly used word sizes are 1 byte (8 bits), 2bytes (16 bits) and 4 bytes (32 bits).</a:t>
            </a:r>
            <a:endParaRPr sz="1900">
              <a:solidFill>
                <a:srgbClr val="CC4125"/>
              </a:solidFill>
              <a:highlight>
                <a:srgbClr val="FFFFFF"/>
              </a:highlight>
            </a:endParaRPr>
          </a:p>
          <a:p>
            <a:pPr indent="-349250" lvl="0" marL="457200" rtl="0" algn="l">
              <a:lnSpc>
                <a:spcPct val="115000"/>
              </a:lnSpc>
              <a:spcBef>
                <a:spcPts val="0"/>
              </a:spcBef>
              <a:spcAft>
                <a:spcPts val="0"/>
              </a:spcAft>
              <a:buClr>
                <a:srgbClr val="CC4125"/>
              </a:buClr>
              <a:buSzPts val="1900"/>
              <a:buChar char="●"/>
            </a:pPr>
            <a:r>
              <a:rPr b="1" lang="en-GB" sz="1900">
                <a:solidFill>
                  <a:srgbClr val="0000FF"/>
                </a:solidFill>
                <a:highlight>
                  <a:srgbClr val="FFFFFF"/>
                </a:highlight>
              </a:rPr>
              <a:t>Number of words:</a:t>
            </a:r>
            <a:r>
              <a:rPr lang="en-GB" sz="1900">
                <a:solidFill>
                  <a:srgbClr val="0000FF"/>
                </a:solidFill>
                <a:highlight>
                  <a:srgbClr val="FFFFFF"/>
                </a:highlight>
              </a:rPr>
              <a:t> </a:t>
            </a:r>
            <a:r>
              <a:rPr lang="en-GB" sz="1900">
                <a:solidFill>
                  <a:srgbClr val="CC4125"/>
                </a:solidFill>
                <a:highlight>
                  <a:srgbClr val="FFFFFF"/>
                </a:highlight>
              </a:rPr>
              <a:t>This specifies the number of words available in the particular memory device. For example, if a memory device is given as 4K x 16.This means the device has a word size of 16 bits and a total of 4096(4K) words in memory.</a:t>
            </a:r>
            <a:endParaRPr sz="1900">
              <a:solidFill>
                <a:srgbClr val="CC4125"/>
              </a:solidFill>
              <a:highlight>
                <a:srgbClr val="FFFFFF"/>
              </a:highlight>
            </a:endParaRPr>
          </a:p>
          <a:p>
            <a:pPr indent="0" lvl="0" marL="0" rtl="0" algn="l">
              <a:spcBef>
                <a:spcPts val="80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6"/>
          <p:cNvSpPr txBox="1"/>
          <p:nvPr/>
        </p:nvSpPr>
        <p:spPr>
          <a:xfrm>
            <a:off x="725200" y="1087775"/>
            <a:ext cx="7338000" cy="280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GB" sz="2600">
                <a:solidFill>
                  <a:srgbClr val="333333"/>
                </a:solidFill>
                <a:highlight>
                  <a:srgbClr val="FFFFFF"/>
                </a:highlight>
              </a:rPr>
              <a:t>3. </a:t>
            </a:r>
            <a:r>
              <a:rPr b="1" lang="en-GB" sz="2900">
                <a:solidFill>
                  <a:srgbClr val="333333"/>
                </a:solidFill>
                <a:highlight>
                  <a:srgbClr val="FFFFFF"/>
                </a:highlight>
              </a:rPr>
              <a:t>Unit of Transfer:</a:t>
            </a:r>
            <a:endParaRPr b="1" sz="2900">
              <a:solidFill>
                <a:srgbClr val="333333"/>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sz="1900">
                <a:solidFill>
                  <a:srgbClr val="6AA84F"/>
                </a:solidFill>
                <a:highlight>
                  <a:srgbClr val="FFFFFF"/>
                </a:highlight>
              </a:rPr>
              <a:t>It is the maximum number of bits that can be read or written into the memory at a time. In case of main memory, it is mostly equal to word size. In case of external memory, unit of transfer is not limited to the word size; it is often larger and is referred to as blocks.</a:t>
            </a:r>
            <a:endParaRPr sz="1900">
              <a:solidFill>
                <a:srgbClr val="6AA84F"/>
              </a:solidFill>
              <a:highlight>
                <a:srgbClr val="FFFFFF"/>
              </a:highlight>
            </a:endParaRPr>
          </a:p>
          <a:p>
            <a:pPr indent="0" lvl="0" marL="0" rtl="0" algn="l">
              <a:spcBef>
                <a:spcPts val="80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7"/>
          <p:cNvSpPr txBox="1"/>
          <p:nvPr/>
        </p:nvSpPr>
        <p:spPr>
          <a:xfrm>
            <a:off x="805800" y="644325"/>
            <a:ext cx="7338000" cy="388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GB" sz="2900">
                <a:solidFill>
                  <a:srgbClr val="333333"/>
                </a:solidFill>
                <a:highlight>
                  <a:srgbClr val="FFFFFF"/>
                </a:highlight>
              </a:rPr>
              <a:t>4. Access Methods:</a:t>
            </a:r>
            <a:endParaRPr b="1" sz="2900">
              <a:solidFill>
                <a:srgbClr val="333333"/>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sz="1900">
                <a:solidFill>
                  <a:schemeClr val="accent5"/>
                </a:solidFill>
                <a:highlight>
                  <a:srgbClr val="FFFFFF"/>
                </a:highlight>
              </a:rPr>
              <a:t>It is a fundamental characteristic of memory devices. It is the sequence or order in which memory can be accessed. There are three types of access methods:</a:t>
            </a:r>
            <a:endParaRPr sz="1900">
              <a:solidFill>
                <a:schemeClr val="accent5"/>
              </a:solidFill>
              <a:highlight>
                <a:srgbClr val="FFFFFF"/>
              </a:highlight>
            </a:endParaRPr>
          </a:p>
          <a:p>
            <a:pPr indent="-349250" lvl="0" marL="457200" rtl="0" algn="l">
              <a:lnSpc>
                <a:spcPct val="115000"/>
              </a:lnSpc>
              <a:spcBef>
                <a:spcPts val="800"/>
              </a:spcBef>
              <a:spcAft>
                <a:spcPts val="0"/>
              </a:spcAft>
              <a:buClr>
                <a:schemeClr val="accent5"/>
              </a:buClr>
              <a:buSzPts val="1900"/>
              <a:buChar char="●"/>
            </a:pPr>
            <a:r>
              <a:rPr b="1" lang="en-GB" sz="1900">
                <a:solidFill>
                  <a:schemeClr val="accent5"/>
                </a:solidFill>
                <a:highlight>
                  <a:srgbClr val="FFFFFF"/>
                </a:highlight>
              </a:rPr>
              <a:t>Random Access:</a:t>
            </a:r>
            <a:r>
              <a:rPr lang="en-GB" sz="1900">
                <a:solidFill>
                  <a:schemeClr val="accent5"/>
                </a:solidFill>
                <a:highlight>
                  <a:srgbClr val="FFFFFF"/>
                </a:highlight>
              </a:rPr>
              <a:t> If storage locations in a particular memory device can be accessed in any order and access time is independent of the memory location being accessed. Such memory devices are said to have a random access mechanism. RAM (Random Access Memory) IC’s use this access method.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8"/>
          <p:cNvSpPr txBox="1"/>
          <p:nvPr/>
        </p:nvSpPr>
        <p:spPr>
          <a:xfrm>
            <a:off x="805775" y="819200"/>
            <a:ext cx="7338000" cy="321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600">
              <a:solidFill>
                <a:srgbClr val="333333"/>
              </a:solidFill>
              <a:highlight>
                <a:schemeClr val="lt1"/>
              </a:highlight>
            </a:endParaRPr>
          </a:p>
          <a:p>
            <a:pPr indent="-330200" lvl="0" marL="457200" rtl="0" algn="l">
              <a:lnSpc>
                <a:spcPct val="115000"/>
              </a:lnSpc>
              <a:spcBef>
                <a:spcPts val="800"/>
              </a:spcBef>
              <a:spcAft>
                <a:spcPts val="0"/>
              </a:spcAft>
              <a:buClr>
                <a:srgbClr val="333333"/>
              </a:buClr>
              <a:buSzPts val="1600"/>
              <a:buChar char="●"/>
            </a:pPr>
            <a:r>
              <a:rPr b="1" lang="en-GB" sz="1900">
                <a:solidFill>
                  <a:srgbClr val="B45F06"/>
                </a:solidFill>
                <a:highlight>
                  <a:schemeClr val="lt1"/>
                </a:highlight>
              </a:rPr>
              <a:t>Serial Access:</a:t>
            </a:r>
            <a:r>
              <a:rPr lang="en-GB" sz="1900">
                <a:solidFill>
                  <a:srgbClr val="B45F06"/>
                </a:solidFill>
                <a:highlight>
                  <a:schemeClr val="lt1"/>
                </a:highlight>
              </a:rPr>
              <a:t> </a:t>
            </a:r>
            <a:r>
              <a:rPr lang="en-GB" sz="1900">
                <a:solidFill>
                  <a:schemeClr val="accent5"/>
                </a:solidFill>
                <a:highlight>
                  <a:schemeClr val="lt1"/>
                </a:highlight>
              </a:rPr>
              <a:t>If memory locations can be accessed only in a certain predetermined sequence, this access method is called serial access. Magnetic Tapes, CD-ROMs employ serial access methods.</a:t>
            </a:r>
            <a:endParaRPr sz="1900">
              <a:solidFill>
                <a:schemeClr val="accent5"/>
              </a:solidFill>
              <a:highlight>
                <a:schemeClr val="lt1"/>
              </a:highlight>
            </a:endParaRPr>
          </a:p>
          <a:p>
            <a:pPr indent="-349250" lvl="0" marL="457200" rtl="0" algn="l">
              <a:lnSpc>
                <a:spcPct val="115000"/>
              </a:lnSpc>
              <a:spcBef>
                <a:spcPts val="0"/>
              </a:spcBef>
              <a:spcAft>
                <a:spcPts val="0"/>
              </a:spcAft>
              <a:buClr>
                <a:schemeClr val="accent5"/>
              </a:buClr>
              <a:buSzPts val="1900"/>
              <a:buChar char="●"/>
            </a:pPr>
            <a:r>
              <a:rPr b="1" lang="en-GB" sz="1900">
                <a:solidFill>
                  <a:srgbClr val="B45F06"/>
                </a:solidFill>
                <a:highlight>
                  <a:schemeClr val="lt1"/>
                </a:highlight>
              </a:rPr>
              <a:t>Semi random Access:</a:t>
            </a:r>
            <a:r>
              <a:rPr lang="en-GB" sz="1900">
                <a:solidFill>
                  <a:srgbClr val="B45F06"/>
                </a:solidFill>
                <a:highlight>
                  <a:schemeClr val="lt1"/>
                </a:highlight>
              </a:rPr>
              <a:t> </a:t>
            </a:r>
            <a:r>
              <a:rPr lang="en-GB" sz="1900">
                <a:solidFill>
                  <a:schemeClr val="accent5"/>
                </a:solidFill>
                <a:highlight>
                  <a:schemeClr val="lt1"/>
                </a:highlight>
              </a:rPr>
              <a:t>Memory devices such as Magnetic Hard disks use this access method. Here each track has a read/write head thus each track can be accessed randomly but access within each track is restricted to a serial access.</a:t>
            </a:r>
            <a:endParaRPr sz="1900">
              <a:solidFill>
                <a:schemeClr val="accent5"/>
              </a:solidFill>
              <a:highlight>
                <a:schemeClr val="lt1"/>
              </a:highligh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9"/>
          <p:cNvSpPr txBox="1"/>
          <p:nvPr/>
        </p:nvSpPr>
        <p:spPr>
          <a:xfrm>
            <a:off x="752050" y="362600"/>
            <a:ext cx="7338000" cy="35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2900">
                <a:solidFill>
                  <a:srgbClr val="333333"/>
                </a:solidFill>
                <a:highlight>
                  <a:srgbClr val="FFFFFF"/>
                </a:highlight>
              </a:rPr>
              <a:t>5. Performance:</a:t>
            </a:r>
            <a:endParaRPr b="1" sz="2900">
              <a:solidFill>
                <a:srgbClr val="333333"/>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sz="1900">
                <a:solidFill>
                  <a:schemeClr val="accent3"/>
                </a:solidFill>
                <a:highlight>
                  <a:srgbClr val="FFFFFF"/>
                </a:highlight>
              </a:rPr>
              <a:t> The performance of the memory system is determined using three parameters</a:t>
            </a:r>
            <a:endParaRPr sz="1900">
              <a:solidFill>
                <a:schemeClr val="accent3"/>
              </a:solidFill>
              <a:highlight>
                <a:srgbClr val="FFFFFF"/>
              </a:highlight>
            </a:endParaRPr>
          </a:p>
          <a:p>
            <a:pPr indent="-349250" lvl="0" marL="457200" rtl="0" algn="l">
              <a:lnSpc>
                <a:spcPct val="115000"/>
              </a:lnSpc>
              <a:spcBef>
                <a:spcPts val="800"/>
              </a:spcBef>
              <a:spcAft>
                <a:spcPts val="0"/>
              </a:spcAft>
              <a:buClr>
                <a:schemeClr val="accent3"/>
              </a:buClr>
              <a:buSzPts val="1900"/>
              <a:buChar char="●"/>
            </a:pPr>
            <a:r>
              <a:rPr b="1" lang="en-GB" sz="1900">
                <a:solidFill>
                  <a:schemeClr val="accent1"/>
                </a:solidFill>
                <a:highlight>
                  <a:srgbClr val="FFFFFF"/>
                </a:highlight>
              </a:rPr>
              <a:t>Access Time</a:t>
            </a:r>
            <a:r>
              <a:rPr b="1" lang="en-GB" sz="1900">
                <a:solidFill>
                  <a:schemeClr val="accent3"/>
                </a:solidFill>
                <a:highlight>
                  <a:srgbClr val="FFFFFF"/>
                </a:highlight>
              </a:rPr>
              <a:t>:</a:t>
            </a:r>
            <a:r>
              <a:rPr lang="en-GB" sz="1900">
                <a:solidFill>
                  <a:schemeClr val="accent3"/>
                </a:solidFill>
                <a:highlight>
                  <a:srgbClr val="FFFFFF"/>
                </a:highlight>
              </a:rPr>
              <a:t> In random access memories, it is the time taken by memory to complete the read/write operation from the instant that an address is sent to the memory. For non-random access memories, it is the time taken to position the read write head at the desired location. Access time is widely used to measure performance of memory devices.</a:t>
            </a:r>
            <a:endParaRPr sz="1500">
              <a:solidFill>
                <a:schemeClr val="accent3"/>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0"/>
          <p:cNvSpPr txBox="1"/>
          <p:nvPr/>
        </p:nvSpPr>
        <p:spPr>
          <a:xfrm>
            <a:off x="993775" y="940075"/>
            <a:ext cx="7338000" cy="21588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chemeClr val="accent3"/>
              </a:buClr>
              <a:buSzPts val="1900"/>
              <a:buChar char="●"/>
            </a:pPr>
            <a:r>
              <a:rPr b="1" lang="en-GB" sz="1900">
                <a:solidFill>
                  <a:schemeClr val="accent1"/>
                </a:solidFill>
                <a:highlight>
                  <a:schemeClr val="lt1"/>
                </a:highlight>
              </a:rPr>
              <a:t>Memory cycle time:</a:t>
            </a:r>
            <a:r>
              <a:rPr lang="en-GB" sz="1900">
                <a:solidFill>
                  <a:schemeClr val="accent1"/>
                </a:solidFill>
                <a:highlight>
                  <a:schemeClr val="lt1"/>
                </a:highlight>
              </a:rPr>
              <a:t> </a:t>
            </a:r>
            <a:r>
              <a:rPr lang="en-GB" sz="1900">
                <a:solidFill>
                  <a:schemeClr val="accent3"/>
                </a:solidFill>
                <a:highlight>
                  <a:schemeClr val="lt1"/>
                </a:highlight>
              </a:rPr>
              <a:t>It is defined only for Random Access Memories and is the sum of the access time and the additional time required before the second access can commence.</a:t>
            </a:r>
            <a:endParaRPr sz="1900">
              <a:solidFill>
                <a:schemeClr val="accent3"/>
              </a:solidFill>
              <a:highlight>
                <a:schemeClr val="lt1"/>
              </a:highlight>
            </a:endParaRPr>
          </a:p>
          <a:p>
            <a:pPr indent="-349250" lvl="0" marL="457200" rtl="0" algn="l">
              <a:lnSpc>
                <a:spcPct val="115000"/>
              </a:lnSpc>
              <a:spcBef>
                <a:spcPts val="0"/>
              </a:spcBef>
              <a:spcAft>
                <a:spcPts val="0"/>
              </a:spcAft>
              <a:buClr>
                <a:schemeClr val="accent3"/>
              </a:buClr>
              <a:buSzPts val="1900"/>
              <a:buChar char="●"/>
            </a:pPr>
            <a:r>
              <a:rPr b="1" lang="en-GB" sz="1900">
                <a:solidFill>
                  <a:schemeClr val="accent1"/>
                </a:solidFill>
                <a:highlight>
                  <a:schemeClr val="lt1"/>
                </a:highlight>
              </a:rPr>
              <a:t>Transfer rate:</a:t>
            </a:r>
            <a:r>
              <a:rPr lang="en-GB" sz="1900">
                <a:solidFill>
                  <a:schemeClr val="accent3"/>
                </a:solidFill>
                <a:highlight>
                  <a:schemeClr val="lt1"/>
                </a:highlight>
              </a:rPr>
              <a:t> It is defined as the rate at which data can be transferred into or out of a memory unit.</a:t>
            </a:r>
            <a:endParaRPr sz="1500">
              <a:solidFill>
                <a:schemeClr val="accent3"/>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1"/>
          <p:cNvSpPr txBox="1"/>
          <p:nvPr/>
        </p:nvSpPr>
        <p:spPr>
          <a:xfrm>
            <a:off x="792350" y="684900"/>
            <a:ext cx="7338000" cy="341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GB" sz="2900">
                <a:solidFill>
                  <a:srgbClr val="333333"/>
                </a:solidFill>
                <a:highlight>
                  <a:srgbClr val="FFFFFF"/>
                </a:highlight>
              </a:rPr>
              <a:t>6. Physical type</a:t>
            </a:r>
            <a:r>
              <a:rPr lang="en-GB" sz="2600">
                <a:solidFill>
                  <a:srgbClr val="333333"/>
                </a:solidFill>
                <a:highlight>
                  <a:srgbClr val="FFFFFF"/>
                </a:highlight>
              </a:rPr>
              <a:t>:</a:t>
            </a:r>
            <a:r>
              <a:rPr lang="en-GB" sz="1900">
                <a:solidFill>
                  <a:srgbClr val="4A86E8"/>
                </a:solidFill>
                <a:highlight>
                  <a:srgbClr val="FFFFFF"/>
                </a:highlight>
              </a:rPr>
              <a:t> Memory devices can be either semiconductor memory (like RAM) or magnetic surface memory (like Hard disks).</a:t>
            </a:r>
            <a:endParaRPr sz="1900">
              <a:solidFill>
                <a:srgbClr val="4A86E8"/>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b="1" lang="en-GB" sz="2900">
                <a:solidFill>
                  <a:srgbClr val="333333"/>
                </a:solidFill>
                <a:highlight>
                  <a:srgbClr val="FFFFFF"/>
                </a:highlight>
              </a:rPr>
              <a:t>7.Physical Characteristics:</a:t>
            </a:r>
            <a:endParaRPr b="1" sz="2900">
              <a:solidFill>
                <a:srgbClr val="333333"/>
              </a:solidFill>
              <a:highlight>
                <a:srgbClr val="FFFFFF"/>
              </a:highlight>
            </a:endParaRPr>
          </a:p>
          <a:p>
            <a:pPr indent="-349250" lvl="0" marL="457200" rtl="0" algn="l">
              <a:lnSpc>
                <a:spcPct val="115000"/>
              </a:lnSpc>
              <a:spcBef>
                <a:spcPts val="800"/>
              </a:spcBef>
              <a:spcAft>
                <a:spcPts val="0"/>
              </a:spcAft>
              <a:buClr>
                <a:srgbClr val="3C78D8"/>
              </a:buClr>
              <a:buSzPts val="1900"/>
              <a:buChar char="●"/>
            </a:pPr>
            <a:r>
              <a:rPr b="1" lang="en-GB" sz="1900">
                <a:solidFill>
                  <a:srgbClr val="0000FF"/>
                </a:solidFill>
                <a:highlight>
                  <a:srgbClr val="FFFFFF"/>
                </a:highlight>
              </a:rPr>
              <a:t>Volatile/Non- Volatile:</a:t>
            </a:r>
            <a:r>
              <a:rPr lang="en-GB" sz="1900">
                <a:solidFill>
                  <a:srgbClr val="0000FF"/>
                </a:solidFill>
                <a:highlight>
                  <a:srgbClr val="FFFFFF"/>
                </a:highlight>
              </a:rPr>
              <a:t> </a:t>
            </a:r>
            <a:r>
              <a:rPr lang="en-GB" sz="1900">
                <a:solidFill>
                  <a:srgbClr val="3C78D8"/>
                </a:solidFill>
                <a:highlight>
                  <a:srgbClr val="FFFFFF"/>
                </a:highlight>
              </a:rPr>
              <a:t>If a memory devices continues hold data even if power is turned off. The memory device is non-volatile else it is volatile.</a:t>
            </a:r>
            <a:endParaRPr sz="1900">
              <a:solidFill>
                <a:srgbClr val="3C78D8"/>
              </a:solidFill>
              <a:highlight>
                <a:srgbClr val="FFFFFF"/>
              </a:highlight>
            </a:endParaRPr>
          </a:p>
          <a:p>
            <a:pPr indent="0" lvl="0" marL="0" rtl="0" algn="l">
              <a:spcBef>
                <a:spcPts val="8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140925" y="158525"/>
            <a:ext cx="4852800" cy="1065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1900">
                <a:solidFill>
                  <a:srgbClr val="1155CC"/>
                </a:solidFill>
              </a:rPr>
              <a:t>Memory Units in Computer System:</a:t>
            </a:r>
            <a:endParaRPr b="1" sz="1900">
              <a:solidFill>
                <a:srgbClr val="1155CC"/>
              </a:solidFill>
            </a:endParaRPr>
          </a:p>
        </p:txBody>
      </p:sp>
      <p:sp>
        <p:nvSpPr>
          <p:cNvPr id="121" name="Google Shape;121;p18"/>
          <p:cNvSpPr txBox="1"/>
          <p:nvPr/>
        </p:nvSpPr>
        <p:spPr>
          <a:xfrm>
            <a:off x="140925" y="1194150"/>
            <a:ext cx="8164500" cy="2755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9900FF"/>
              </a:buClr>
              <a:buSzPts val="1400"/>
              <a:buFont typeface="Comic Sans MS"/>
              <a:buAutoNum type="arabicPeriod"/>
            </a:pPr>
            <a:r>
              <a:rPr b="1" lang="en-GB">
                <a:solidFill>
                  <a:srgbClr val="9900FF"/>
                </a:solidFill>
                <a:highlight>
                  <a:srgbClr val="FFFFFF"/>
                </a:highlight>
                <a:latin typeface="Comic Sans MS"/>
                <a:ea typeface="Comic Sans MS"/>
                <a:cs typeface="Comic Sans MS"/>
                <a:sym typeface="Comic Sans MS"/>
              </a:rPr>
              <a:t>Cache memory temporarily stores frequently used instructions and data for quicker processing by CPU</a:t>
            </a:r>
            <a:endParaRPr b="1">
              <a:solidFill>
                <a:srgbClr val="9900FF"/>
              </a:solidFill>
              <a:highlight>
                <a:srgbClr val="FFFFFF"/>
              </a:highlight>
              <a:latin typeface="Comic Sans MS"/>
              <a:ea typeface="Comic Sans MS"/>
              <a:cs typeface="Comic Sans MS"/>
              <a:sym typeface="Comic Sans MS"/>
            </a:endParaRPr>
          </a:p>
          <a:p>
            <a:pPr indent="0" lvl="0" marL="457200" rtl="0" algn="l">
              <a:spcBef>
                <a:spcPts val="0"/>
              </a:spcBef>
              <a:spcAft>
                <a:spcPts val="0"/>
              </a:spcAft>
              <a:buNone/>
            </a:pPr>
            <a:r>
              <a:t/>
            </a:r>
            <a:endParaRPr b="1">
              <a:solidFill>
                <a:srgbClr val="9900FF"/>
              </a:solidFill>
              <a:highlight>
                <a:srgbClr val="FFFFFF"/>
              </a:highlight>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AutoNum type="arabicPeriod"/>
            </a:pPr>
            <a:r>
              <a:rPr b="1" lang="en-GB">
                <a:solidFill>
                  <a:srgbClr val="9900FF"/>
                </a:solidFill>
                <a:highlight>
                  <a:srgbClr val="FFFFFF"/>
                </a:highlight>
                <a:latin typeface="Comic Sans MS"/>
                <a:ea typeface="Comic Sans MS"/>
                <a:cs typeface="Comic Sans MS"/>
                <a:sym typeface="Comic Sans MS"/>
              </a:rPr>
              <a:t>Primary memory is the computer memory that is directly accessible by CPU. It is comprised of DRAM. It holds the data and instructions that the processor is currently working on.</a:t>
            </a:r>
            <a:endParaRPr b="1">
              <a:solidFill>
                <a:srgbClr val="9900FF"/>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b="1" sz="1300">
              <a:solidFill>
                <a:srgbClr val="9900FF"/>
              </a:solidFill>
              <a:highlight>
                <a:srgbClr val="FFFFFF"/>
              </a:highlight>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AutoNum type="arabicPeriod"/>
            </a:pPr>
            <a:r>
              <a:rPr b="1" lang="en-GB">
                <a:solidFill>
                  <a:srgbClr val="9900FF"/>
                </a:solidFill>
                <a:highlight>
                  <a:srgbClr val="FFFFFF"/>
                </a:highlight>
                <a:latin typeface="Comic Sans MS"/>
                <a:ea typeface="Comic Sans MS"/>
                <a:cs typeface="Comic Sans MS"/>
                <a:sym typeface="Comic Sans MS"/>
              </a:rPr>
              <a:t>Secondary memory is the memory with high storage capacity and data and programs are not lost from it when system is turned off. </a:t>
            </a:r>
            <a:endParaRPr b="1">
              <a:solidFill>
                <a:srgbClr val="9900FF"/>
              </a:solidFill>
              <a:highlight>
                <a:srgbClr val="FFFFFF"/>
              </a:highlight>
              <a:latin typeface="Comic Sans MS"/>
              <a:ea typeface="Comic Sans MS"/>
              <a:cs typeface="Comic Sans MS"/>
              <a:sym typeface="Comic Sans MS"/>
            </a:endParaRPr>
          </a:p>
          <a:p>
            <a:pPr indent="0" lvl="0" marL="457200" rtl="0" algn="l">
              <a:spcBef>
                <a:spcPts val="0"/>
              </a:spcBef>
              <a:spcAft>
                <a:spcPts val="0"/>
              </a:spcAft>
              <a:buNone/>
            </a:pPr>
            <a:r>
              <a:t/>
            </a:r>
            <a:endParaRPr b="1">
              <a:solidFill>
                <a:srgbClr val="9900FF"/>
              </a:solidFill>
              <a:highlight>
                <a:srgbClr val="FFFFFF"/>
              </a:highlight>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AutoNum type="arabicPeriod"/>
            </a:pPr>
            <a:r>
              <a:rPr b="1" lang="en-GB">
                <a:solidFill>
                  <a:srgbClr val="9900FF"/>
                </a:solidFill>
                <a:latin typeface="Comic Sans MS"/>
                <a:ea typeface="Comic Sans MS"/>
                <a:cs typeface="Comic Sans MS"/>
                <a:sym typeface="Comic Sans MS"/>
              </a:rPr>
              <a:t>Tertiary storage comprises high-capacity data archives designed to incorporate vast numbers of removable media, such as tapes or optical discs</a:t>
            </a:r>
            <a:endParaRPr b="1">
              <a:solidFill>
                <a:srgbClr val="9900FF"/>
              </a:solidFill>
              <a:highlight>
                <a:srgbClr val="FFFFFF"/>
              </a:highlight>
              <a:latin typeface="Comic Sans MS"/>
              <a:ea typeface="Comic Sans MS"/>
              <a:cs typeface="Comic Sans MS"/>
              <a:sym typeface="Comic Sans M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2"/>
          <p:cNvSpPr txBox="1"/>
          <p:nvPr/>
        </p:nvSpPr>
        <p:spPr>
          <a:xfrm>
            <a:off x="819200" y="1316100"/>
            <a:ext cx="7338000" cy="280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GB" sz="2900">
                <a:solidFill>
                  <a:srgbClr val="333333"/>
                </a:solidFill>
                <a:highlight>
                  <a:srgbClr val="FFFFFF"/>
                </a:highlight>
              </a:rPr>
              <a:t>8. Organization:</a:t>
            </a:r>
            <a:endParaRPr b="1" sz="2900">
              <a:solidFill>
                <a:srgbClr val="333333"/>
              </a:solidFill>
              <a:highlight>
                <a:srgbClr val="FFFFFF"/>
              </a:highlight>
            </a:endParaRPr>
          </a:p>
          <a:p>
            <a:pPr indent="-349250" lvl="0" marL="457200" rtl="0" algn="l">
              <a:lnSpc>
                <a:spcPct val="115000"/>
              </a:lnSpc>
              <a:spcBef>
                <a:spcPts val="800"/>
              </a:spcBef>
              <a:spcAft>
                <a:spcPts val="0"/>
              </a:spcAft>
              <a:buClr>
                <a:schemeClr val="accent5"/>
              </a:buClr>
              <a:buSzPts val="1900"/>
              <a:buChar char="●"/>
            </a:pPr>
            <a:r>
              <a:rPr b="1" lang="en-GB" sz="1900">
                <a:solidFill>
                  <a:srgbClr val="38761D"/>
                </a:solidFill>
                <a:highlight>
                  <a:srgbClr val="FFFFFF"/>
                </a:highlight>
              </a:rPr>
              <a:t>Erasable/Non-erasable:</a:t>
            </a:r>
            <a:r>
              <a:rPr lang="en-GB" sz="1900">
                <a:solidFill>
                  <a:srgbClr val="38761D"/>
                </a:solidFill>
                <a:highlight>
                  <a:srgbClr val="FFFFFF"/>
                </a:highlight>
              </a:rPr>
              <a:t> </a:t>
            </a:r>
            <a:r>
              <a:rPr lang="en-GB" sz="1900">
                <a:solidFill>
                  <a:schemeClr val="accent5"/>
                </a:solidFill>
                <a:highlight>
                  <a:srgbClr val="FFFFFF"/>
                </a:highlight>
              </a:rPr>
              <a:t>The memories in which data once programmed cannot be erased are called Non-erasable memories. Memory devices in which data in the memory can be erased is called erasable memory.</a:t>
            </a:r>
            <a:br>
              <a:rPr lang="en-GB" sz="1900">
                <a:solidFill>
                  <a:schemeClr val="accent5"/>
                </a:solidFill>
                <a:highlight>
                  <a:srgbClr val="FFFFFF"/>
                </a:highlight>
              </a:rPr>
            </a:br>
            <a:r>
              <a:rPr lang="en-GB" sz="1900">
                <a:solidFill>
                  <a:schemeClr val="accent5"/>
                </a:solidFill>
                <a:highlight>
                  <a:srgbClr val="FFFFFF"/>
                </a:highlight>
              </a:rPr>
              <a:t>E.g. RAM(erasable), ROM(non-erasable).</a:t>
            </a:r>
            <a:endParaRPr sz="1900">
              <a:solidFill>
                <a:schemeClr val="accent5"/>
              </a:solidFill>
              <a:highlight>
                <a:srgbClr val="FFFFFF"/>
              </a:highlight>
            </a:endParaRPr>
          </a:p>
          <a:p>
            <a:pPr indent="0" lvl="0" marL="0" rtl="0" algn="l">
              <a:spcBef>
                <a:spcPts val="80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0B5394"/>
                </a:solidFill>
              </a:rPr>
              <a:t>References</a:t>
            </a:r>
            <a:endParaRPr b="1">
              <a:solidFill>
                <a:srgbClr val="0B5394"/>
              </a:solidFill>
            </a:endParaRPr>
          </a:p>
        </p:txBody>
      </p:sp>
      <p:sp>
        <p:nvSpPr>
          <p:cNvPr id="517" name="Google Shape;517;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A64D79"/>
              </a:buClr>
              <a:buSzPts val="1800"/>
              <a:buChar char="❏"/>
            </a:pPr>
            <a:r>
              <a:rPr lang="en-GB">
                <a:solidFill>
                  <a:srgbClr val="A64D79"/>
                </a:solidFill>
              </a:rPr>
              <a:t>M.M Mano,Computer System Architecture, PHI</a:t>
            </a:r>
            <a:endParaRPr>
              <a:solidFill>
                <a:srgbClr val="A64D79"/>
              </a:solidFill>
            </a:endParaRPr>
          </a:p>
          <a:p>
            <a:pPr indent="-342900" lvl="0" marL="457200" rtl="0" algn="l">
              <a:spcBef>
                <a:spcPts val="0"/>
              </a:spcBef>
              <a:spcAft>
                <a:spcPts val="0"/>
              </a:spcAft>
              <a:buClr>
                <a:srgbClr val="A64D79"/>
              </a:buClr>
              <a:buSzPts val="1800"/>
              <a:buChar char="❏"/>
            </a:pPr>
            <a:r>
              <a:rPr lang="en-GB">
                <a:solidFill>
                  <a:srgbClr val="A64D79"/>
                </a:solidFill>
                <a:uFill>
                  <a:noFill/>
                </a:uFill>
                <a:hlinkClick r:id="rId3">
                  <a:extLst>
                    <a:ext uri="{A12FA001-AC4F-418D-AE19-62706E023703}">
                      <ahyp:hlinkClr val="tx"/>
                    </a:ext>
                  </a:extLst>
                </a:hlinkClick>
              </a:rPr>
              <a:t>https://www.Wikipedia.org</a:t>
            </a:r>
            <a:endParaRPr>
              <a:solidFill>
                <a:srgbClr val="A64D79"/>
              </a:solidFill>
            </a:endParaRPr>
          </a:p>
          <a:p>
            <a:pPr indent="-342900" lvl="0" marL="457200" rtl="0" algn="l">
              <a:spcBef>
                <a:spcPts val="0"/>
              </a:spcBef>
              <a:spcAft>
                <a:spcPts val="0"/>
              </a:spcAft>
              <a:buClr>
                <a:srgbClr val="A64D79"/>
              </a:buClr>
              <a:buSzPts val="1800"/>
              <a:buChar char="❏"/>
            </a:pPr>
            <a:r>
              <a:rPr lang="en-GB">
                <a:solidFill>
                  <a:srgbClr val="A64D79"/>
                </a:solidFill>
                <a:uFill>
                  <a:noFill/>
                </a:uFill>
                <a:hlinkClick r:id="rId4">
                  <a:extLst>
                    <a:ext uri="{A12FA001-AC4F-418D-AE19-62706E023703}">
                      <ahyp:hlinkClr val="tx"/>
                    </a:ext>
                  </a:extLst>
                </a:hlinkClick>
              </a:rPr>
              <a:t>https://www.geeksforgeeks.org</a:t>
            </a:r>
            <a:endParaRPr>
              <a:solidFill>
                <a:srgbClr val="A64D79"/>
              </a:solidFill>
            </a:endParaRPr>
          </a:p>
          <a:p>
            <a:pPr indent="-342900" lvl="0" marL="457200" rtl="0" algn="l">
              <a:spcBef>
                <a:spcPts val="0"/>
              </a:spcBef>
              <a:spcAft>
                <a:spcPts val="0"/>
              </a:spcAft>
              <a:buClr>
                <a:srgbClr val="A64D79"/>
              </a:buClr>
              <a:buSzPts val="1800"/>
              <a:buChar char="❏"/>
            </a:pPr>
            <a:r>
              <a:rPr lang="en-GB">
                <a:solidFill>
                  <a:srgbClr val="A64D79"/>
                </a:solidFill>
              </a:rPr>
              <a:t>https://www.javatpoint.com</a:t>
            </a:r>
            <a:endParaRPr>
              <a:solidFill>
                <a:srgbClr val="A64D7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0" y="845500"/>
            <a:ext cx="9247800" cy="4254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GB" sz="1600">
                <a:solidFill>
                  <a:srgbClr val="A64D79"/>
                </a:solidFill>
                <a:highlight>
                  <a:srgbClr val="FFFFFF"/>
                </a:highlight>
                <a:latin typeface="Comic Sans MS"/>
                <a:ea typeface="Comic Sans MS"/>
                <a:cs typeface="Comic Sans MS"/>
                <a:sym typeface="Comic Sans MS"/>
              </a:rPr>
              <a:t> </a:t>
            </a:r>
            <a:r>
              <a:rPr b="1" lang="en-GB" sz="1550">
                <a:solidFill>
                  <a:srgbClr val="A64D79"/>
                </a:solidFill>
                <a:highlight>
                  <a:srgbClr val="FFFFFF"/>
                </a:highlight>
                <a:latin typeface="Comic Sans MS"/>
                <a:ea typeface="Comic Sans MS"/>
                <a:cs typeface="Comic Sans MS"/>
                <a:sym typeface="Comic Sans MS"/>
              </a:rPr>
              <a:t>CPUs have always been faster than memories</a:t>
            </a:r>
            <a:endParaRPr b="1" sz="1550">
              <a:solidFill>
                <a:srgbClr val="A64D79"/>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b="1" sz="1550">
              <a:solidFill>
                <a:srgbClr val="A64D79"/>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rPr b="1" lang="en-GB" sz="1550">
                <a:solidFill>
                  <a:srgbClr val="A64D79"/>
                </a:solidFill>
                <a:highlight>
                  <a:srgbClr val="FFFFFF"/>
                </a:highlight>
                <a:latin typeface="Comic Sans MS"/>
                <a:ea typeface="Comic Sans MS"/>
                <a:cs typeface="Comic Sans MS"/>
                <a:sym typeface="Comic Sans MS"/>
              </a:rPr>
              <a:t> As it has become possible to place more and more circuits on a chip over time, CPU </a:t>
            </a:r>
            <a:endParaRPr b="1" sz="1550">
              <a:solidFill>
                <a:srgbClr val="A64D79"/>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rPr b="1" lang="en-GB" sz="1550">
                <a:solidFill>
                  <a:srgbClr val="A64D79"/>
                </a:solidFill>
                <a:highlight>
                  <a:srgbClr val="FFFFFF"/>
                </a:highlight>
                <a:latin typeface="Comic Sans MS"/>
                <a:ea typeface="Comic Sans MS"/>
                <a:cs typeface="Comic Sans MS"/>
                <a:sym typeface="Comic Sans MS"/>
              </a:rPr>
              <a:t> </a:t>
            </a:r>
            <a:r>
              <a:rPr b="1" lang="en-GB" sz="1550">
                <a:solidFill>
                  <a:srgbClr val="A64D79"/>
                </a:solidFill>
                <a:highlight>
                  <a:srgbClr val="FFFFFF"/>
                </a:highlight>
                <a:latin typeface="Comic Sans MS"/>
                <a:ea typeface="Comic Sans MS"/>
                <a:cs typeface="Comic Sans MS"/>
                <a:sym typeface="Comic Sans MS"/>
              </a:rPr>
              <a:t>h</a:t>
            </a:r>
            <a:r>
              <a:rPr b="1" lang="en-GB" sz="1550">
                <a:solidFill>
                  <a:srgbClr val="A64D79"/>
                </a:solidFill>
                <a:highlight>
                  <a:srgbClr val="FFFFFF"/>
                </a:highlight>
                <a:latin typeface="Comic Sans MS"/>
                <a:ea typeface="Comic Sans MS"/>
                <a:cs typeface="Comic Sans MS"/>
                <a:sym typeface="Comic Sans MS"/>
              </a:rPr>
              <a:t>as </a:t>
            </a:r>
            <a:r>
              <a:rPr b="1" lang="en-GB" sz="1550">
                <a:solidFill>
                  <a:srgbClr val="A64D79"/>
                </a:solidFill>
                <a:highlight>
                  <a:srgbClr val="FFFFFF"/>
                </a:highlight>
                <a:latin typeface="Comic Sans MS"/>
                <a:ea typeface="Comic Sans MS"/>
                <a:cs typeface="Comic Sans MS"/>
                <a:sym typeface="Comic Sans MS"/>
              </a:rPr>
              <a:t>got even faster. </a:t>
            </a:r>
            <a:endParaRPr b="1" sz="1550">
              <a:solidFill>
                <a:srgbClr val="A64D79"/>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b="1" sz="1550">
              <a:solidFill>
                <a:srgbClr val="A64D79"/>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rPr b="1" lang="en-GB" sz="1550">
                <a:solidFill>
                  <a:srgbClr val="A64D79"/>
                </a:solidFill>
                <a:highlight>
                  <a:srgbClr val="FFFFFF"/>
                </a:highlight>
                <a:latin typeface="Comic Sans MS"/>
                <a:ea typeface="Comic Sans MS"/>
                <a:cs typeface="Comic Sans MS"/>
                <a:sym typeface="Comic Sans MS"/>
              </a:rPr>
              <a:t> On the other hand, new technology is being used to increase the capacity of memory </a:t>
            </a:r>
            <a:endParaRPr b="1" sz="1550">
              <a:solidFill>
                <a:srgbClr val="A64D79"/>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rPr b="1" lang="en-GB" sz="1550">
                <a:solidFill>
                  <a:srgbClr val="A64D79"/>
                </a:solidFill>
                <a:highlight>
                  <a:srgbClr val="FFFFFF"/>
                </a:highlight>
                <a:latin typeface="Comic Sans MS"/>
                <a:ea typeface="Comic Sans MS"/>
                <a:cs typeface="Comic Sans MS"/>
                <a:sym typeface="Comic Sans MS"/>
              </a:rPr>
              <a:t> instead of improving the speed. </a:t>
            </a:r>
            <a:endParaRPr b="1" sz="1550">
              <a:solidFill>
                <a:srgbClr val="A64D79"/>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b="1" sz="1550">
              <a:solidFill>
                <a:srgbClr val="A64D79"/>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rPr b="1" lang="en-GB" sz="1550">
                <a:solidFill>
                  <a:srgbClr val="A64D79"/>
                </a:solidFill>
                <a:highlight>
                  <a:srgbClr val="FFFFFF"/>
                </a:highlight>
                <a:latin typeface="Comic Sans MS"/>
                <a:ea typeface="Comic Sans MS"/>
                <a:cs typeface="Comic Sans MS"/>
                <a:sym typeface="Comic Sans MS"/>
              </a:rPr>
              <a:t> </a:t>
            </a:r>
            <a:r>
              <a:rPr b="1" lang="en-GB" sz="1550">
                <a:solidFill>
                  <a:srgbClr val="CC0000"/>
                </a:solidFill>
                <a:highlight>
                  <a:srgbClr val="FFFFFF"/>
                </a:highlight>
                <a:latin typeface="Comic Sans MS"/>
                <a:ea typeface="Comic Sans MS"/>
                <a:cs typeface="Comic Sans MS"/>
                <a:sym typeface="Comic Sans MS"/>
              </a:rPr>
              <a:t>This factor has caused the increased gap between main memory and CPU</a:t>
            </a:r>
            <a:endParaRPr b="1" sz="1550">
              <a:solidFill>
                <a:srgbClr val="CC0000"/>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b="1" sz="1550">
              <a:solidFill>
                <a:srgbClr val="CC0000"/>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rPr b="1" lang="en-GB" sz="1550">
                <a:solidFill>
                  <a:srgbClr val="A64D79"/>
                </a:solidFill>
                <a:highlight>
                  <a:srgbClr val="FFFFFF"/>
                </a:highlight>
                <a:latin typeface="Comic Sans MS"/>
                <a:ea typeface="Comic Sans MS"/>
                <a:cs typeface="Comic Sans MS"/>
                <a:sym typeface="Comic Sans MS"/>
              </a:rPr>
              <a:t> Hence </a:t>
            </a:r>
            <a:r>
              <a:rPr b="1" lang="en-GB" sz="1500">
                <a:solidFill>
                  <a:srgbClr val="A64D79"/>
                </a:solidFill>
                <a:highlight>
                  <a:srgbClr val="FFFFFF"/>
                </a:highlight>
                <a:latin typeface="Comic Sans MS"/>
                <a:ea typeface="Comic Sans MS"/>
                <a:cs typeface="Comic Sans MS"/>
                <a:sym typeface="Comic Sans MS"/>
              </a:rPr>
              <a:t>when a CPU issues a command that requests memory access, it does not get the memory</a:t>
            </a:r>
            <a:endParaRPr b="1" sz="1500">
              <a:solidFill>
                <a:srgbClr val="A64D79"/>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rPr b="1" lang="en-GB" sz="1500">
                <a:solidFill>
                  <a:srgbClr val="A64D79"/>
                </a:solidFill>
                <a:highlight>
                  <a:srgbClr val="FFFFFF"/>
                </a:highlight>
                <a:latin typeface="Comic Sans MS"/>
                <a:ea typeface="Comic Sans MS"/>
                <a:cs typeface="Comic Sans MS"/>
                <a:sym typeface="Comic Sans MS"/>
              </a:rPr>
              <a:t> unit it wants right away. Instead, it has to wait for some number of CPU cycles for the </a:t>
            </a:r>
            <a:endParaRPr b="1" sz="1500">
              <a:solidFill>
                <a:srgbClr val="A64D79"/>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rPr b="1" lang="en-GB" sz="1500">
                <a:solidFill>
                  <a:srgbClr val="A64D79"/>
                </a:solidFill>
                <a:highlight>
                  <a:srgbClr val="FFFFFF"/>
                </a:highlight>
                <a:latin typeface="Comic Sans MS"/>
                <a:ea typeface="Comic Sans MS"/>
                <a:cs typeface="Comic Sans MS"/>
                <a:sym typeface="Comic Sans MS"/>
              </a:rPr>
              <a:t> memory to serve the request. Thus reducing the system’s performance. </a:t>
            </a:r>
            <a:endParaRPr b="1" sz="1500">
              <a:solidFill>
                <a:srgbClr val="A64D79"/>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b="1" sz="1500">
              <a:solidFill>
                <a:srgbClr val="A64D79"/>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rPr b="1" lang="en-GB" sz="1500">
                <a:solidFill>
                  <a:srgbClr val="A64D79"/>
                </a:solidFill>
                <a:highlight>
                  <a:srgbClr val="FFFFFF"/>
                </a:highlight>
                <a:latin typeface="Comic Sans MS"/>
                <a:ea typeface="Comic Sans MS"/>
                <a:cs typeface="Comic Sans MS"/>
                <a:sym typeface="Comic Sans MS"/>
              </a:rPr>
              <a:t> </a:t>
            </a:r>
            <a:r>
              <a:rPr b="1" lang="en-GB" sz="1550">
                <a:solidFill>
                  <a:srgbClr val="B45F06"/>
                </a:solidFill>
                <a:highlight>
                  <a:srgbClr val="FFFFFF"/>
                </a:highlight>
                <a:latin typeface="Comic Sans MS"/>
                <a:ea typeface="Comic Sans MS"/>
                <a:cs typeface="Comic Sans MS"/>
                <a:sym typeface="Comic Sans MS"/>
              </a:rPr>
              <a:t>Hence, to bridge this gap scientists have introduced a smaller and faster memory unit between CPU </a:t>
            </a:r>
            <a:endParaRPr b="1" sz="1550">
              <a:solidFill>
                <a:srgbClr val="B45F06"/>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rPr b="1" lang="en-GB" sz="1550">
                <a:solidFill>
                  <a:srgbClr val="B45F06"/>
                </a:solidFill>
                <a:highlight>
                  <a:srgbClr val="FFFFFF"/>
                </a:highlight>
                <a:latin typeface="Comic Sans MS"/>
                <a:ea typeface="Comic Sans MS"/>
                <a:cs typeface="Comic Sans MS"/>
                <a:sym typeface="Comic Sans MS"/>
              </a:rPr>
              <a:t> and RAM termed as </a:t>
            </a:r>
            <a:r>
              <a:rPr b="1" i="1" lang="en-GB" sz="1550" u="sng">
                <a:solidFill>
                  <a:srgbClr val="1155CC"/>
                </a:solidFill>
                <a:highlight>
                  <a:srgbClr val="FFFFFF"/>
                </a:highlight>
                <a:latin typeface="Comic Sans MS"/>
                <a:ea typeface="Comic Sans MS"/>
                <a:cs typeface="Comic Sans MS"/>
                <a:sym typeface="Comic Sans MS"/>
              </a:rPr>
              <a:t>Cache Memory</a:t>
            </a:r>
            <a:r>
              <a:rPr b="1" lang="en-GB" sz="1550">
                <a:solidFill>
                  <a:srgbClr val="B45F06"/>
                </a:solidFill>
                <a:highlight>
                  <a:srgbClr val="FFFFFF"/>
                </a:highlight>
                <a:latin typeface="Comic Sans MS"/>
                <a:ea typeface="Comic Sans MS"/>
                <a:cs typeface="Comic Sans MS"/>
                <a:sym typeface="Comic Sans MS"/>
              </a:rPr>
              <a:t>. Thus making a hierarchy of memory. </a:t>
            </a:r>
            <a:endParaRPr b="1" i="1" sz="1550" u="sng">
              <a:solidFill>
                <a:srgbClr val="1155CC"/>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b="1" sz="1550">
              <a:solidFill>
                <a:srgbClr val="A64D79"/>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b="1" sz="1550">
              <a:solidFill>
                <a:srgbClr val="A64D79"/>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b="1" sz="1500">
              <a:solidFill>
                <a:srgbClr val="A64D79"/>
              </a:solidFill>
              <a:highlight>
                <a:srgbClr val="FFFFFF"/>
              </a:highlight>
              <a:latin typeface="Comic Sans MS"/>
              <a:ea typeface="Comic Sans MS"/>
              <a:cs typeface="Comic Sans MS"/>
              <a:sym typeface="Comic Sans MS"/>
            </a:endParaRPr>
          </a:p>
        </p:txBody>
      </p:sp>
      <p:sp>
        <p:nvSpPr>
          <p:cNvPr id="127" name="Google Shape;127;p19"/>
          <p:cNvSpPr txBox="1"/>
          <p:nvPr/>
        </p:nvSpPr>
        <p:spPr>
          <a:xfrm>
            <a:off x="158525" y="193750"/>
            <a:ext cx="6077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rgbClr val="1155CC"/>
                </a:solidFill>
              </a:rPr>
              <a:t>Why there is a need of Memory Hierarchy?</a:t>
            </a:r>
            <a:endParaRPr b="1" sz="1900">
              <a:solidFill>
                <a:srgbClr val="1155CC"/>
              </a:solidFill>
            </a:endParaRPr>
          </a:p>
          <a:p>
            <a:pPr indent="0" lvl="0" marL="0" rtl="0" algn="l">
              <a:spcBef>
                <a:spcPts val="0"/>
              </a:spcBef>
              <a:spcAft>
                <a:spcPts val="0"/>
              </a:spcAft>
              <a:buNone/>
            </a:pPr>
            <a:r>
              <a:t/>
            </a:r>
            <a:endParaRPr b="1" sz="1900">
              <a:solidFill>
                <a:srgbClr val="1155CC"/>
              </a:solidFill>
            </a:endParaRPr>
          </a:p>
        </p:txBody>
      </p:sp>
      <p:sp>
        <p:nvSpPr>
          <p:cNvPr id="128" name="Google Shape;128;p19"/>
          <p:cNvSpPr txBox="1"/>
          <p:nvPr/>
        </p:nvSpPr>
        <p:spPr>
          <a:xfrm>
            <a:off x="6306075" y="2651025"/>
            <a:ext cx="50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pic>
        <p:nvPicPr>
          <p:cNvPr id="134" name="Google Shape;134;p20"/>
          <p:cNvPicPr preferRelativeResize="0"/>
          <p:nvPr/>
        </p:nvPicPr>
        <p:blipFill>
          <a:blip r:embed="rId3">
            <a:alphaModFix/>
          </a:blip>
          <a:stretch>
            <a:fillRect/>
          </a:stretch>
        </p:blipFill>
        <p:spPr>
          <a:xfrm>
            <a:off x="61650" y="334675"/>
            <a:ext cx="8860200" cy="4656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0" y="149725"/>
            <a:ext cx="8016300" cy="7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rgbClr val="1155CC"/>
                </a:solidFill>
              </a:rPr>
              <a:t>   Arrangement of Memory Units in System: </a:t>
            </a:r>
            <a:endParaRPr b="1" sz="2400">
              <a:solidFill>
                <a:srgbClr val="1155CC"/>
              </a:solidFill>
            </a:endParaRPr>
          </a:p>
        </p:txBody>
      </p:sp>
      <p:sp>
        <p:nvSpPr>
          <p:cNvPr id="140" name="Google Shape;140;p21"/>
          <p:cNvSpPr txBox="1"/>
          <p:nvPr/>
        </p:nvSpPr>
        <p:spPr>
          <a:xfrm>
            <a:off x="317075" y="1435600"/>
            <a:ext cx="50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1" name="Google Shape;141;p21"/>
          <p:cNvSpPr txBox="1"/>
          <p:nvPr/>
        </p:nvSpPr>
        <p:spPr>
          <a:xfrm>
            <a:off x="502025" y="801475"/>
            <a:ext cx="8419800" cy="5016300"/>
          </a:xfrm>
          <a:prstGeom prst="rect">
            <a:avLst/>
          </a:prstGeom>
          <a:noFill/>
          <a:ln>
            <a:noFill/>
          </a:ln>
        </p:spPr>
        <p:txBody>
          <a:bodyPr anchorCtr="0" anchor="t" bIns="91425" lIns="91425" spcFirstLastPara="1" rIns="91425" wrap="square" tIns="91425">
            <a:spAutoFit/>
          </a:bodyPr>
          <a:lstStyle/>
          <a:p>
            <a:pPr indent="-320675" lvl="0" marL="457200" rtl="0" algn="l">
              <a:lnSpc>
                <a:spcPct val="161800"/>
              </a:lnSpc>
              <a:spcBef>
                <a:spcPts val="0"/>
              </a:spcBef>
              <a:spcAft>
                <a:spcPts val="0"/>
              </a:spcAft>
              <a:buClr>
                <a:srgbClr val="A64D79"/>
              </a:buClr>
              <a:buSzPts val="1450"/>
              <a:buFont typeface="Roboto"/>
              <a:buChar char="●"/>
            </a:pPr>
            <a:r>
              <a:rPr b="1" lang="en-GB" sz="1450">
                <a:solidFill>
                  <a:srgbClr val="A64D79"/>
                </a:solidFill>
                <a:highlight>
                  <a:srgbClr val="FFFFFF"/>
                </a:highlight>
                <a:latin typeface="Comic Sans MS"/>
                <a:ea typeface="Comic Sans MS"/>
                <a:cs typeface="Comic Sans MS"/>
                <a:sym typeface="Comic Sans MS"/>
              </a:rPr>
              <a:t>At the bottom, there are cheap storage devices (Tertiary Memory) with large amount of memory, like the optical disks or the magnetic tape. </a:t>
            </a:r>
            <a:r>
              <a:rPr b="1" lang="en-GB" sz="1450">
                <a:solidFill>
                  <a:srgbClr val="38761D"/>
                </a:solidFill>
                <a:highlight>
                  <a:srgbClr val="FFFFFF"/>
                </a:highlight>
                <a:latin typeface="Comic Sans MS"/>
                <a:ea typeface="Comic Sans MS"/>
                <a:cs typeface="Comic Sans MS"/>
                <a:sym typeface="Comic Sans MS"/>
              </a:rPr>
              <a:t>Their access time is quite large and access speed is quite slow. </a:t>
            </a:r>
            <a:endParaRPr b="1" sz="1450">
              <a:solidFill>
                <a:srgbClr val="38761D"/>
              </a:solidFill>
              <a:highlight>
                <a:srgbClr val="FFFFFF"/>
              </a:highlight>
              <a:latin typeface="Comic Sans MS"/>
              <a:ea typeface="Comic Sans MS"/>
              <a:cs typeface="Comic Sans MS"/>
              <a:sym typeface="Comic Sans MS"/>
            </a:endParaRPr>
          </a:p>
          <a:p>
            <a:pPr indent="-320675" lvl="0" marL="457200" rtl="0" algn="l">
              <a:lnSpc>
                <a:spcPct val="161800"/>
              </a:lnSpc>
              <a:spcBef>
                <a:spcPts val="0"/>
              </a:spcBef>
              <a:spcAft>
                <a:spcPts val="0"/>
              </a:spcAft>
              <a:buClr>
                <a:srgbClr val="A64D79"/>
              </a:buClr>
              <a:buSzPts val="1450"/>
              <a:buFont typeface="Roboto"/>
              <a:buChar char="●"/>
            </a:pPr>
            <a:r>
              <a:rPr b="1" lang="en-GB" sz="1450">
                <a:solidFill>
                  <a:srgbClr val="A64D79"/>
                </a:solidFill>
                <a:highlight>
                  <a:srgbClr val="FFFFFF"/>
                </a:highlight>
                <a:latin typeface="Comic Sans MS"/>
                <a:ea typeface="Comic Sans MS"/>
                <a:cs typeface="Comic Sans MS"/>
                <a:sym typeface="Comic Sans MS"/>
              </a:rPr>
              <a:t>A level up, there is Secondary memory. It has much larger storage and lesser cost as compared to primary memory. Example - Hard Disks. </a:t>
            </a:r>
            <a:r>
              <a:rPr b="1" lang="en-GB" sz="1450">
                <a:solidFill>
                  <a:srgbClr val="38761D"/>
                </a:solidFill>
                <a:highlight>
                  <a:srgbClr val="FFFFFF"/>
                </a:highlight>
                <a:latin typeface="Comic Sans MS"/>
                <a:ea typeface="Comic Sans MS"/>
                <a:cs typeface="Comic Sans MS"/>
                <a:sym typeface="Comic Sans MS"/>
              </a:rPr>
              <a:t>Their access speed is slow and access time is large. </a:t>
            </a:r>
            <a:endParaRPr b="1" sz="1450">
              <a:solidFill>
                <a:srgbClr val="38761D"/>
              </a:solidFill>
              <a:highlight>
                <a:srgbClr val="FFFFFF"/>
              </a:highlight>
              <a:latin typeface="Comic Sans MS"/>
              <a:ea typeface="Comic Sans MS"/>
              <a:cs typeface="Comic Sans MS"/>
              <a:sym typeface="Comic Sans MS"/>
            </a:endParaRPr>
          </a:p>
          <a:p>
            <a:pPr indent="-320675" lvl="0" marL="457200" rtl="0" algn="l">
              <a:lnSpc>
                <a:spcPct val="161800"/>
              </a:lnSpc>
              <a:spcBef>
                <a:spcPts val="0"/>
              </a:spcBef>
              <a:spcAft>
                <a:spcPts val="0"/>
              </a:spcAft>
              <a:buClr>
                <a:srgbClr val="E06666"/>
              </a:buClr>
              <a:buSzPts val="1450"/>
              <a:buFont typeface="Comic Sans MS"/>
              <a:buChar char="●"/>
            </a:pPr>
            <a:r>
              <a:rPr b="1" lang="en-GB" sz="1450">
                <a:solidFill>
                  <a:srgbClr val="E06666"/>
                </a:solidFill>
                <a:highlight>
                  <a:srgbClr val="FFFFFF"/>
                </a:highlight>
                <a:latin typeface="Comic Sans MS"/>
                <a:ea typeface="Comic Sans MS"/>
                <a:cs typeface="Comic Sans MS"/>
                <a:sym typeface="Comic Sans MS"/>
              </a:rPr>
              <a:t>The access </a:t>
            </a:r>
            <a:r>
              <a:rPr b="1" lang="en-GB" sz="1450">
                <a:solidFill>
                  <a:srgbClr val="E06666"/>
                </a:solidFill>
                <a:highlight>
                  <a:srgbClr val="FFFFFF"/>
                </a:highlight>
                <a:latin typeface="Comic Sans MS"/>
                <a:ea typeface="Comic Sans MS"/>
                <a:cs typeface="Comic Sans MS"/>
                <a:sym typeface="Comic Sans MS"/>
              </a:rPr>
              <a:t>time</a:t>
            </a:r>
            <a:r>
              <a:rPr b="1" lang="en-GB" sz="1450">
                <a:solidFill>
                  <a:srgbClr val="E06666"/>
                </a:solidFill>
                <a:highlight>
                  <a:srgbClr val="FFFFFF"/>
                </a:highlight>
                <a:latin typeface="Comic Sans MS"/>
                <a:ea typeface="Comic Sans MS"/>
                <a:cs typeface="Comic Sans MS"/>
                <a:sym typeface="Comic Sans MS"/>
              </a:rPr>
              <a:t> of secondary memory is usually 1000 times that of main memory. </a:t>
            </a:r>
            <a:endParaRPr b="1" sz="1450">
              <a:solidFill>
                <a:srgbClr val="E06666"/>
              </a:solidFill>
              <a:highlight>
                <a:srgbClr val="FFFFFF"/>
              </a:highlight>
              <a:latin typeface="Comic Sans MS"/>
              <a:ea typeface="Comic Sans MS"/>
              <a:cs typeface="Comic Sans MS"/>
              <a:sym typeface="Comic Sans MS"/>
            </a:endParaRPr>
          </a:p>
          <a:p>
            <a:pPr indent="-320675" lvl="0" marL="457200" rtl="0" algn="l">
              <a:lnSpc>
                <a:spcPct val="161800"/>
              </a:lnSpc>
              <a:spcBef>
                <a:spcPts val="0"/>
              </a:spcBef>
              <a:spcAft>
                <a:spcPts val="0"/>
              </a:spcAft>
              <a:buClr>
                <a:srgbClr val="A64D79"/>
              </a:buClr>
              <a:buSzPts val="1450"/>
              <a:buFont typeface="Roboto"/>
              <a:buChar char="●"/>
            </a:pPr>
            <a:r>
              <a:rPr b="1" lang="en-GB" sz="1450">
                <a:solidFill>
                  <a:srgbClr val="A64D79"/>
                </a:solidFill>
                <a:highlight>
                  <a:srgbClr val="FFFFFF"/>
                </a:highlight>
                <a:latin typeface="Comic Sans MS"/>
                <a:ea typeface="Comic Sans MS"/>
                <a:cs typeface="Comic Sans MS"/>
                <a:sym typeface="Comic Sans MS"/>
              </a:rPr>
              <a:t>Higher up, there is a Primary memory {RAM and ROM}, which has medium capacity and speed. </a:t>
            </a:r>
            <a:r>
              <a:rPr b="1" lang="en-GB" sz="1450">
                <a:solidFill>
                  <a:srgbClr val="38761D"/>
                </a:solidFill>
                <a:highlight>
                  <a:srgbClr val="FFFFFF"/>
                </a:highlight>
                <a:latin typeface="Comic Sans MS"/>
                <a:ea typeface="Comic Sans MS"/>
                <a:cs typeface="Comic Sans MS"/>
                <a:sym typeface="Comic Sans MS"/>
              </a:rPr>
              <a:t>Their access speed is faster than secondary memory.</a:t>
            </a:r>
            <a:r>
              <a:rPr b="1" lang="en-GB" sz="1450">
                <a:solidFill>
                  <a:srgbClr val="A64D79"/>
                </a:solidFill>
                <a:highlight>
                  <a:srgbClr val="FFFFFF"/>
                </a:highlight>
                <a:latin typeface="Comic Sans MS"/>
                <a:ea typeface="Comic Sans MS"/>
                <a:cs typeface="Comic Sans MS"/>
                <a:sym typeface="Comic Sans MS"/>
              </a:rPr>
              <a:t> </a:t>
            </a:r>
            <a:endParaRPr b="1" sz="1450">
              <a:solidFill>
                <a:srgbClr val="A64D79"/>
              </a:solidFill>
              <a:highlight>
                <a:srgbClr val="FFFFFF"/>
              </a:highlight>
              <a:latin typeface="Comic Sans MS"/>
              <a:ea typeface="Comic Sans MS"/>
              <a:cs typeface="Comic Sans MS"/>
              <a:sym typeface="Comic Sans MS"/>
            </a:endParaRPr>
          </a:p>
          <a:p>
            <a:pPr indent="-317500" lvl="0" marL="457200" rtl="0" algn="l">
              <a:lnSpc>
                <a:spcPct val="161800"/>
              </a:lnSpc>
              <a:spcBef>
                <a:spcPts val="0"/>
              </a:spcBef>
              <a:spcAft>
                <a:spcPts val="0"/>
              </a:spcAft>
              <a:buClr>
                <a:srgbClr val="A64D79"/>
              </a:buClr>
              <a:buSzPts val="1400"/>
              <a:buFont typeface="Comic Sans MS"/>
              <a:buChar char="●"/>
            </a:pPr>
            <a:r>
              <a:rPr b="1" lang="en-GB" sz="1450">
                <a:solidFill>
                  <a:srgbClr val="A64D79"/>
                </a:solidFill>
                <a:highlight>
                  <a:srgbClr val="FFFFFF"/>
                </a:highlight>
                <a:latin typeface="Comic Sans MS"/>
                <a:ea typeface="Comic Sans MS"/>
                <a:cs typeface="Comic Sans MS"/>
                <a:sym typeface="Comic Sans MS"/>
              </a:rPr>
              <a:t>At the top rests cache and registers, both of which are very fast but has small capacities.</a:t>
            </a:r>
            <a:r>
              <a:rPr b="1" lang="en-GB">
                <a:solidFill>
                  <a:srgbClr val="A64D79"/>
                </a:solidFill>
                <a:highlight>
                  <a:srgbClr val="FFFFFF"/>
                </a:highlight>
                <a:latin typeface="Comic Sans MS"/>
                <a:ea typeface="Comic Sans MS"/>
                <a:cs typeface="Comic Sans MS"/>
                <a:sym typeface="Comic Sans MS"/>
              </a:rPr>
              <a:t> </a:t>
            </a:r>
            <a:r>
              <a:rPr b="1" lang="en-GB">
                <a:solidFill>
                  <a:srgbClr val="38761D"/>
                </a:solidFill>
                <a:highlight>
                  <a:srgbClr val="FFFFFF"/>
                </a:highlight>
                <a:latin typeface="Comic Sans MS"/>
                <a:ea typeface="Comic Sans MS"/>
                <a:cs typeface="Comic Sans MS"/>
                <a:sym typeface="Comic Sans MS"/>
              </a:rPr>
              <a:t>Their access speed is fastest. </a:t>
            </a:r>
            <a:endParaRPr b="1">
              <a:solidFill>
                <a:srgbClr val="38761D"/>
              </a:solidFill>
              <a:highlight>
                <a:srgbClr val="FFFFFF"/>
              </a:highlight>
              <a:latin typeface="Comic Sans MS"/>
              <a:ea typeface="Comic Sans MS"/>
              <a:cs typeface="Comic Sans MS"/>
              <a:sym typeface="Comic Sans MS"/>
            </a:endParaRPr>
          </a:p>
          <a:p>
            <a:pPr indent="-314325" lvl="0" marL="457200" rtl="0" algn="l">
              <a:lnSpc>
                <a:spcPct val="161800"/>
              </a:lnSpc>
              <a:spcBef>
                <a:spcPts val="0"/>
              </a:spcBef>
              <a:spcAft>
                <a:spcPts val="0"/>
              </a:spcAft>
              <a:buClr>
                <a:srgbClr val="E06666"/>
              </a:buClr>
              <a:buSzPts val="1350"/>
              <a:buFont typeface="Comic Sans MS"/>
              <a:buChar char="●"/>
            </a:pPr>
            <a:r>
              <a:rPr b="1" lang="en-GB">
                <a:solidFill>
                  <a:srgbClr val="E06666"/>
                </a:solidFill>
                <a:highlight>
                  <a:srgbClr val="FFFFFF"/>
                </a:highlight>
                <a:latin typeface="Comic Sans MS"/>
                <a:ea typeface="Comic Sans MS"/>
                <a:cs typeface="Comic Sans MS"/>
                <a:sym typeface="Comic Sans MS"/>
              </a:rPr>
              <a:t>The access time between cache memory and main memory is about 1 is to 7~10</a:t>
            </a:r>
            <a:endParaRPr b="1">
              <a:solidFill>
                <a:srgbClr val="E06666"/>
              </a:solidFill>
              <a:highlight>
                <a:srgbClr val="FFFFFF"/>
              </a:highlight>
              <a:latin typeface="Comic Sans MS"/>
              <a:ea typeface="Comic Sans MS"/>
              <a:cs typeface="Comic Sans MS"/>
              <a:sym typeface="Comic Sans MS"/>
            </a:endParaRPr>
          </a:p>
          <a:p>
            <a:pPr indent="0" lvl="0" marL="0" rtl="0" algn="l">
              <a:spcBef>
                <a:spcPts val="23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