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0" r:id="rId1"/>
  </p:sldMasterIdLst>
  <p:sldIdLst>
    <p:sldId id="30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226B4A-801F-4B68-A01C-F9679CDA5AE3}" v="5" dt="2022-04-17T07:32:50.597"/>
    <p1510:client id="{2152FF2B-3BBB-4A0B-B639-B61110706D27}" v="12" dt="2022-04-17T16:15:51.451"/>
    <p1510:client id="{3A50E780-88EA-40C4-8056-C7A307E86EB9}" v="257" dt="2022-04-17T16:40:33.428"/>
    <p1510:client id="{52331F5C-43D2-4258-A94B-B45FCE6F23AD}" v="826" dt="2022-04-16T18:28:00.7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55565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52333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69228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4835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9715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30384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4963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91786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4948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23826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328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4106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52945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3930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72196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0318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4/17/2022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9851815"/>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NPTEL.AC.IN/COURS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C59EB-5C07-0B5F-5080-8C224DF9D41F}"/>
              </a:ext>
            </a:extLst>
          </p:cNvPr>
          <p:cNvSpPr>
            <a:spLocks noGrp="1"/>
          </p:cNvSpPr>
          <p:nvPr>
            <p:ph type="title"/>
          </p:nvPr>
        </p:nvSpPr>
        <p:spPr/>
        <p:txBody>
          <a:bodyPr/>
          <a:lstStyle/>
          <a:p>
            <a:r>
              <a:rPr lang="en-US" b="1" u="sng" dirty="0">
                <a:solidFill>
                  <a:schemeClr val="accent1"/>
                </a:solidFill>
              </a:rPr>
              <a:t>INPUT OUTPUT ORGANIZATION</a:t>
            </a:r>
          </a:p>
        </p:txBody>
      </p:sp>
      <p:sp>
        <p:nvSpPr>
          <p:cNvPr id="3" name="Content Placeholder 2">
            <a:extLst>
              <a:ext uri="{FF2B5EF4-FFF2-40B4-BE49-F238E27FC236}">
                <a16:creationId xmlns:a16="http://schemas.microsoft.com/office/drawing/2014/main" id="{2E5DC3BD-45F9-2E03-D37C-9194E105D403}"/>
              </a:ext>
            </a:extLst>
          </p:cNvPr>
          <p:cNvSpPr>
            <a:spLocks noGrp="1"/>
          </p:cNvSpPr>
          <p:nvPr>
            <p:ph idx="1"/>
          </p:nvPr>
        </p:nvSpPr>
        <p:spPr/>
        <p:txBody>
          <a:bodyPr vert="horz" lIns="91440" tIns="45720" rIns="91440" bIns="45720" rtlCol="0" anchor="t">
            <a:normAutofit/>
          </a:bodyPr>
          <a:lstStyle/>
          <a:p>
            <a:r>
              <a:rPr lang="en-US" b="1" dirty="0">
                <a:solidFill>
                  <a:schemeClr val="accent1">
                    <a:lumMod val="60000"/>
                    <a:lumOff val="40000"/>
                  </a:schemeClr>
                </a:solidFill>
              </a:rPr>
              <a:t>UNDER THE GUIDANCE OF</a:t>
            </a:r>
            <a:r>
              <a:rPr lang="en-US" dirty="0"/>
              <a:t>   </a:t>
            </a:r>
            <a:r>
              <a:rPr lang="en-US" sz="2400" b="1" dirty="0">
                <a:solidFill>
                  <a:srgbClr val="7030A0"/>
                </a:solidFill>
              </a:rPr>
              <a:t>DR. SARVESH PANDEY</a:t>
            </a:r>
          </a:p>
          <a:p>
            <a:r>
              <a:rPr lang="en-US" sz="2400" b="1" u="sng" dirty="0">
                <a:solidFill>
                  <a:schemeClr val="accent1">
                    <a:lumMod val="60000"/>
                    <a:lumOff val="40000"/>
                  </a:schemeClr>
                </a:solidFill>
              </a:rPr>
              <a:t>PRESENTED BY</a:t>
            </a:r>
          </a:p>
          <a:p>
            <a:r>
              <a:rPr lang="en-US" b="1" dirty="0">
                <a:solidFill>
                  <a:srgbClr val="7030A0"/>
                </a:solidFill>
              </a:rPr>
              <a:t>ANCHAL JAISWAL (20229PHY001)</a:t>
            </a:r>
          </a:p>
          <a:p>
            <a:r>
              <a:rPr lang="en-US" b="1" dirty="0">
                <a:solidFill>
                  <a:srgbClr val="7030A0"/>
                </a:solidFill>
              </a:rPr>
              <a:t>ANUSHA MISHRA    (20229MAT008)</a:t>
            </a:r>
          </a:p>
          <a:p>
            <a:r>
              <a:rPr lang="en-US" b="1" dirty="0">
                <a:solidFill>
                  <a:srgbClr val="7030A0"/>
                </a:solidFill>
              </a:rPr>
              <a:t>ARTI CHAUDHARY  (20229MAT001)</a:t>
            </a:r>
          </a:p>
          <a:p>
            <a:r>
              <a:rPr lang="en-US" b="1" dirty="0">
                <a:solidFill>
                  <a:srgbClr val="7030A0"/>
                </a:solidFill>
              </a:rPr>
              <a:t>KOMAL SHARMA    (20229CMP009)</a:t>
            </a:r>
          </a:p>
          <a:p>
            <a:r>
              <a:rPr lang="en-US" b="1" dirty="0">
                <a:solidFill>
                  <a:srgbClr val="7030A0"/>
                </a:solidFill>
              </a:rPr>
              <a:t>SHRUTI CHAURASIA(20229MAT012)</a:t>
            </a:r>
          </a:p>
          <a:p>
            <a:r>
              <a:rPr lang="en-US" b="1" dirty="0">
                <a:solidFill>
                  <a:srgbClr val="7030A0"/>
                </a:solidFill>
              </a:rPr>
              <a:t>SHWETA SINGH        (20229MAT013)</a:t>
            </a:r>
          </a:p>
        </p:txBody>
      </p:sp>
    </p:spTree>
    <p:extLst>
      <p:ext uri="{BB962C8B-B14F-4D97-AF65-F5344CB8AC3E}">
        <p14:creationId xmlns:p14="http://schemas.microsoft.com/office/powerpoint/2010/main" val="3890531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C5AFF-460F-61E4-02FA-4A68BA221B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CA04F6-DBA6-020D-4BF8-DA26C8375536}"/>
              </a:ext>
            </a:extLst>
          </p:cNvPr>
          <p:cNvSpPr>
            <a:spLocks noGrp="1"/>
          </p:cNvSpPr>
          <p:nvPr>
            <p:ph idx="1"/>
          </p:nvPr>
        </p:nvSpPr>
        <p:spPr/>
        <p:txBody>
          <a:bodyPr vert="horz" lIns="91440" tIns="45720" rIns="91440" bIns="45720" rtlCol="0" anchor="t">
            <a:normAutofit/>
          </a:bodyPr>
          <a:lstStyle/>
          <a:p>
            <a:r>
              <a:rPr lang="en-US" dirty="0">
                <a:ea typeface="+mn-lt"/>
                <a:cs typeface="+mn-lt"/>
              </a:rPr>
              <a:t>To communicate with I/O, the processor must communicate with the memory unit. Like the I/O bus, the memory bus contains data, address and read/write control lines.</a:t>
            </a:r>
          </a:p>
          <a:p>
            <a:r>
              <a:rPr lang="en-US" dirty="0">
                <a:ea typeface="+mn-lt"/>
                <a:cs typeface="+mn-lt"/>
              </a:rPr>
              <a:t> There are 3 ways that computer buses can be used to communicate with memory and I/O:</a:t>
            </a:r>
          </a:p>
          <a:p>
            <a:pPr marL="0" indent="0">
              <a:buNone/>
            </a:pPr>
            <a:r>
              <a:rPr lang="en-US" dirty="0">
                <a:ea typeface="+mn-lt"/>
                <a:cs typeface="+mn-lt"/>
              </a:rPr>
              <a:t>       </a:t>
            </a:r>
            <a:r>
              <a:rPr lang="en-US" dirty="0" err="1">
                <a:ea typeface="+mn-lt"/>
                <a:cs typeface="+mn-lt"/>
              </a:rPr>
              <a:t>i</a:t>
            </a:r>
            <a:r>
              <a:rPr lang="en-US" dirty="0">
                <a:ea typeface="+mn-lt"/>
                <a:cs typeface="+mn-lt"/>
              </a:rPr>
              <a:t>. Use two Separate buses , one for memory and other for I/O. </a:t>
            </a:r>
          </a:p>
          <a:p>
            <a:pPr marL="0" indent="0">
              <a:buNone/>
            </a:pPr>
            <a:r>
              <a:rPr lang="en-US" dirty="0">
                <a:ea typeface="+mn-lt"/>
                <a:cs typeface="+mn-lt"/>
              </a:rPr>
              <a:t>       ii. Use one common bus for both memory and I/O but separate control                    lines for each.</a:t>
            </a:r>
            <a:endParaRPr lang="en-US" dirty="0"/>
          </a:p>
          <a:p>
            <a:pPr marL="0" indent="0">
              <a:buNone/>
            </a:pPr>
            <a:r>
              <a:rPr lang="en-US" dirty="0">
                <a:ea typeface="+mn-lt"/>
                <a:cs typeface="+mn-lt"/>
              </a:rPr>
              <a:t>       iii. Use one common bus for memory and I/O with common control lines. </a:t>
            </a:r>
            <a:endParaRPr lang="en-US" dirty="0"/>
          </a:p>
        </p:txBody>
      </p:sp>
    </p:spTree>
    <p:extLst>
      <p:ext uri="{BB962C8B-B14F-4D97-AF65-F5344CB8AC3E}">
        <p14:creationId xmlns:p14="http://schemas.microsoft.com/office/powerpoint/2010/main" val="3963091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C8ED-59AD-6099-416F-C3C15F9DA27C}"/>
              </a:ext>
            </a:extLst>
          </p:cNvPr>
          <p:cNvSpPr>
            <a:spLocks noGrp="1"/>
          </p:cNvSpPr>
          <p:nvPr>
            <p:ph type="title"/>
          </p:nvPr>
        </p:nvSpPr>
        <p:spPr/>
        <p:txBody>
          <a:bodyPr/>
          <a:lstStyle/>
          <a:p>
            <a:r>
              <a:rPr lang="en-US" dirty="0">
                <a:ea typeface="+mj-lt"/>
                <a:cs typeface="+mj-lt"/>
              </a:rPr>
              <a:t>I/O Processor</a:t>
            </a:r>
            <a:endParaRPr lang="en-US" dirty="0"/>
          </a:p>
        </p:txBody>
      </p:sp>
      <p:sp>
        <p:nvSpPr>
          <p:cNvPr id="3" name="Content Placeholder 2">
            <a:extLst>
              <a:ext uri="{FF2B5EF4-FFF2-40B4-BE49-F238E27FC236}">
                <a16:creationId xmlns:a16="http://schemas.microsoft.com/office/drawing/2014/main" id="{FE0B56BB-D215-C73F-B734-6BD6530364CF}"/>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   In the first method, the computer has independent sets of data, address and control buses one for accessing memory and other for I/O. This is done in computers that provides a separate I/O processor (IOP). The purpose of IOP is to provide an independent pathway for the transfer of information between external device and internal memory.</a:t>
            </a:r>
            <a:endParaRPr lang="en-US"/>
          </a:p>
        </p:txBody>
      </p:sp>
    </p:spTree>
    <p:extLst>
      <p:ext uri="{BB962C8B-B14F-4D97-AF65-F5344CB8AC3E}">
        <p14:creationId xmlns:p14="http://schemas.microsoft.com/office/powerpoint/2010/main" val="905771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DA0F-50DA-89A3-A130-BE342805905F}"/>
              </a:ext>
            </a:extLst>
          </p:cNvPr>
          <p:cNvSpPr>
            <a:spLocks noGrp="1"/>
          </p:cNvSpPr>
          <p:nvPr>
            <p:ph type="title"/>
          </p:nvPr>
        </p:nvSpPr>
        <p:spPr/>
        <p:txBody>
          <a:bodyPr/>
          <a:lstStyle/>
          <a:p>
            <a:r>
              <a:rPr lang="en-US" dirty="0">
                <a:ea typeface="+mj-lt"/>
                <a:cs typeface="+mj-lt"/>
              </a:rPr>
              <a:t>Asynchronous Data Transfer :</a:t>
            </a:r>
            <a:endParaRPr lang="en-US" dirty="0"/>
          </a:p>
        </p:txBody>
      </p:sp>
      <p:sp>
        <p:nvSpPr>
          <p:cNvPr id="3" name="Content Placeholder 2">
            <a:extLst>
              <a:ext uri="{FF2B5EF4-FFF2-40B4-BE49-F238E27FC236}">
                <a16:creationId xmlns:a16="http://schemas.microsoft.com/office/drawing/2014/main" id="{BBFD8150-4C00-6CE3-DB19-8FCF6AA49F06}"/>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This Scheme is used when speed of I/O devices do not match with microprocessor, and timing characteristics of I/O devices is not predictable. In this method, process initiates the device and check its status. As a result, CPU has to wait till I/O device is ready to transfer data. When device is ready CPU issues instruction for I/O transfer. In this method two types of techniques are used based on signals before data transfer.</a:t>
            </a:r>
          </a:p>
          <a:p>
            <a:pPr marL="0" indent="0">
              <a:buNone/>
            </a:pPr>
            <a:r>
              <a:rPr lang="en-US" dirty="0">
                <a:ea typeface="+mn-lt"/>
                <a:cs typeface="+mn-lt"/>
              </a:rPr>
              <a:t>      </a:t>
            </a:r>
            <a:r>
              <a:rPr lang="en-US" dirty="0" err="1">
                <a:ea typeface="+mn-lt"/>
                <a:cs typeface="+mn-lt"/>
              </a:rPr>
              <a:t>i</a:t>
            </a:r>
            <a:r>
              <a:rPr lang="en-US" dirty="0">
                <a:ea typeface="+mn-lt"/>
                <a:cs typeface="+mn-lt"/>
              </a:rPr>
              <a:t>. Strobe Control</a:t>
            </a:r>
            <a:endParaRPr lang="en-US">
              <a:ea typeface="+mn-lt"/>
              <a:cs typeface="+mn-lt"/>
            </a:endParaRPr>
          </a:p>
          <a:p>
            <a:pPr marL="0" indent="0">
              <a:buNone/>
            </a:pPr>
            <a:r>
              <a:rPr lang="en-US" dirty="0"/>
              <a:t>      </a:t>
            </a:r>
            <a:r>
              <a:rPr lang="en-US" dirty="0">
                <a:ea typeface="+mn-lt"/>
                <a:cs typeface="+mn-lt"/>
              </a:rPr>
              <a:t>ii. Handshaking</a:t>
            </a:r>
            <a:endParaRPr lang="en-US" dirty="0"/>
          </a:p>
        </p:txBody>
      </p:sp>
    </p:spTree>
    <p:extLst>
      <p:ext uri="{BB962C8B-B14F-4D97-AF65-F5344CB8AC3E}">
        <p14:creationId xmlns:p14="http://schemas.microsoft.com/office/powerpoint/2010/main" val="3042946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176A9-3EE8-4AFC-0700-FCF216F5E899}"/>
              </a:ext>
            </a:extLst>
          </p:cNvPr>
          <p:cNvSpPr>
            <a:spLocks noGrp="1"/>
          </p:cNvSpPr>
          <p:nvPr>
            <p:ph type="title"/>
          </p:nvPr>
        </p:nvSpPr>
        <p:spPr/>
        <p:txBody>
          <a:bodyPr/>
          <a:lstStyle/>
          <a:p>
            <a:r>
              <a:rPr lang="en-US" dirty="0">
                <a:ea typeface="+mj-lt"/>
                <a:cs typeface="+mj-lt"/>
              </a:rPr>
              <a:t>Strobe Signal :</a:t>
            </a:r>
            <a:endParaRPr lang="en-US" dirty="0"/>
          </a:p>
        </p:txBody>
      </p:sp>
      <p:sp>
        <p:nvSpPr>
          <p:cNvPr id="3" name="Content Placeholder 2">
            <a:extLst>
              <a:ext uri="{FF2B5EF4-FFF2-40B4-BE49-F238E27FC236}">
                <a16:creationId xmlns:a16="http://schemas.microsoft.com/office/drawing/2014/main" id="{6F89E5B8-1185-0671-3D87-5E1F199A96BA}"/>
              </a:ext>
            </a:extLst>
          </p:cNvPr>
          <p:cNvSpPr>
            <a:spLocks noGrp="1"/>
          </p:cNvSpPr>
          <p:nvPr>
            <p:ph idx="1"/>
          </p:nvPr>
        </p:nvSpPr>
        <p:spPr>
          <a:xfrm>
            <a:off x="2042873" y="1472242"/>
            <a:ext cx="9461739" cy="5287244"/>
          </a:xfrm>
        </p:spPr>
        <p:txBody>
          <a:bodyPr vert="horz" lIns="91440" tIns="45720" rIns="91440" bIns="45720" rtlCol="0" anchor="t">
            <a:normAutofit/>
          </a:bodyPr>
          <a:lstStyle/>
          <a:p>
            <a:pPr marL="0" indent="0">
              <a:buNone/>
            </a:pPr>
            <a:r>
              <a:rPr lang="en-US" dirty="0">
                <a:ea typeface="+mn-lt"/>
                <a:cs typeface="+mn-lt"/>
              </a:rPr>
              <a:t>The strobe control method of Asynchronous data transfer employs a single control line to time each transfer. The strobe may be activated by either the source or the destination unit. Data Transfer Initiated by Source Unit:</a:t>
            </a:r>
            <a:endParaRPr lang="en-US" dirty="0"/>
          </a:p>
        </p:txBody>
      </p:sp>
      <p:pic>
        <p:nvPicPr>
          <p:cNvPr id="4" name="Picture 4" descr="A picture containing text&#10;&#10;Description automatically generated">
            <a:extLst>
              <a:ext uri="{FF2B5EF4-FFF2-40B4-BE49-F238E27FC236}">
                <a16:creationId xmlns:a16="http://schemas.microsoft.com/office/drawing/2014/main" id="{F208F0F8-082B-DBF0-F3E5-9F9CBB34D97B}"/>
              </a:ext>
            </a:extLst>
          </p:cNvPr>
          <p:cNvPicPr>
            <a:picLocks noChangeAspect="1"/>
          </p:cNvPicPr>
          <p:nvPr/>
        </p:nvPicPr>
        <p:blipFill rotWithShape="1">
          <a:blip r:embed="rId2"/>
          <a:srcRect l="33939" t="30576" r="14242" b="33087"/>
          <a:stretch/>
        </p:blipFill>
        <p:spPr>
          <a:xfrm>
            <a:off x="3042250" y="2758494"/>
            <a:ext cx="7379102" cy="3535914"/>
          </a:xfrm>
          <a:prstGeom prst="rect">
            <a:avLst/>
          </a:prstGeom>
        </p:spPr>
      </p:pic>
    </p:spTree>
    <p:extLst>
      <p:ext uri="{BB962C8B-B14F-4D97-AF65-F5344CB8AC3E}">
        <p14:creationId xmlns:p14="http://schemas.microsoft.com/office/powerpoint/2010/main" val="1508246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B467E-9F87-9614-C807-68C23797D6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5CD00E-E7DA-4D66-D2B8-5E36467D2298}"/>
              </a:ext>
            </a:extLst>
          </p:cNvPr>
          <p:cNvSpPr>
            <a:spLocks noGrp="1"/>
          </p:cNvSpPr>
          <p:nvPr>
            <p:ph idx="1"/>
          </p:nvPr>
        </p:nvSpPr>
        <p:spPr/>
        <p:txBody>
          <a:bodyPr vert="horz" lIns="91440" tIns="45720" rIns="91440" bIns="45720" rtlCol="0" anchor="t">
            <a:normAutofit/>
          </a:bodyPr>
          <a:lstStyle/>
          <a:p>
            <a:r>
              <a:rPr lang="en-US" dirty="0">
                <a:ea typeface="+mn-lt"/>
                <a:cs typeface="+mn-lt"/>
              </a:rPr>
              <a:t>In the block diagram fig. (a), the data bus carries the binary information from source to destination unit. Typically, the bus has multiple lines to transfer an entire byte or word. The strobe is a single line that informs the destination unit when a valid data word is available.</a:t>
            </a:r>
            <a:endParaRPr lang="en-US" dirty="0"/>
          </a:p>
          <a:p>
            <a:r>
              <a:rPr lang="en-US" dirty="0">
                <a:ea typeface="+mn-lt"/>
                <a:cs typeface="+mn-lt"/>
              </a:rPr>
              <a:t> The timing diagram fig. (b) the source unit first places the data on the data bus. The information on the data bus and strobe signal remain in the active state to allow the destination unit to receive the data. </a:t>
            </a:r>
            <a:endParaRPr lang="en-US"/>
          </a:p>
          <a:p>
            <a:r>
              <a:rPr lang="en-US" dirty="0">
                <a:ea typeface="+mn-lt"/>
                <a:cs typeface="+mn-lt"/>
              </a:rPr>
              <a:t>Data Transfer Initiated by Destination Unit:</a:t>
            </a:r>
          </a:p>
          <a:p>
            <a:r>
              <a:rPr lang="en-US" dirty="0">
                <a:ea typeface="+mn-lt"/>
                <a:cs typeface="+mn-lt"/>
              </a:rPr>
              <a:t>In this method, the destination unit activates the strobe pulse, to informing the source to provide the data. The source will respond by placing the requested binary information on the data bus.</a:t>
            </a:r>
            <a:endParaRPr lang="en-US" dirty="0"/>
          </a:p>
        </p:txBody>
      </p:sp>
    </p:spTree>
    <p:extLst>
      <p:ext uri="{BB962C8B-B14F-4D97-AF65-F5344CB8AC3E}">
        <p14:creationId xmlns:p14="http://schemas.microsoft.com/office/powerpoint/2010/main" val="4119411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28886-B87B-E523-73A2-92F83F170E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9CA300-C853-BE8F-4864-F8C95A3AB07D}"/>
              </a:ext>
            </a:extLst>
          </p:cNvPr>
          <p:cNvSpPr>
            <a:spLocks noGrp="1"/>
          </p:cNvSpPr>
          <p:nvPr>
            <p:ph idx="1"/>
          </p:nvPr>
        </p:nvSpPr>
        <p:spPr/>
        <p:txBody>
          <a:bodyPr vert="horz" lIns="91440" tIns="45720" rIns="91440" bIns="45720" rtlCol="0" anchor="t">
            <a:normAutofit/>
          </a:bodyPr>
          <a:lstStyle/>
          <a:p>
            <a:r>
              <a:rPr lang="en-US" dirty="0">
                <a:ea typeface="+mn-lt"/>
                <a:cs typeface="+mn-lt"/>
              </a:rPr>
              <a:t>The data must be valid and remain in the bus long enough for the destination unit to accept it. When accepted the destination unit then disables the strobe and the source unit removes the data from the bus.</a:t>
            </a:r>
          </a:p>
          <a:p>
            <a:endParaRPr lang="en-US" dirty="0"/>
          </a:p>
        </p:txBody>
      </p:sp>
      <p:pic>
        <p:nvPicPr>
          <p:cNvPr id="4" name="Picture 4" descr="A picture containing graphical user interface&#10;&#10;Description automatically generated">
            <a:extLst>
              <a:ext uri="{FF2B5EF4-FFF2-40B4-BE49-F238E27FC236}">
                <a16:creationId xmlns:a16="http://schemas.microsoft.com/office/drawing/2014/main" id="{81A8B941-611B-AD36-6E0C-42D980989671}"/>
              </a:ext>
            </a:extLst>
          </p:cNvPr>
          <p:cNvPicPr>
            <a:picLocks noChangeAspect="1"/>
          </p:cNvPicPr>
          <p:nvPr/>
        </p:nvPicPr>
        <p:blipFill rotWithShape="1">
          <a:blip r:embed="rId2"/>
          <a:srcRect l="36311" t="21759" r="14841" b="42593"/>
          <a:stretch/>
        </p:blipFill>
        <p:spPr>
          <a:xfrm>
            <a:off x="2941609" y="3276225"/>
            <a:ext cx="7586699" cy="3163534"/>
          </a:xfrm>
          <a:prstGeom prst="rect">
            <a:avLst/>
          </a:prstGeom>
        </p:spPr>
      </p:pic>
    </p:spTree>
    <p:extLst>
      <p:ext uri="{BB962C8B-B14F-4D97-AF65-F5344CB8AC3E}">
        <p14:creationId xmlns:p14="http://schemas.microsoft.com/office/powerpoint/2010/main" val="1346143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CF37-A14D-E001-01AF-0F029CE3D402}"/>
              </a:ext>
            </a:extLst>
          </p:cNvPr>
          <p:cNvSpPr>
            <a:spLocks noGrp="1"/>
          </p:cNvSpPr>
          <p:nvPr>
            <p:ph type="title"/>
          </p:nvPr>
        </p:nvSpPr>
        <p:spPr/>
        <p:txBody>
          <a:bodyPr/>
          <a:lstStyle/>
          <a:p>
            <a:r>
              <a:rPr lang="en-US" dirty="0">
                <a:ea typeface="+mj-lt"/>
                <a:cs typeface="+mj-lt"/>
              </a:rPr>
              <a:t>Disadvantage of Strobe Signal :</a:t>
            </a:r>
            <a:endParaRPr lang="en-US" dirty="0"/>
          </a:p>
        </p:txBody>
      </p:sp>
      <p:sp>
        <p:nvSpPr>
          <p:cNvPr id="3" name="Content Placeholder 2">
            <a:extLst>
              <a:ext uri="{FF2B5EF4-FFF2-40B4-BE49-F238E27FC236}">
                <a16:creationId xmlns:a16="http://schemas.microsoft.com/office/drawing/2014/main" id="{DFBD2296-AFBF-DE50-63A5-5A3D97AC80EC}"/>
              </a:ext>
            </a:extLst>
          </p:cNvPr>
          <p:cNvSpPr>
            <a:spLocks noGrp="1"/>
          </p:cNvSpPr>
          <p:nvPr>
            <p:ph idx="1"/>
          </p:nvPr>
        </p:nvSpPr>
        <p:spPr/>
        <p:txBody>
          <a:bodyPr vert="horz" lIns="91440" tIns="45720" rIns="91440" bIns="45720" rtlCol="0" anchor="t">
            <a:normAutofit/>
          </a:bodyPr>
          <a:lstStyle/>
          <a:p>
            <a:r>
              <a:rPr lang="en-US" dirty="0">
                <a:ea typeface="+mn-lt"/>
                <a:cs typeface="+mn-lt"/>
              </a:rPr>
              <a:t>The disadvantage of the strobe method is that, the source unit initiates the transfer has no way of knowing whether the destination unit has actually received the data item that was places in the bus. Similarly, a destination unit that initiates the transfer has no way of knowing whether the source unit has actually placed the data on bus. The Handshaking method solves this problem. </a:t>
            </a:r>
            <a:endParaRPr lang="en-US"/>
          </a:p>
        </p:txBody>
      </p:sp>
    </p:spTree>
    <p:extLst>
      <p:ext uri="{BB962C8B-B14F-4D97-AF65-F5344CB8AC3E}">
        <p14:creationId xmlns:p14="http://schemas.microsoft.com/office/powerpoint/2010/main" val="3442354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F662-9F33-008B-1AC8-AF5F1EEF4F27}"/>
              </a:ext>
            </a:extLst>
          </p:cNvPr>
          <p:cNvSpPr>
            <a:spLocks noGrp="1"/>
          </p:cNvSpPr>
          <p:nvPr>
            <p:ph type="title"/>
          </p:nvPr>
        </p:nvSpPr>
        <p:spPr/>
        <p:txBody>
          <a:bodyPr/>
          <a:lstStyle/>
          <a:p>
            <a:r>
              <a:rPr lang="en-US" dirty="0">
                <a:ea typeface="+mj-lt"/>
                <a:cs typeface="+mj-lt"/>
              </a:rPr>
              <a:t>Handshaking:</a:t>
            </a:r>
            <a:endParaRPr lang="en-US" dirty="0"/>
          </a:p>
        </p:txBody>
      </p:sp>
      <p:sp>
        <p:nvSpPr>
          <p:cNvPr id="3" name="Content Placeholder 2">
            <a:extLst>
              <a:ext uri="{FF2B5EF4-FFF2-40B4-BE49-F238E27FC236}">
                <a16:creationId xmlns:a16="http://schemas.microsoft.com/office/drawing/2014/main" id="{CFA96FBA-72AB-36C8-5ECD-F5009A2CA418}"/>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The handshaking method solves the problem of strobe method by introducing a second control signal that provides a reply to the unit that initiates the transfer.</a:t>
            </a:r>
          </a:p>
          <a:p>
            <a:r>
              <a:rPr lang="en-US" dirty="0">
                <a:ea typeface="+mn-lt"/>
                <a:cs typeface="+mn-lt"/>
              </a:rPr>
              <a:t> Principle of Handshaking:</a:t>
            </a:r>
            <a:endParaRPr lang="en-US" dirty="0"/>
          </a:p>
          <a:p>
            <a:r>
              <a:rPr lang="en-US" dirty="0">
                <a:ea typeface="+mn-lt"/>
                <a:cs typeface="+mn-lt"/>
              </a:rPr>
              <a:t> The basic principle of the two-wire handshaking method of data transfer is as follow:</a:t>
            </a:r>
            <a:endParaRPr lang="en-US" dirty="0"/>
          </a:p>
          <a:p>
            <a:r>
              <a:rPr lang="en-US" dirty="0">
                <a:ea typeface="+mn-lt"/>
                <a:cs typeface="+mn-lt"/>
              </a:rPr>
              <a:t> One control line is in the same direction as the data flows in the bus from the source to destination. It is used by source unit to inform the destination unit whether there a valid data in the bus. The other control line is in the other direction from the destination to the source. It is used by the destination unit to inform the source whether it can accept the data. The sequence of control during the transfer depends on the unit that initiates the transfer</a:t>
            </a:r>
            <a:endParaRPr lang="en-US" dirty="0"/>
          </a:p>
        </p:txBody>
      </p:sp>
    </p:spTree>
    <p:extLst>
      <p:ext uri="{BB962C8B-B14F-4D97-AF65-F5344CB8AC3E}">
        <p14:creationId xmlns:p14="http://schemas.microsoft.com/office/powerpoint/2010/main" val="2110741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7F44B-2212-8876-3F9C-9306C20971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13708A-641A-6EE4-66F3-1C18B6FE519E}"/>
              </a:ext>
            </a:extLst>
          </p:cNvPr>
          <p:cNvSpPr>
            <a:spLocks noGrp="1"/>
          </p:cNvSpPr>
          <p:nvPr>
            <p:ph idx="1"/>
          </p:nvPr>
        </p:nvSpPr>
        <p:spPr/>
        <p:txBody>
          <a:bodyPr vert="horz" lIns="91440" tIns="45720" rIns="91440" bIns="45720" rtlCol="0" anchor="t">
            <a:normAutofit/>
          </a:bodyPr>
          <a:lstStyle/>
          <a:p>
            <a:r>
              <a:rPr lang="en-US" dirty="0">
                <a:ea typeface="+mn-lt"/>
                <a:cs typeface="+mn-lt"/>
              </a:rPr>
              <a:t>Source Initiated Transfer using Handshaking: The sequence of events shows four possible states that the system can be at any given time. The source unit initiates the transfer by placing the data on the bus and enabling its data valid signal. The data accepted signal is activated by the destination unit after it accepts the data from the bus. The source unit then disables its data accepted signal and the system goes into its initial state.</a:t>
            </a:r>
            <a:endParaRPr lang="en-US" dirty="0"/>
          </a:p>
        </p:txBody>
      </p:sp>
    </p:spTree>
    <p:extLst>
      <p:ext uri="{BB962C8B-B14F-4D97-AF65-F5344CB8AC3E}">
        <p14:creationId xmlns:p14="http://schemas.microsoft.com/office/powerpoint/2010/main" val="3456898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4A481-6443-9525-4239-853C8D8A1CE9}"/>
              </a:ext>
            </a:extLst>
          </p:cNvPr>
          <p:cNvSpPr>
            <a:spLocks noGrp="1"/>
          </p:cNvSpPr>
          <p:nvPr>
            <p:ph type="title"/>
          </p:nvPr>
        </p:nvSpPr>
        <p:spPr/>
        <p:txBody>
          <a:bodyPr/>
          <a:lstStyle/>
          <a:p>
            <a:endParaRPr lang="en-US"/>
          </a:p>
        </p:txBody>
      </p:sp>
      <p:pic>
        <p:nvPicPr>
          <p:cNvPr id="4" name="Picture 4" descr="Diagram&#10;&#10;Description automatically generated">
            <a:extLst>
              <a:ext uri="{FF2B5EF4-FFF2-40B4-BE49-F238E27FC236}">
                <a16:creationId xmlns:a16="http://schemas.microsoft.com/office/drawing/2014/main" id="{79054345-E124-23D1-CF3F-55C8A7DE393A}"/>
              </a:ext>
            </a:extLst>
          </p:cNvPr>
          <p:cNvPicPr>
            <a:picLocks noGrp="1" noChangeAspect="1"/>
          </p:cNvPicPr>
          <p:nvPr>
            <p:ph idx="1"/>
          </p:nvPr>
        </p:nvPicPr>
        <p:blipFill rotWithShape="1">
          <a:blip r:embed="rId2"/>
          <a:stretch/>
        </p:blipFill>
        <p:spPr>
          <a:xfrm>
            <a:off x="3686829" y="2133600"/>
            <a:ext cx="6720168" cy="3778250"/>
          </a:xfrm>
        </p:spPr>
      </p:pic>
    </p:spTree>
    <p:extLst>
      <p:ext uri="{BB962C8B-B14F-4D97-AF65-F5344CB8AC3E}">
        <p14:creationId xmlns:p14="http://schemas.microsoft.com/office/powerpoint/2010/main" val="1677420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31612-03E3-18FF-AF41-1D55D892BD12}"/>
              </a:ext>
            </a:extLst>
          </p:cNvPr>
          <p:cNvSpPr>
            <a:spLocks noGrp="1"/>
          </p:cNvSpPr>
          <p:nvPr>
            <p:ph type="title"/>
          </p:nvPr>
        </p:nvSpPr>
        <p:spPr/>
        <p:txBody>
          <a:bodyPr/>
          <a:lstStyle/>
          <a:p>
            <a:r>
              <a:rPr lang="en-US" dirty="0">
                <a:cs typeface="Calibri Light"/>
              </a:rPr>
              <a:t>Input output organization</a:t>
            </a:r>
          </a:p>
        </p:txBody>
      </p:sp>
      <p:sp>
        <p:nvSpPr>
          <p:cNvPr id="3" name="Content Placeholder 2">
            <a:extLst>
              <a:ext uri="{FF2B5EF4-FFF2-40B4-BE49-F238E27FC236}">
                <a16:creationId xmlns:a16="http://schemas.microsoft.com/office/drawing/2014/main" id="{E358B9A2-CB5C-2C6E-6E08-786CB4C08772}"/>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Peripheral Devices:</a:t>
            </a:r>
          </a:p>
          <a:p>
            <a:pPr marL="0" indent="0">
              <a:buNone/>
            </a:pPr>
            <a:r>
              <a:rPr lang="en-US" dirty="0">
                <a:ea typeface="+mn-lt"/>
                <a:cs typeface="+mn-lt"/>
              </a:rPr>
              <a:t> The Input / output organization of computer depends upon the size of computer and the peripherals connected to it. The I/O Subsystem of the computer, provides an efficient mode of communication between the central system and the outside environment.</a:t>
            </a:r>
          </a:p>
          <a:p>
            <a:pPr marL="0" indent="0">
              <a:buNone/>
            </a:pPr>
            <a:r>
              <a:rPr lang="en-US" dirty="0">
                <a:ea typeface="+mn-lt"/>
                <a:cs typeface="+mn-lt"/>
              </a:rPr>
              <a:t>The most common input output devices are: </a:t>
            </a:r>
          </a:p>
          <a:p>
            <a:pPr marL="0" indent="0">
              <a:buNone/>
            </a:pPr>
            <a:r>
              <a:rPr lang="en-US" dirty="0">
                <a:ea typeface="+mn-lt"/>
                <a:cs typeface="+mn-lt"/>
              </a:rPr>
              <a:t>   </a:t>
            </a:r>
            <a:r>
              <a:rPr lang="en-US" dirty="0" err="1">
                <a:ea typeface="+mn-lt"/>
                <a:cs typeface="+mn-lt"/>
              </a:rPr>
              <a:t>i</a:t>
            </a:r>
            <a:r>
              <a:rPr lang="en-US" dirty="0">
                <a:ea typeface="+mn-lt"/>
                <a:cs typeface="+mn-lt"/>
              </a:rPr>
              <a:t>) Monitor </a:t>
            </a:r>
            <a:endParaRPr lang="en-US">
              <a:ea typeface="+mn-lt"/>
              <a:cs typeface="+mn-lt"/>
            </a:endParaRPr>
          </a:p>
          <a:p>
            <a:pPr marL="0" indent="0">
              <a:buNone/>
            </a:pPr>
            <a:r>
              <a:rPr lang="en-US" dirty="0">
                <a:ea typeface="+mn-lt"/>
                <a:cs typeface="+mn-lt"/>
              </a:rPr>
              <a:t>   ii) Keyboard</a:t>
            </a:r>
          </a:p>
          <a:p>
            <a:pPr marL="0" indent="0">
              <a:buNone/>
            </a:pPr>
            <a:r>
              <a:rPr lang="en-US" dirty="0">
                <a:ea typeface="+mn-lt"/>
                <a:cs typeface="+mn-lt"/>
              </a:rPr>
              <a:t>   iii) Mouse </a:t>
            </a:r>
            <a:endParaRPr lang="en-US" dirty="0">
              <a:cs typeface="Calibri"/>
            </a:endParaRPr>
          </a:p>
        </p:txBody>
      </p:sp>
    </p:spTree>
    <p:extLst>
      <p:ext uri="{BB962C8B-B14F-4D97-AF65-F5344CB8AC3E}">
        <p14:creationId xmlns:p14="http://schemas.microsoft.com/office/powerpoint/2010/main" val="3893493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90C9-E0EB-BADB-7171-37586D23BA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8CE2D8-ED45-5B41-F607-DA20E0C7F1E7}"/>
              </a:ext>
            </a:extLst>
          </p:cNvPr>
          <p:cNvSpPr>
            <a:spLocks noGrp="1"/>
          </p:cNvSpPr>
          <p:nvPr>
            <p:ph idx="1"/>
          </p:nvPr>
        </p:nvSpPr>
        <p:spPr/>
        <p:txBody>
          <a:bodyPr vert="horz" lIns="91440" tIns="45720" rIns="91440" bIns="45720" rtlCol="0" anchor="t">
            <a:normAutofit/>
          </a:bodyPr>
          <a:lstStyle/>
          <a:p>
            <a:r>
              <a:rPr lang="en-US" dirty="0">
                <a:ea typeface="+mn-lt"/>
                <a:cs typeface="+mn-lt"/>
              </a:rPr>
              <a:t>Destination Initiated Transfer Using Handshaking:</a:t>
            </a:r>
          </a:p>
          <a:p>
            <a:r>
              <a:rPr lang="en-US" dirty="0">
                <a:ea typeface="+mn-lt"/>
                <a:cs typeface="+mn-lt"/>
              </a:rPr>
              <a:t> The name of the signal generated by the destination unit has been changed to ready for data to reflects its new meaning. The source unit in this case does not place data on the bus until after it receives the ready for data signal from the destination unit. From there on, the handshaking procedure follows the same pattern as in the source initiated case.</a:t>
            </a:r>
          </a:p>
          <a:p>
            <a:r>
              <a:rPr lang="en-US" dirty="0">
                <a:ea typeface="+mn-lt"/>
                <a:cs typeface="+mn-lt"/>
              </a:rPr>
              <a:t> The only difference between the Source Initiated and the Destination Initiated transfer is in their choice of Initial sate.</a:t>
            </a:r>
            <a:endParaRPr lang="en-US"/>
          </a:p>
        </p:txBody>
      </p:sp>
    </p:spTree>
    <p:extLst>
      <p:ext uri="{BB962C8B-B14F-4D97-AF65-F5344CB8AC3E}">
        <p14:creationId xmlns:p14="http://schemas.microsoft.com/office/powerpoint/2010/main" val="1640627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0EF20-912C-A7BA-DE85-B865C940FE71}"/>
              </a:ext>
            </a:extLst>
          </p:cNvPr>
          <p:cNvSpPr>
            <a:spLocks noGrp="1"/>
          </p:cNvSpPr>
          <p:nvPr>
            <p:ph type="title"/>
          </p:nvPr>
        </p:nvSpPr>
        <p:spPr/>
        <p:txBody>
          <a:bodyPr/>
          <a:lstStyle/>
          <a:p>
            <a:endParaRPr lang="en-US"/>
          </a:p>
        </p:txBody>
      </p:sp>
      <p:pic>
        <p:nvPicPr>
          <p:cNvPr id="4" name="Picture 4" descr="Diagram&#10;&#10;Description automatically generated">
            <a:extLst>
              <a:ext uri="{FF2B5EF4-FFF2-40B4-BE49-F238E27FC236}">
                <a16:creationId xmlns:a16="http://schemas.microsoft.com/office/drawing/2014/main" id="{42A8EA7B-49E0-F715-0999-EC696156F6C8}"/>
              </a:ext>
            </a:extLst>
          </p:cNvPr>
          <p:cNvPicPr>
            <a:picLocks noGrp="1" noChangeAspect="1"/>
          </p:cNvPicPr>
          <p:nvPr>
            <p:ph idx="1"/>
          </p:nvPr>
        </p:nvPicPr>
        <p:blipFill rotWithShape="1">
          <a:blip r:embed="rId2"/>
          <a:stretch/>
        </p:blipFill>
        <p:spPr>
          <a:xfrm>
            <a:off x="3686829" y="2133600"/>
            <a:ext cx="6720168" cy="3778250"/>
          </a:xfrm>
        </p:spPr>
      </p:pic>
    </p:spTree>
    <p:extLst>
      <p:ext uri="{BB962C8B-B14F-4D97-AF65-F5344CB8AC3E}">
        <p14:creationId xmlns:p14="http://schemas.microsoft.com/office/powerpoint/2010/main" val="1022482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1494D-B0E3-683B-8144-3F61B0F004EA}"/>
              </a:ext>
            </a:extLst>
          </p:cNvPr>
          <p:cNvSpPr>
            <a:spLocks noGrp="1"/>
          </p:cNvSpPr>
          <p:nvPr>
            <p:ph type="title"/>
          </p:nvPr>
        </p:nvSpPr>
        <p:spPr/>
        <p:txBody>
          <a:bodyPr/>
          <a:lstStyle/>
          <a:p>
            <a:r>
              <a:rPr lang="en-US" dirty="0">
                <a:ea typeface="+mj-lt"/>
                <a:cs typeface="+mj-lt"/>
              </a:rPr>
              <a:t>Advantage of the Handshaking method:</a:t>
            </a:r>
            <a:endParaRPr lang="en-US" dirty="0"/>
          </a:p>
        </p:txBody>
      </p:sp>
      <p:sp>
        <p:nvSpPr>
          <p:cNvPr id="3" name="Content Placeholder 2">
            <a:extLst>
              <a:ext uri="{FF2B5EF4-FFF2-40B4-BE49-F238E27FC236}">
                <a16:creationId xmlns:a16="http://schemas.microsoft.com/office/drawing/2014/main" id="{D18B9711-44FE-C93C-1BEF-0E2A8D19F195}"/>
              </a:ext>
            </a:extLst>
          </p:cNvPr>
          <p:cNvSpPr>
            <a:spLocks noGrp="1"/>
          </p:cNvSpPr>
          <p:nvPr>
            <p:ph idx="1"/>
          </p:nvPr>
        </p:nvSpPr>
        <p:spPr/>
        <p:txBody>
          <a:bodyPr vert="horz" lIns="91440" tIns="45720" rIns="91440" bIns="45720" rtlCol="0" anchor="t">
            <a:normAutofit/>
          </a:bodyPr>
          <a:lstStyle/>
          <a:p>
            <a:r>
              <a:rPr lang="en-US" dirty="0">
                <a:ea typeface="+mn-lt"/>
                <a:cs typeface="+mn-lt"/>
              </a:rPr>
              <a:t> The Handshaking scheme provides degree of flexibility and reliability because the successful completion of data transfer relies on active participation by both units. </a:t>
            </a:r>
            <a:endParaRPr lang="en-US">
              <a:ea typeface="+mn-lt"/>
              <a:cs typeface="+mn-lt"/>
            </a:endParaRPr>
          </a:p>
          <a:p>
            <a:r>
              <a:rPr lang="en-US" dirty="0">
                <a:ea typeface="+mn-lt"/>
                <a:cs typeface="+mn-lt"/>
              </a:rPr>
              <a:t>If any of one unit is faulty, the data transfer will not be completed. Such an error can be detected by means of a Timeout mechanism which provides an alarm if the data is not completed within time.</a:t>
            </a:r>
            <a:endParaRPr lang="en-US"/>
          </a:p>
        </p:txBody>
      </p:sp>
    </p:spTree>
    <p:extLst>
      <p:ext uri="{BB962C8B-B14F-4D97-AF65-F5344CB8AC3E}">
        <p14:creationId xmlns:p14="http://schemas.microsoft.com/office/powerpoint/2010/main" val="2956934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6A023-8BAF-D7C2-7554-DC4C07DE7F20}"/>
              </a:ext>
            </a:extLst>
          </p:cNvPr>
          <p:cNvSpPr>
            <a:spLocks noGrp="1"/>
          </p:cNvSpPr>
          <p:nvPr>
            <p:ph type="title"/>
          </p:nvPr>
        </p:nvSpPr>
        <p:spPr/>
        <p:txBody>
          <a:bodyPr/>
          <a:lstStyle/>
          <a:p>
            <a:r>
              <a:rPr lang="en-US" dirty="0">
                <a:ea typeface="+mj-lt"/>
                <a:cs typeface="+mj-lt"/>
              </a:rPr>
              <a:t>Asynchronous Serial Transmission: </a:t>
            </a:r>
            <a:endParaRPr lang="en-US"/>
          </a:p>
        </p:txBody>
      </p:sp>
      <p:sp>
        <p:nvSpPr>
          <p:cNvPr id="3" name="Content Placeholder 2">
            <a:extLst>
              <a:ext uri="{FF2B5EF4-FFF2-40B4-BE49-F238E27FC236}">
                <a16:creationId xmlns:a16="http://schemas.microsoft.com/office/drawing/2014/main" id="{8C1130B4-64AE-CD24-BE88-54FA42F29065}"/>
              </a:ext>
            </a:extLst>
          </p:cNvPr>
          <p:cNvSpPr>
            <a:spLocks noGrp="1"/>
          </p:cNvSpPr>
          <p:nvPr>
            <p:ph idx="1"/>
          </p:nvPr>
        </p:nvSpPr>
        <p:spPr/>
        <p:txBody>
          <a:bodyPr vert="horz" lIns="91440" tIns="45720" rIns="91440" bIns="45720" rtlCol="0" anchor="t">
            <a:normAutofit/>
          </a:bodyPr>
          <a:lstStyle/>
          <a:p>
            <a:r>
              <a:rPr lang="en-US" dirty="0">
                <a:ea typeface="+mn-lt"/>
                <a:cs typeface="+mn-lt"/>
              </a:rPr>
              <a:t>The transfer of data between two units is serial or parallel. In parallel data transmission, n bit in the message must be transmitted through n separate conductor path. In serial transmission, each bit in the message is sent in sequence one at a time.</a:t>
            </a:r>
          </a:p>
          <a:p>
            <a:r>
              <a:rPr lang="en-US" dirty="0">
                <a:ea typeface="+mn-lt"/>
                <a:cs typeface="+mn-lt"/>
              </a:rPr>
              <a:t> Parallel transmission is faster but it requires many wires. It is used for short distances and where speed is important. Serial transmission is slower but is less expensive.</a:t>
            </a:r>
          </a:p>
          <a:p>
            <a:r>
              <a:rPr lang="en-US" dirty="0">
                <a:ea typeface="+mn-lt"/>
                <a:cs typeface="+mn-lt"/>
              </a:rPr>
              <a:t> In Asynchronous serial transfer, each bit of message is sent a sequence at a time, and binary information is transferred only when it is available. When there is no information to be transferred, line remains idle. </a:t>
            </a:r>
            <a:endParaRPr lang="en-US"/>
          </a:p>
        </p:txBody>
      </p:sp>
    </p:spTree>
    <p:extLst>
      <p:ext uri="{BB962C8B-B14F-4D97-AF65-F5344CB8AC3E}">
        <p14:creationId xmlns:p14="http://schemas.microsoft.com/office/powerpoint/2010/main" val="3569903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AF4FE-FF65-12CD-95D8-486A0555B1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54F33B-57F0-FCA9-99C3-5E350F662B3E}"/>
              </a:ext>
            </a:extLst>
          </p:cNvPr>
          <p:cNvSpPr>
            <a:spLocks noGrp="1"/>
          </p:cNvSpPr>
          <p:nvPr>
            <p:ph idx="1"/>
          </p:nvPr>
        </p:nvSpPr>
        <p:spPr>
          <a:xfrm>
            <a:off x="2387929" y="1860430"/>
            <a:ext cx="9202947" cy="3950150"/>
          </a:xfrm>
        </p:spPr>
        <p:txBody>
          <a:bodyPr vert="horz" lIns="91440" tIns="45720" rIns="91440" bIns="45720" rtlCol="0" anchor="t">
            <a:normAutofit/>
          </a:bodyPr>
          <a:lstStyle/>
          <a:p>
            <a:pPr marL="0" indent="0">
              <a:buNone/>
            </a:pPr>
            <a:r>
              <a:rPr lang="en-US" dirty="0">
                <a:ea typeface="+mn-lt"/>
                <a:cs typeface="+mn-lt"/>
              </a:rPr>
              <a:t>In this technique each character consists of three points : </a:t>
            </a:r>
            <a:endParaRPr lang="en-US" dirty="0"/>
          </a:p>
          <a:p>
            <a:pPr marL="0" indent="0">
              <a:buNone/>
            </a:pPr>
            <a:r>
              <a:rPr lang="en-US" dirty="0" err="1">
                <a:ea typeface="+mn-lt"/>
                <a:cs typeface="+mn-lt"/>
              </a:rPr>
              <a:t>i</a:t>
            </a:r>
            <a:r>
              <a:rPr lang="en-US" dirty="0">
                <a:ea typeface="+mn-lt"/>
                <a:cs typeface="+mn-lt"/>
              </a:rPr>
              <a:t>. Start bit </a:t>
            </a:r>
            <a:endParaRPr lang="en-US" dirty="0"/>
          </a:p>
          <a:p>
            <a:pPr marL="0" indent="0">
              <a:buNone/>
            </a:pPr>
            <a:r>
              <a:rPr lang="en-US" dirty="0">
                <a:ea typeface="+mn-lt"/>
                <a:cs typeface="+mn-lt"/>
              </a:rPr>
              <a:t>ii. Character bit </a:t>
            </a:r>
            <a:endParaRPr lang="en-US">
              <a:ea typeface="+mn-lt"/>
              <a:cs typeface="+mn-lt"/>
            </a:endParaRPr>
          </a:p>
          <a:p>
            <a:pPr marL="0" indent="0">
              <a:buNone/>
            </a:pPr>
            <a:r>
              <a:rPr lang="en-US" dirty="0">
                <a:ea typeface="+mn-lt"/>
                <a:cs typeface="+mn-lt"/>
              </a:rPr>
              <a:t>Iii. Stop bit</a:t>
            </a:r>
          </a:p>
          <a:p>
            <a:r>
              <a:rPr lang="en-US" dirty="0">
                <a:ea typeface="+mn-lt"/>
                <a:cs typeface="+mn-lt"/>
              </a:rPr>
              <a:t> I. Start Bit- First bit, called start bit is always zero and used to indicate the beginning character. </a:t>
            </a:r>
            <a:endParaRPr lang="en-US">
              <a:ea typeface="+mn-lt"/>
              <a:cs typeface="+mn-lt"/>
            </a:endParaRPr>
          </a:p>
          <a:p>
            <a:r>
              <a:rPr lang="en-US" dirty="0">
                <a:ea typeface="+mn-lt"/>
                <a:cs typeface="+mn-lt"/>
              </a:rPr>
              <a:t>ii. Stop Bit- Last bit, called stop bit is always one and used to indicate end of characters. Stop bit is always in the 1- state and frame the end of the characters to signify the idle or wait state.</a:t>
            </a:r>
          </a:p>
          <a:p>
            <a:r>
              <a:rPr lang="en-US" dirty="0">
                <a:ea typeface="+mn-lt"/>
                <a:cs typeface="+mn-lt"/>
              </a:rPr>
              <a:t> iii. Character Bit- Bits in between the start bit and the stop bit are known as character bits. The character bits always follow the start bit. </a:t>
            </a:r>
            <a:endParaRPr lang="en-US"/>
          </a:p>
        </p:txBody>
      </p:sp>
    </p:spTree>
    <p:extLst>
      <p:ext uri="{BB962C8B-B14F-4D97-AF65-F5344CB8AC3E}">
        <p14:creationId xmlns:p14="http://schemas.microsoft.com/office/powerpoint/2010/main" val="2245789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028E-B7C5-9A5C-976F-C4D0C5B60DC5}"/>
              </a:ext>
            </a:extLst>
          </p:cNvPr>
          <p:cNvSpPr>
            <a:spLocks noGrp="1"/>
          </p:cNvSpPr>
          <p:nvPr>
            <p:ph type="title"/>
          </p:nvPr>
        </p:nvSpPr>
        <p:spPr/>
        <p:txBody>
          <a:bodyPr/>
          <a:lstStyle/>
          <a:p>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7AC62BE1-9000-1037-C9BC-4F934C22F268}"/>
              </a:ext>
            </a:extLst>
          </p:cNvPr>
          <p:cNvPicPr>
            <a:picLocks noGrp="1" noChangeAspect="1"/>
          </p:cNvPicPr>
          <p:nvPr>
            <p:ph idx="1"/>
          </p:nvPr>
        </p:nvPicPr>
        <p:blipFill rotWithShape="1">
          <a:blip r:embed="rId2"/>
          <a:stretch/>
        </p:blipFill>
        <p:spPr>
          <a:xfrm>
            <a:off x="3686829" y="2133600"/>
            <a:ext cx="6720168" cy="3778250"/>
          </a:xfrm>
        </p:spPr>
      </p:pic>
      <p:sp>
        <p:nvSpPr>
          <p:cNvPr id="5" name="TextBox 4">
            <a:extLst>
              <a:ext uri="{FF2B5EF4-FFF2-40B4-BE49-F238E27FC236}">
                <a16:creationId xmlns:a16="http://schemas.microsoft.com/office/drawing/2014/main" id="{3A97368F-32F9-5DE3-1C86-964D2F941A21}"/>
              </a:ext>
            </a:extLst>
          </p:cNvPr>
          <p:cNvSpPr txBox="1"/>
          <p:nvPr/>
        </p:nvSpPr>
        <p:spPr>
          <a:xfrm>
            <a:off x="3358551" y="5817079"/>
            <a:ext cx="63806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Asynchronous Communication Interface</a:t>
            </a:r>
          </a:p>
          <a:p>
            <a:r>
              <a:rPr lang="en-US" dirty="0"/>
              <a:t> b) First In First out Buffer</a:t>
            </a:r>
          </a:p>
        </p:txBody>
      </p:sp>
    </p:spTree>
    <p:extLst>
      <p:ext uri="{BB962C8B-B14F-4D97-AF65-F5344CB8AC3E}">
        <p14:creationId xmlns:p14="http://schemas.microsoft.com/office/powerpoint/2010/main" val="2566950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C02AF-BE1B-9404-28A0-1E1ABC4EC967}"/>
              </a:ext>
            </a:extLst>
          </p:cNvPr>
          <p:cNvSpPr>
            <a:spLocks noGrp="1"/>
          </p:cNvSpPr>
          <p:nvPr>
            <p:ph type="title"/>
          </p:nvPr>
        </p:nvSpPr>
        <p:spPr/>
        <p:txBody>
          <a:bodyPr/>
          <a:lstStyle/>
          <a:p>
            <a:r>
              <a:rPr lang="en-US" dirty="0">
                <a:ea typeface="+mj-lt"/>
                <a:cs typeface="+mj-lt"/>
              </a:rPr>
              <a:t>Asynchronous Communication Interface:</a:t>
            </a:r>
            <a:endParaRPr lang="en-US" dirty="0"/>
          </a:p>
        </p:txBody>
      </p:sp>
      <p:sp>
        <p:nvSpPr>
          <p:cNvPr id="3" name="Content Placeholder 2">
            <a:extLst>
              <a:ext uri="{FF2B5EF4-FFF2-40B4-BE49-F238E27FC236}">
                <a16:creationId xmlns:a16="http://schemas.microsoft.com/office/drawing/2014/main" id="{4B6C056F-20B1-7A7F-96DE-00641699AD85}"/>
              </a:ext>
            </a:extLst>
          </p:cNvPr>
          <p:cNvSpPr>
            <a:spLocks noGrp="1"/>
          </p:cNvSpPr>
          <p:nvPr>
            <p:ph idx="1"/>
          </p:nvPr>
        </p:nvSpPr>
        <p:spPr/>
        <p:txBody>
          <a:bodyPr vert="horz" lIns="91440" tIns="45720" rIns="91440" bIns="45720" rtlCol="0" anchor="t">
            <a:normAutofit/>
          </a:bodyPr>
          <a:lstStyle/>
          <a:p>
            <a:r>
              <a:rPr lang="en-US" dirty="0">
                <a:ea typeface="+mn-lt"/>
                <a:cs typeface="+mn-lt"/>
              </a:rPr>
              <a:t>It works as both a receiver and a transmitter. Its operation is initialized by CPU by sending a byte to the control register.</a:t>
            </a:r>
          </a:p>
          <a:p>
            <a:r>
              <a:rPr lang="en-US" dirty="0">
                <a:ea typeface="+mn-lt"/>
                <a:cs typeface="+mn-lt"/>
              </a:rPr>
              <a:t> The transmitter register accepts a data byte from CPU through the data bus and transferred to a shift register for serial transmission.</a:t>
            </a:r>
          </a:p>
          <a:p>
            <a:r>
              <a:rPr lang="en-US" dirty="0">
                <a:ea typeface="+mn-lt"/>
                <a:cs typeface="+mn-lt"/>
              </a:rPr>
              <a:t> The receive portion receives information into another shift register, and when a complete data byte is received it is transferred to receiver register. </a:t>
            </a:r>
            <a:endParaRPr lang="en-US">
              <a:ea typeface="+mn-lt"/>
              <a:cs typeface="+mn-lt"/>
            </a:endParaRPr>
          </a:p>
          <a:p>
            <a:r>
              <a:rPr lang="en-US" dirty="0">
                <a:ea typeface="+mn-lt"/>
                <a:cs typeface="+mn-lt"/>
              </a:rPr>
              <a:t>CPU can select the receiver register to read the byte through the data bus. Data in the status register is used for input and output flags.</a:t>
            </a:r>
            <a:endParaRPr lang="en-US"/>
          </a:p>
        </p:txBody>
      </p:sp>
    </p:spTree>
    <p:extLst>
      <p:ext uri="{BB962C8B-B14F-4D97-AF65-F5344CB8AC3E}">
        <p14:creationId xmlns:p14="http://schemas.microsoft.com/office/powerpoint/2010/main" val="3212480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4AEA-F1CE-7BBA-EB9B-E31CF868D2B1}"/>
              </a:ext>
            </a:extLst>
          </p:cNvPr>
          <p:cNvSpPr>
            <a:spLocks noGrp="1"/>
          </p:cNvSpPr>
          <p:nvPr>
            <p:ph type="title"/>
          </p:nvPr>
        </p:nvSpPr>
        <p:spPr/>
        <p:txBody>
          <a:bodyPr/>
          <a:lstStyle/>
          <a:p>
            <a:r>
              <a:rPr lang="en-US" dirty="0">
                <a:ea typeface="+mj-lt"/>
                <a:cs typeface="+mj-lt"/>
              </a:rPr>
              <a:t>First In First Out Buffer (FIFO):</a:t>
            </a:r>
            <a:endParaRPr lang="en-US" dirty="0"/>
          </a:p>
        </p:txBody>
      </p:sp>
      <p:sp>
        <p:nvSpPr>
          <p:cNvPr id="3" name="Content Placeholder 2">
            <a:extLst>
              <a:ext uri="{FF2B5EF4-FFF2-40B4-BE49-F238E27FC236}">
                <a16:creationId xmlns:a16="http://schemas.microsoft.com/office/drawing/2014/main" id="{9A351052-C39F-40A4-0A08-14C3EF646D89}"/>
              </a:ext>
            </a:extLst>
          </p:cNvPr>
          <p:cNvSpPr>
            <a:spLocks noGrp="1"/>
          </p:cNvSpPr>
          <p:nvPr>
            <p:ph idx="1"/>
          </p:nvPr>
        </p:nvSpPr>
        <p:spPr/>
        <p:txBody>
          <a:bodyPr vert="horz" lIns="91440" tIns="45720" rIns="91440" bIns="45720" rtlCol="0" anchor="t">
            <a:normAutofit/>
          </a:bodyPr>
          <a:lstStyle/>
          <a:p>
            <a:r>
              <a:rPr lang="en-US">
                <a:ea typeface="+mn-lt"/>
                <a:cs typeface="+mn-lt"/>
              </a:rPr>
              <a:t>A First In First Out (FIFO) Buffer is a memory unit that stores information in such a manner that the first item is in the item first out. A FIFO buffer comes with separate input and output terminals. The important feature of this buffer is that it can input data and output data at two different rates. When placed between two units, the FIFO can accept data from the source unit at one rate, rate of transfer and deliver the data to the destination unit at another rate. If the source is faster than the destination, the FIFO is useful for source data arrive in bursts that fills out the buffer. FIFO is useful in some applications when data are transferred asynchronously. </a:t>
            </a:r>
            <a:endParaRPr lang="en-US"/>
          </a:p>
        </p:txBody>
      </p:sp>
    </p:spTree>
    <p:extLst>
      <p:ext uri="{BB962C8B-B14F-4D97-AF65-F5344CB8AC3E}">
        <p14:creationId xmlns:p14="http://schemas.microsoft.com/office/powerpoint/2010/main" val="3278129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2ECD1-715F-5C52-ED0B-1D82BA1AB8C3}"/>
              </a:ext>
            </a:extLst>
          </p:cNvPr>
          <p:cNvSpPr>
            <a:spLocks noGrp="1"/>
          </p:cNvSpPr>
          <p:nvPr>
            <p:ph type="title"/>
          </p:nvPr>
        </p:nvSpPr>
        <p:spPr/>
        <p:txBody>
          <a:bodyPr/>
          <a:lstStyle/>
          <a:p>
            <a:r>
              <a:rPr lang="en-US" dirty="0">
                <a:ea typeface="+mj-lt"/>
                <a:cs typeface="+mj-lt"/>
              </a:rPr>
              <a:t>Modes of Data Transfer :</a:t>
            </a:r>
            <a:endParaRPr lang="en-US" dirty="0"/>
          </a:p>
        </p:txBody>
      </p:sp>
      <p:sp>
        <p:nvSpPr>
          <p:cNvPr id="3" name="Content Placeholder 2">
            <a:extLst>
              <a:ext uri="{FF2B5EF4-FFF2-40B4-BE49-F238E27FC236}">
                <a16:creationId xmlns:a16="http://schemas.microsoft.com/office/drawing/2014/main" id="{14CA5B59-9D6C-FC7D-D048-F28D783EF8FD}"/>
              </a:ext>
            </a:extLst>
          </p:cNvPr>
          <p:cNvSpPr>
            <a:spLocks noGrp="1"/>
          </p:cNvSpPr>
          <p:nvPr>
            <p:ph idx="1"/>
          </p:nvPr>
        </p:nvSpPr>
        <p:spPr/>
        <p:txBody>
          <a:bodyPr vert="horz" lIns="91440" tIns="45720" rIns="91440" bIns="45720" rtlCol="0" anchor="t">
            <a:normAutofit/>
          </a:bodyPr>
          <a:lstStyle/>
          <a:p>
            <a:r>
              <a:rPr lang="en-US" dirty="0">
                <a:ea typeface="+mn-lt"/>
                <a:cs typeface="+mn-lt"/>
              </a:rPr>
              <a:t>Transfer of data is required between CPU and peripherals or memory or sometimes between any two devices or units of your computer system. To transfer a data from one unit to another one should be sure that both units have proper connection and at the time of data transfer the receiving unit is not busy. This data transfer with the computer is Internal Operation.</a:t>
            </a:r>
          </a:p>
          <a:p>
            <a:r>
              <a:rPr lang="en-US" dirty="0">
                <a:ea typeface="+mn-lt"/>
                <a:cs typeface="+mn-lt"/>
              </a:rPr>
              <a:t> All the internal operations in a digital system are synchronized by means of clock pulses supplied by a common clock pulse Generator. The data transfer can be </a:t>
            </a:r>
          </a:p>
          <a:p>
            <a:r>
              <a:rPr lang="en-US" dirty="0" err="1">
                <a:ea typeface="+mn-lt"/>
                <a:cs typeface="+mn-lt"/>
              </a:rPr>
              <a:t>i</a:t>
            </a:r>
            <a:r>
              <a:rPr lang="en-US" dirty="0">
                <a:ea typeface="+mn-lt"/>
                <a:cs typeface="+mn-lt"/>
              </a:rPr>
              <a:t>. Synchronous or</a:t>
            </a:r>
          </a:p>
          <a:p>
            <a:r>
              <a:rPr lang="en-US" dirty="0">
                <a:ea typeface="+mn-lt"/>
                <a:cs typeface="+mn-lt"/>
              </a:rPr>
              <a:t> ii. Asynchronous</a:t>
            </a:r>
            <a:endParaRPr lang="en-US" dirty="0"/>
          </a:p>
        </p:txBody>
      </p:sp>
    </p:spTree>
    <p:extLst>
      <p:ext uri="{BB962C8B-B14F-4D97-AF65-F5344CB8AC3E}">
        <p14:creationId xmlns:p14="http://schemas.microsoft.com/office/powerpoint/2010/main" val="4073675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B0376-9051-A09A-8412-ACDAABC5CA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6A9F80-9CAD-6F53-7E55-94FA2C1CD149}"/>
              </a:ext>
            </a:extLst>
          </p:cNvPr>
          <p:cNvSpPr>
            <a:spLocks noGrp="1"/>
          </p:cNvSpPr>
          <p:nvPr>
            <p:ph idx="1"/>
          </p:nvPr>
        </p:nvSpPr>
        <p:spPr/>
        <p:txBody>
          <a:bodyPr vert="horz" lIns="91440" tIns="45720" rIns="91440" bIns="45720" rtlCol="0" anchor="t">
            <a:normAutofit/>
          </a:bodyPr>
          <a:lstStyle/>
          <a:p>
            <a:r>
              <a:rPr lang="en-US" dirty="0">
                <a:ea typeface="+mn-lt"/>
                <a:cs typeface="+mn-lt"/>
              </a:rPr>
              <a:t>When both the transmitting and receiving units use same clock pulse then such a data transfer is called Synchronous process. On the other hand, if the </a:t>
            </a:r>
            <a:r>
              <a:rPr lang="en-US" dirty="0" err="1">
                <a:ea typeface="+mn-lt"/>
                <a:cs typeface="+mn-lt"/>
              </a:rPr>
              <a:t>there</a:t>
            </a:r>
            <a:r>
              <a:rPr lang="en-US" dirty="0">
                <a:ea typeface="+mn-lt"/>
                <a:cs typeface="+mn-lt"/>
              </a:rPr>
              <a:t> is not concept of clock pulses and the sender operates at different moment than the receiver then such a data transfer is called Asynchronous data transfer.</a:t>
            </a:r>
          </a:p>
          <a:p>
            <a:r>
              <a:rPr lang="en-US" dirty="0">
                <a:ea typeface="+mn-lt"/>
                <a:cs typeface="+mn-lt"/>
              </a:rPr>
              <a:t>The data transfer can be handled by various modes. some of the modes use CPU as an intermediate path, others transfer the data directly to and from the memory unit and this can be handled by 3 following ways:</a:t>
            </a:r>
            <a:endParaRPr lang="en-US" dirty="0"/>
          </a:p>
          <a:p>
            <a:r>
              <a:rPr lang="en-US" dirty="0" err="1">
                <a:ea typeface="+mn-lt"/>
                <a:cs typeface="+mn-lt"/>
              </a:rPr>
              <a:t>i</a:t>
            </a:r>
            <a:r>
              <a:rPr lang="en-US" dirty="0">
                <a:ea typeface="+mn-lt"/>
                <a:cs typeface="+mn-lt"/>
              </a:rPr>
              <a:t>. Programmed I/O </a:t>
            </a:r>
          </a:p>
          <a:p>
            <a:r>
              <a:rPr lang="en-US" dirty="0">
                <a:ea typeface="+mn-lt"/>
                <a:cs typeface="+mn-lt"/>
              </a:rPr>
              <a:t>ii. Interrupt-Initiated I/O </a:t>
            </a:r>
          </a:p>
          <a:p>
            <a:r>
              <a:rPr lang="en-US" dirty="0">
                <a:ea typeface="+mn-lt"/>
                <a:cs typeface="+mn-lt"/>
              </a:rPr>
              <a:t>iii. Direct Memory Access (DMA)</a:t>
            </a:r>
            <a:endParaRPr lang="en-US"/>
          </a:p>
        </p:txBody>
      </p:sp>
    </p:spTree>
    <p:extLst>
      <p:ext uri="{BB962C8B-B14F-4D97-AF65-F5344CB8AC3E}">
        <p14:creationId xmlns:p14="http://schemas.microsoft.com/office/powerpoint/2010/main" val="3702011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BB59-9165-2903-2BAE-DE1CD57B2D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CDDA5C-572B-694D-68D3-335305C70982}"/>
              </a:ext>
            </a:extLst>
          </p:cNvPr>
          <p:cNvSpPr>
            <a:spLocks noGrp="1"/>
          </p:cNvSpPr>
          <p:nvPr>
            <p:ph idx="1"/>
          </p:nvPr>
        </p:nvSpPr>
        <p:spPr/>
        <p:txBody>
          <a:bodyPr vert="horz" lIns="91440" tIns="45720" rIns="91440" bIns="45720" rtlCol="0" anchor="t">
            <a:normAutofit/>
          </a:bodyPr>
          <a:lstStyle/>
          <a:p>
            <a:pPr>
              <a:buNone/>
            </a:pPr>
            <a:r>
              <a:rPr lang="en-US" dirty="0">
                <a:cs typeface="Calibri" panose="020F0502020204030204"/>
              </a:rPr>
              <a:t>     iv) Printer</a:t>
            </a:r>
          </a:p>
          <a:p>
            <a:pPr>
              <a:buNone/>
            </a:pPr>
            <a:r>
              <a:rPr lang="en-US" dirty="0">
                <a:cs typeface="Calibri" panose="020F0502020204030204"/>
              </a:rPr>
              <a:t>     v) Magnetic tapes </a:t>
            </a:r>
            <a:endParaRPr lang="en-US" dirty="0">
              <a:ea typeface="+mn-lt"/>
              <a:cs typeface="+mn-lt"/>
            </a:endParaRPr>
          </a:p>
          <a:p>
            <a:pPr>
              <a:buNone/>
            </a:pPr>
            <a:endParaRPr lang="en-US" dirty="0">
              <a:cs typeface="Calibri" panose="020F0502020204030204"/>
            </a:endParaRPr>
          </a:p>
          <a:p>
            <a:pPr>
              <a:buNone/>
            </a:pPr>
            <a:r>
              <a:rPr lang="en-US" dirty="0">
                <a:cs typeface="Calibri" panose="020F0502020204030204"/>
              </a:rPr>
              <a:t>The devices that are under the direct control of the computer are said to be connected online. </a:t>
            </a:r>
            <a:endParaRPr lang="en-US">
              <a:ea typeface="+mn-lt"/>
              <a:cs typeface="+mn-lt"/>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1589307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C88B2-9F89-91CA-D1CE-5E03D969F2C7}"/>
              </a:ext>
            </a:extLst>
          </p:cNvPr>
          <p:cNvSpPr>
            <a:spLocks noGrp="1"/>
          </p:cNvSpPr>
          <p:nvPr>
            <p:ph type="title"/>
          </p:nvPr>
        </p:nvSpPr>
        <p:spPr/>
        <p:txBody>
          <a:bodyPr/>
          <a:lstStyle/>
          <a:p>
            <a:r>
              <a:rPr lang="en-US" dirty="0">
                <a:ea typeface="+mj-lt"/>
                <a:cs typeface="+mj-lt"/>
              </a:rPr>
              <a:t>Programmed I/O Mode: </a:t>
            </a:r>
            <a:endParaRPr lang="en-US" dirty="0"/>
          </a:p>
        </p:txBody>
      </p:sp>
      <p:sp>
        <p:nvSpPr>
          <p:cNvPr id="3" name="Content Placeholder 2">
            <a:extLst>
              <a:ext uri="{FF2B5EF4-FFF2-40B4-BE49-F238E27FC236}">
                <a16:creationId xmlns:a16="http://schemas.microsoft.com/office/drawing/2014/main" id="{3BC7B8E5-B727-5E3A-D0AD-61B3934E5A07}"/>
              </a:ext>
            </a:extLst>
          </p:cNvPr>
          <p:cNvSpPr>
            <a:spLocks noGrp="1"/>
          </p:cNvSpPr>
          <p:nvPr>
            <p:ph idx="1"/>
          </p:nvPr>
        </p:nvSpPr>
        <p:spPr/>
        <p:txBody>
          <a:bodyPr vert="horz" lIns="91440" tIns="45720" rIns="91440" bIns="45720" rtlCol="0" anchor="t">
            <a:normAutofit/>
          </a:bodyPr>
          <a:lstStyle/>
          <a:p>
            <a:r>
              <a:rPr lang="en-US" dirty="0">
                <a:ea typeface="+mn-lt"/>
                <a:cs typeface="+mn-lt"/>
              </a:rPr>
              <a:t>In this mode of data transfer the operations are the results in I/O instructions which is a part of computer program. Each data transfer is initiated by a instruction in the program. Normally the transfer is from a CPU register to peripheral device or vice-versa. </a:t>
            </a:r>
          </a:p>
          <a:p>
            <a:r>
              <a:rPr lang="en-US" dirty="0">
                <a:ea typeface="+mn-lt"/>
                <a:cs typeface="+mn-lt"/>
              </a:rPr>
              <a:t>Once the data is initiated the CPU starts monitoring the interface to see when next transfer can made. The instructions of the program keep close tabs on everything that takes place in the interface unit and the I/O devices.</a:t>
            </a:r>
            <a:endParaRPr lang="en-US" dirty="0"/>
          </a:p>
        </p:txBody>
      </p:sp>
    </p:spTree>
    <p:extLst>
      <p:ext uri="{BB962C8B-B14F-4D97-AF65-F5344CB8AC3E}">
        <p14:creationId xmlns:p14="http://schemas.microsoft.com/office/powerpoint/2010/main" val="3041327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6B54-EDA6-2BDA-0389-F787817D87C4}"/>
              </a:ext>
            </a:extLst>
          </p:cNvPr>
          <p:cNvSpPr>
            <a:spLocks noGrp="1"/>
          </p:cNvSpPr>
          <p:nvPr>
            <p:ph type="title"/>
          </p:nvPr>
        </p:nvSpPr>
        <p:spPr>
          <a:xfrm>
            <a:off x="2664812" y="940412"/>
            <a:ext cx="8911687" cy="1280890"/>
          </a:xfrm>
        </p:spPr>
        <p:txBody>
          <a:bodyPr/>
          <a:lstStyle/>
          <a:p>
            <a:endParaRPr lang="en-US"/>
          </a:p>
        </p:txBody>
      </p:sp>
      <p:pic>
        <p:nvPicPr>
          <p:cNvPr id="4" name="Picture 4" descr="Graphical user interface&#10;&#10;Description automatically generated">
            <a:extLst>
              <a:ext uri="{FF2B5EF4-FFF2-40B4-BE49-F238E27FC236}">
                <a16:creationId xmlns:a16="http://schemas.microsoft.com/office/drawing/2014/main" id="{272BD4A2-C5D2-6739-D8F5-FFF8E05BB13C}"/>
              </a:ext>
            </a:extLst>
          </p:cNvPr>
          <p:cNvPicPr>
            <a:picLocks noGrp="1" noChangeAspect="1"/>
          </p:cNvPicPr>
          <p:nvPr>
            <p:ph idx="1"/>
          </p:nvPr>
        </p:nvPicPr>
        <p:blipFill rotWithShape="1">
          <a:blip r:embed="rId2"/>
          <a:stretch/>
        </p:blipFill>
        <p:spPr>
          <a:xfrm>
            <a:off x="3686829" y="2133600"/>
            <a:ext cx="6720168" cy="3778250"/>
          </a:xfrm>
        </p:spPr>
      </p:pic>
    </p:spTree>
    <p:extLst>
      <p:ext uri="{BB962C8B-B14F-4D97-AF65-F5344CB8AC3E}">
        <p14:creationId xmlns:p14="http://schemas.microsoft.com/office/powerpoint/2010/main" val="14264131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174C-36F9-C705-3E59-712AB9A1A3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917048-7CB8-AABC-EC9A-7324152E5C6E}"/>
              </a:ext>
            </a:extLst>
          </p:cNvPr>
          <p:cNvSpPr>
            <a:spLocks noGrp="1"/>
          </p:cNvSpPr>
          <p:nvPr>
            <p:ph idx="1"/>
          </p:nvPr>
        </p:nvSpPr>
        <p:spPr/>
        <p:txBody>
          <a:bodyPr vert="horz" lIns="91440" tIns="45720" rIns="91440" bIns="45720" rtlCol="0" anchor="t">
            <a:normAutofit/>
          </a:bodyPr>
          <a:lstStyle/>
          <a:p>
            <a:r>
              <a:rPr lang="en-US" dirty="0">
                <a:ea typeface="+mn-lt"/>
                <a:cs typeface="+mn-lt"/>
              </a:rPr>
              <a:t>In this technique CPU is responsible for executing data from the memory for output and storing data in memory for executing of Programmed I/O as shown in Flowchart-: </a:t>
            </a:r>
            <a:endParaRPr lang="en-US"/>
          </a:p>
        </p:txBody>
      </p:sp>
      <p:pic>
        <p:nvPicPr>
          <p:cNvPr id="4" name="Picture 4" descr="Diagram&#10;&#10;Description automatically generated">
            <a:extLst>
              <a:ext uri="{FF2B5EF4-FFF2-40B4-BE49-F238E27FC236}">
                <a16:creationId xmlns:a16="http://schemas.microsoft.com/office/drawing/2014/main" id="{FBB27836-EF7B-7597-06F1-11C39082A013}"/>
              </a:ext>
            </a:extLst>
          </p:cNvPr>
          <p:cNvPicPr>
            <a:picLocks noChangeAspect="1"/>
          </p:cNvPicPr>
          <p:nvPr/>
        </p:nvPicPr>
        <p:blipFill rotWithShape="1">
          <a:blip r:embed="rId2"/>
          <a:srcRect l="36928" t="33478" r="17756" b="15870"/>
          <a:stretch/>
        </p:blipFill>
        <p:spPr>
          <a:xfrm>
            <a:off x="2495910" y="2959778"/>
            <a:ext cx="8515559" cy="3780404"/>
          </a:xfrm>
          <a:prstGeom prst="rect">
            <a:avLst/>
          </a:prstGeom>
        </p:spPr>
      </p:pic>
    </p:spTree>
    <p:extLst>
      <p:ext uri="{BB962C8B-B14F-4D97-AF65-F5344CB8AC3E}">
        <p14:creationId xmlns:p14="http://schemas.microsoft.com/office/powerpoint/2010/main" val="323838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9B94-337B-BA64-BE26-313C4C976D6B}"/>
              </a:ext>
            </a:extLst>
          </p:cNvPr>
          <p:cNvSpPr>
            <a:spLocks noGrp="1"/>
          </p:cNvSpPr>
          <p:nvPr>
            <p:ph type="title"/>
          </p:nvPr>
        </p:nvSpPr>
        <p:spPr/>
        <p:txBody>
          <a:bodyPr/>
          <a:lstStyle/>
          <a:p>
            <a:r>
              <a:rPr lang="en-US" dirty="0">
                <a:ea typeface="+mj-lt"/>
                <a:cs typeface="+mj-lt"/>
              </a:rPr>
              <a:t>Drawback of the Programmed I/O :</a:t>
            </a:r>
            <a:endParaRPr lang="en-US" dirty="0"/>
          </a:p>
        </p:txBody>
      </p:sp>
      <p:sp>
        <p:nvSpPr>
          <p:cNvPr id="3" name="Content Placeholder 2">
            <a:extLst>
              <a:ext uri="{FF2B5EF4-FFF2-40B4-BE49-F238E27FC236}">
                <a16:creationId xmlns:a16="http://schemas.microsoft.com/office/drawing/2014/main" id="{1D28D2BF-F0FB-A802-77E5-55B85F8342A1}"/>
              </a:ext>
            </a:extLst>
          </p:cNvPr>
          <p:cNvSpPr>
            <a:spLocks noGrp="1"/>
          </p:cNvSpPr>
          <p:nvPr>
            <p:ph idx="1"/>
          </p:nvPr>
        </p:nvSpPr>
        <p:spPr/>
        <p:txBody>
          <a:bodyPr vert="horz" lIns="91440" tIns="45720" rIns="91440" bIns="45720" rtlCol="0" anchor="t">
            <a:normAutofit/>
          </a:bodyPr>
          <a:lstStyle/>
          <a:p>
            <a:r>
              <a:rPr lang="en-US" dirty="0">
                <a:ea typeface="+mn-lt"/>
                <a:cs typeface="+mn-lt"/>
              </a:rPr>
              <a:t>The main drawback of the Program Initiated I/O was that the CPU has to monitor the units all the times when the program is executing. Thus the CPU stays in a program loop until the I/O unit indicates that it is ready for data transfer. This is a time consuming process and the CPU time is wasted a lot in keeping an eye to the executing of program.</a:t>
            </a:r>
          </a:p>
          <a:p>
            <a:r>
              <a:rPr lang="en-US" dirty="0">
                <a:ea typeface="+mn-lt"/>
                <a:cs typeface="+mn-lt"/>
              </a:rPr>
              <a:t> To remove this problem an Interrupt facility and special commands are used</a:t>
            </a:r>
            <a:endParaRPr lang="en-US" dirty="0"/>
          </a:p>
        </p:txBody>
      </p:sp>
    </p:spTree>
    <p:extLst>
      <p:ext uri="{BB962C8B-B14F-4D97-AF65-F5344CB8AC3E}">
        <p14:creationId xmlns:p14="http://schemas.microsoft.com/office/powerpoint/2010/main" val="1671616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F63B-A910-0D87-D66D-6C4A6C0F4E4B}"/>
              </a:ext>
            </a:extLst>
          </p:cNvPr>
          <p:cNvSpPr>
            <a:spLocks noGrp="1"/>
          </p:cNvSpPr>
          <p:nvPr>
            <p:ph type="title"/>
          </p:nvPr>
        </p:nvSpPr>
        <p:spPr/>
        <p:txBody>
          <a:bodyPr/>
          <a:lstStyle/>
          <a:p>
            <a:r>
              <a:rPr lang="en-US" dirty="0">
                <a:ea typeface="+mj-lt"/>
                <a:cs typeface="+mj-lt"/>
              </a:rPr>
              <a:t>Interrupt-Initiated I/O :</a:t>
            </a:r>
            <a:endParaRPr lang="en-US" dirty="0"/>
          </a:p>
        </p:txBody>
      </p:sp>
      <p:sp>
        <p:nvSpPr>
          <p:cNvPr id="3" name="Content Placeholder 2">
            <a:extLst>
              <a:ext uri="{FF2B5EF4-FFF2-40B4-BE49-F238E27FC236}">
                <a16:creationId xmlns:a16="http://schemas.microsoft.com/office/drawing/2014/main" id="{E64CAE29-6250-3C73-0A3A-C6784D90CD23}"/>
              </a:ext>
            </a:extLst>
          </p:cNvPr>
          <p:cNvSpPr>
            <a:spLocks noGrp="1"/>
          </p:cNvSpPr>
          <p:nvPr>
            <p:ph idx="1"/>
          </p:nvPr>
        </p:nvSpPr>
        <p:spPr/>
        <p:txBody>
          <a:bodyPr vert="horz" lIns="91440" tIns="45720" rIns="91440" bIns="45720" rtlCol="0" anchor="t">
            <a:normAutofit/>
          </a:bodyPr>
          <a:lstStyle/>
          <a:p>
            <a:r>
              <a:rPr lang="en-US" dirty="0">
                <a:ea typeface="+mn-lt"/>
                <a:cs typeface="+mn-lt"/>
              </a:rPr>
              <a:t>In this method an interrupt facility an interrupt command is used to inform the device about the start and end of transfer. In the meantime the CPU executes other program. When the interface determines that the device is ready for data transfer it generates an Interrupt Request and sends it to the computer. </a:t>
            </a:r>
          </a:p>
          <a:p>
            <a:r>
              <a:rPr lang="en-US" dirty="0">
                <a:ea typeface="+mn-lt"/>
                <a:cs typeface="+mn-lt"/>
              </a:rPr>
              <a:t>When the CPU receives such an signal, it temporarily stops the execution of the program and branches to a service program to process the I/O transfer and after completing it returns back to task, what it was originally performing. </a:t>
            </a:r>
          </a:p>
          <a:p>
            <a:r>
              <a:rPr lang="en-US" dirty="0">
                <a:ea typeface="+mn-lt"/>
                <a:cs typeface="+mn-lt"/>
              </a:rPr>
              <a:t> In this type of IO, computer does not check the flag. It continue to perform its task</a:t>
            </a:r>
            <a:endParaRPr lang="en-US" dirty="0"/>
          </a:p>
        </p:txBody>
      </p:sp>
    </p:spTree>
    <p:extLst>
      <p:ext uri="{BB962C8B-B14F-4D97-AF65-F5344CB8AC3E}">
        <p14:creationId xmlns:p14="http://schemas.microsoft.com/office/powerpoint/2010/main" val="19548982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42AE-3F46-C3F2-02F3-87F5915D49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1E96C9-887C-0931-CCC0-38E5DF75EBF4}"/>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Whenever any device wants the attention, it sends the interrupt signal to the CPU.</a:t>
            </a:r>
          </a:p>
          <a:p>
            <a:r>
              <a:rPr lang="en-US" dirty="0">
                <a:ea typeface="+mn-lt"/>
                <a:cs typeface="+mn-lt"/>
              </a:rPr>
              <a:t> CPU then deviates from what it was doing, store the return address from PC and branch to the address of the subroutine. </a:t>
            </a:r>
          </a:p>
          <a:p>
            <a:r>
              <a:rPr lang="en-US" dirty="0">
                <a:ea typeface="+mn-lt"/>
                <a:cs typeface="+mn-lt"/>
              </a:rPr>
              <a:t> There are two ways of choosing the branch address:</a:t>
            </a:r>
          </a:p>
          <a:p>
            <a:r>
              <a:rPr lang="en-US" dirty="0">
                <a:ea typeface="+mn-lt"/>
                <a:cs typeface="+mn-lt"/>
              </a:rPr>
              <a:t>  Vectored Interrupt </a:t>
            </a:r>
            <a:endParaRPr lang="en-US">
              <a:ea typeface="+mn-lt"/>
              <a:cs typeface="+mn-lt"/>
            </a:endParaRPr>
          </a:p>
          <a:p>
            <a:r>
              <a:rPr lang="en-US" dirty="0">
                <a:ea typeface="+mn-lt"/>
                <a:cs typeface="+mn-lt"/>
              </a:rPr>
              <a:t> Non-vectored Interrupt </a:t>
            </a:r>
          </a:p>
          <a:p>
            <a:r>
              <a:rPr lang="en-US" dirty="0">
                <a:ea typeface="+mn-lt"/>
                <a:cs typeface="+mn-lt"/>
              </a:rPr>
              <a:t>in vectored interrupt the source that interrupt the CPU provides the branch information. This information is called interrupt vectored.</a:t>
            </a:r>
          </a:p>
          <a:p>
            <a:r>
              <a:rPr lang="en-US" dirty="0">
                <a:ea typeface="+mn-lt"/>
                <a:cs typeface="+mn-lt"/>
              </a:rPr>
              <a:t> In non-vectored interrupt, the branch address is assigned to the fixed address in the memory.</a:t>
            </a:r>
            <a:endParaRPr lang="en-US"/>
          </a:p>
        </p:txBody>
      </p:sp>
    </p:spTree>
    <p:extLst>
      <p:ext uri="{BB962C8B-B14F-4D97-AF65-F5344CB8AC3E}">
        <p14:creationId xmlns:p14="http://schemas.microsoft.com/office/powerpoint/2010/main" val="2564643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2F0E6-289D-8097-E403-4814293ADBB9}"/>
              </a:ext>
            </a:extLst>
          </p:cNvPr>
          <p:cNvSpPr>
            <a:spLocks noGrp="1"/>
          </p:cNvSpPr>
          <p:nvPr>
            <p:ph type="title"/>
          </p:nvPr>
        </p:nvSpPr>
        <p:spPr/>
        <p:txBody>
          <a:bodyPr/>
          <a:lstStyle/>
          <a:p>
            <a:r>
              <a:rPr lang="en-US" dirty="0">
                <a:ea typeface="+mj-lt"/>
                <a:cs typeface="+mj-lt"/>
              </a:rPr>
              <a:t>Software Considerations</a:t>
            </a:r>
            <a:endParaRPr lang="en-US" dirty="0"/>
          </a:p>
        </p:txBody>
      </p:sp>
      <p:sp>
        <p:nvSpPr>
          <p:cNvPr id="3" name="Content Placeholder 2">
            <a:extLst>
              <a:ext uri="{FF2B5EF4-FFF2-40B4-BE49-F238E27FC236}">
                <a16:creationId xmlns:a16="http://schemas.microsoft.com/office/drawing/2014/main" id="{C01ECF5C-9328-A956-0114-101E441BCDE4}"/>
              </a:ext>
            </a:extLst>
          </p:cNvPr>
          <p:cNvSpPr>
            <a:spLocks noGrp="1"/>
          </p:cNvSpPr>
          <p:nvPr>
            <p:ph idx="1"/>
          </p:nvPr>
        </p:nvSpPr>
        <p:spPr/>
        <p:txBody>
          <a:bodyPr vert="horz" lIns="91440" tIns="45720" rIns="91440" bIns="45720" rtlCol="0" anchor="t">
            <a:normAutofit/>
          </a:bodyPr>
          <a:lstStyle/>
          <a:p>
            <a:r>
              <a:rPr lang="en-US" dirty="0">
                <a:ea typeface="+mn-lt"/>
                <a:cs typeface="+mn-lt"/>
              </a:rPr>
              <a:t>I/O routines </a:t>
            </a:r>
          </a:p>
          <a:p>
            <a:r>
              <a:rPr lang="en-US" dirty="0">
                <a:ea typeface="+mn-lt"/>
                <a:cs typeface="+mn-lt"/>
              </a:rPr>
              <a:t>software routines for controlling peripherals and for transfer of data between the processor and peripherals</a:t>
            </a:r>
          </a:p>
          <a:p>
            <a:r>
              <a:rPr lang="en-US" dirty="0">
                <a:ea typeface="+mn-lt"/>
                <a:cs typeface="+mn-lt"/>
              </a:rPr>
              <a:t> I/O routines for standard peripherals are provided by the manufacturer (Device driver, OS or BIOS)</a:t>
            </a:r>
          </a:p>
          <a:p>
            <a:r>
              <a:rPr lang="en-US" dirty="0">
                <a:ea typeface="+mn-lt"/>
                <a:cs typeface="+mn-lt"/>
              </a:rPr>
              <a:t> I/O routines are usually included within the operating system</a:t>
            </a:r>
          </a:p>
          <a:p>
            <a:r>
              <a:rPr lang="en-US" dirty="0">
                <a:ea typeface="+mn-lt"/>
                <a:cs typeface="+mn-lt"/>
              </a:rPr>
              <a:t> I/O routines are usually available as operating system procedures ( OS or BIOS function call)</a:t>
            </a:r>
            <a:endParaRPr lang="en-US"/>
          </a:p>
        </p:txBody>
      </p:sp>
    </p:spTree>
    <p:extLst>
      <p:ext uri="{BB962C8B-B14F-4D97-AF65-F5344CB8AC3E}">
        <p14:creationId xmlns:p14="http://schemas.microsoft.com/office/powerpoint/2010/main" val="4134101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56915-FEA5-CDCF-04A0-D3E4FDBB4C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32837E-83F9-84ED-AF8B-B3B38E5802C4}"/>
              </a:ext>
            </a:extLst>
          </p:cNvPr>
          <p:cNvSpPr>
            <a:spLocks noGrp="1"/>
          </p:cNvSpPr>
          <p:nvPr>
            <p:ph idx="1"/>
          </p:nvPr>
        </p:nvSpPr>
        <p:spPr/>
        <p:txBody>
          <a:bodyPr vert="horz" lIns="91440" tIns="45720" rIns="91440" bIns="45720" rtlCol="0" anchor="t">
            <a:normAutofit/>
          </a:bodyPr>
          <a:lstStyle/>
          <a:p>
            <a:r>
              <a:rPr lang="en-US" dirty="0">
                <a:ea typeface="+mn-lt"/>
                <a:cs typeface="+mn-lt"/>
              </a:rPr>
              <a:t>Priority Interrupt </a:t>
            </a:r>
          </a:p>
          <a:p>
            <a:r>
              <a:rPr lang="en-US" dirty="0">
                <a:ea typeface="+mn-lt"/>
                <a:cs typeface="+mn-lt"/>
              </a:rPr>
              <a:t>Identify the source of the interrupt when several sources will request service simultaneously Determine which condition is to be serviced first when two or more requests arrive simultaneously :</a:t>
            </a:r>
          </a:p>
          <a:p>
            <a:r>
              <a:rPr lang="en-US" dirty="0">
                <a:ea typeface="+mn-lt"/>
                <a:cs typeface="+mn-lt"/>
              </a:rPr>
              <a:t> 1) Software : Polling</a:t>
            </a:r>
          </a:p>
          <a:p>
            <a:r>
              <a:rPr lang="en-US" dirty="0">
                <a:ea typeface="+mn-lt"/>
                <a:cs typeface="+mn-lt"/>
              </a:rPr>
              <a:t> 2) Hardware : Daisy chain, Parallel priority</a:t>
            </a:r>
            <a:endParaRPr lang="en-US"/>
          </a:p>
        </p:txBody>
      </p:sp>
    </p:spTree>
    <p:extLst>
      <p:ext uri="{BB962C8B-B14F-4D97-AF65-F5344CB8AC3E}">
        <p14:creationId xmlns:p14="http://schemas.microsoft.com/office/powerpoint/2010/main" val="16866567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7659E-3696-0675-9FED-9D53B82D4FBD}"/>
              </a:ext>
            </a:extLst>
          </p:cNvPr>
          <p:cNvSpPr>
            <a:spLocks noGrp="1"/>
          </p:cNvSpPr>
          <p:nvPr>
            <p:ph type="title"/>
          </p:nvPr>
        </p:nvSpPr>
        <p:spPr/>
        <p:txBody>
          <a:bodyPr/>
          <a:lstStyle/>
          <a:p>
            <a:r>
              <a:rPr lang="en-US" dirty="0">
                <a:ea typeface="+mj-lt"/>
                <a:cs typeface="+mj-lt"/>
              </a:rPr>
              <a:t>Polling </a:t>
            </a:r>
            <a:endParaRPr lang="en-US" dirty="0"/>
          </a:p>
        </p:txBody>
      </p:sp>
      <p:sp>
        <p:nvSpPr>
          <p:cNvPr id="3" name="Content Placeholder 2">
            <a:extLst>
              <a:ext uri="{FF2B5EF4-FFF2-40B4-BE49-F238E27FC236}">
                <a16:creationId xmlns:a16="http://schemas.microsoft.com/office/drawing/2014/main" id="{4A9A253F-3B93-34E0-C193-EF97D192C1EF}"/>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 Identify the highest-priority source by software means</a:t>
            </a:r>
          </a:p>
          <a:p>
            <a:pPr marL="0" indent="0">
              <a:buNone/>
            </a:pPr>
            <a:r>
              <a:rPr lang="en-US" dirty="0">
                <a:ea typeface="+mn-lt"/>
                <a:cs typeface="+mn-lt"/>
              </a:rPr>
              <a:t> One common branch address is used for all interrupts</a:t>
            </a:r>
          </a:p>
          <a:p>
            <a:pPr marL="0" indent="0">
              <a:buNone/>
            </a:pPr>
            <a:r>
              <a:rPr lang="en-US" dirty="0">
                <a:ea typeface="+mn-lt"/>
                <a:cs typeface="+mn-lt"/>
              </a:rPr>
              <a:t> Program polls the interrupt sources in sequence </a:t>
            </a:r>
            <a:endParaRPr lang="en-US">
              <a:ea typeface="+mn-lt"/>
              <a:cs typeface="+mn-lt"/>
            </a:endParaRPr>
          </a:p>
          <a:p>
            <a:pPr marL="0" indent="0">
              <a:buNone/>
            </a:pPr>
            <a:r>
              <a:rPr lang="en-US" dirty="0">
                <a:ea typeface="+mn-lt"/>
                <a:cs typeface="+mn-lt"/>
              </a:rPr>
              <a:t>The highest-priority source is tested first </a:t>
            </a:r>
            <a:endParaRPr lang="en-US">
              <a:ea typeface="+mn-lt"/>
              <a:cs typeface="+mn-lt"/>
            </a:endParaRPr>
          </a:p>
          <a:p>
            <a:pPr marL="0" indent="0">
              <a:buNone/>
            </a:pPr>
            <a:r>
              <a:rPr lang="en-US" dirty="0">
                <a:ea typeface="+mn-lt"/>
                <a:cs typeface="+mn-lt"/>
              </a:rPr>
              <a:t>Polling priority interrupt</a:t>
            </a:r>
          </a:p>
          <a:p>
            <a:pPr marL="0" indent="0">
              <a:buNone/>
            </a:pPr>
            <a:r>
              <a:rPr lang="en-US" dirty="0">
                <a:ea typeface="+mn-lt"/>
                <a:cs typeface="+mn-lt"/>
              </a:rPr>
              <a:t> If there are many interrupt sources, the time required to poll them can exceed the time available to service the I/O device Hardware priority interrupt </a:t>
            </a:r>
            <a:endParaRPr lang="en-US"/>
          </a:p>
        </p:txBody>
      </p:sp>
    </p:spTree>
    <p:extLst>
      <p:ext uri="{BB962C8B-B14F-4D97-AF65-F5344CB8AC3E}">
        <p14:creationId xmlns:p14="http://schemas.microsoft.com/office/powerpoint/2010/main" val="16554959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87F90-EB1C-D8F6-E4A7-B275C9CA397A}"/>
              </a:ext>
            </a:extLst>
          </p:cNvPr>
          <p:cNvSpPr>
            <a:spLocks noGrp="1"/>
          </p:cNvSpPr>
          <p:nvPr>
            <p:ph type="title"/>
          </p:nvPr>
        </p:nvSpPr>
        <p:spPr>
          <a:xfrm>
            <a:off x="2679189" y="1156072"/>
            <a:ext cx="8911687" cy="863947"/>
          </a:xfrm>
        </p:spPr>
        <p:txBody>
          <a:bodyPr/>
          <a:lstStyle/>
          <a:p>
            <a:r>
              <a:rPr lang="en-US" dirty="0">
                <a:ea typeface="+mj-lt"/>
                <a:cs typeface="+mj-lt"/>
              </a:rPr>
              <a:t>Daisy-Chaining : </a:t>
            </a:r>
            <a:endParaRPr lang="en-US"/>
          </a:p>
        </p:txBody>
      </p:sp>
      <p:pic>
        <p:nvPicPr>
          <p:cNvPr id="4" name="Picture 4" descr="Diagram&#10;&#10;Description automatically generated">
            <a:extLst>
              <a:ext uri="{FF2B5EF4-FFF2-40B4-BE49-F238E27FC236}">
                <a16:creationId xmlns:a16="http://schemas.microsoft.com/office/drawing/2014/main" id="{AD248B57-8C08-45C6-B530-18305906C213}"/>
              </a:ext>
            </a:extLst>
          </p:cNvPr>
          <p:cNvPicPr>
            <a:picLocks noGrp="1" noChangeAspect="1"/>
          </p:cNvPicPr>
          <p:nvPr>
            <p:ph idx="1"/>
          </p:nvPr>
        </p:nvPicPr>
        <p:blipFill rotWithShape="1">
          <a:blip r:embed="rId2"/>
          <a:stretch/>
        </p:blipFill>
        <p:spPr>
          <a:xfrm>
            <a:off x="3686829" y="2133600"/>
            <a:ext cx="6720168" cy="3778250"/>
          </a:xfrm>
        </p:spPr>
      </p:pic>
    </p:spTree>
    <p:extLst>
      <p:ext uri="{BB962C8B-B14F-4D97-AF65-F5344CB8AC3E}">
        <p14:creationId xmlns:p14="http://schemas.microsoft.com/office/powerpoint/2010/main" val="3194469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B099E-77E0-55A5-1A50-46116CE55398}"/>
              </a:ext>
            </a:extLst>
          </p:cNvPr>
          <p:cNvSpPr>
            <a:spLocks noGrp="1"/>
          </p:cNvSpPr>
          <p:nvPr>
            <p:ph type="title"/>
          </p:nvPr>
        </p:nvSpPr>
        <p:spPr/>
        <p:txBody>
          <a:bodyPr/>
          <a:lstStyle/>
          <a:p>
            <a:r>
              <a:rPr lang="en-US" dirty="0">
                <a:ea typeface="+mj-lt"/>
                <a:cs typeface="+mj-lt"/>
              </a:rPr>
              <a:t>Input - Output Interface</a:t>
            </a:r>
            <a:endParaRPr lang="en-US" dirty="0"/>
          </a:p>
        </p:txBody>
      </p:sp>
      <p:sp>
        <p:nvSpPr>
          <p:cNvPr id="3" name="Content Placeholder 2">
            <a:extLst>
              <a:ext uri="{FF2B5EF4-FFF2-40B4-BE49-F238E27FC236}">
                <a16:creationId xmlns:a16="http://schemas.microsoft.com/office/drawing/2014/main" id="{C79B5EBA-6241-0343-5644-14A88839A445}"/>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 Input Output Interface provides a method for transferring information between internal storage and external I/O devices. Peripherals connected to a computer need special communication links for interfacing them with the central processing unit. The purpose of communication link is to resolve the differences that exist between the central computer and each peripheral.</a:t>
            </a:r>
          </a:p>
          <a:p>
            <a:pPr marL="0" indent="0">
              <a:buNone/>
            </a:pPr>
            <a:r>
              <a:rPr lang="en-US" dirty="0">
                <a:ea typeface="+mn-lt"/>
                <a:cs typeface="+mn-lt"/>
              </a:rPr>
              <a:t>The Major Differences are:- </a:t>
            </a:r>
          </a:p>
          <a:p>
            <a:pPr marL="0" indent="0">
              <a:buNone/>
            </a:pPr>
            <a:endParaRPr lang="en-US" dirty="0">
              <a:ea typeface="+mn-lt"/>
              <a:cs typeface="+mn-lt"/>
            </a:endParaRPr>
          </a:p>
          <a:p>
            <a:pPr marL="0" indent="0">
              <a:buNone/>
            </a:pPr>
            <a:r>
              <a:rPr lang="en-US" dirty="0">
                <a:ea typeface="+mn-lt"/>
                <a:cs typeface="+mn-lt"/>
              </a:rPr>
              <a:t>1. Peripherals are </a:t>
            </a:r>
            <a:r>
              <a:rPr lang="en-US" dirty="0" err="1">
                <a:ea typeface="+mn-lt"/>
                <a:cs typeface="+mn-lt"/>
              </a:rPr>
              <a:t>electromechnical</a:t>
            </a:r>
            <a:r>
              <a:rPr lang="en-US" dirty="0">
                <a:ea typeface="+mn-lt"/>
                <a:cs typeface="+mn-lt"/>
              </a:rPr>
              <a:t> and electromagnetic devices and CPU and memory are electronic devices. Therefore, a conversion of signal values may be needed. </a:t>
            </a:r>
            <a:endParaRPr lang="en-US"/>
          </a:p>
        </p:txBody>
      </p:sp>
    </p:spTree>
    <p:extLst>
      <p:ext uri="{BB962C8B-B14F-4D97-AF65-F5344CB8AC3E}">
        <p14:creationId xmlns:p14="http://schemas.microsoft.com/office/powerpoint/2010/main" val="24736116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48AD9-EB5F-CF56-4D45-B92EEFAEE1E8}"/>
              </a:ext>
            </a:extLst>
          </p:cNvPr>
          <p:cNvSpPr>
            <a:spLocks noGrp="1"/>
          </p:cNvSpPr>
          <p:nvPr>
            <p:ph type="title"/>
          </p:nvPr>
        </p:nvSpPr>
        <p:spPr/>
        <p:txBody>
          <a:bodyPr/>
          <a:lstStyle/>
          <a:p>
            <a:r>
              <a:rPr lang="en-US" dirty="0">
                <a:ea typeface="+mj-lt"/>
                <a:cs typeface="+mj-lt"/>
              </a:rPr>
              <a:t>One stage of the daisy-chain priority arrangement : </a:t>
            </a:r>
            <a:endParaRPr lang="en-US" dirty="0"/>
          </a:p>
        </p:txBody>
      </p:sp>
      <p:sp>
        <p:nvSpPr>
          <p:cNvPr id="3" name="Content Placeholder 2">
            <a:extLst>
              <a:ext uri="{FF2B5EF4-FFF2-40B4-BE49-F238E27FC236}">
                <a16:creationId xmlns:a16="http://schemas.microsoft.com/office/drawing/2014/main" id="{713B30FD-20CC-0725-A5B7-48A97F879CDC}"/>
              </a:ext>
            </a:extLst>
          </p:cNvPr>
          <p:cNvSpPr>
            <a:spLocks noGrp="1"/>
          </p:cNvSpPr>
          <p:nvPr>
            <p:ph idx="1"/>
          </p:nvPr>
        </p:nvSpPr>
        <p:spPr/>
        <p:txBody>
          <a:bodyPr vert="horz" lIns="91440" tIns="45720" rIns="91440" bIns="45720" rtlCol="0" anchor="t">
            <a:normAutofit/>
          </a:bodyPr>
          <a:lstStyle/>
          <a:p>
            <a:r>
              <a:rPr lang="en-US" dirty="0">
                <a:ea typeface="+mn-lt"/>
                <a:cs typeface="+mn-lt"/>
              </a:rPr>
              <a:t> No interrupt request </a:t>
            </a:r>
          </a:p>
          <a:p>
            <a:r>
              <a:rPr lang="en-US" dirty="0">
                <a:ea typeface="+mn-lt"/>
                <a:cs typeface="+mn-lt"/>
              </a:rPr>
              <a:t> Invalid : interrupt request, but no acknowledge</a:t>
            </a:r>
          </a:p>
          <a:p>
            <a:r>
              <a:rPr lang="en-US" dirty="0">
                <a:ea typeface="+mn-lt"/>
                <a:cs typeface="+mn-lt"/>
              </a:rPr>
              <a:t> No interrupt request : Pass to other device (other device requested interrupt ) </a:t>
            </a:r>
            <a:endParaRPr lang="en-US">
              <a:ea typeface="+mn-lt"/>
              <a:cs typeface="+mn-lt"/>
            </a:endParaRPr>
          </a:p>
          <a:p>
            <a:r>
              <a:rPr lang="en-US" dirty="0">
                <a:ea typeface="+mn-lt"/>
                <a:cs typeface="+mn-lt"/>
              </a:rPr>
              <a:t> Interrupt request</a:t>
            </a:r>
            <a:endParaRPr lang="en-US"/>
          </a:p>
        </p:txBody>
      </p:sp>
    </p:spTree>
    <p:extLst>
      <p:ext uri="{BB962C8B-B14F-4D97-AF65-F5344CB8AC3E}">
        <p14:creationId xmlns:p14="http://schemas.microsoft.com/office/powerpoint/2010/main" val="19771857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0426A-3A12-CB3D-BC86-614CEE57B10A}"/>
              </a:ext>
            </a:extLst>
          </p:cNvPr>
          <p:cNvSpPr>
            <a:spLocks noGrp="1"/>
          </p:cNvSpPr>
          <p:nvPr>
            <p:ph type="title"/>
          </p:nvPr>
        </p:nvSpPr>
        <p:spPr/>
        <p:txBody>
          <a:bodyPr/>
          <a:lstStyle/>
          <a:p>
            <a:endParaRPr lang="en-US"/>
          </a:p>
        </p:txBody>
      </p:sp>
      <p:pic>
        <p:nvPicPr>
          <p:cNvPr id="4" name="Picture 4" descr="A picture containing schematic&#10;&#10;Description automatically generated">
            <a:extLst>
              <a:ext uri="{FF2B5EF4-FFF2-40B4-BE49-F238E27FC236}">
                <a16:creationId xmlns:a16="http://schemas.microsoft.com/office/drawing/2014/main" id="{335F3439-BBA9-27D2-5EE4-A6852FB112B5}"/>
              </a:ext>
            </a:extLst>
          </p:cNvPr>
          <p:cNvPicPr>
            <a:picLocks noGrp="1" noChangeAspect="1"/>
          </p:cNvPicPr>
          <p:nvPr>
            <p:ph idx="1"/>
          </p:nvPr>
        </p:nvPicPr>
        <p:blipFill rotWithShape="1">
          <a:blip r:embed="rId2"/>
          <a:stretch/>
        </p:blipFill>
        <p:spPr>
          <a:xfrm>
            <a:off x="3686829" y="2133600"/>
            <a:ext cx="6720168" cy="3778250"/>
          </a:xfrm>
        </p:spPr>
      </p:pic>
    </p:spTree>
    <p:extLst>
      <p:ext uri="{BB962C8B-B14F-4D97-AF65-F5344CB8AC3E}">
        <p14:creationId xmlns:p14="http://schemas.microsoft.com/office/powerpoint/2010/main" val="36919653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BA736-C89E-EBBE-5264-0884AD73389B}"/>
              </a:ext>
            </a:extLst>
          </p:cNvPr>
          <p:cNvSpPr>
            <a:spLocks noGrp="1"/>
          </p:cNvSpPr>
          <p:nvPr>
            <p:ph type="title"/>
          </p:nvPr>
        </p:nvSpPr>
        <p:spPr/>
        <p:txBody>
          <a:bodyPr/>
          <a:lstStyle/>
          <a:p>
            <a:r>
              <a:rPr lang="en-US" dirty="0">
                <a:ea typeface="+mj-lt"/>
                <a:cs typeface="+mj-lt"/>
              </a:rPr>
              <a:t>Parallel Priority </a:t>
            </a:r>
            <a:endParaRPr lang="en-US"/>
          </a:p>
        </p:txBody>
      </p:sp>
      <p:sp>
        <p:nvSpPr>
          <p:cNvPr id="3" name="Content Placeholder 2">
            <a:extLst>
              <a:ext uri="{FF2B5EF4-FFF2-40B4-BE49-F238E27FC236}">
                <a16:creationId xmlns:a16="http://schemas.microsoft.com/office/drawing/2014/main" id="{5CC25805-2D94-B855-FA00-F485E17EB119}"/>
              </a:ext>
            </a:extLst>
          </p:cNvPr>
          <p:cNvSpPr>
            <a:spLocks noGrp="1"/>
          </p:cNvSpPr>
          <p:nvPr>
            <p:ph idx="1"/>
          </p:nvPr>
        </p:nvSpPr>
        <p:spPr/>
        <p:txBody>
          <a:bodyPr vert="horz" lIns="91440" tIns="45720" rIns="91440" bIns="45720" rtlCol="0" anchor="t">
            <a:normAutofit/>
          </a:bodyPr>
          <a:lstStyle/>
          <a:p>
            <a:r>
              <a:rPr lang="en-US" dirty="0">
                <a:ea typeface="+mn-lt"/>
                <a:cs typeface="+mn-lt"/>
              </a:rPr>
              <a:t>Priority Encoder Parallel Priority : </a:t>
            </a:r>
          </a:p>
          <a:p>
            <a:r>
              <a:rPr lang="en-US" dirty="0">
                <a:ea typeface="+mn-lt"/>
                <a:cs typeface="+mn-lt"/>
              </a:rPr>
              <a:t>Interrupt Enable F/F (IEN) : set or cleared by the program</a:t>
            </a:r>
          </a:p>
          <a:p>
            <a:r>
              <a:rPr lang="en-US" dirty="0">
                <a:ea typeface="+mn-lt"/>
                <a:cs typeface="+mn-lt"/>
              </a:rPr>
              <a:t> Interrupt Status F/F (IST) : set or cleared by the encoder output </a:t>
            </a:r>
          </a:p>
        </p:txBody>
      </p:sp>
    </p:spTree>
    <p:extLst>
      <p:ext uri="{BB962C8B-B14F-4D97-AF65-F5344CB8AC3E}">
        <p14:creationId xmlns:p14="http://schemas.microsoft.com/office/powerpoint/2010/main" val="3032668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2F15-9ED2-00DB-E191-DB77C5B1F392}"/>
              </a:ext>
            </a:extLst>
          </p:cNvPr>
          <p:cNvSpPr>
            <a:spLocks noGrp="1"/>
          </p:cNvSpPr>
          <p:nvPr>
            <p:ph type="title"/>
          </p:nvPr>
        </p:nvSpPr>
        <p:spPr/>
        <p:txBody>
          <a:bodyPr>
            <a:normAutofit/>
          </a:bodyPr>
          <a:lstStyle/>
          <a:p>
            <a:r>
              <a:rPr lang="en-US" dirty="0">
                <a:ea typeface="+mj-lt"/>
                <a:cs typeface="+mj-lt"/>
              </a:rPr>
              <a:t>Interrupt Cycle</a:t>
            </a:r>
            <a:endParaRPr lang="en-US" dirty="0"/>
          </a:p>
        </p:txBody>
      </p:sp>
      <p:sp>
        <p:nvSpPr>
          <p:cNvPr id="3" name="Content Placeholder 2">
            <a:extLst>
              <a:ext uri="{FF2B5EF4-FFF2-40B4-BE49-F238E27FC236}">
                <a16:creationId xmlns:a16="http://schemas.microsoft.com/office/drawing/2014/main" id="{2F4943A0-4443-A509-F1E1-399B882CF32B}"/>
              </a:ext>
            </a:extLst>
          </p:cNvPr>
          <p:cNvSpPr>
            <a:spLocks noGrp="1"/>
          </p:cNvSpPr>
          <p:nvPr>
            <p:ph idx="1"/>
          </p:nvPr>
        </p:nvSpPr>
        <p:spPr/>
        <p:txBody>
          <a:bodyPr vert="horz" lIns="91440" tIns="45720" rIns="91440" bIns="45720" rtlCol="0" anchor="t">
            <a:normAutofit/>
          </a:bodyPr>
          <a:lstStyle/>
          <a:p>
            <a:r>
              <a:rPr lang="en-US" dirty="0">
                <a:ea typeface="+mn-lt"/>
                <a:cs typeface="+mn-lt"/>
              </a:rPr>
              <a:t>At the end of each instruction cycle, CPU</a:t>
            </a:r>
          </a:p>
          <a:p>
            <a:r>
              <a:rPr lang="en-US" dirty="0">
                <a:ea typeface="+mn-lt"/>
                <a:cs typeface="+mn-lt"/>
              </a:rPr>
              <a:t> checks IEN and IST </a:t>
            </a:r>
          </a:p>
          <a:p>
            <a:r>
              <a:rPr lang="en-US" dirty="0">
                <a:ea typeface="+mn-lt"/>
                <a:cs typeface="+mn-lt"/>
              </a:rPr>
              <a:t>if both IEN and IST equal to “1”</a:t>
            </a:r>
          </a:p>
          <a:p>
            <a:r>
              <a:rPr lang="en-US" dirty="0">
                <a:ea typeface="+mn-lt"/>
                <a:cs typeface="+mn-lt"/>
              </a:rPr>
              <a:t> CPU goes to an Instruction Cycle Sequence of microoperation during Instruction Cycle</a:t>
            </a:r>
            <a:endParaRPr lang="en-US"/>
          </a:p>
        </p:txBody>
      </p:sp>
    </p:spTree>
    <p:extLst>
      <p:ext uri="{BB962C8B-B14F-4D97-AF65-F5344CB8AC3E}">
        <p14:creationId xmlns:p14="http://schemas.microsoft.com/office/powerpoint/2010/main" val="5006086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C5630-6771-6D68-3E2B-B67C984445E1}"/>
              </a:ext>
            </a:extLst>
          </p:cNvPr>
          <p:cNvSpPr>
            <a:spLocks noGrp="1"/>
          </p:cNvSpPr>
          <p:nvPr>
            <p:ph type="title"/>
          </p:nvPr>
        </p:nvSpPr>
        <p:spPr>
          <a:xfrm flipV="1">
            <a:off x="2592925" y="1143000"/>
            <a:ext cx="8911687" cy="99336"/>
          </a:xfrm>
        </p:spPr>
        <p:txBody>
          <a:bodyPr>
            <a:normAutofit fontScale="90000"/>
          </a:bodyPr>
          <a:lstStyle/>
          <a:p>
            <a:endParaRPr lang="en-US"/>
          </a:p>
        </p:txBody>
      </p:sp>
      <p:pic>
        <p:nvPicPr>
          <p:cNvPr id="4" name="Picture 4" descr="A picture containing diagram&#10;&#10;Description automatically generated">
            <a:extLst>
              <a:ext uri="{FF2B5EF4-FFF2-40B4-BE49-F238E27FC236}">
                <a16:creationId xmlns:a16="http://schemas.microsoft.com/office/drawing/2014/main" id="{EE2D8F23-C941-FF6E-BA4E-E010DFB66CDF}"/>
              </a:ext>
            </a:extLst>
          </p:cNvPr>
          <p:cNvPicPr>
            <a:picLocks noGrp="1" noChangeAspect="1"/>
          </p:cNvPicPr>
          <p:nvPr>
            <p:ph idx="1"/>
          </p:nvPr>
        </p:nvPicPr>
        <p:blipFill rotWithShape="1">
          <a:blip r:embed="rId2"/>
          <a:srcRect l="27195" t="17110" r="5782" b="7791"/>
          <a:stretch/>
        </p:blipFill>
        <p:spPr>
          <a:xfrm>
            <a:off x="2465312" y="1515374"/>
            <a:ext cx="9204753" cy="4720372"/>
          </a:xfrm>
        </p:spPr>
      </p:pic>
    </p:spTree>
    <p:extLst>
      <p:ext uri="{BB962C8B-B14F-4D97-AF65-F5344CB8AC3E}">
        <p14:creationId xmlns:p14="http://schemas.microsoft.com/office/powerpoint/2010/main" val="33945890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05EA1-A70C-93CA-26B8-2BA0FA742597}"/>
              </a:ext>
            </a:extLst>
          </p:cNvPr>
          <p:cNvSpPr>
            <a:spLocks noGrp="1"/>
          </p:cNvSpPr>
          <p:nvPr>
            <p:ph type="title"/>
          </p:nvPr>
        </p:nvSpPr>
        <p:spPr/>
        <p:txBody>
          <a:bodyPr/>
          <a:lstStyle/>
          <a:p>
            <a:r>
              <a:rPr lang="en-US" dirty="0">
                <a:ea typeface="+mj-lt"/>
                <a:cs typeface="+mj-lt"/>
              </a:rPr>
              <a:t>Direct Memory Access (DMA):</a:t>
            </a:r>
            <a:endParaRPr lang="en-US" dirty="0"/>
          </a:p>
        </p:txBody>
      </p:sp>
      <p:sp>
        <p:nvSpPr>
          <p:cNvPr id="3" name="Content Placeholder 2">
            <a:extLst>
              <a:ext uri="{FF2B5EF4-FFF2-40B4-BE49-F238E27FC236}">
                <a16:creationId xmlns:a16="http://schemas.microsoft.com/office/drawing/2014/main" id="{1C9A04DC-2163-EB74-6E18-22CEAEB7A6F9}"/>
              </a:ext>
            </a:extLst>
          </p:cNvPr>
          <p:cNvSpPr>
            <a:spLocks noGrp="1"/>
          </p:cNvSpPr>
          <p:nvPr>
            <p:ph idx="1"/>
          </p:nvPr>
        </p:nvSpPr>
        <p:spPr/>
        <p:txBody>
          <a:bodyPr vert="horz" lIns="91440" tIns="45720" rIns="91440" bIns="45720" rtlCol="0" anchor="t">
            <a:normAutofit/>
          </a:bodyPr>
          <a:lstStyle/>
          <a:p>
            <a:r>
              <a:rPr lang="en-US" dirty="0">
                <a:ea typeface="+mn-lt"/>
                <a:cs typeface="+mn-lt"/>
              </a:rPr>
              <a:t>In the Direct Memory Access (DMA) the interface transfer the data into and out of the memory unit through the memory bus. The transfer of data between a fast storage device such as magnetic disk and memory is often limited by the speed of the CPU. Removing the CPU from the path and letting the peripheral device manage the memory buses directly would improve the speed of transfer. This transfer technique is called Direct Memory Access (DMA). </a:t>
            </a:r>
          </a:p>
          <a:p>
            <a:r>
              <a:rPr lang="en-US" dirty="0">
                <a:ea typeface="+mn-lt"/>
                <a:cs typeface="+mn-lt"/>
              </a:rPr>
              <a:t>During the DMA transfer, the CPU is idle and has no control of the memory buses. A DMA Controller takes over the buses to manage the transfer directly between the I/O device and memory. </a:t>
            </a:r>
            <a:endParaRPr lang="en-US"/>
          </a:p>
        </p:txBody>
      </p:sp>
    </p:spTree>
    <p:extLst>
      <p:ext uri="{BB962C8B-B14F-4D97-AF65-F5344CB8AC3E}">
        <p14:creationId xmlns:p14="http://schemas.microsoft.com/office/powerpoint/2010/main" val="5683996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740C-5D3B-050B-2F4F-562E216B1E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6FEF4E-35E9-D78F-373A-4EFFDA88C580}"/>
              </a:ext>
            </a:extLst>
          </p:cNvPr>
          <p:cNvSpPr>
            <a:spLocks noGrp="1"/>
          </p:cNvSpPr>
          <p:nvPr>
            <p:ph idx="1"/>
          </p:nvPr>
        </p:nvSpPr>
        <p:spPr/>
        <p:txBody>
          <a:bodyPr vert="horz" lIns="91440" tIns="45720" rIns="91440" bIns="45720" rtlCol="0" anchor="t">
            <a:normAutofit/>
          </a:bodyPr>
          <a:lstStyle/>
          <a:p>
            <a:r>
              <a:rPr lang="en-US" dirty="0">
                <a:ea typeface="+mn-lt"/>
                <a:cs typeface="+mn-lt"/>
              </a:rPr>
              <a:t> Bus Request (BR) </a:t>
            </a:r>
          </a:p>
          <a:p>
            <a:r>
              <a:rPr lang="en-US" dirty="0">
                <a:ea typeface="+mn-lt"/>
                <a:cs typeface="+mn-lt"/>
              </a:rPr>
              <a:t> Bus Grant (BG)</a:t>
            </a:r>
          </a:p>
          <a:p>
            <a:r>
              <a:rPr lang="en-US" dirty="0">
                <a:ea typeface="+mn-lt"/>
                <a:cs typeface="+mn-lt"/>
              </a:rPr>
              <a:t> These two control signals in the CPU that facilitates the DMA transfer. The Bus Request (BR) input is used by the DMA controller to request the CPU. When this input is active, the CPU terminates the execution of the current instruction and places the address bus, data bus and read write lines into a high Impedance state. High Impedance state means that the output is disconnected</a:t>
            </a:r>
            <a:endParaRPr lang="en-US" dirty="0"/>
          </a:p>
        </p:txBody>
      </p:sp>
    </p:spTree>
    <p:extLst>
      <p:ext uri="{BB962C8B-B14F-4D97-AF65-F5344CB8AC3E}">
        <p14:creationId xmlns:p14="http://schemas.microsoft.com/office/powerpoint/2010/main" val="1400481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AD597-C027-3C14-49DA-3988A342B361}"/>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6CB9F8C9-1D49-D4D5-A02D-BE0EC3C5E666}"/>
              </a:ext>
            </a:extLst>
          </p:cNvPr>
          <p:cNvPicPr>
            <a:picLocks noGrp="1" noChangeAspect="1"/>
          </p:cNvPicPr>
          <p:nvPr>
            <p:ph idx="1"/>
          </p:nvPr>
        </p:nvPicPr>
        <p:blipFill rotWithShape="1">
          <a:blip r:embed="rId2"/>
          <a:srcRect l="37045" t="34211" r="18415" b="22433"/>
          <a:stretch/>
        </p:blipFill>
        <p:spPr>
          <a:xfrm>
            <a:off x="3227311" y="1816946"/>
            <a:ext cx="7061437" cy="4240105"/>
          </a:xfrm>
        </p:spPr>
      </p:pic>
    </p:spTree>
    <p:extLst>
      <p:ext uri="{BB962C8B-B14F-4D97-AF65-F5344CB8AC3E}">
        <p14:creationId xmlns:p14="http://schemas.microsoft.com/office/powerpoint/2010/main" val="25688986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26F8F-1800-D1AC-1E33-A7E52D911A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603552-648E-A178-9953-D690AD3DB767}"/>
              </a:ext>
            </a:extLst>
          </p:cNvPr>
          <p:cNvSpPr>
            <a:spLocks noGrp="1"/>
          </p:cNvSpPr>
          <p:nvPr>
            <p:ph idx="1"/>
          </p:nvPr>
        </p:nvSpPr>
        <p:spPr/>
        <p:txBody>
          <a:bodyPr vert="horz" lIns="91440" tIns="45720" rIns="91440" bIns="45720" rtlCol="0" anchor="t">
            <a:normAutofit/>
          </a:bodyPr>
          <a:lstStyle/>
          <a:p>
            <a:r>
              <a:rPr lang="en-US" dirty="0">
                <a:ea typeface="+mn-lt"/>
                <a:cs typeface="+mn-lt"/>
              </a:rPr>
              <a:t>The CPU activates the Bus Grant (BG) output to inform the external DMA that the Bus Request (BR) can now take control of the buses to conduct memory transfer without processor. </a:t>
            </a:r>
          </a:p>
          <a:p>
            <a:r>
              <a:rPr lang="en-US" dirty="0">
                <a:ea typeface="+mn-lt"/>
                <a:cs typeface="+mn-lt"/>
              </a:rPr>
              <a:t>When the DMA terminates the transfer, it disables the Bus Request (BR) line. The CPU disables the Bus Grant (BG), takes control of the buses and return to its normal operation. </a:t>
            </a:r>
          </a:p>
          <a:p>
            <a:r>
              <a:rPr lang="en-US" dirty="0">
                <a:ea typeface="+mn-lt"/>
                <a:cs typeface="+mn-lt"/>
              </a:rPr>
              <a:t>The transfer can be made in several ways that are:</a:t>
            </a:r>
          </a:p>
          <a:p>
            <a:pPr marL="0" indent="0">
              <a:buNone/>
            </a:pPr>
            <a:r>
              <a:rPr lang="en-US" dirty="0">
                <a:ea typeface="+mn-lt"/>
                <a:cs typeface="+mn-lt"/>
              </a:rPr>
              <a:t>     </a:t>
            </a:r>
            <a:r>
              <a:rPr lang="en-US" dirty="0" err="1">
                <a:ea typeface="+mn-lt"/>
                <a:cs typeface="+mn-lt"/>
              </a:rPr>
              <a:t>i</a:t>
            </a:r>
            <a:r>
              <a:rPr lang="en-US" dirty="0">
                <a:ea typeface="+mn-lt"/>
                <a:cs typeface="+mn-lt"/>
              </a:rPr>
              <a:t>. DMA Burst</a:t>
            </a:r>
          </a:p>
          <a:p>
            <a:pPr marL="0" indent="0">
              <a:buNone/>
            </a:pPr>
            <a:r>
              <a:rPr lang="en-US" dirty="0">
                <a:ea typeface="+mn-lt"/>
                <a:cs typeface="+mn-lt"/>
              </a:rPr>
              <a:t>     ii. Cycle Stealing</a:t>
            </a:r>
            <a:endParaRPr lang="en-US" dirty="0"/>
          </a:p>
        </p:txBody>
      </p:sp>
    </p:spTree>
    <p:extLst>
      <p:ext uri="{BB962C8B-B14F-4D97-AF65-F5344CB8AC3E}">
        <p14:creationId xmlns:p14="http://schemas.microsoft.com/office/powerpoint/2010/main" val="26468376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D3B6A-9D97-107F-EF00-C19279CC4F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91C7A0-E71A-E14B-47E4-5055ED568E22}"/>
              </a:ext>
            </a:extLst>
          </p:cNvPr>
          <p:cNvSpPr>
            <a:spLocks noGrp="1"/>
          </p:cNvSpPr>
          <p:nvPr>
            <p:ph idx="1"/>
          </p:nvPr>
        </p:nvSpPr>
        <p:spPr/>
        <p:txBody>
          <a:bodyPr vert="horz" lIns="91440" tIns="45720" rIns="91440" bIns="45720" rtlCol="0" anchor="t">
            <a:normAutofit lnSpcReduction="10000"/>
          </a:bodyPr>
          <a:lstStyle/>
          <a:p>
            <a:r>
              <a:rPr lang="en-US" dirty="0" err="1">
                <a:ea typeface="+mn-lt"/>
                <a:cs typeface="+mn-lt"/>
              </a:rPr>
              <a:t>i</a:t>
            </a:r>
            <a:r>
              <a:rPr lang="en-US" dirty="0">
                <a:ea typeface="+mn-lt"/>
                <a:cs typeface="+mn-lt"/>
              </a:rPr>
              <a:t>) DMA Burst :- In DMA Burst transfer, a block sequence consisting of a number of memory words is transferred in continuous burst while the DMA controller is master of the memory buses. </a:t>
            </a:r>
          </a:p>
          <a:p>
            <a:r>
              <a:rPr lang="en-US" dirty="0">
                <a:ea typeface="+mn-lt"/>
                <a:cs typeface="+mn-lt"/>
              </a:rPr>
              <a:t>ii) Cycle Stealing :- Cycle stealing allows the DMA controller to transfer one data word at a time, after which it must returns control of the buses to the CPU.</a:t>
            </a:r>
          </a:p>
          <a:p>
            <a:r>
              <a:rPr lang="en-US" dirty="0">
                <a:ea typeface="+mn-lt"/>
                <a:cs typeface="+mn-lt"/>
              </a:rPr>
              <a:t> DMA Controller: The DMA controller needs the usual circuits of an interface to communicate with the CPU and I/O device. The DMA controller has three registers:</a:t>
            </a:r>
          </a:p>
          <a:p>
            <a:pPr marL="0" indent="0">
              <a:buNone/>
            </a:pPr>
            <a:r>
              <a:rPr lang="en-US" dirty="0">
                <a:ea typeface="+mn-lt"/>
                <a:cs typeface="+mn-lt"/>
              </a:rPr>
              <a:t>      </a:t>
            </a:r>
            <a:r>
              <a:rPr lang="en-US" dirty="0" err="1">
                <a:ea typeface="+mn-lt"/>
                <a:cs typeface="+mn-lt"/>
              </a:rPr>
              <a:t>i</a:t>
            </a:r>
            <a:r>
              <a:rPr lang="en-US" dirty="0">
                <a:ea typeface="+mn-lt"/>
                <a:cs typeface="+mn-lt"/>
              </a:rPr>
              <a:t>. Address Register </a:t>
            </a:r>
          </a:p>
          <a:p>
            <a:pPr marL="0" indent="0">
              <a:buNone/>
            </a:pPr>
            <a:r>
              <a:rPr lang="en-US" dirty="0">
                <a:ea typeface="+mn-lt"/>
                <a:cs typeface="+mn-lt"/>
              </a:rPr>
              <a:t>      ii. Word Count Register </a:t>
            </a:r>
          </a:p>
          <a:p>
            <a:pPr marL="0" indent="0">
              <a:buNone/>
            </a:pPr>
            <a:r>
              <a:rPr lang="en-US" dirty="0">
                <a:ea typeface="+mn-lt"/>
                <a:cs typeface="+mn-lt"/>
              </a:rPr>
              <a:t>      iii. Control Register</a:t>
            </a:r>
            <a:endParaRPr lang="en-US" dirty="0"/>
          </a:p>
        </p:txBody>
      </p:sp>
    </p:spTree>
    <p:extLst>
      <p:ext uri="{BB962C8B-B14F-4D97-AF65-F5344CB8AC3E}">
        <p14:creationId xmlns:p14="http://schemas.microsoft.com/office/powerpoint/2010/main" val="1233926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60984-CA7F-1682-669D-C611D25550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333912-778A-7F62-F61C-8E7997338488}"/>
              </a:ext>
            </a:extLst>
          </p:cNvPr>
          <p:cNvSpPr>
            <a:spLocks noGrp="1"/>
          </p:cNvSpPr>
          <p:nvPr>
            <p:ph idx="1"/>
          </p:nvPr>
        </p:nvSpPr>
        <p:spPr/>
        <p:txBody>
          <a:bodyPr vert="horz" lIns="91440" tIns="45720" rIns="91440" bIns="45720" rtlCol="0" anchor="t">
            <a:normAutofit lnSpcReduction="10000"/>
          </a:bodyPr>
          <a:lstStyle/>
          <a:p>
            <a:pPr marL="0" indent="0">
              <a:buNone/>
            </a:pPr>
            <a:r>
              <a:rPr lang="en-US" dirty="0">
                <a:ea typeface="+mn-lt"/>
                <a:cs typeface="+mn-lt"/>
              </a:rPr>
              <a:t>2. The data transfer rate of peripherals is usually slower than the transfer rate of CPU and consequently, a synchronization mechanism may be needed.</a:t>
            </a:r>
            <a:endParaRPr lang="en-US">
              <a:ea typeface="+mn-lt"/>
              <a:cs typeface="+mn-lt"/>
            </a:endParaRPr>
          </a:p>
          <a:p>
            <a:pPr marL="0" indent="0">
              <a:buNone/>
            </a:pPr>
            <a:r>
              <a:rPr lang="en-US" dirty="0">
                <a:ea typeface="+mn-lt"/>
                <a:cs typeface="+mn-lt"/>
              </a:rPr>
              <a:t>3. Data codes and formats in the peripherals differ from the word format in the CPU and memory.</a:t>
            </a:r>
          </a:p>
          <a:p>
            <a:pPr marL="0" indent="0">
              <a:buNone/>
            </a:pPr>
            <a:r>
              <a:rPr lang="en-US" dirty="0">
                <a:ea typeface="+mn-lt"/>
                <a:cs typeface="+mn-lt"/>
              </a:rPr>
              <a:t>4. The operating modes of peripherals are different from each other and must be controlled so as not to disturb the operation of other peripherals connected to the CPU.</a:t>
            </a:r>
          </a:p>
          <a:p>
            <a:pPr marL="0" indent="0">
              <a:buNone/>
            </a:pPr>
            <a:r>
              <a:rPr lang="en-US" dirty="0">
                <a:ea typeface="+mn-lt"/>
                <a:cs typeface="+mn-lt"/>
              </a:rPr>
              <a:t>To Resolve these differences, computer systems include special hardware components between the CPU and Peripherals to supervises and synchronizes all input and out transfers</a:t>
            </a:r>
          </a:p>
          <a:p>
            <a:pPr marL="0" indent="0">
              <a:buNone/>
            </a:pPr>
            <a:r>
              <a:rPr lang="en-US" dirty="0">
                <a:ea typeface="+mn-lt"/>
                <a:cs typeface="+mn-lt"/>
              </a:rPr>
              <a:t>  These components are called Interface Units because they interface between the processor bus and the peripheral devices. </a:t>
            </a:r>
            <a:endParaRPr lang="en-US"/>
          </a:p>
        </p:txBody>
      </p:sp>
    </p:spTree>
    <p:extLst>
      <p:ext uri="{BB962C8B-B14F-4D97-AF65-F5344CB8AC3E}">
        <p14:creationId xmlns:p14="http://schemas.microsoft.com/office/powerpoint/2010/main" val="20789128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E7D91-7851-48C1-9F52-D74175BAA34E}"/>
              </a:ext>
            </a:extLst>
          </p:cNvPr>
          <p:cNvSpPr>
            <a:spLocks noGrp="1"/>
          </p:cNvSpPr>
          <p:nvPr>
            <p:ph type="title"/>
          </p:nvPr>
        </p:nvSpPr>
        <p:spPr/>
        <p:txBody>
          <a:bodyPr/>
          <a:lstStyle/>
          <a:p>
            <a:r>
              <a:rPr lang="en-US" dirty="0">
                <a:ea typeface="+mj-lt"/>
                <a:cs typeface="+mj-lt"/>
              </a:rPr>
              <a:t>REFERENCE :</a:t>
            </a:r>
            <a:endParaRPr lang="en-US" dirty="0"/>
          </a:p>
        </p:txBody>
      </p:sp>
      <p:sp>
        <p:nvSpPr>
          <p:cNvPr id="3" name="Content Placeholder 2">
            <a:extLst>
              <a:ext uri="{FF2B5EF4-FFF2-40B4-BE49-F238E27FC236}">
                <a16:creationId xmlns:a16="http://schemas.microsoft.com/office/drawing/2014/main" id="{F61D3942-A930-0023-7A8F-F6B3EB5FE99D}"/>
              </a:ext>
            </a:extLst>
          </p:cNvPr>
          <p:cNvSpPr>
            <a:spLocks noGrp="1"/>
          </p:cNvSpPr>
          <p:nvPr>
            <p:ph idx="1"/>
          </p:nvPr>
        </p:nvSpPr>
        <p:spPr/>
        <p:txBody>
          <a:bodyPr vert="horz" lIns="91440" tIns="45720" rIns="91440" bIns="45720" rtlCol="0" anchor="t">
            <a:normAutofit/>
          </a:bodyPr>
          <a:lstStyle/>
          <a:p>
            <a:r>
              <a:rPr lang="en-US" dirty="0">
                <a:ea typeface="+mn-lt"/>
                <a:cs typeface="+mn-lt"/>
              </a:rPr>
              <a:t> 1. COMPUTER SYSTEM ARCHITECTURE, MORRIS M. MANO, 3RD EDITION, PRENTICE HALL INDIA. </a:t>
            </a:r>
          </a:p>
          <a:p>
            <a:r>
              <a:rPr lang="en-US" dirty="0">
                <a:ea typeface="+mn-lt"/>
                <a:cs typeface="+mn-lt"/>
              </a:rPr>
              <a:t>2. </a:t>
            </a:r>
            <a:r>
              <a:rPr lang="en-US" dirty="0">
                <a:ea typeface="+mn-lt"/>
                <a:cs typeface="+mn-lt"/>
                <a:hlinkClick r:id="rId2"/>
              </a:rPr>
              <a:t>HTTP://NPTEL.AC.IN/COURSES</a:t>
            </a:r>
            <a:endParaRPr lang="en-US" dirty="0">
              <a:ea typeface="+mn-lt"/>
              <a:cs typeface="+mn-lt"/>
            </a:endParaRPr>
          </a:p>
          <a:p>
            <a:r>
              <a:rPr lang="en-US" dirty="0">
                <a:ea typeface="+mn-lt"/>
                <a:cs typeface="+mn-lt"/>
              </a:rPr>
              <a:t>3. Mano, M. Morris (October 1992). Computer System Architecture (3rd ed.). Prentice-Hall. ISBN 0-13-175563-3</a:t>
            </a:r>
          </a:p>
          <a:p>
            <a:r>
              <a:rPr lang="en-US" dirty="0">
                <a:ea typeface="+mn-lt"/>
                <a:cs typeface="+mn-lt"/>
              </a:rPr>
              <a:t>4. Lecture notes of Dept. of Info. &amp; Comm., Korea Univ. of Tech. &amp; Edu., Korea</a:t>
            </a:r>
            <a:endParaRPr lang="en-US" dirty="0"/>
          </a:p>
        </p:txBody>
      </p:sp>
    </p:spTree>
    <p:extLst>
      <p:ext uri="{BB962C8B-B14F-4D97-AF65-F5344CB8AC3E}">
        <p14:creationId xmlns:p14="http://schemas.microsoft.com/office/powerpoint/2010/main" val="3027661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2BE70-A252-2B75-3BAB-4146486048FC}"/>
              </a:ext>
            </a:extLst>
          </p:cNvPr>
          <p:cNvSpPr>
            <a:spLocks noGrp="1"/>
          </p:cNvSpPr>
          <p:nvPr>
            <p:ph type="title"/>
          </p:nvPr>
        </p:nvSpPr>
        <p:spPr/>
        <p:txBody>
          <a:bodyPr/>
          <a:lstStyle/>
          <a:p>
            <a:r>
              <a:rPr lang="en-US" dirty="0">
                <a:ea typeface="+mj-lt"/>
                <a:cs typeface="+mj-lt"/>
              </a:rPr>
              <a:t>I/O BUS and Interface Module</a:t>
            </a:r>
            <a:endParaRPr lang="en-US" dirty="0"/>
          </a:p>
        </p:txBody>
      </p:sp>
      <p:sp>
        <p:nvSpPr>
          <p:cNvPr id="3" name="Content Placeholder 2">
            <a:extLst>
              <a:ext uri="{FF2B5EF4-FFF2-40B4-BE49-F238E27FC236}">
                <a16:creationId xmlns:a16="http://schemas.microsoft.com/office/drawing/2014/main" id="{00DED072-EF6B-5C8D-F561-51DD1CB88D99}"/>
              </a:ext>
            </a:extLst>
          </p:cNvPr>
          <p:cNvSpPr>
            <a:spLocks noGrp="1"/>
          </p:cNvSpPr>
          <p:nvPr>
            <p:ph idx="1"/>
          </p:nvPr>
        </p:nvSpPr>
        <p:spPr/>
        <p:txBody>
          <a:bodyPr vert="horz" lIns="91440" tIns="45720" rIns="91440" bIns="45720" rtlCol="0" anchor="t">
            <a:normAutofit/>
          </a:bodyPr>
          <a:lstStyle/>
          <a:p>
            <a:pPr marL="0" indent="0">
              <a:buNone/>
            </a:pPr>
            <a:r>
              <a:rPr lang="en-US" dirty="0"/>
              <a:t> </a:t>
            </a:r>
            <a:r>
              <a:rPr lang="en-US" dirty="0">
                <a:ea typeface="+mn-lt"/>
                <a:cs typeface="+mn-lt"/>
              </a:rPr>
              <a:t>It defines the typical link between the processor and several peripherals.</a:t>
            </a:r>
          </a:p>
          <a:p>
            <a:pPr marL="0" indent="0">
              <a:buNone/>
            </a:pPr>
            <a:r>
              <a:rPr lang="en-US" dirty="0">
                <a:ea typeface="+mn-lt"/>
                <a:cs typeface="+mn-lt"/>
              </a:rPr>
              <a:t> The I/O Bus consists of data lines, address lines and control lines. </a:t>
            </a:r>
          </a:p>
          <a:p>
            <a:pPr marL="0" indent="0">
              <a:buNone/>
            </a:pPr>
            <a:r>
              <a:rPr lang="en-US" dirty="0">
                <a:ea typeface="+mn-lt"/>
                <a:cs typeface="+mn-lt"/>
              </a:rPr>
              <a:t>The I/O bus from the processor is attached to all peripherals interface.</a:t>
            </a:r>
          </a:p>
          <a:p>
            <a:pPr marL="0" indent="0">
              <a:buNone/>
            </a:pPr>
            <a:r>
              <a:rPr lang="en-US" dirty="0">
                <a:ea typeface="+mn-lt"/>
                <a:cs typeface="+mn-lt"/>
              </a:rPr>
              <a:t> To communicate with a particular device, the processor places a device address on address lines.</a:t>
            </a:r>
          </a:p>
          <a:p>
            <a:pPr marL="0" indent="0">
              <a:buNone/>
            </a:pPr>
            <a:r>
              <a:rPr lang="en-US" dirty="0">
                <a:ea typeface="+mn-lt"/>
                <a:cs typeface="+mn-lt"/>
              </a:rPr>
              <a:t> Each Interface decodes the address and control received from the I/O bus, interprets them for peripherals and provides signals for the peripheral controller. </a:t>
            </a:r>
            <a:endParaRPr lang="en-US">
              <a:ea typeface="+mn-lt"/>
              <a:cs typeface="+mn-lt"/>
            </a:endParaRPr>
          </a:p>
          <a:p>
            <a:pPr marL="0" indent="0">
              <a:buNone/>
            </a:pPr>
            <a:r>
              <a:rPr lang="en-US" dirty="0">
                <a:ea typeface="+mn-lt"/>
                <a:cs typeface="+mn-lt"/>
              </a:rPr>
              <a:t>It is also synchronizes the data flow and supervises the transfer between peripheral and processor. </a:t>
            </a:r>
            <a:endParaRPr lang="en-US"/>
          </a:p>
        </p:txBody>
      </p:sp>
    </p:spTree>
    <p:extLst>
      <p:ext uri="{BB962C8B-B14F-4D97-AF65-F5344CB8AC3E}">
        <p14:creationId xmlns:p14="http://schemas.microsoft.com/office/powerpoint/2010/main" val="2717240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15A6A-1E8F-5E3A-B683-04E1ACD990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802A1D-0812-7F70-4435-7CDEE7F2C2B7}"/>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  Each peripheral has its own controller.</a:t>
            </a:r>
            <a:endParaRPr lang="en-US" dirty="0"/>
          </a:p>
          <a:p>
            <a:pPr marL="0" indent="0">
              <a:buNone/>
            </a:pPr>
            <a:r>
              <a:rPr lang="en-US" dirty="0">
                <a:ea typeface="+mn-lt"/>
                <a:cs typeface="+mn-lt"/>
              </a:rPr>
              <a:t>   For example, the printer controller controls the paper motion, the print timing     The control lines are referred as I/O command. </a:t>
            </a:r>
            <a:endParaRPr lang="en-US"/>
          </a:p>
          <a:p>
            <a:pPr marL="0" indent="0">
              <a:buNone/>
            </a:pPr>
            <a:r>
              <a:rPr lang="en-US" dirty="0">
                <a:ea typeface="+mn-lt"/>
                <a:cs typeface="+mn-lt"/>
              </a:rPr>
              <a:t>    The commands are as following: </a:t>
            </a:r>
          </a:p>
          <a:p>
            <a:r>
              <a:rPr lang="en-US" dirty="0">
                <a:ea typeface="+mn-lt"/>
                <a:cs typeface="+mn-lt"/>
              </a:rPr>
              <a:t>Control command- A control command is issued to activate the peripheral and to inform it what to do. </a:t>
            </a:r>
            <a:endParaRPr lang="en-US">
              <a:ea typeface="+mn-lt"/>
              <a:cs typeface="+mn-lt"/>
            </a:endParaRPr>
          </a:p>
          <a:p>
            <a:r>
              <a:rPr lang="en-US" dirty="0">
                <a:ea typeface="+mn-lt"/>
                <a:cs typeface="+mn-lt"/>
              </a:rPr>
              <a:t>Status command- A status command is used to test various status conditions in the interface and the peripheral. </a:t>
            </a:r>
            <a:endParaRPr lang="en-US">
              <a:ea typeface="+mn-lt"/>
              <a:cs typeface="+mn-lt"/>
            </a:endParaRPr>
          </a:p>
          <a:p>
            <a:r>
              <a:rPr lang="en-US" dirty="0">
                <a:ea typeface="+mn-lt"/>
                <a:cs typeface="+mn-lt"/>
              </a:rPr>
              <a:t>Data Output command- A data output command causes the interface to respond by transferring data from the bus into one of its registers. </a:t>
            </a:r>
            <a:endParaRPr lang="en-US"/>
          </a:p>
        </p:txBody>
      </p:sp>
    </p:spTree>
    <p:extLst>
      <p:ext uri="{BB962C8B-B14F-4D97-AF65-F5344CB8AC3E}">
        <p14:creationId xmlns:p14="http://schemas.microsoft.com/office/powerpoint/2010/main" val="2188627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F924-1A61-FE39-0D10-1F203415A6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3E4D72-4682-ED8C-A343-76D4F0924DFB}"/>
              </a:ext>
            </a:extLst>
          </p:cNvPr>
          <p:cNvSpPr>
            <a:spLocks noGrp="1"/>
          </p:cNvSpPr>
          <p:nvPr>
            <p:ph idx="1"/>
          </p:nvPr>
        </p:nvSpPr>
        <p:spPr/>
        <p:txBody>
          <a:bodyPr vert="horz" lIns="91440" tIns="45720" rIns="91440" bIns="45720" rtlCol="0" anchor="t">
            <a:normAutofit/>
          </a:bodyPr>
          <a:lstStyle/>
          <a:p>
            <a:r>
              <a:rPr lang="en-US" dirty="0">
                <a:ea typeface="+mn-lt"/>
                <a:cs typeface="+mn-lt"/>
              </a:rPr>
              <a:t>Data Input command- The data input command is the opposite of the data output.</a:t>
            </a:r>
          </a:p>
          <a:p>
            <a:pPr marL="0" indent="0">
              <a:buNone/>
            </a:pPr>
            <a:r>
              <a:rPr lang="en-US" dirty="0">
                <a:ea typeface="+mn-lt"/>
                <a:cs typeface="+mn-lt"/>
              </a:rPr>
              <a:t>     In this case the interface receives on item of data from the peripheral and         places it in its buffer register. I/O Versus Memory Bus</a:t>
            </a:r>
          </a:p>
          <a:p>
            <a:pPr marL="0" indent="0">
              <a:buNone/>
            </a:pPr>
            <a:r>
              <a:rPr lang="en-US" dirty="0"/>
              <a:t>    </a:t>
            </a:r>
          </a:p>
        </p:txBody>
      </p:sp>
    </p:spTree>
    <p:extLst>
      <p:ext uri="{BB962C8B-B14F-4D97-AF65-F5344CB8AC3E}">
        <p14:creationId xmlns:p14="http://schemas.microsoft.com/office/powerpoint/2010/main" val="249136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FA7A2-FA39-E216-95E2-41B9CEF10E8B}"/>
              </a:ext>
            </a:extLst>
          </p:cNvPr>
          <p:cNvSpPr>
            <a:spLocks noGrp="1"/>
          </p:cNvSpPr>
          <p:nvPr>
            <p:ph type="title"/>
          </p:nvPr>
        </p:nvSpPr>
        <p:spPr>
          <a:xfrm>
            <a:off x="2592925" y="954789"/>
            <a:ext cx="8911687" cy="1280890"/>
          </a:xfrm>
        </p:spPr>
        <p:txBody>
          <a:bodyPr/>
          <a:lstStyle/>
          <a:p>
            <a:endParaRPr lang="en-US"/>
          </a:p>
        </p:txBody>
      </p:sp>
      <p:pic>
        <p:nvPicPr>
          <p:cNvPr id="10" name="Picture 10" descr="Diagram&#10;&#10;Description automatically generated">
            <a:extLst>
              <a:ext uri="{FF2B5EF4-FFF2-40B4-BE49-F238E27FC236}">
                <a16:creationId xmlns:a16="http://schemas.microsoft.com/office/drawing/2014/main" id="{C4E89A95-24F0-CCE7-D491-FA13C5B1DFC3}"/>
              </a:ext>
            </a:extLst>
          </p:cNvPr>
          <p:cNvPicPr>
            <a:picLocks noGrp="1" noChangeAspect="1"/>
          </p:cNvPicPr>
          <p:nvPr>
            <p:ph idx="1"/>
          </p:nvPr>
        </p:nvPicPr>
        <p:blipFill rotWithShape="1">
          <a:blip r:embed="rId2"/>
          <a:stretch/>
        </p:blipFill>
        <p:spPr>
          <a:xfrm>
            <a:off x="3686829" y="2133600"/>
            <a:ext cx="6720168" cy="3778250"/>
          </a:xfrm>
        </p:spPr>
      </p:pic>
    </p:spTree>
    <p:extLst>
      <p:ext uri="{BB962C8B-B14F-4D97-AF65-F5344CB8AC3E}">
        <p14:creationId xmlns:p14="http://schemas.microsoft.com/office/powerpoint/2010/main" val="136708086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Wisp</vt:lpstr>
      <vt:lpstr>INPUT OUTPUT ORGANIZATION</vt:lpstr>
      <vt:lpstr>Input output organization</vt:lpstr>
      <vt:lpstr>PowerPoint Presentation</vt:lpstr>
      <vt:lpstr>Input - Output Interface</vt:lpstr>
      <vt:lpstr>PowerPoint Presentation</vt:lpstr>
      <vt:lpstr>I/O BUS and Interface Module</vt:lpstr>
      <vt:lpstr>PowerPoint Presentation</vt:lpstr>
      <vt:lpstr>PowerPoint Presentation</vt:lpstr>
      <vt:lpstr>PowerPoint Presentation</vt:lpstr>
      <vt:lpstr>PowerPoint Presentation</vt:lpstr>
      <vt:lpstr>I/O Processor</vt:lpstr>
      <vt:lpstr>Asynchronous Data Transfer :</vt:lpstr>
      <vt:lpstr>Strobe Signal :</vt:lpstr>
      <vt:lpstr>PowerPoint Presentation</vt:lpstr>
      <vt:lpstr>PowerPoint Presentation</vt:lpstr>
      <vt:lpstr>Disadvantage of Strobe Signal :</vt:lpstr>
      <vt:lpstr>Handshaking:</vt:lpstr>
      <vt:lpstr>PowerPoint Presentation</vt:lpstr>
      <vt:lpstr>PowerPoint Presentation</vt:lpstr>
      <vt:lpstr>PowerPoint Presentation</vt:lpstr>
      <vt:lpstr>PowerPoint Presentation</vt:lpstr>
      <vt:lpstr>Advantage of the Handshaking method:</vt:lpstr>
      <vt:lpstr>Asynchronous Serial Transmission: </vt:lpstr>
      <vt:lpstr>PowerPoint Presentation</vt:lpstr>
      <vt:lpstr>PowerPoint Presentation</vt:lpstr>
      <vt:lpstr>Asynchronous Communication Interface:</vt:lpstr>
      <vt:lpstr>First In First Out Buffer (FIFO):</vt:lpstr>
      <vt:lpstr>Modes of Data Transfer :</vt:lpstr>
      <vt:lpstr>PowerPoint Presentation</vt:lpstr>
      <vt:lpstr>Programmed I/O Mode: </vt:lpstr>
      <vt:lpstr>PowerPoint Presentation</vt:lpstr>
      <vt:lpstr>PowerPoint Presentation</vt:lpstr>
      <vt:lpstr>Drawback of the Programmed I/O :</vt:lpstr>
      <vt:lpstr>Interrupt-Initiated I/O :</vt:lpstr>
      <vt:lpstr>PowerPoint Presentation</vt:lpstr>
      <vt:lpstr>Software Considerations</vt:lpstr>
      <vt:lpstr>PowerPoint Presentation</vt:lpstr>
      <vt:lpstr>Polling </vt:lpstr>
      <vt:lpstr>Daisy-Chaining : </vt:lpstr>
      <vt:lpstr>One stage of the daisy-chain priority arrangement : </vt:lpstr>
      <vt:lpstr>PowerPoint Presentation</vt:lpstr>
      <vt:lpstr>Parallel Priority </vt:lpstr>
      <vt:lpstr>Interrupt Cycle</vt:lpstr>
      <vt:lpstr>PowerPoint Presentation</vt:lpstr>
      <vt:lpstr>Direct Memory Access (DMA):</vt:lpstr>
      <vt:lpstr>PowerPoint Presentation</vt:lpstr>
      <vt:lpstr>PowerPoint Presentation</vt:lpstr>
      <vt:lpstr>PowerPoint Presentation</vt:lpstr>
      <vt:lpstr>PowerPoint Presentation</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622</cp:revision>
  <dcterms:created xsi:type="dcterms:W3CDTF">2022-04-16T13:44:20Z</dcterms:created>
  <dcterms:modified xsi:type="dcterms:W3CDTF">2022-04-17T17:15:36Z</dcterms:modified>
</cp:coreProperties>
</file>