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2"/>
  </p:notesMasterIdLst>
  <p:sldIdLst>
    <p:sldId id="256" r:id="rId2"/>
    <p:sldId id="316" r:id="rId3"/>
    <p:sldId id="317" r:id="rId4"/>
    <p:sldId id="318" r:id="rId5"/>
    <p:sldId id="320" r:id="rId6"/>
    <p:sldId id="321" r:id="rId7"/>
    <p:sldId id="324" r:id="rId8"/>
    <p:sldId id="325" r:id="rId9"/>
    <p:sldId id="326" r:id="rId10"/>
    <p:sldId id="327" r:id="rId11"/>
    <p:sldId id="258" r:id="rId12"/>
    <p:sldId id="257" r:id="rId13"/>
    <p:sldId id="261" r:id="rId14"/>
    <p:sldId id="263" r:id="rId15"/>
    <p:sldId id="266" r:id="rId16"/>
    <p:sldId id="271" r:id="rId17"/>
    <p:sldId id="273" r:id="rId18"/>
    <p:sldId id="274" r:id="rId19"/>
    <p:sldId id="275" r:id="rId20"/>
    <p:sldId id="276" r:id="rId21"/>
    <p:sldId id="277" r:id="rId22"/>
    <p:sldId id="280" r:id="rId23"/>
    <p:sldId id="313" r:id="rId24"/>
    <p:sldId id="281" r:id="rId25"/>
    <p:sldId id="314"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15" r:id="rId45"/>
    <p:sldId id="301" r:id="rId46"/>
    <p:sldId id="303" r:id="rId47"/>
    <p:sldId id="305" r:id="rId48"/>
    <p:sldId id="306" r:id="rId49"/>
    <p:sldId id="309" r:id="rId50"/>
    <p:sldId id="310" r:id="rId51"/>
    <p:sldId id="311" r:id="rId52"/>
    <p:sldId id="312" r:id="rId53"/>
    <p:sldId id="329" r:id="rId54"/>
    <p:sldId id="330" r:id="rId55"/>
    <p:sldId id="332" r:id="rId56"/>
    <p:sldId id="333" r:id="rId57"/>
    <p:sldId id="335" r:id="rId58"/>
    <p:sldId id="336" r:id="rId59"/>
    <p:sldId id="338" r:id="rId60"/>
    <p:sldId id="34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B83F4-CCEF-4517-A5AC-BE7223788845}"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7DEB-4594-4D2F-A8E0-61AD8248AD48}" type="slidenum">
              <a:rPr lang="en-IN" smtClean="0"/>
              <a:t>‹#›</a:t>
            </a:fld>
            <a:endParaRPr lang="en-IN"/>
          </a:p>
        </p:txBody>
      </p:sp>
    </p:spTree>
    <p:extLst>
      <p:ext uri="{BB962C8B-B14F-4D97-AF65-F5344CB8AC3E}">
        <p14:creationId xmlns:p14="http://schemas.microsoft.com/office/powerpoint/2010/main" val="3142800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CED9E5-FCDD-425F-94D6-46B6F38AF87C}" type="slidenum">
              <a:rPr lang="en-IN" smtClean="0"/>
              <a:t>41</a:t>
            </a:fld>
            <a:endParaRPr lang="en-IN"/>
          </a:p>
        </p:txBody>
      </p:sp>
    </p:spTree>
    <p:extLst>
      <p:ext uri="{BB962C8B-B14F-4D97-AF65-F5344CB8AC3E}">
        <p14:creationId xmlns:p14="http://schemas.microsoft.com/office/powerpoint/2010/main" val="234470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58255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39147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0954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75962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733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491348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71914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6989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92567" y="580651"/>
            <a:ext cx="4206864" cy="765906"/>
          </a:xfrm>
          <a:prstGeom prst="rect">
            <a:avLst/>
          </a:prstGeom>
        </p:spPr>
        <p:txBody>
          <a:bodyPr wrap="square" lIns="0" tIns="0" rIns="0" bIns="0">
            <a:spAutoFit/>
          </a:bodyPr>
          <a:lstStyle>
            <a:lvl1pPr>
              <a:defRPr sz="4856" b="0" i="0">
                <a:solidFill>
                  <a:schemeClr val="tx1"/>
                </a:solidFill>
                <a:latin typeface="Roboto"/>
                <a:cs typeface="Roboto"/>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019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1866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26913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2E141-2976-47F6-BF6C-6A2FEC1D9A2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97063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2E141-2976-47F6-BF6C-6A2FEC1D9A23}"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406853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2E141-2976-47F6-BF6C-6A2FEC1D9A23}"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04771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2E141-2976-47F6-BF6C-6A2FEC1D9A23}"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33394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2E141-2976-47F6-BF6C-6A2FEC1D9A2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38644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
        <p:nvSpPr>
          <p:cNvPr id="5" name="Date Placeholder 4"/>
          <p:cNvSpPr>
            <a:spLocks noGrp="1"/>
          </p:cNvSpPr>
          <p:nvPr>
            <p:ph type="dt" sz="half" idx="10"/>
          </p:nvPr>
        </p:nvSpPr>
        <p:spPr/>
        <p:txBody>
          <a:bodyPr/>
          <a:lstStyle/>
          <a:p>
            <a:fld id="{D922E141-2976-47F6-BF6C-6A2FEC1D9A23}" type="datetimeFigureOut">
              <a:rPr lang="en-IN" smtClean="0"/>
              <a:t>14-02-2022</a:t>
            </a:fld>
            <a:endParaRPr lang="en-IN"/>
          </a:p>
        </p:txBody>
      </p:sp>
    </p:spTree>
    <p:extLst>
      <p:ext uri="{BB962C8B-B14F-4D97-AF65-F5344CB8AC3E}">
        <p14:creationId xmlns:p14="http://schemas.microsoft.com/office/powerpoint/2010/main" val="300225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22E141-2976-47F6-BF6C-6A2FEC1D9A23}" type="datetimeFigureOut">
              <a:rPr lang="en-IN" smtClean="0"/>
              <a:t>14-02-2022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5327F4-6687-4F51-B3C2-03CDDE15A1F9}" type="slidenum">
              <a:rPr lang="en-IN" smtClean="0"/>
              <a:t>‹#›</a:t>
            </a:fld>
            <a:endParaRPr lang="en-IN"/>
          </a:p>
        </p:txBody>
      </p:sp>
    </p:spTree>
    <p:extLst>
      <p:ext uri="{BB962C8B-B14F-4D97-AF65-F5344CB8AC3E}">
        <p14:creationId xmlns:p14="http://schemas.microsoft.com/office/powerpoint/2010/main" val="3741179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mory_address_register" TargetMode="External"/><Relationship Id="rId2" Type="http://schemas.openxmlformats.org/officeDocument/2006/relationships/hyperlink" Target="https://en.wikipedia.org/wiki/Program_counter" TargetMode="External"/><Relationship Id="rId1" Type="http://schemas.openxmlformats.org/officeDocument/2006/relationships/slideLayout" Target="../slideLayouts/slideLayout7.xml"/><Relationship Id="rId4" Type="http://schemas.openxmlformats.org/officeDocument/2006/relationships/hyperlink" Target="https://en.wikipedia.org/wiki/Memory_buffer_register"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OR_gate" TargetMode="External"/><Relationship Id="rId3" Type="http://schemas.openxmlformats.org/officeDocument/2006/relationships/hyperlink" Target="https://en.wikipedia.org/wiki/Control_unit" TargetMode="External"/><Relationship Id="rId7" Type="http://schemas.openxmlformats.org/officeDocument/2006/relationships/hyperlink" Target="https://en.wikipedia.org/wiki/AND_gate" TargetMode="External"/><Relationship Id="rId2" Type="http://schemas.openxmlformats.org/officeDocument/2006/relationships/hyperlink" Target="https://en.wikipedia.org/wiki/Instruction_register" TargetMode="External"/><Relationship Id="rId1" Type="http://schemas.openxmlformats.org/officeDocument/2006/relationships/slideLayout" Target="../slideLayouts/slideLayout7.xml"/><Relationship Id="rId6" Type="http://schemas.openxmlformats.org/officeDocument/2006/relationships/hyperlink" Target="https://en.wikipedia.org/wiki/Multiplication_and_repeated_addition" TargetMode="External"/><Relationship Id="rId11" Type="http://schemas.openxmlformats.org/officeDocument/2006/relationships/hyperlink" Target="https://en.wikipedia.org/wiki/Floating-point_arithmetic" TargetMode="External"/><Relationship Id="rId5" Type="http://schemas.openxmlformats.org/officeDocument/2006/relationships/hyperlink" Target="https://en.wikipedia.org/wiki/Floating-point_unit" TargetMode="External"/><Relationship Id="rId10" Type="http://schemas.openxmlformats.org/officeDocument/2006/relationships/hyperlink" Target="https://en.wikipedia.org/wiki/Bitwise_operation" TargetMode="External"/><Relationship Id="rId4" Type="http://schemas.openxmlformats.org/officeDocument/2006/relationships/hyperlink" Target="https://en.wikipedia.org/wiki/Arithmetic_logic_unit" TargetMode="External"/><Relationship Id="rId9" Type="http://schemas.openxmlformats.org/officeDocument/2006/relationships/hyperlink" Target="https://en.wikipedia.org/wiki/Inverter_(logic_gat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Indirect_addres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IA-32" TargetMode="External"/><Relationship Id="rId2" Type="http://schemas.openxmlformats.org/officeDocument/2006/relationships/hyperlink" Target="https://en.wikipedia.org/wiki/Interrup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computer-organization-and-architecture-pipelining-set-1-execution-stages-and-throughput/"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addressing-mode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tored-program_compute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3798-1773-4632-ACCB-729D1277F092}"/>
              </a:ext>
            </a:extLst>
          </p:cNvPr>
          <p:cNvSpPr>
            <a:spLocks noGrp="1"/>
          </p:cNvSpPr>
          <p:nvPr>
            <p:ph type="ctrTitle"/>
          </p:nvPr>
        </p:nvSpPr>
        <p:spPr>
          <a:xfrm>
            <a:off x="686601" y="1524263"/>
            <a:ext cx="9030163" cy="1603517"/>
          </a:xfrm>
        </p:spPr>
        <p:txBody>
          <a:bodyPr/>
          <a:lstStyle/>
          <a:p>
            <a:pPr algn="ctr"/>
            <a:r>
              <a:rPr lang="en-IN" sz="3600" dirty="0">
                <a:solidFill>
                  <a:srgbClr val="002060"/>
                </a:solidFill>
                <a:latin typeface="Impact" panose="020B0806030902050204" pitchFamily="34" charset="0"/>
              </a:rPr>
              <a:t>BASIC ORGANIZATION OF COMPUTER ARCHITECTURE</a:t>
            </a:r>
            <a:br>
              <a:rPr lang="en-IN" sz="3600" dirty="0">
                <a:solidFill>
                  <a:srgbClr val="002060"/>
                </a:solidFill>
                <a:latin typeface="Impact" panose="020B0806030902050204" pitchFamily="34" charset="0"/>
              </a:rPr>
            </a:br>
            <a:r>
              <a:rPr lang="en-IN" sz="2800" dirty="0">
                <a:solidFill>
                  <a:srgbClr val="7030A0"/>
                </a:solidFill>
                <a:latin typeface="Franklin Gothic Medium" panose="020B0603020102020204" pitchFamily="34" charset="0"/>
              </a:rPr>
              <a:t>(SEM-4)</a:t>
            </a:r>
          </a:p>
        </p:txBody>
      </p:sp>
      <p:sp>
        <p:nvSpPr>
          <p:cNvPr id="3" name="Subtitle 2">
            <a:extLst>
              <a:ext uri="{FF2B5EF4-FFF2-40B4-BE49-F238E27FC236}">
                <a16:creationId xmlns:a16="http://schemas.microsoft.com/office/drawing/2014/main" id="{0D04DAF7-D20E-4E3D-BCB5-83B9C5943BE0}"/>
              </a:ext>
            </a:extLst>
          </p:cNvPr>
          <p:cNvSpPr>
            <a:spLocks noGrp="1"/>
          </p:cNvSpPr>
          <p:nvPr>
            <p:ph type="subTitle" idx="1"/>
          </p:nvPr>
        </p:nvSpPr>
        <p:spPr>
          <a:xfrm>
            <a:off x="219075" y="3190875"/>
            <a:ext cx="9671374" cy="3476625"/>
          </a:xfrm>
        </p:spPr>
        <p:txBody>
          <a:bodyPr>
            <a:normAutofit/>
          </a:bodyPr>
          <a:lstStyle/>
          <a:p>
            <a:r>
              <a:rPr lang="en-IN" sz="2800" dirty="0">
                <a:solidFill>
                  <a:srgbClr val="0070C0"/>
                </a:solidFill>
                <a:latin typeface="Bahnschrift SemiBold SemiConden" panose="020B0502040204020203" pitchFamily="34" charset="0"/>
              </a:rPr>
              <a:t>Presented By- </a:t>
            </a:r>
          </a:p>
          <a:p>
            <a:r>
              <a:rPr lang="en-IN" sz="2800" dirty="0">
                <a:solidFill>
                  <a:srgbClr val="0070C0"/>
                </a:solidFill>
                <a:latin typeface="Bahnschrift SemiBold SemiConden" panose="020B0502040204020203" pitchFamily="34" charset="0"/>
              </a:rPr>
              <a:t>PRIYANKA PAUL (20229CMP005)</a:t>
            </a:r>
          </a:p>
          <a:p>
            <a:r>
              <a:rPr lang="en-IN" sz="2800" dirty="0">
                <a:solidFill>
                  <a:srgbClr val="0070C0"/>
                </a:solidFill>
                <a:latin typeface="Bahnschrift SemiBold SemiConden" panose="020B0502040204020203" pitchFamily="34" charset="0"/>
              </a:rPr>
              <a:t>SHREYA SRIVASTAVA (20229CMP006)</a:t>
            </a:r>
          </a:p>
          <a:p>
            <a:r>
              <a:rPr lang="en-IN" sz="2800" dirty="0">
                <a:solidFill>
                  <a:srgbClr val="0070C0"/>
                </a:solidFill>
                <a:latin typeface="Bahnschrift SemiBold SemiConden" panose="020B0502040204020203" pitchFamily="34" charset="0"/>
              </a:rPr>
              <a:t>IPSITA CHATTERJEE (20229MAT010)</a:t>
            </a:r>
          </a:p>
          <a:p>
            <a:r>
              <a:rPr lang="en-IN" sz="2800" dirty="0">
                <a:solidFill>
                  <a:srgbClr val="0070C0"/>
                </a:solidFill>
                <a:latin typeface="Bahnschrift SemiBold SemiConden" panose="020B0502040204020203" pitchFamily="34" charset="0"/>
              </a:rPr>
              <a:t>GITIKA KISHOR (20229MAT009)</a:t>
            </a:r>
          </a:p>
          <a:p>
            <a:endParaRPr lang="en-IN" sz="2800" dirty="0">
              <a:latin typeface="Bahnschrift SemiBold SemiConden" panose="020B0502040204020203" pitchFamily="34" charset="0"/>
            </a:endParaRPr>
          </a:p>
          <a:p>
            <a:endParaRPr lang="en-IN" sz="2800" dirty="0">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09609A52-67A9-4CCF-A7CE-73D8C80A51D5}"/>
              </a:ext>
            </a:extLst>
          </p:cNvPr>
          <p:cNvPicPr>
            <a:picLocks noChangeAspect="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915485" y="65314"/>
            <a:ext cx="4572396" cy="1138336"/>
          </a:xfrm>
          <a:prstGeom prst="rect">
            <a:avLst/>
          </a:prstGeom>
        </p:spPr>
      </p:pic>
      <p:sp>
        <p:nvSpPr>
          <p:cNvPr id="7" name="TextBox 6">
            <a:extLst>
              <a:ext uri="{FF2B5EF4-FFF2-40B4-BE49-F238E27FC236}">
                <a16:creationId xmlns:a16="http://schemas.microsoft.com/office/drawing/2014/main" id="{863C46D7-1D75-43B2-8A15-01BE6E249159}"/>
              </a:ext>
            </a:extLst>
          </p:cNvPr>
          <p:cNvSpPr txBox="1"/>
          <p:nvPr/>
        </p:nvSpPr>
        <p:spPr>
          <a:xfrm>
            <a:off x="219075" y="6029325"/>
            <a:ext cx="4457701" cy="461665"/>
          </a:xfrm>
          <a:prstGeom prst="rect">
            <a:avLst/>
          </a:prstGeom>
          <a:noFill/>
        </p:spPr>
        <p:txBody>
          <a:bodyPr wrap="square" rtlCol="0">
            <a:spAutoFit/>
          </a:bodyPr>
          <a:lstStyle/>
          <a:p>
            <a:r>
              <a:rPr lang="en-US" sz="2400" dirty="0">
                <a:solidFill>
                  <a:srgbClr val="7030A0"/>
                </a:solidFill>
              </a:rPr>
              <a:t>Guided by-Dr. SARVESH PANDEY</a:t>
            </a:r>
            <a:endParaRPr lang="en-IN" sz="2400" dirty="0">
              <a:solidFill>
                <a:srgbClr val="7030A0"/>
              </a:solidFill>
            </a:endParaRPr>
          </a:p>
        </p:txBody>
      </p:sp>
    </p:spTree>
    <p:extLst>
      <p:ext uri="{BB962C8B-B14F-4D97-AF65-F5344CB8AC3E}">
        <p14:creationId xmlns:p14="http://schemas.microsoft.com/office/powerpoint/2010/main" val="36086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77E1-01B9-4454-B8AD-D0AB508FBE1F}"/>
              </a:ext>
            </a:extLst>
          </p:cNvPr>
          <p:cNvSpPr>
            <a:spLocks noGrp="1"/>
          </p:cNvSpPr>
          <p:nvPr>
            <p:ph type="title"/>
          </p:nvPr>
        </p:nvSpPr>
        <p:spPr>
          <a:xfrm>
            <a:off x="426175" y="683332"/>
            <a:ext cx="6005807" cy="1257701"/>
          </a:xfrm>
        </p:spPr>
        <p:txBody>
          <a:bodyPr>
            <a:normAutofit/>
          </a:bodyPr>
          <a:lstStyle/>
          <a:p>
            <a:r>
              <a:rPr lang="en-IN" sz="2800" dirty="0">
                <a:solidFill>
                  <a:srgbClr val="00B050"/>
                </a:solidFill>
                <a:latin typeface="Georgia" panose="02040502050405020303" pitchFamily="18" charset="0"/>
                <a:cs typeface="Arial" panose="020B0604020202020204" pitchFamily="34" charset="0"/>
              </a:rPr>
              <a:t>3. PARALLEL PROCESSING</a:t>
            </a:r>
          </a:p>
        </p:txBody>
      </p:sp>
      <p:sp>
        <p:nvSpPr>
          <p:cNvPr id="3" name="Content Placeholder 2">
            <a:extLst>
              <a:ext uri="{FF2B5EF4-FFF2-40B4-BE49-F238E27FC236}">
                <a16:creationId xmlns:a16="http://schemas.microsoft.com/office/drawing/2014/main" id="{FFD079F6-A737-45BB-9293-81B83E6BD1D1}"/>
              </a:ext>
            </a:extLst>
          </p:cNvPr>
          <p:cNvSpPr>
            <a:spLocks noGrp="1"/>
          </p:cNvSpPr>
          <p:nvPr>
            <p:ph idx="1"/>
          </p:nvPr>
        </p:nvSpPr>
        <p:spPr>
          <a:xfrm>
            <a:off x="187848" y="1807868"/>
            <a:ext cx="6580114" cy="5573310"/>
          </a:xfrm>
        </p:spPr>
        <p:txBody>
          <a:bodyPr>
            <a:normAutofit/>
          </a:bodyPr>
          <a:lstStyle/>
          <a:p>
            <a:pPr algn="just"/>
            <a:r>
              <a:rPr lang="en-US" sz="2000" dirty="0">
                <a:solidFill>
                  <a:srgbClr val="2C2F34"/>
                </a:solidFill>
                <a:latin typeface="Bookman Old Style" panose="02050604050505020204" pitchFamily="18" charset="0"/>
                <a:cs typeface="Arial" panose="020B0604020202020204" pitchFamily="34" charset="0"/>
              </a:rPr>
              <a:t>D</a:t>
            </a:r>
            <a:r>
              <a:rPr lang="en-US" sz="2000" b="0" i="0" dirty="0">
                <a:solidFill>
                  <a:srgbClr val="2C2F34"/>
                </a:solidFill>
                <a:effectLst/>
                <a:latin typeface="Bookman Old Style" panose="02050604050505020204" pitchFamily="18" charset="0"/>
                <a:cs typeface="Arial" panose="020B0604020202020204" pitchFamily="34" charset="0"/>
              </a:rPr>
              <a:t>escribed as a class of techniques which enables the system to achieve simultaneous data-processing tasks.</a:t>
            </a:r>
          </a:p>
          <a:p>
            <a:pPr algn="just"/>
            <a:r>
              <a:rPr lang="en-US" sz="2000" b="0" i="0" dirty="0">
                <a:solidFill>
                  <a:srgbClr val="2C2F34"/>
                </a:solidFill>
                <a:effectLst/>
                <a:latin typeface="Bookman Old Style" panose="02050604050505020204" pitchFamily="18" charset="0"/>
                <a:cs typeface="Arial" panose="020B0604020202020204" pitchFamily="34" charset="0"/>
              </a:rPr>
              <a:t>These systems are typically faster than single-core or serial computing because they have more cores, speed up an instruction while it’s being processed in the ALU component for CPU (central processing units), and take advantage when one core has finished working on something else so that another core may process instructions simultaneously with its work instead just waiting around without doing anything productive at all.</a:t>
            </a:r>
          </a:p>
          <a:p>
            <a:endParaRPr lang="en-IN" sz="2000" dirty="0">
              <a:latin typeface="Bookman Old Style" panose="02050604050505020204" pitchFamily="18" charset="0"/>
            </a:endParaRPr>
          </a:p>
        </p:txBody>
      </p:sp>
      <p:pic>
        <p:nvPicPr>
          <p:cNvPr id="4098" name="Picture 2" descr="Parallel Processing - stored program concept">
            <a:extLst>
              <a:ext uri="{FF2B5EF4-FFF2-40B4-BE49-F238E27FC236}">
                <a16:creationId xmlns:a16="http://schemas.microsoft.com/office/drawing/2014/main" id="{0332BD80-B844-4447-8DD6-1E6C78F2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61" y="204186"/>
            <a:ext cx="5424039" cy="644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21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03710" y="1350155"/>
            <a:ext cx="9042400" cy="3847364"/>
          </a:xfrm>
          <a:prstGeom prst="rect">
            <a:avLst/>
          </a:prstGeom>
        </p:spPr>
        <p:txBody>
          <a:bodyPr vert="horz" wrap="square" lIns="0" tIns="10950" rIns="0" bIns="0" rtlCol="0">
            <a:spAutoFit/>
          </a:bodyPr>
          <a:lstStyle/>
          <a:p>
            <a:pPr marL="11527" marR="4611" indent="53598">
              <a:lnSpc>
                <a:spcPct val="105800"/>
              </a:lnSpc>
              <a:spcBef>
                <a:spcPts val="86"/>
              </a:spcBef>
              <a:tabLst>
                <a:tab pos="3890201" algn="l"/>
              </a:tabLst>
            </a:pPr>
            <a:r>
              <a:rPr lang="en-IN" sz="8000" spc="-18" dirty="0">
                <a:solidFill>
                  <a:srgbClr val="002060"/>
                </a:solidFill>
                <a:latin typeface="Algerian" panose="04020705040A02060702" pitchFamily="82" charset="0"/>
                <a:cs typeface="Roboto"/>
              </a:rPr>
              <a:t>C</a:t>
            </a:r>
            <a:r>
              <a:rPr sz="8000" spc="-18" dirty="0" err="1">
                <a:solidFill>
                  <a:srgbClr val="002060"/>
                </a:solidFill>
                <a:latin typeface="Algerian" panose="04020705040A02060702" pitchFamily="82" charset="0"/>
                <a:cs typeface="Roboto"/>
              </a:rPr>
              <a:t>ompon</a:t>
            </a:r>
            <a:r>
              <a:rPr lang="en-IN" sz="8000" spc="-18" dirty="0" err="1">
                <a:solidFill>
                  <a:srgbClr val="002060"/>
                </a:solidFill>
                <a:latin typeface="Algerian" panose="04020705040A02060702" pitchFamily="82" charset="0"/>
                <a:cs typeface="Roboto"/>
              </a:rPr>
              <a:t>ents</a:t>
            </a:r>
            <a:r>
              <a:rPr lang="en-IN" sz="8000" spc="-18" dirty="0">
                <a:solidFill>
                  <a:srgbClr val="002060"/>
                </a:solidFill>
                <a:latin typeface="Algerian" panose="04020705040A02060702" pitchFamily="82" charset="0"/>
                <a:cs typeface="Roboto"/>
              </a:rPr>
              <a:t> </a:t>
            </a:r>
            <a:r>
              <a:rPr sz="8000" spc="54" dirty="0">
                <a:solidFill>
                  <a:srgbClr val="002060"/>
                </a:solidFill>
                <a:latin typeface="Algerian" panose="04020705040A02060702" pitchFamily="82" charset="0"/>
                <a:cs typeface="Roboto"/>
              </a:rPr>
              <a:t>of</a:t>
            </a:r>
            <a:r>
              <a:rPr lang="en-IN" sz="8000" spc="54" dirty="0">
                <a:solidFill>
                  <a:srgbClr val="002060"/>
                </a:solidFill>
                <a:latin typeface="Algerian" panose="04020705040A02060702" pitchFamily="82" charset="0"/>
                <a:cs typeface="Roboto"/>
              </a:rPr>
              <a:t>	</a:t>
            </a:r>
            <a:r>
              <a:rPr sz="8000" spc="-27" dirty="0">
                <a:solidFill>
                  <a:srgbClr val="002060"/>
                </a:solidFill>
                <a:latin typeface="Algerian" panose="04020705040A02060702" pitchFamily="82" charset="0"/>
                <a:cs typeface="Roboto"/>
              </a:rPr>
              <a:t>the </a:t>
            </a:r>
            <a:r>
              <a:rPr sz="8000" spc="-1193" dirty="0">
                <a:solidFill>
                  <a:srgbClr val="002060"/>
                </a:solidFill>
                <a:latin typeface="Algerian" panose="04020705040A02060702" pitchFamily="82" charset="0"/>
                <a:cs typeface="Roboto"/>
              </a:rPr>
              <a:t> </a:t>
            </a:r>
            <a:r>
              <a:rPr sz="8000" spc="-18" dirty="0">
                <a:solidFill>
                  <a:srgbClr val="002060"/>
                </a:solidFill>
                <a:latin typeface="Algerian" panose="04020705040A02060702" pitchFamily="82" charset="0"/>
                <a:cs typeface="Roboto"/>
              </a:rPr>
              <a:t>computer</a:t>
            </a:r>
            <a:r>
              <a:rPr sz="8000" spc="-41" dirty="0">
                <a:solidFill>
                  <a:srgbClr val="002060"/>
                </a:solidFill>
                <a:latin typeface="Algerian" panose="04020705040A02060702" pitchFamily="82" charset="0"/>
                <a:cs typeface="Roboto"/>
              </a:rPr>
              <a:t> </a:t>
            </a:r>
            <a:r>
              <a:rPr sz="8000" spc="-32" dirty="0">
                <a:solidFill>
                  <a:srgbClr val="002060"/>
                </a:solidFill>
                <a:latin typeface="Algerian" panose="04020705040A02060702" pitchFamily="82" charset="0"/>
                <a:cs typeface="Roboto"/>
              </a:rPr>
              <a:t>system</a:t>
            </a:r>
            <a:endParaRPr sz="8000" dirty="0">
              <a:solidFill>
                <a:srgbClr val="002060"/>
              </a:solidFill>
              <a:latin typeface="Algerian" panose="04020705040A02060702" pitchFamily="82" charset="0"/>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6948" y="780758"/>
            <a:ext cx="8371643" cy="6662943"/>
          </a:xfrm>
          <a:prstGeom prst="rect">
            <a:avLst/>
          </a:prstGeom>
        </p:spPr>
        <p:txBody>
          <a:bodyPr vert="horz" wrap="square" lIns="0" tIns="10950" rIns="0" bIns="0" rtlCol="0">
            <a:spAutoFit/>
          </a:bodyPr>
          <a:lstStyle/>
          <a:p>
            <a:pPr marL="296701" marR="4611" indent="-285750" algn="just">
              <a:lnSpc>
                <a:spcPct val="106900"/>
              </a:lnSpc>
              <a:spcBef>
                <a:spcPts val="86"/>
              </a:spcBef>
              <a:buFont typeface="Arial" panose="020B0604020202020204" pitchFamily="34" charset="0"/>
              <a:buChar char="•"/>
              <a:tabLst>
                <a:tab pos="217850" algn="l"/>
              </a:tabLst>
            </a:pPr>
            <a:r>
              <a:rPr spc="-27" dirty="0">
                <a:latin typeface="Bookman Old Style" panose="02050604050505020204" pitchFamily="18" charset="0"/>
                <a:cs typeface="Arial" panose="020B0604020202020204" pitchFamily="34" charset="0"/>
              </a:rPr>
              <a:t>Saying</a:t>
            </a:r>
            <a:r>
              <a:rPr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that</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computers</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have</a:t>
            </a:r>
            <a:r>
              <a:rPr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revolutionized</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our </a:t>
            </a:r>
            <a:r>
              <a:rPr spc="-608"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lives</a:t>
            </a:r>
            <a:r>
              <a:rPr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would</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be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an</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understatement.</a:t>
            </a:r>
            <a:r>
              <a:rPr spc="5" dirty="0">
                <a:latin typeface="Bookman Old Style" panose="02050604050505020204" pitchFamily="18" charset="0"/>
                <a:cs typeface="Arial" panose="020B0604020202020204" pitchFamily="34" charset="0"/>
              </a:rPr>
              <a:t> These </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machines</a:t>
            </a:r>
            <a:r>
              <a:rPr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have</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completely </a:t>
            </a:r>
            <a:r>
              <a:rPr spc="-5" dirty="0">
                <a:latin typeface="Bookman Old Style" panose="02050604050505020204" pitchFamily="18" charset="0"/>
                <a:cs typeface="Arial" panose="020B0604020202020204" pitchFamily="34" charset="0"/>
              </a:rPr>
              <a:t>changed</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the</a:t>
            </a:r>
            <a:r>
              <a:rPr dirty="0">
                <a:latin typeface="Bookman Old Style" panose="02050604050505020204" pitchFamily="18" charset="0"/>
                <a:cs typeface="Arial" panose="020B0604020202020204" pitchFamily="34" charset="0"/>
              </a:rPr>
              <a:t> </a:t>
            </a:r>
            <a:r>
              <a:rPr spc="-23" dirty="0">
                <a:latin typeface="Bookman Old Style" panose="02050604050505020204" pitchFamily="18" charset="0"/>
                <a:cs typeface="Arial" panose="020B0604020202020204" pitchFamily="34" charset="0"/>
              </a:rPr>
              <a:t>way </a:t>
            </a:r>
            <a:r>
              <a:rPr spc="-18"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we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perform</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all</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daily</a:t>
            </a:r>
            <a:r>
              <a:rPr spc="9"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tasks.</a:t>
            </a:r>
            <a:r>
              <a:rPr spc="5" dirty="0">
                <a:latin typeface="Bookman Old Style" panose="02050604050505020204" pitchFamily="18" charset="0"/>
                <a:cs typeface="Arial" panose="020B0604020202020204" pitchFamily="34" charset="0"/>
              </a:rPr>
              <a:t> </a:t>
            </a: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r>
              <a:rPr lang="en-US" dirty="0">
                <a:latin typeface="Bookman Old Style" panose="02050604050505020204" pitchFamily="18" charset="0"/>
                <a:cs typeface="Arial" panose="020B0604020202020204" pitchFamily="34" charset="0"/>
              </a:rPr>
              <a:t>Some </a:t>
            </a:r>
            <a:r>
              <a:rPr lang="en-US" spc="-14" dirty="0">
                <a:latin typeface="Bookman Old Style" panose="02050604050505020204" pitchFamily="18" charset="0"/>
                <a:cs typeface="Arial" panose="020B0604020202020204" pitchFamily="34" charset="0"/>
              </a:rPr>
              <a:t>basic </a:t>
            </a:r>
            <a:r>
              <a:rPr lang="en-US" spc="-9" dirty="0">
                <a:latin typeface="Bookman Old Style" panose="02050604050505020204" pitchFamily="18" charset="0"/>
                <a:cs typeface="Arial" panose="020B0604020202020204" pitchFamily="34" charset="0"/>
              </a:rPr>
              <a:t>elements of computer</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include</a:t>
            </a:r>
            <a:r>
              <a:rPr lang="en-US" spc="-5"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hardware,</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software,</a:t>
            </a:r>
            <a:r>
              <a:rPr lang="en-US" dirty="0">
                <a:latin typeface="Bookman Old Style" panose="02050604050505020204" pitchFamily="18" charset="0"/>
                <a:cs typeface="Arial" panose="020B0604020202020204" pitchFamily="34" charset="0"/>
              </a:rPr>
              <a:t> </a:t>
            </a:r>
            <a:r>
              <a:rPr lang="en-US" spc="-14" dirty="0" err="1">
                <a:latin typeface="Bookman Old Style" panose="02050604050505020204" pitchFamily="18" charset="0"/>
                <a:cs typeface="Arial" panose="020B0604020202020204" pitchFamily="34" charset="0"/>
              </a:rPr>
              <a:t>programmes</a:t>
            </a:r>
            <a:r>
              <a:rPr lang="en-US" spc="-14"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data</a:t>
            </a:r>
            <a:r>
              <a:rPr lang="en-US" spc="-9"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and</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connectivity.</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No</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computer</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can</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function</a:t>
            </a:r>
            <a:r>
              <a:rPr lang="en-US" spc="-5" dirty="0">
                <a:latin typeface="Bookman Old Style" panose="02050604050505020204" pitchFamily="18" charset="0"/>
                <a:cs typeface="Arial" panose="020B0604020202020204" pitchFamily="34" charset="0"/>
              </a:rPr>
              <a:t> </a:t>
            </a:r>
            <a:r>
              <a:rPr lang="en-US" spc="-27" dirty="0">
                <a:latin typeface="Bookman Old Style" panose="02050604050505020204" pitchFamily="18" charset="0"/>
                <a:cs typeface="Arial" panose="020B0604020202020204" pitchFamily="34" charset="0"/>
              </a:rPr>
              <a:t>in </a:t>
            </a:r>
            <a:r>
              <a:rPr lang="en-US" spc="-23"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the </a:t>
            </a:r>
            <a:r>
              <a:rPr lang="en-US" spc="-9" dirty="0">
                <a:latin typeface="Bookman Old Style" panose="02050604050505020204" pitchFamily="18" charset="0"/>
                <a:cs typeface="Arial" panose="020B0604020202020204" pitchFamily="34" charset="0"/>
              </a:rPr>
              <a:t>absence </a:t>
            </a:r>
            <a:r>
              <a:rPr lang="en-US" spc="23" dirty="0">
                <a:latin typeface="Bookman Old Style" panose="02050604050505020204" pitchFamily="18" charset="0"/>
                <a:cs typeface="Arial" panose="020B0604020202020204" pitchFamily="34" charset="0"/>
              </a:rPr>
              <a:t>of </a:t>
            </a:r>
            <a:r>
              <a:rPr lang="en-US" spc="-9" dirty="0">
                <a:latin typeface="Bookman Old Style" panose="02050604050505020204" pitchFamily="18" charset="0"/>
                <a:cs typeface="Arial" panose="020B0604020202020204" pitchFamily="34" charset="0"/>
              </a:rPr>
              <a:t>these elements. </a:t>
            </a:r>
          </a:p>
          <a:p>
            <a:pPr marL="217275" marR="4611" indent="-206324" algn="just">
              <a:lnSpc>
                <a:spcPct val="106900"/>
              </a:lnSpc>
              <a:spcBef>
                <a:spcPts val="86"/>
              </a:spcBef>
              <a:buFontTx/>
              <a:buChar char="•"/>
              <a:tabLst>
                <a:tab pos="217850" algn="l"/>
              </a:tabLst>
            </a:pPr>
            <a:endParaRPr lang="en-US" spc="-14"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r>
              <a:rPr lang="en-US" spc="-14" dirty="0">
                <a:latin typeface="Bookman Old Style" panose="02050604050505020204" pitchFamily="18" charset="0"/>
                <a:cs typeface="Arial" panose="020B0604020202020204" pitchFamily="34" charset="0"/>
              </a:rPr>
              <a:t>Every</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system</a:t>
            </a:r>
            <a:r>
              <a:rPr lang="en-US" spc="9"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has</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following</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three </a:t>
            </a:r>
            <a:r>
              <a:rPr lang="en-US" spc="-608"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basic</a:t>
            </a:r>
            <a:r>
              <a:rPr lang="en-US" dirty="0">
                <a:latin typeface="Bookman Old Style" panose="02050604050505020204" pitchFamily="18" charset="0"/>
                <a:cs typeface="Arial" panose="020B0604020202020204" pitchFamily="34" charset="0"/>
              </a:rPr>
              <a:t> components:</a:t>
            </a:r>
          </a:p>
          <a:p>
            <a:pPr>
              <a:spcBef>
                <a:spcPts val="18"/>
              </a:spcBef>
            </a:pPr>
            <a:endParaRPr lang="en-US" dirty="0">
              <a:latin typeface="Bookman Old Style" panose="02050604050505020204" pitchFamily="18" charset="0"/>
              <a:cs typeface="Arial" panose="020B0604020202020204" pitchFamily="34" charset="0"/>
            </a:endParaRPr>
          </a:p>
          <a:p>
            <a:pPr marL="10951">
              <a:tabLst>
                <a:tab pos="272026" algn="l"/>
              </a:tabLst>
            </a:pPr>
            <a:r>
              <a:rPr lang="en-US" spc="-23" dirty="0">
                <a:latin typeface="Bookman Old Style" panose="02050604050505020204" pitchFamily="18" charset="0"/>
                <a:cs typeface="Arial" panose="020B0604020202020204" pitchFamily="34" charset="0"/>
              </a:rPr>
              <a:t>   1) Input</a:t>
            </a:r>
            <a:r>
              <a:rPr lang="en-US" spc="-27"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a:t>
            </a:r>
            <a:endParaRPr lang="en-US" dirty="0">
              <a:latin typeface="Bookman Old Style" panose="02050604050505020204" pitchFamily="18" charset="0"/>
              <a:cs typeface="Arial" panose="020B0604020202020204" pitchFamily="34" charset="0"/>
            </a:endParaRPr>
          </a:p>
          <a:p>
            <a:pPr marL="10951">
              <a:tabLst>
                <a:tab pos="272026" algn="l"/>
              </a:tabLst>
            </a:pPr>
            <a:endParaRPr lang="en-US" spc="-14" dirty="0">
              <a:latin typeface="Bookman Old Style" panose="02050604050505020204" pitchFamily="18" charset="0"/>
              <a:cs typeface="Arial" panose="020B0604020202020204" pitchFamily="34" charset="0"/>
            </a:endParaRPr>
          </a:p>
          <a:p>
            <a:pPr marL="10951">
              <a:tabLst>
                <a:tab pos="272026" algn="l"/>
              </a:tabLst>
            </a:pPr>
            <a:r>
              <a:rPr lang="en-US" spc="-14" dirty="0">
                <a:latin typeface="Bookman Old Style" panose="02050604050505020204" pitchFamily="18" charset="0"/>
                <a:cs typeface="Arial" panose="020B0604020202020204" pitchFamily="34" charset="0"/>
              </a:rPr>
              <a:t>   2) Central </a:t>
            </a:r>
            <a:r>
              <a:rPr lang="en-US" spc="-9" dirty="0">
                <a:latin typeface="Bookman Old Style" panose="02050604050505020204" pitchFamily="18" charset="0"/>
                <a:cs typeface="Arial" panose="020B0604020202020204" pitchFamily="34" charset="0"/>
              </a:rPr>
              <a:t>processing </a:t>
            </a:r>
            <a:r>
              <a:rPr lang="en-US" spc="-23" dirty="0">
                <a:latin typeface="Bookman Old Style" panose="02050604050505020204" pitchFamily="18" charset="0"/>
                <a:cs typeface="Arial" panose="020B0604020202020204" pitchFamily="34" charset="0"/>
              </a:rPr>
              <a:t>unit </a:t>
            </a:r>
          </a:p>
          <a:p>
            <a:pPr marL="10951">
              <a:tabLst>
                <a:tab pos="272026" algn="l"/>
              </a:tabLst>
            </a:pPr>
            <a:endParaRPr lang="en-US" spc="-23" dirty="0">
              <a:latin typeface="Bookman Old Style" panose="02050604050505020204" pitchFamily="18" charset="0"/>
              <a:cs typeface="Arial" panose="020B0604020202020204" pitchFamily="34" charset="0"/>
            </a:endParaRPr>
          </a:p>
          <a:p>
            <a:pPr marL="10951">
              <a:tabLst>
                <a:tab pos="272026" algn="l"/>
              </a:tabLst>
            </a:pPr>
            <a:r>
              <a:rPr lang="en-US" spc="14" dirty="0">
                <a:latin typeface="Bookman Old Style" panose="02050604050505020204" pitchFamily="18" charset="0"/>
                <a:cs typeface="Arial" panose="020B0604020202020204" pitchFamily="34" charset="0"/>
              </a:rPr>
              <a:t>   3)</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Output</a:t>
            </a:r>
            <a:r>
              <a:rPr lang="en-US"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a:t>
            </a:r>
          </a:p>
          <a:p>
            <a:pPr marL="10951">
              <a:tabLst>
                <a:tab pos="272026" algn="l"/>
              </a:tabLst>
            </a:pPr>
            <a:r>
              <a:rPr lang="en-US" spc="9" dirty="0">
                <a:latin typeface="Bookman Old Style" panose="02050604050505020204" pitchFamily="18" charset="0"/>
                <a:cs typeface="Arial" panose="020B0604020202020204" pitchFamily="34" charset="0"/>
              </a:rPr>
              <a:t> </a:t>
            </a:r>
          </a:p>
          <a:p>
            <a:pPr marL="10951">
              <a:tabLst>
                <a:tab pos="272026" algn="l"/>
              </a:tabLst>
            </a:pPr>
            <a:r>
              <a:rPr lang="en-US" spc="9" dirty="0">
                <a:latin typeface="Bookman Old Style" panose="02050604050505020204" pitchFamily="18" charset="0"/>
                <a:cs typeface="Arial" panose="020B0604020202020204" pitchFamily="34" charset="0"/>
              </a:rPr>
              <a:t>Apart from other components</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these </a:t>
            </a:r>
            <a:r>
              <a:rPr lang="en-US" spc="-9" dirty="0">
                <a:latin typeface="Bookman Old Style" panose="02050604050505020204" pitchFamily="18" charset="0"/>
                <a:cs typeface="Arial" panose="020B0604020202020204" pitchFamily="34" charset="0"/>
              </a:rPr>
              <a:t>three</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are</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primarily</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responsible</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for </a:t>
            </a:r>
            <a:r>
              <a:rPr lang="en-US" spc="23"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making </a:t>
            </a:r>
            <a:r>
              <a:rPr lang="en-US" dirty="0">
                <a:latin typeface="Bookman Old Style" panose="02050604050505020204" pitchFamily="18" charset="0"/>
                <a:cs typeface="Arial" panose="020B0604020202020204" pitchFamily="34" charset="0"/>
              </a:rPr>
              <a:t>a computer </a:t>
            </a:r>
            <a:r>
              <a:rPr lang="en-US" spc="-5" dirty="0">
                <a:latin typeface="Bookman Old Style" panose="02050604050505020204" pitchFamily="18" charset="0"/>
                <a:cs typeface="Arial" panose="020B0604020202020204" pitchFamily="34" charset="0"/>
              </a:rPr>
              <a:t>function.</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They</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must </a:t>
            </a:r>
            <a:r>
              <a:rPr lang="en-US" dirty="0">
                <a:latin typeface="Bookman Old Style" panose="02050604050505020204" pitchFamily="18" charset="0"/>
                <a:cs typeface="Arial" panose="020B0604020202020204" pitchFamily="34" charset="0"/>
              </a:rPr>
              <a:t>work </a:t>
            </a:r>
            <a:r>
              <a:rPr lang="en-US" spc="-604"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in</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complete</a:t>
            </a:r>
            <a:r>
              <a:rPr lang="en-US" spc="5" dirty="0">
                <a:latin typeface="Bookman Old Style" panose="02050604050505020204" pitchFamily="18" charset="0"/>
                <a:cs typeface="Arial" panose="020B0604020202020204" pitchFamily="34" charset="0"/>
              </a:rPr>
              <a:t> </a:t>
            </a:r>
            <a:r>
              <a:rPr lang="en-US" spc="-27" dirty="0">
                <a:latin typeface="Bookman Old Style" panose="02050604050505020204" pitchFamily="18" charset="0"/>
                <a:cs typeface="Arial" panose="020B0604020202020204" pitchFamily="34" charset="0"/>
              </a:rPr>
              <a:t>synergy</a:t>
            </a:r>
            <a:r>
              <a:rPr lang="en-US" spc="5" dirty="0">
                <a:latin typeface="Bookman Old Style" panose="02050604050505020204" pitchFamily="18" charset="0"/>
                <a:cs typeface="Arial" panose="020B0604020202020204" pitchFamily="34" charset="0"/>
              </a:rPr>
              <a:t> because </a:t>
            </a:r>
            <a:r>
              <a:rPr lang="en-US" spc="-18" dirty="0">
                <a:latin typeface="Bookman Old Style" panose="02050604050505020204" pitchFamily="18" charset="0"/>
                <a:cs typeface="Arial" panose="020B0604020202020204" pitchFamily="34" charset="0"/>
              </a:rPr>
              <a:t>that</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will</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ensure </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smooth </a:t>
            </a:r>
            <a:r>
              <a:rPr lang="en-US" spc="-18" dirty="0">
                <a:latin typeface="Bookman Old Style" panose="02050604050505020204" pitchFamily="18" charset="0"/>
                <a:cs typeface="Arial" panose="020B0604020202020204" pitchFamily="34" charset="0"/>
              </a:rPr>
              <a:t>overall</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functioning.</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Hence,</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we</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can </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even</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call</a:t>
            </a:r>
            <a:r>
              <a:rPr lang="en-US" spc="9"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them</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building </a:t>
            </a:r>
            <a:r>
              <a:rPr lang="en-US" dirty="0">
                <a:latin typeface="Bookman Old Style" panose="02050604050505020204" pitchFamily="18" charset="0"/>
                <a:cs typeface="Arial" panose="020B0604020202020204" pitchFamily="34" charset="0"/>
              </a:rPr>
              <a:t>blocks</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a:t>
            </a:r>
            <a:r>
              <a:rPr lang="en-US" spc="9"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a</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 </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system.</a:t>
            </a:r>
            <a:endParaRPr lang="en-US" sz="3200" dirty="0">
              <a:latin typeface="Bookman Old Style" panose="02050604050505020204" pitchFamily="18" charset="0"/>
              <a:cs typeface="Roboto"/>
            </a:endParaRPr>
          </a:p>
          <a:p>
            <a:pPr marL="10951">
              <a:tabLst>
                <a:tab pos="272026" algn="l"/>
              </a:tabLst>
            </a:pP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Char char="•"/>
              <a:tabLst>
                <a:tab pos="217850" algn="l"/>
              </a:tabLst>
            </a:pPr>
            <a:endParaRPr sz="2496" dirty="0">
              <a:latin typeface="Bookman Old Style" panose="02050604050505020204" pitchFamily="18"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8670" y="1171408"/>
            <a:ext cx="6952445" cy="45151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069" y="906518"/>
            <a:ext cx="5882639" cy="567964"/>
          </a:xfrm>
          <a:prstGeom prst="rect">
            <a:avLst/>
          </a:prstGeom>
        </p:spPr>
        <p:txBody>
          <a:bodyPr vert="horz" wrap="square" lIns="0" tIns="13831" rIns="0" bIns="0" rtlCol="0" anchor="t">
            <a:spAutoFit/>
          </a:bodyPr>
          <a:lstStyle/>
          <a:p>
            <a:pPr marL="11527">
              <a:spcBef>
                <a:spcPts val="109"/>
              </a:spcBef>
            </a:pPr>
            <a:r>
              <a:rPr spc="-41" dirty="0">
                <a:solidFill>
                  <a:srgbClr val="00B050"/>
                </a:solidFill>
                <a:latin typeface="Georgia" panose="02040502050405020303" pitchFamily="18" charset="0"/>
              </a:rPr>
              <a:t>Input</a:t>
            </a:r>
            <a:r>
              <a:rPr spc="-77" dirty="0">
                <a:solidFill>
                  <a:srgbClr val="00B050"/>
                </a:solidFill>
                <a:latin typeface="Georgia" panose="02040502050405020303" pitchFamily="18" charset="0"/>
              </a:rPr>
              <a:t> </a:t>
            </a:r>
            <a:r>
              <a:rPr spc="-54" dirty="0">
                <a:solidFill>
                  <a:srgbClr val="00B050"/>
                </a:solidFill>
                <a:latin typeface="Georgia" panose="02040502050405020303" pitchFamily="18" charset="0"/>
              </a:rPr>
              <a:t>Unit</a:t>
            </a:r>
            <a:endParaRPr dirty="0">
              <a:solidFill>
                <a:srgbClr val="00B050"/>
              </a:solidFill>
              <a:latin typeface="Georgia" panose="02040502050405020303" pitchFamily="18" charset="0"/>
            </a:endParaRPr>
          </a:p>
        </p:txBody>
      </p:sp>
      <p:sp>
        <p:nvSpPr>
          <p:cNvPr id="3" name="object 3"/>
          <p:cNvSpPr txBox="1"/>
          <p:nvPr/>
        </p:nvSpPr>
        <p:spPr>
          <a:xfrm>
            <a:off x="766537" y="1686280"/>
            <a:ext cx="7871436" cy="4529025"/>
          </a:xfrm>
          <a:prstGeom prst="rect">
            <a:avLst/>
          </a:prstGeom>
        </p:spPr>
        <p:txBody>
          <a:bodyPr vert="horz" wrap="square" lIns="0" tIns="10950" rIns="0" bIns="0" rtlCol="0">
            <a:spAutoFit/>
          </a:bodyPr>
          <a:lstStyle/>
          <a:p>
            <a:pPr marL="217275" marR="4611" indent="-206324" algn="just">
              <a:lnSpc>
                <a:spcPct val="106900"/>
              </a:lnSpc>
              <a:spcBef>
                <a:spcPts val="86"/>
              </a:spcBef>
              <a:buChar char="•"/>
              <a:tabLst>
                <a:tab pos="217850" algn="l"/>
              </a:tabLst>
            </a:pPr>
            <a:r>
              <a:rPr lang="en-US" dirty="0">
                <a:latin typeface="Bookman Old Style" panose="02050604050505020204" pitchFamily="18" charset="0"/>
                <a:cs typeface="Arial" panose="020B0604020202020204" pitchFamily="34" charset="0"/>
              </a:rPr>
              <a:t>The </a:t>
            </a:r>
            <a:r>
              <a:rPr lang="en-US" spc="-5" dirty="0">
                <a:latin typeface="Bookman Old Style" panose="02050604050505020204" pitchFamily="18" charset="0"/>
                <a:cs typeface="Arial" panose="020B0604020202020204" pitchFamily="34" charset="0"/>
              </a:rPr>
              <a:t>main function </a:t>
            </a:r>
            <a:r>
              <a:rPr lang="en-US" spc="36" dirty="0">
                <a:latin typeface="Bookman Old Style" panose="02050604050505020204" pitchFamily="18" charset="0"/>
                <a:cs typeface="Arial" panose="020B0604020202020204" pitchFamily="34" charset="0"/>
              </a:rPr>
              <a:t>of </a:t>
            </a:r>
            <a:r>
              <a:rPr lang="en-US" spc="-23" dirty="0">
                <a:latin typeface="Bookman Old Style" panose="02050604050505020204" pitchFamily="18" charset="0"/>
                <a:cs typeface="Arial" panose="020B0604020202020204" pitchFamily="34" charset="0"/>
              </a:rPr>
              <a:t>input </a:t>
            </a:r>
            <a:r>
              <a:rPr lang="en-US" spc="-18"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devices </a:t>
            </a:r>
            <a:r>
              <a:rPr lang="en-US" spc="-14" dirty="0">
                <a:latin typeface="Bookman Old Style" panose="02050604050505020204" pitchFamily="18" charset="0"/>
                <a:cs typeface="Arial" panose="020B0604020202020204" pitchFamily="34" charset="0"/>
              </a:rPr>
              <a:t>is</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to</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direct</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commands </a:t>
            </a:r>
            <a:r>
              <a:rPr lang="en-US" spc="-9" dirty="0">
                <a:latin typeface="Bookman Old Style" panose="02050604050505020204" pitchFamily="18" charset="0"/>
                <a:cs typeface="Arial" panose="020B0604020202020204" pitchFamily="34" charset="0"/>
              </a:rPr>
              <a:t>and</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data</a:t>
            </a:r>
            <a:r>
              <a:rPr lang="en-US"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into </a:t>
            </a:r>
            <a:r>
              <a:rPr lang="en-US" spc="-18"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computers</a:t>
            </a:r>
            <a:r>
              <a:rPr spc="-5" dirty="0">
                <a:latin typeface="Bookman Old Style" panose="02050604050505020204" pitchFamily="18" charset="0"/>
                <a:cs typeface="Arial" panose="020B0604020202020204" pitchFamily="34" charset="0"/>
              </a:rPr>
              <a:t>.</a:t>
            </a:r>
            <a:endParaRPr lang="en-US" spc="5"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Char char="•"/>
              <a:tabLst>
                <a:tab pos="217850" algn="l"/>
              </a:tabLst>
            </a:pPr>
            <a:r>
              <a:rPr spc="-14" dirty="0">
                <a:latin typeface="Bookman Old Style" panose="02050604050505020204" pitchFamily="18" charset="0"/>
                <a:cs typeface="Arial" panose="020B0604020202020204" pitchFamily="34" charset="0"/>
              </a:rPr>
              <a:t>Data</a:t>
            </a:r>
            <a:r>
              <a:rPr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can </a:t>
            </a:r>
            <a:r>
              <a:rPr spc="-604"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be</a:t>
            </a:r>
            <a:r>
              <a:rPr spc="5" dirty="0">
                <a:latin typeface="Bookman Old Style" panose="02050604050505020204" pitchFamily="18" charset="0"/>
                <a:cs typeface="Arial" panose="020B0604020202020204" pitchFamily="34" charset="0"/>
              </a:rPr>
              <a:t> </a:t>
            </a:r>
            <a:r>
              <a:rPr spc="-23" dirty="0">
                <a:latin typeface="Bookman Old Style" panose="02050604050505020204" pitchFamily="18" charset="0"/>
                <a:cs typeface="Arial" panose="020B0604020202020204" pitchFamily="34" charset="0"/>
              </a:rPr>
              <a:t>in</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the</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form</a:t>
            </a:r>
            <a:r>
              <a:rPr spc="9" dirty="0">
                <a:latin typeface="Bookman Old Style" panose="02050604050505020204" pitchFamily="18" charset="0"/>
                <a:cs typeface="Arial" panose="020B0604020202020204" pitchFamily="34" charset="0"/>
              </a:rPr>
              <a:t> </a:t>
            </a:r>
            <a:r>
              <a:rPr spc="36" dirty="0">
                <a:latin typeface="Bookman Old Style" panose="02050604050505020204" pitchFamily="18" charset="0"/>
                <a:cs typeface="Arial" panose="020B0604020202020204" pitchFamily="34" charset="0"/>
              </a:rPr>
              <a:t>of</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numbers,</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words,</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actions, </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commands, etc</a:t>
            </a:r>
            <a:r>
              <a:rPr dirty="0">
                <a:latin typeface="Bookman Old Style" panose="02050604050505020204" pitchFamily="18" charset="0"/>
                <a:cs typeface="Arial" panose="020B0604020202020204" pitchFamily="34" charset="0"/>
              </a:rPr>
              <a:t>.</a:t>
            </a: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Char char="•"/>
              <a:tabLst>
                <a:tab pos="217850" algn="l"/>
              </a:tabLst>
            </a:pPr>
            <a:r>
              <a:rPr spc="5" dirty="0">
                <a:latin typeface="Bookman Old Style" panose="02050604050505020204" pitchFamily="18" charset="0"/>
                <a:cs typeface="Arial" panose="020B0604020202020204" pitchFamily="34" charset="0"/>
              </a:rPr>
              <a:t>Computers </a:t>
            </a:r>
            <a:r>
              <a:rPr spc="-14" dirty="0">
                <a:latin typeface="Bookman Old Style" panose="02050604050505020204" pitchFamily="18" charset="0"/>
                <a:cs typeface="Arial" panose="020B0604020202020204" pitchFamily="34" charset="0"/>
              </a:rPr>
              <a:t>then</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use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their</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CPU</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to </a:t>
            </a:r>
            <a:r>
              <a:rPr spc="-14"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process</a:t>
            </a:r>
            <a:r>
              <a:rPr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this</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data</a:t>
            </a:r>
            <a:r>
              <a:rPr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and</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produce</a:t>
            </a:r>
            <a:r>
              <a:rPr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output</a:t>
            </a:r>
            <a:r>
              <a:rPr lang="en-US" spc="-14" dirty="0">
                <a:latin typeface="Bookman Old Style" panose="02050604050505020204" pitchFamily="18" charset="0"/>
                <a:cs typeface="Arial" panose="020B0604020202020204" pitchFamily="34" charset="0"/>
              </a:rPr>
              <a:t>.</a:t>
            </a:r>
          </a:p>
          <a:p>
            <a:pPr marL="10951" marR="4611" algn="just">
              <a:lnSpc>
                <a:spcPct val="106900"/>
              </a:lnSpc>
              <a:spcBef>
                <a:spcPts val="86"/>
              </a:spcBef>
              <a:tabLst>
                <a:tab pos="217850" algn="l"/>
              </a:tabLst>
            </a:pPr>
            <a:endParaRPr lang="en-US" spc="-14"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r>
              <a:rPr lang="en-US" sz="1800" b="1" spc="9" dirty="0">
                <a:solidFill>
                  <a:srgbClr val="7030A0"/>
                </a:solidFill>
                <a:latin typeface="Bookman Old Style" panose="02050604050505020204" pitchFamily="18" charset="0"/>
                <a:cs typeface="Arial" panose="020B0604020202020204" pitchFamily="34" charset="0"/>
              </a:rPr>
              <a:t>Example :</a:t>
            </a:r>
            <a:endParaRPr lang="en-US" b="1" spc="9" dirty="0">
              <a:solidFill>
                <a:srgbClr val="7030A0"/>
              </a:solidFill>
              <a:latin typeface="Bookman Old Style" panose="02050604050505020204" pitchFamily="18" charset="0"/>
              <a:cs typeface="Arial" panose="020B0604020202020204" pitchFamily="34" charset="0"/>
            </a:endParaRPr>
          </a:p>
          <a:p>
            <a:pPr marL="353851" marR="4611" indent="-342900" algn="just">
              <a:lnSpc>
                <a:spcPct val="106900"/>
              </a:lnSpc>
              <a:spcBef>
                <a:spcPts val="86"/>
              </a:spcBef>
              <a:buFont typeface="+mj-lt"/>
              <a:buAutoNum type="arabicPeriod"/>
              <a:tabLst>
                <a:tab pos="217850" algn="l"/>
              </a:tabLst>
            </a:pPr>
            <a:r>
              <a:rPr lang="en-US" sz="1800" dirty="0">
                <a:latin typeface="Bookman Old Style" panose="02050604050505020204" pitchFamily="18" charset="0"/>
                <a:cs typeface="Arial" panose="020B0604020202020204" pitchFamily="34" charset="0"/>
              </a:rPr>
              <a:t>A </a:t>
            </a:r>
            <a:r>
              <a:rPr lang="en-US" sz="1800" spc="5" dirty="0">
                <a:latin typeface="Bookman Old Style" panose="02050604050505020204" pitchFamily="18" charset="0"/>
                <a:cs typeface="Arial" panose="020B0604020202020204" pitchFamily="34" charset="0"/>
              </a:rPr>
              <a:t> </a:t>
            </a:r>
            <a:r>
              <a:rPr lang="en-US" sz="1800" spc="-64" dirty="0">
                <a:latin typeface="Bookman Old Style" panose="02050604050505020204" pitchFamily="18" charset="0"/>
                <a:cs typeface="Arial" panose="020B0604020202020204" pitchFamily="34" charset="0"/>
              </a:rPr>
              <a:t>laptop’s</a:t>
            </a:r>
            <a:r>
              <a:rPr lang="en-US" sz="1800" spc="5"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keyboard</a:t>
            </a:r>
            <a:r>
              <a:rPr lang="en-US" sz="1800"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is</a:t>
            </a:r>
            <a:r>
              <a:rPr lang="en-US" sz="1800" spc="5"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an</a:t>
            </a:r>
            <a:r>
              <a:rPr lang="en-US" sz="1800" spc="5" dirty="0">
                <a:latin typeface="Bookman Old Style" panose="02050604050505020204" pitchFamily="18" charset="0"/>
                <a:cs typeface="Arial" panose="020B0604020202020204" pitchFamily="34" charset="0"/>
              </a:rPr>
              <a:t> </a:t>
            </a:r>
            <a:r>
              <a:rPr lang="en-US" sz="1800" spc="-23" dirty="0">
                <a:latin typeface="Bookman Old Style" panose="02050604050505020204" pitchFamily="18" charset="0"/>
                <a:cs typeface="Arial" panose="020B0604020202020204" pitchFamily="34" charset="0"/>
              </a:rPr>
              <a:t>input </a:t>
            </a:r>
            <a:r>
              <a:rPr lang="en-US" sz="1800" spc="-18" dirty="0">
                <a:latin typeface="Bookman Old Style" panose="02050604050505020204" pitchFamily="18" charset="0"/>
                <a:cs typeface="Arial" panose="020B0604020202020204" pitchFamily="34" charset="0"/>
              </a:rPr>
              <a:t> </a:t>
            </a:r>
            <a:r>
              <a:rPr lang="en-US" sz="1800" spc="-23" dirty="0">
                <a:latin typeface="Bookman Old Style" panose="02050604050505020204" pitchFamily="18" charset="0"/>
                <a:cs typeface="Arial" panose="020B0604020202020204" pitchFamily="34" charset="0"/>
              </a:rPr>
              <a:t>unit</a:t>
            </a:r>
            <a:r>
              <a:rPr lang="en-US" sz="1800" dirty="0">
                <a:latin typeface="Bookman Old Style" panose="02050604050505020204" pitchFamily="18" charset="0"/>
                <a:cs typeface="Arial" panose="020B0604020202020204" pitchFamily="34" charset="0"/>
              </a:rPr>
              <a:t> </a:t>
            </a:r>
            <a:r>
              <a:rPr lang="en-US" sz="1800" spc="-18" dirty="0">
                <a:latin typeface="Bookman Old Style" panose="02050604050505020204" pitchFamily="18" charset="0"/>
                <a:cs typeface="Arial" panose="020B0604020202020204" pitchFamily="34" charset="0"/>
              </a:rPr>
              <a:t>that</a:t>
            </a:r>
            <a:r>
              <a:rPr lang="en-US" sz="1800" spc="5" dirty="0">
                <a:latin typeface="Bookman Old Style" panose="02050604050505020204" pitchFamily="18" charset="0"/>
                <a:cs typeface="Arial" panose="020B0604020202020204" pitchFamily="34" charset="0"/>
              </a:rPr>
              <a:t> </a:t>
            </a:r>
            <a:r>
              <a:rPr lang="en-US" sz="1800" dirty="0">
                <a:latin typeface="Bookman Old Style" panose="02050604050505020204" pitchFamily="18" charset="0"/>
                <a:cs typeface="Arial" panose="020B0604020202020204" pitchFamily="34" charset="0"/>
              </a:rPr>
              <a:t>enters </a:t>
            </a:r>
            <a:r>
              <a:rPr lang="en-US" sz="1800" spc="-5" dirty="0">
                <a:latin typeface="Bookman Old Style" panose="02050604050505020204" pitchFamily="18" charset="0"/>
                <a:cs typeface="Arial" panose="020B0604020202020204" pitchFamily="34" charset="0"/>
              </a:rPr>
              <a:t>numbers</a:t>
            </a:r>
            <a:r>
              <a:rPr lang="en-US" sz="1800" spc="5" dirty="0">
                <a:latin typeface="Bookman Old Style" panose="02050604050505020204" pitchFamily="18" charset="0"/>
                <a:cs typeface="Arial" panose="020B0604020202020204" pitchFamily="34" charset="0"/>
              </a:rPr>
              <a:t> </a:t>
            </a:r>
            <a:r>
              <a:rPr lang="en-US" sz="1800" spc="-9" dirty="0">
                <a:latin typeface="Bookman Old Style" panose="02050604050505020204" pitchFamily="18" charset="0"/>
                <a:cs typeface="Arial" panose="020B0604020202020204" pitchFamily="34" charset="0"/>
              </a:rPr>
              <a:t>and</a:t>
            </a:r>
            <a:r>
              <a:rPr lang="en-US" sz="1800" dirty="0">
                <a:latin typeface="Bookman Old Style" panose="02050604050505020204" pitchFamily="18" charset="0"/>
                <a:cs typeface="Arial" panose="020B0604020202020204" pitchFamily="34" charset="0"/>
              </a:rPr>
              <a:t> </a:t>
            </a:r>
            <a:r>
              <a:rPr lang="en-US" sz="1800" spc="-9" dirty="0">
                <a:latin typeface="Bookman Old Style" panose="02050604050505020204" pitchFamily="18" charset="0"/>
                <a:cs typeface="Arial" panose="020B0604020202020204" pitchFamily="34" charset="0"/>
              </a:rPr>
              <a:t>characters.</a:t>
            </a:r>
          </a:p>
          <a:p>
            <a:pPr marL="353851" marR="4611" indent="-342900" algn="just">
              <a:lnSpc>
                <a:spcPct val="106900"/>
              </a:lnSpc>
              <a:spcBef>
                <a:spcPts val="86"/>
              </a:spcBef>
              <a:buFont typeface="+mj-lt"/>
              <a:buAutoNum type="arabicPeriod"/>
              <a:tabLst>
                <a:tab pos="217850" algn="l"/>
              </a:tabLst>
            </a:pPr>
            <a:r>
              <a:rPr lang="en-US" sz="1800" dirty="0">
                <a:latin typeface="Bookman Old Style" panose="02050604050505020204" pitchFamily="18" charset="0"/>
                <a:cs typeface="Arial" panose="020B0604020202020204" pitchFamily="34" charset="0"/>
              </a:rPr>
              <a:t>A </a:t>
            </a:r>
            <a:r>
              <a:rPr lang="en-US" sz="1800" spc="9" dirty="0">
                <a:latin typeface="Bookman Old Style" panose="02050604050505020204" pitchFamily="18" charset="0"/>
                <a:cs typeface="Arial" panose="020B0604020202020204" pitchFamily="34" charset="0"/>
              </a:rPr>
              <a:t>mouse</a:t>
            </a:r>
            <a:r>
              <a:rPr lang="en-US" sz="1800" spc="5" dirty="0">
                <a:latin typeface="Bookman Old Style" panose="02050604050505020204" pitchFamily="18" charset="0"/>
                <a:cs typeface="Arial" panose="020B0604020202020204" pitchFamily="34" charset="0"/>
              </a:rPr>
              <a:t> </a:t>
            </a:r>
            <a:r>
              <a:rPr lang="en-US" sz="1800" spc="-5" dirty="0">
                <a:latin typeface="Bookman Old Style" panose="02050604050505020204" pitchFamily="18" charset="0"/>
                <a:cs typeface="Arial" panose="020B0604020202020204" pitchFamily="34" charset="0"/>
              </a:rPr>
              <a:t>can</a:t>
            </a:r>
            <a:r>
              <a:rPr lang="en-US" sz="1800"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be</a:t>
            </a:r>
            <a:r>
              <a:rPr lang="en-US" sz="1800" spc="5"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an</a:t>
            </a:r>
            <a:r>
              <a:rPr lang="en-US" sz="1800" dirty="0">
                <a:latin typeface="Bookman Old Style" panose="02050604050505020204" pitchFamily="18" charset="0"/>
                <a:cs typeface="Arial" panose="020B0604020202020204" pitchFamily="34" charset="0"/>
              </a:rPr>
              <a:t> </a:t>
            </a:r>
            <a:r>
              <a:rPr lang="en-US" sz="1800" spc="-23" dirty="0">
                <a:latin typeface="Bookman Old Style" panose="02050604050505020204" pitchFamily="18" charset="0"/>
                <a:cs typeface="Arial" panose="020B0604020202020204" pitchFamily="34" charset="0"/>
              </a:rPr>
              <a:t>input</a:t>
            </a:r>
            <a:r>
              <a:rPr lang="en-US" sz="1800" spc="5" dirty="0">
                <a:latin typeface="Bookman Old Style" panose="02050604050505020204" pitchFamily="18" charset="0"/>
                <a:cs typeface="Arial" panose="020B0604020202020204" pitchFamily="34" charset="0"/>
              </a:rPr>
              <a:t> </a:t>
            </a:r>
            <a:r>
              <a:rPr lang="en-US" sz="1800" spc="-23" dirty="0">
                <a:latin typeface="Bookman Old Style" panose="02050604050505020204" pitchFamily="18" charset="0"/>
                <a:cs typeface="Arial" panose="020B0604020202020204" pitchFamily="34" charset="0"/>
              </a:rPr>
              <a:t>unit</a:t>
            </a:r>
            <a:r>
              <a:rPr lang="en-US" sz="1800" dirty="0">
                <a:latin typeface="Bookman Old Style" panose="02050604050505020204" pitchFamily="18" charset="0"/>
                <a:cs typeface="Arial" panose="020B0604020202020204" pitchFamily="34" charset="0"/>
              </a:rPr>
              <a:t> </a:t>
            </a:r>
            <a:r>
              <a:rPr lang="en-US" sz="1800" spc="18" dirty="0">
                <a:latin typeface="Bookman Old Style" panose="02050604050505020204" pitchFamily="18" charset="0"/>
                <a:cs typeface="Arial" panose="020B0604020202020204" pitchFamily="34" charset="0"/>
              </a:rPr>
              <a:t>for </a:t>
            </a:r>
            <a:r>
              <a:rPr lang="en-US" sz="1800" spc="-608" dirty="0">
                <a:latin typeface="Bookman Old Style" panose="02050604050505020204" pitchFamily="18" charset="0"/>
                <a:cs typeface="Arial" panose="020B0604020202020204" pitchFamily="34" charset="0"/>
              </a:rPr>
              <a:t> </a:t>
            </a:r>
            <a:r>
              <a:rPr lang="en-US" sz="1800" spc="-9" dirty="0">
                <a:latin typeface="Bookman Old Style" panose="02050604050505020204" pitchFamily="18" charset="0"/>
                <a:cs typeface="Arial" panose="020B0604020202020204" pitchFamily="34" charset="0"/>
              </a:rPr>
              <a:t>entering</a:t>
            </a:r>
            <a:r>
              <a:rPr lang="en-US" sz="1800" spc="5" dirty="0">
                <a:latin typeface="Bookman Old Style" panose="02050604050505020204" pitchFamily="18" charset="0"/>
                <a:cs typeface="Arial" panose="020B0604020202020204" pitchFamily="34" charset="0"/>
              </a:rPr>
              <a:t> </a:t>
            </a:r>
            <a:r>
              <a:rPr lang="en-US" sz="1800" spc="-9" dirty="0">
                <a:latin typeface="Bookman Old Style" panose="02050604050505020204" pitchFamily="18" charset="0"/>
                <a:cs typeface="Arial" panose="020B0604020202020204" pitchFamily="34" charset="0"/>
              </a:rPr>
              <a:t>directions</a:t>
            </a:r>
            <a:r>
              <a:rPr lang="en-US" sz="1800" spc="5" dirty="0">
                <a:latin typeface="Bookman Old Style" panose="02050604050505020204" pitchFamily="18" charset="0"/>
                <a:cs typeface="Arial" panose="020B0604020202020204" pitchFamily="34" charset="0"/>
              </a:rPr>
              <a:t> </a:t>
            </a:r>
            <a:r>
              <a:rPr lang="en-US" sz="1800" spc="-9" dirty="0">
                <a:latin typeface="Bookman Old Style" panose="02050604050505020204" pitchFamily="18" charset="0"/>
                <a:cs typeface="Arial" panose="020B0604020202020204" pitchFamily="34" charset="0"/>
              </a:rPr>
              <a:t>and</a:t>
            </a:r>
            <a:r>
              <a:rPr lang="en-US" sz="1800" spc="5" dirty="0">
                <a:latin typeface="Bookman Old Style" panose="02050604050505020204" pitchFamily="18" charset="0"/>
                <a:cs typeface="Arial" panose="020B0604020202020204" pitchFamily="34" charset="0"/>
              </a:rPr>
              <a:t> commands. </a:t>
            </a:r>
          </a:p>
          <a:p>
            <a:pPr marL="353851" marR="4611" indent="-342900" algn="just">
              <a:lnSpc>
                <a:spcPct val="106900"/>
              </a:lnSpc>
              <a:spcBef>
                <a:spcPts val="86"/>
              </a:spcBef>
              <a:buFont typeface="+mj-lt"/>
              <a:buAutoNum type="arabicPeriod"/>
              <a:tabLst>
                <a:tab pos="217850" algn="l"/>
              </a:tabLst>
            </a:pPr>
            <a:r>
              <a:rPr lang="en-US" sz="1800" spc="-5" dirty="0">
                <a:latin typeface="Bookman Old Style" panose="02050604050505020204" pitchFamily="18" charset="0"/>
                <a:cs typeface="Arial" panose="020B0604020202020204" pitchFamily="34" charset="0"/>
              </a:rPr>
              <a:t>Other </a:t>
            </a:r>
            <a:r>
              <a:rPr lang="en-US" sz="1800" dirty="0">
                <a:latin typeface="Bookman Old Style" panose="02050604050505020204" pitchFamily="18" charset="0"/>
                <a:cs typeface="Arial" panose="020B0604020202020204" pitchFamily="34" charset="0"/>
              </a:rPr>
              <a:t> </a:t>
            </a:r>
            <a:r>
              <a:rPr lang="en-US" sz="1800" spc="5" dirty="0">
                <a:latin typeface="Bookman Old Style" panose="02050604050505020204" pitchFamily="18" charset="0"/>
                <a:cs typeface="Arial" panose="020B0604020202020204" pitchFamily="34" charset="0"/>
              </a:rPr>
              <a:t>examples </a:t>
            </a:r>
            <a:r>
              <a:rPr lang="en-US" sz="1800" spc="-9" dirty="0">
                <a:latin typeface="Bookman Old Style" panose="02050604050505020204" pitchFamily="18" charset="0"/>
                <a:cs typeface="Arial" panose="020B0604020202020204" pitchFamily="34" charset="0"/>
              </a:rPr>
              <a:t>include</a:t>
            </a:r>
            <a:r>
              <a:rPr lang="en-US" sz="1800" spc="9" dirty="0">
                <a:latin typeface="Bookman Old Style" panose="02050604050505020204" pitchFamily="18" charset="0"/>
                <a:cs typeface="Arial" panose="020B0604020202020204" pitchFamily="34" charset="0"/>
              </a:rPr>
              <a:t> </a:t>
            </a:r>
            <a:r>
              <a:rPr lang="en-US" sz="1800" dirty="0">
                <a:latin typeface="Bookman Old Style" panose="02050604050505020204" pitchFamily="18" charset="0"/>
                <a:cs typeface="Arial" panose="020B0604020202020204" pitchFamily="34" charset="0"/>
              </a:rPr>
              <a:t>barcode</a:t>
            </a:r>
            <a:r>
              <a:rPr lang="en-US" sz="1800" spc="5" dirty="0">
                <a:latin typeface="Bookman Old Style" panose="02050604050505020204" pitchFamily="18" charset="0"/>
                <a:cs typeface="Arial" panose="020B0604020202020204" pitchFamily="34" charset="0"/>
              </a:rPr>
              <a:t> </a:t>
            </a:r>
            <a:r>
              <a:rPr lang="en-US" sz="1800" dirty="0">
                <a:latin typeface="Bookman Old Style" panose="02050604050505020204" pitchFamily="18" charset="0"/>
                <a:cs typeface="Arial" panose="020B0604020202020204" pitchFamily="34" charset="0"/>
              </a:rPr>
              <a:t>readers,</a:t>
            </a:r>
            <a:r>
              <a:rPr lang="en-US" sz="1800" spc="9" dirty="0">
                <a:latin typeface="Bookman Old Style" panose="02050604050505020204" pitchFamily="18" charset="0"/>
                <a:cs typeface="Arial" panose="020B0604020202020204" pitchFamily="34" charset="0"/>
              </a:rPr>
              <a:t> </a:t>
            </a:r>
            <a:r>
              <a:rPr lang="en-US" sz="1800" dirty="0">
                <a:latin typeface="Bookman Old Style" panose="02050604050505020204" pitchFamily="18" charset="0"/>
                <a:cs typeface="Arial" panose="020B0604020202020204" pitchFamily="34" charset="0"/>
              </a:rPr>
              <a:t>Magnetic </a:t>
            </a:r>
            <a:r>
              <a:rPr lang="en-US" sz="1800" spc="5" dirty="0">
                <a:latin typeface="Bookman Old Style" panose="02050604050505020204" pitchFamily="18" charset="0"/>
                <a:cs typeface="Arial" panose="020B0604020202020204" pitchFamily="34" charset="0"/>
              </a:rPr>
              <a:t> </a:t>
            </a:r>
            <a:r>
              <a:rPr lang="en-US" sz="1800" spc="-18" dirty="0">
                <a:latin typeface="Bookman Old Style" panose="02050604050505020204" pitchFamily="18" charset="0"/>
                <a:cs typeface="Arial" panose="020B0604020202020204" pitchFamily="34" charset="0"/>
              </a:rPr>
              <a:t>Ink</a:t>
            </a:r>
            <a:r>
              <a:rPr lang="en-US" sz="1800" dirty="0">
                <a:latin typeface="Bookman Old Style" panose="02050604050505020204" pitchFamily="18" charset="0"/>
                <a:cs typeface="Arial" panose="020B0604020202020204" pitchFamily="34" charset="0"/>
              </a:rPr>
              <a:t> </a:t>
            </a:r>
            <a:r>
              <a:rPr lang="en-US" sz="1800" spc="-5" dirty="0">
                <a:latin typeface="Bookman Old Style" panose="02050604050505020204" pitchFamily="18" charset="0"/>
                <a:cs typeface="Arial" panose="020B0604020202020204" pitchFamily="34" charset="0"/>
              </a:rPr>
              <a:t>Character</a:t>
            </a:r>
            <a:r>
              <a:rPr lang="en-US" sz="1800" spc="5" dirty="0">
                <a:latin typeface="Bookman Old Style" panose="02050604050505020204" pitchFamily="18" charset="0"/>
                <a:cs typeface="Arial" panose="020B0604020202020204" pitchFamily="34" charset="0"/>
              </a:rPr>
              <a:t> </a:t>
            </a:r>
            <a:r>
              <a:rPr lang="en-US" sz="1800" dirty="0">
                <a:latin typeface="Bookman Old Style" panose="02050604050505020204" pitchFamily="18" charset="0"/>
                <a:cs typeface="Arial" panose="020B0604020202020204" pitchFamily="34" charset="0"/>
              </a:rPr>
              <a:t>Readers</a:t>
            </a:r>
            <a:r>
              <a:rPr lang="en-US" sz="1800" spc="5" dirty="0">
                <a:latin typeface="Bookman Old Style" panose="02050604050505020204" pitchFamily="18" charset="0"/>
                <a:cs typeface="Arial" panose="020B0604020202020204" pitchFamily="34" charset="0"/>
              </a:rPr>
              <a:t> </a:t>
            </a:r>
            <a:r>
              <a:rPr lang="en-US" sz="1800" spc="14" dirty="0">
                <a:latin typeface="Bookman Old Style" panose="02050604050505020204" pitchFamily="18" charset="0"/>
                <a:cs typeface="Arial" panose="020B0604020202020204" pitchFamily="34" charset="0"/>
              </a:rPr>
              <a:t>(MICR),</a:t>
            </a:r>
            <a:r>
              <a:rPr lang="en-US" sz="1800" spc="5" dirty="0">
                <a:latin typeface="Bookman Old Style" panose="02050604050505020204" pitchFamily="18" charset="0"/>
                <a:cs typeface="Arial" panose="020B0604020202020204" pitchFamily="34" charset="0"/>
              </a:rPr>
              <a:t> </a:t>
            </a:r>
            <a:r>
              <a:rPr lang="en-US" sz="1800" spc="-5" dirty="0">
                <a:latin typeface="Bookman Old Style" panose="02050604050505020204" pitchFamily="18" charset="0"/>
                <a:cs typeface="Arial" panose="020B0604020202020204" pitchFamily="34" charset="0"/>
              </a:rPr>
              <a:t>Optical </a:t>
            </a:r>
            <a:r>
              <a:rPr lang="en-US" sz="1800" dirty="0">
                <a:latin typeface="Bookman Old Style" panose="02050604050505020204" pitchFamily="18" charset="0"/>
                <a:cs typeface="Arial" panose="020B0604020202020204" pitchFamily="34" charset="0"/>
              </a:rPr>
              <a:t> </a:t>
            </a:r>
            <a:r>
              <a:rPr lang="en-US" sz="1800" spc="-5" dirty="0">
                <a:latin typeface="Bookman Old Style" panose="02050604050505020204" pitchFamily="18" charset="0"/>
                <a:cs typeface="Arial" panose="020B0604020202020204" pitchFamily="34" charset="0"/>
              </a:rPr>
              <a:t>Character</a:t>
            </a:r>
            <a:r>
              <a:rPr lang="en-US" sz="1800" dirty="0">
                <a:latin typeface="Bookman Old Style" panose="02050604050505020204" pitchFamily="18" charset="0"/>
                <a:cs typeface="Arial" panose="020B0604020202020204" pitchFamily="34" charset="0"/>
              </a:rPr>
              <a:t> Readers</a:t>
            </a:r>
            <a:r>
              <a:rPr lang="en-US" sz="1800" spc="5" dirty="0">
                <a:latin typeface="Bookman Old Style" panose="02050604050505020204" pitchFamily="18" charset="0"/>
                <a:cs typeface="Arial" panose="020B0604020202020204" pitchFamily="34" charset="0"/>
              </a:rPr>
              <a:t> </a:t>
            </a:r>
            <a:r>
              <a:rPr lang="en-US" sz="1800" spc="23" dirty="0">
                <a:latin typeface="Bookman Old Style" panose="02050604050505020204" pitchFamily="18" charset="0"/>
                <a:cs typeface="Arial" panose="020B0604020202020204" pitchFamily="34" charset="0"/>
              </a:rPr>
              <a:t>(OCR),</a:t>
            </a:r>
            <a:r>
              <a:rPr lang="en-US" sz="1800" spc="5" dirty="0">
                <a:latin typeface="Bookman Old Style" panose="02050604050505020204" pitchFamily="18" charset="0"/>
                <a:cs typeface="Arial" panose="020B0604020202020204" pitchFamily="34" charset="0"/>
              </a:rPr>
              <a:t> etc.</a:t>
            </a:r>
            <a:endParaRPr lang="en-US" sz="1800" dirty="0">
              <a:latin typeface="Bookman Old Style" panose="02050604050505020204" pitchFamily="18" charset="0"/>
              <a:cs typeface="Roboto"/>
            </a:endParaRPr>
          </a:p>
          <a:p>
            <a:pPr marL="217275" marR="4611" indent="-206324">
              <a:lnSpc>
                <a:spcPct val="106900"/>
              </a:lnSpc>
              <a:spcBef>
                <a:spcPts val="86"/>
              </a:spcBef>
              <a:buChar char="•"/>
              <a:tabLst>
                <a:tab pos="217850" algn="l"/>
              </a:tabLst>
            </a:pPr>
            <a:endParaRPr dirty="0">
              <a:latin typeface="Bookman Old Style" panose="02050604050505020204" pitchFamily="18"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559" y="732221"/>
            <a:ext cx="8644434" cy="567964"/>
          </a:xfrm>
          <a:prstGeom prst="rect">
            <a:avLst/>
          </a:prstGeom>
        </p:spPr>
        <p:txBody>
          <a:bodyPr vert="horz" wrap="square" lIns="0" tIns="13831" rIns="0" bIns="0" rtlCol="0" anchor="t">
            <a:spAutoFit/>
          </a:bodyPr>
          <a:lstStyle/>
          <a:p>
            <a:pPr marL="11527">
              <a:spcBef>
                <a:spcPts val="109"/>
              </a:spcBef>
            </a:pPr>
            <a:r>
              <a:rPr spc="-18" dirty="0">
                <a:solidFill>
                  <a:srgbClr val="00B050"/>
                </a:solidFill>
                <a:latin typeface="Georgia" panose="02040502050405020303" pitchFamily="18" charset="0"/>
              </a:rPr>
              <a:t>Central</a:t>
            </a:r>
            <a:r>
              <a:rPr spc="-5" dirty="0">
                <a:solidFill>
                  <a:srgbClr val="00B050"/>
                </a:solidFill>
                <a:latin typeface="Georgia" panose="02040502050405020303" pitchFamily="18" charset="0"/>
              </a:rPr>
              <a:t> </a:t>
            </a:r>
            <a:r>
              <a:rPr spc="-23" dirty="0">
                <a:solidFill>
                  <a:srgbClr val="00B050"/>
                </a:solidFill>
                <a:latin typeface="Georgia" panose="02040502050405020303" pitchFamily="18" charset="0"/>
              </a:rPr>
              <a:t>Processing</a:t>
            </a:r>
            <a:r>
              <a:rPr dirty="0">
                <a:solidFill>
                  <a:srgbClr val="00B050"/>
                </a:solidFill>
                <a:latin typeface="Georgia" panose="02040502050405020303" pitchFamily="18" charset="0"/>
              </a:rPr>
              <a:t> </a:t>
            </a:r>
            <a:r>
              <a:rPr spc="-54" dirty="0">
                <a:solidFill>
                  <a:srgbClr val="00B050"/>
                </a:solidFill>
                <a:latin typeface="Georgia" panose="02040502050405020303" pitchFamily="18" charset="0"/>
              </a:rPr>
              <a:t>Unit</a:t>
            </a:r>
            <a:r>
              <a:rPr spc="-5" dirty="0">
                <a:solidFill>
                  <a:srgbClr val="00B050"/>
                </a:solidFill>
                <a:latin typeface="Georgia" panose="02040502050405020303" pitchFamily="18" charset="0"/>
              </a:rPr>
              <a:t> </a:t>
            </a:r>
            <a:r>
              <a:rPr spc="14" dirty="0">
                <a:solidFill>
                  <a:srgbClr val="00B050"/>
                </a:solidFill>
                <a:latin typeface="Georgia" panose="02040502050405020303" pitchFamily="18" charset="0"/>
              </a:rPr>
              <a:t>(CPU)</a:t>
            </a:r>
            <a:endParaRPr dirty="0">
              <a:solidFill>
                <a:srgbClr val="00B050"/>
              </a:solidFill>
              <a:latin typeface="Georgia" panose="02040502050405020303" pitchFamily="18" charset="0"/>
            </a:endParaRPr>
          </a:p>
        </p:txBody>
      </p:sp>
      <p:sp>
        <p:nvSpPr>
          <p:cNvPr id="3" name="object 3"/>
          <p:cNvSpPr txBox="1"/>
          <p:nvPr/>
        </p:nvSpPr>
        <p:spPr>
          <a:xfrm>
            <a:off x="494288" y="1378012"/>
            <a:ext cx="8210462" cy="1509865"/>
          </a:xfrm>
          <a:prstGeom prst="rect">
            <a:avLst/>
          </a:prstGeom>
        </p:spPr>
        <p:txBody>
          <a:bodyPr vert="horz" wrap="square" lIns="0" tIns="10950" rIns="0" bIns="0" rtlCol="0">
            <a:spAutoFit/>
          </a:bodyPr>
          <a:lstStyle/>
          <a:p>
            <a:pPr marL="296701" marR="4611" indent="-285750" algn="just">
              <a:lnSpc>
                <a:spcPct val="106900"/>
              </a:lnSpc>
              <a:spcBef>
                <a:spcPts val="86"/>
              </a:spcBef>
              <a:buFont typeface="Arial" panose="020B0604020202020204" pitchFamily="34" charset="0"/>
              <a:buChar char="•"/>
              <a:tabLst>
                <a:tab pos="217850" algn="l"/>
              </a:tabLst>
            </a:pPr>
            <a:r>
              <a:rPr spc="23" dirty="0">
                <a:latin typeface="Bookman Old Style" panose="02050604050505020204" pitchFamily="18" charset="0"/>
                <a:cs typeface="Arial" panose="020B0604020202020204" pitchFamily="34" charset="0"/>
              </a:rPr>
              <a:t>After</a:t>
            </a:r>
            <a:r>
              <a:rPr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receiving</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data</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and</a:t>
            </a:r>
            <a:r>
              <a:rPr spc="5" dirty="0">
                <a:latin typeface="Bookman Old Style" panose="02050604050505020204" pitchFamily="18" charset="0"/>
                <a:cs typeface="Arial" panose="020B0604020202020204" pitchFamily="34" charset="0"/>
              </a:rPr>
              <a:t> commands</a:t>
            </a:r>
            <a:r>
              <a:rPr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from </a:t>
            </a:r>
            <a:r>
              <a:rPr spc="14"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users,</a:t>
            </a:r>
            <a:r>
              <a:rPr dirty="0">
                <a:latin typeface="Bookman Old Style" panose="02050604050505020204" pitchFamily="18" charset="0"/>
                <a:cs typeface="Arial" panose="020B0604020202020204" pitchFamily="34" charset="0"/>
              </a:rPr>
              <a:t> a</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computer</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system</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now</a:t>
            </a:r>
            <a:r>
              <a:rPr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has</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to</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process </a:t>
            </a:r>
            <a:r>
              <a:rPr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it</a:t>
            </a:r>
            <a:r>
              <a:rPr spc="-5" dirty="0">
                <a:latin typeface="Bookman Old Style" panose="02050604050505020204" pitchFamily="18" charset="0"/>
                <a:cs typeface="Arial" panose="020B0604020202020204" pitchFamily="34" charset="0"/>
              </a:rPr>
              <a:t> according </a:t>
            </a:r>
            <a:r>
              <a:rPr spc="-18" dirty="0">
                <a:latin typeface="Bookman Old Style" panose="02050604050505020204" pitchFamily="18" charset="0"/>
                <a:cs typeface="Arial" panose="020B0604020202020204" pitchFamily="34" charset="0"/>
              </a:rPr>
              <a:t>to</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the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instructions</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provided.</a:t>
            </a:r>
            <a:r>
              <a:rPr dirty="0">
                <a:latin typeface="Bookman Old Style" panose="02050604050505020204" pitchFamily="18" charset="0"/>
                <a:cs typeface="Arial" panose="020B0604020202020204" pitchFamily="34" charset="0"/>
              </a:rPr>
              <a:t> </a:t>
            </a:r>
            <a:endParaRPr lang="en-US" dirty="0">
              <a:latin typeface="Bookman Old Style" panose="02050604050505020204" pitchFamily="18" charset="0"/>
              <a:cs typeface="Arial" panose="020B0604020202020204" pitchFamily="34" charset="0"/>
            </a:endParaRPr>
          </a:p>
          <a:p>
            <a:pPr marL="296701" marR="4611" indent="-285750" algn="just">
              <a:lnSpc>
                <a:spcPct val="106900"/>
              </a:lnSpc>
              <a:spcBef>
                <a:spcPts val="86"/>
              </a:spcBef>
              <a:buFont typeface="Arial" panose="020B0604020202020204" pitchFamily="34" charset="0"/>
              <a:buChar char="•"/>
              <a:tabLst>
                <a:tab pos="217850" algn="l"/>
              </a:tabLst>
            </a:pPr>
            <a:r>
              <a:rPr spc="14" dirty="0">
                <a:latin typeface="Bookman Old Style" panose="02050604050505020204" pitchFamily="18" charset="0"/>
                <a:cs typeface="Arial" panose="020B0604020202020204" pitchFamily="34" charset="0"/>
              </a:rPr>
              <a:t>Here, </a:t>
            </a:r>
            <a:r>
              <a:rPr spc="18"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it</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has</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to</a:t>
            </a:r>
            <a:r>
              <a:rPr spc="5" dirty="0">
                <a:latin typeface="Bookman Old Style" panose="02050604050505020204" pitchFamily="18" charset="0"/>
                <a:cs typeface="Arial" panose="020B0604020202020204" pitchFamily="34" charset="0"/>
              </a:rPr>
              <a:t> </a:t>
            </a:r>
            <a:r>
              <a:rPr spc="-23" dirty="0">
                <a:latin typeface="Bookman Old Style" panose="02050604050505020204" pitchFamily="18" charset="0"/>
                <a:cs typeface="Arial" panose="020B0604020202020204" pitchFamily="34" charset="0"/>
              </a:rPr>
              <a:t>rely</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on</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a</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component</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called</a:t>
            </a:r>
            <a:r>
              <a:rPr spc="9"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the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central </a:t>
            </a:r>
            <a:r>
              <a:rPr spc="-608"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processing</a:t>
            </a:r>
            <a:r>
              <a:rPr spc="5" dirty="0">
                <a:latin typeface="Bookman Old Style" panose="02050604050505020204" pitchFamily="18" charset="0"/>
                <a:cs typeface="Arial" panose="020B0604020202020204" pitchFamily="34" charset="0"/>
              </a:rPr>
              <a:t> </a:t>
            </a:r>
            <a:r>
              <a:rPr spc="-23" dirty="0">
                <a:latin typeface="Bookman Old Style" panose="02050604050505020204" pitchFamily="18" charset="0"/>
                <a:cs typeface="Arial" panose="020B0604020202020204" pitchFamily="34" charset="0"/>
              </a:rPr>
              <a:t>unit.</a:t>
            </a:r>
            <a:endParaRPr lang="en-US" spc="5" dirty="0">
              <a:latin typeface="Bookman Old Style" panose="02050604050505020204" pitchFamily="18" charset="0"/>
              <a:cs typeface="Arial" panose="020B0604020202020204" pitchFamily="34" charset="0"/>
            </a:endParaRPr>
          </a:p>
          <a:p>
            <a:pPr marL="296701" marR="4611" indent="-285750" algn="just">
              <a:lnSpc>
                <a:spcPct val="106900"/>
              </a:lnSpc>
              <a:spcBef>
                <a:spcPts val="86"/>
              </a:spcBef>
              <a:buFont typeface="Arial" panose="020B0604020202020204" pitchFamily="34" charset="0"/>
              <a:buChar char="•"/>
              <a:tabLst>
                <a:tab pos="217850" algn="l"/>
              </a:tabLst>
            </a:pPr>
            <a:r>
              <a:rPr dirty="0">
                <a:latin typeface="Bookman Old Style" panose="02050604050505020204" pitchFamily="18" charset="0"/>
                <a:cs typeface="Arial" panose="020B0604020202020204" pitchFamily="34" charset="0"/>
              </a:rPr>
              <a:t>The</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CPU</a:t>
            </a:r>
            <a:r>
              <a:rPr spc="5" dirty="0">
                <a:latin typeface="Bookman Old Style" panose="02050604050505020204" pitchFamily="18" charset="0"/>
                <a:cs typeface="Arial" panose="020B0604020202020204" pitchFamily="34" charset="0"/>
              </a:rPr>
              <a:t> further </a:t>
            </a:r>
            <a:r>
              <a:rPr spc="-5" dirty="0">
                <a:latin typeface="Bookman Old Style" panose="02050604050505020204" pitchFamily="18" charset="0"/>
                <a:cs typeface="Arial" panose="020B0604020202020204" pitchFamily="34" charset="0"/>
              </a:rPr>
              <a:t>uses</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these </a:t>
            </a:r>
            <a:r>
              <a:rPr spc="5"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three</a:t>
            </a:r>
            <a:r>
              <a:rPr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elements</a:t>
            </a:r>
            <a:r>
              <a:rPr lang="en-US" spc="5" dirty="0">
                <a:latin typeface="Bookman Old Style" panose="02050604050505020204" pitchFamily="18" charset="0"/>
                <a:cs typeface="Arial" panose="020B0604020202020204" pitchFamily="34" charset="0"/>
              </a:rPr>
              <a:t>.</a:t>
            </a:r>
          </a:p>
          <a:p>
            <a:pPr marL="10951" marR="4611">
              <a:lnSpc>
                <a:spcPct val="106900"/>
              </a:lnSpc>
              <a:spcBef>
                <a:spcPts val="86"/>
              </a:spcBef>
              <a:tabLst>
                <a:tab pos="217850" algn="l"/>
              </a:tabLst>
            </a:pPr>
            <a:endParaRPr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EA90D9F-14C7-4346-B0FD-2BE0759A7163}"/>
              </a:ext>
            </a:extLst>
          </p:cNvPr>
          <p:cNvSpPr txBox="1"/>
          <p:nvPr/>
        </p:nvSpPr>
        <p:spPr>
          <a:xfrm>
            <a:off x="494288" y="2887877"/>
            <a:ext cx="3799643" cy="646331"/>
          </a:xfrm>
          <a:prstGeom prst="rect">
            <a:avLst/>
          </a:prstGeom>
          <a:noFill/>
        </p:spPr>
        <p:txBody>
          <a:bodyPr wrap="square" rtlCol="0">
            <a:spAutoFit/>
          </a:bodyPr>
          <a:lstStyle/>
          <a:p>
            <a:r>
              <a:rPr lang="en-IN" sz="3600" spc="-32" dirty="0">
                <a:solidFill>
                  <a:srgbClr val="00B050"/>
                </a:solidFill>
                <a:latin typeface="Georgia" panose="02040502050405020303" pitchFamily="18" charset="0"/>
              </a:rPr>
              <a:t>Output</a:t>
            </a:r>
            <a:r>
              <a:rPr lang="en-IN" sz="3600" spc="-54" dirty="0">
                <a:solidFill>
                  <a:srgbClr val="00B050"/>
                </a:solidFill>
                <a:latin typeface="Georgia" panose="02040502050405020303" pitchFamily="18" charset="0"/>
              </a:rPr>
              <a:t> Unit</a:t>
            </a:r>
            <a:endParaRPr lang="en-IN" sz="3600" dirty="0"/>
          </a:p>
        </p:txBody>
      </p:sp>
      <p:sp>
        <p:nvSpPr>
          <p:cNvPr id="5" name="TextBox 4">
            <a:extLst>
              <a:ext uri="{FF2B5EF4-FFF2-40B4-BE49-F238E27FC236}">
                <a16:creationId xmlns:a16="http://schemas.microsoft.com/office/drawing/2014/main" id="{BCCC6329-FAD8-4CFB-B6BF-7915C6821EE2}"/>
              </a:ext>
            </a:extLst>
          </p:cNvPr>
          <p:cNvSpPr txBox="1"/>
          <p:nvPr/>
        </p:nvSpPr>
        <p:spPr>
          <a:xfrm>
            <a:off x="432144" y="3751411"/>
            <a:ext cx="856093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man Old Style" panose="02050604050505020204" pitchFamily="18" charset="0"/>
                <a:cs typeface="Arial" panose="020B0604020202020204" pitchFamily="34" charset="0"/>
              </a:rPr>
              <a:t>The </a:t>
            </a:r>
            <a:r>
              <a:rPr lang="en-US" spc="-23" dirty="0">
                <a:latin typeface="Bookman Old Style" panose="02050604050505020204" pitchFamily="18" charset="0"/>
                <a:cs typeface="Arial" panose="020B0604020202020204" pitchFamily="34" charset="0"/>
              </a:rPr>
              <a:t>third</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and</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ﬁnal</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component</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a</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 </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system</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is</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output</a:t>
            </a:r>
            <a:r>
              <a:rPr lang="en-US" spc="5"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a:t>
            </a:r>
          </a:p>
          <a:p>
            <a:pPr marL="285750" indent="-285750" algn="just">
              <a:buFont typeface="Arial" panose="020B0604020202020204" pitchFamily="34" charset="0"/>
              <a:buChar char="•"/>
            </a:pPr>
            <a:r>
              <a:rPr lang="en-US" spc="23" dirty="0">
                <a:latin typeface="Bookman Old Style" panose="02050604050505020204" pitchFamily="18" charset="0"/>
                <a:cs typeface="Arial" panose="020B0604020202020204" pitchFamily="34" charset="0"/>
              </a:rPr>
              <a:t>After</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processing</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 </a:t>
            </a:r>
            <a:r>
              <a:rPr lang="en-US" spc="41"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data,</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it</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is</a:t>
            </a:r>
            <a:r>
              <a:rPr lang="en-US" spc="5" dirty="0">
                <a:latin typeface="Bookman Old Style" panose="02050604050505020204" pitchFamily="18" charset="0"/>
                <a:cs typeface="Arial" panose="020B0604020202020204" pitchFamily="34" charset="0"/>
              </a:rPr>
              <a:t> converted </a:t>
            </a:r>
            <a:r>
              <a:rPr lang="en-US" spc="-23" dirty="0">
                <a:latin typeface="Bookman Old Style" panose="02050604050505020204" pitchFamily="18" charset="0"/>
                <a:cs typeface="Arial" panose="020B0604020202020204" pitchFamily="34" charset="0"/>
              </a:rPr>
              <a:t>into</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a </a:t>
            </a:r>
            <a:r>
              <a:rPr lang="en-US" spc="9" dirty="0">
                <a:latin typeface="Bookman Old Style" panose="02050604050505020204" pitchFamily="18" charset="0"/>
                <a:cs typeface="Arial" panose="020B0604020202020204" pitchFamily="34" charset="0"/>
              </a:rPr>
              <a:t>format</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which </a:t>
            </a:r>
            <a:r>
              <a:rPr lang="en-US" spc="-9"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humans</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can</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understand.</a:t>
            </a:r>
            <a:r>
              <a:rPr lang="en-US" spc="5" dirty="0">
                <a:latin typeface="Bookman Old Style" panose="02050604050505020204" pitchFamily="18" charset="0"/>
                <a:cs typeface="Arial" panose="020B0604020202020204" pitchFamily="34" charset="0"/>
              </a:rPr>
              <a:t> </a:t>
            </a:r>
          </a:p>
          <a:p>
            <a:pPr marL="285750" indent="-285750" algn="just">
              <a:buFont typeface="Arial" panose="020B0604020202020204" pitchFamily="34" charset="0"/>
              <a:buChar char="•"/>
            </a:pPr>
            <a:r>
              <a:rPr lang="en-US" spc="23" dirty="0">
                <a:latin typeface="Bookman Old Style" panose="02050604050505020204" pitchFamily="18" charset="0"/>
                <a:cs typeface="Arial" panose="020B0604020202020204" pitchFamily="34" charset="0"/>
              </a:rPr>
              <a:t>After</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conversion,</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 </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output</a:t>
            </a:r>
            <a:r>
              <a:rPr lang="en-US"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units</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displays</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this</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data</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to</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users. </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Examples </a:t>
            </a:r>
            <a:r>
              <a:rPr lang="en-US" spc="36" dirty="0">
                <a:latin typeface="Bookman Old Style" panose="02050604050505020204" pitchFamily="18" charset="0"/>
                <a:cs typeface="Arial" panose="020B0604020202020204" pitchFamily="34" charset="0"/>
              </a:rPr>
              <a:t>of </a:t>
            </a:r>
            <a:r>
              <a:rPr lang="en-US" spc="-14" dirty="0">
                <a:latin typeface="Bookman Old Style" panose="02050604050505020204" pitchFamily="18" charset="0"/>
                <a:cs typeface="Arial" panose="020B0604020202020204" pitchFamily="34" charset="0"/>
              </a:rPr>
              <a:t>output </a:t>
            </a:r>
            <a:r>
              <a:rPr lang="en-US" dirty="0">
                <a:latin typeface="Bookman Old Style" panose="02050604050505020204" pitchFamily="18" charset="0"/>
                <a:cs typeface="Arial" panose="020B0604020202020204" pitchFamily="34" charset="0"/>
              </a:rPr>
              <a:t>devices </a:t>
            </a:r>
            <a:r>
              <a:rPr lang="en-US" spc="-9" dirty="0">
                <a:latin typeface="Bookman Old Style" panose="02050604050505020204" pitchFamily="18" charset="0"/>
                <a:cs typeface="Arial" panose="020B0604020202020204" pitchFamily="34" charset="0"/>
              </a:rPr>
              <a:t>include monitors, </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screens, </a:t>
            </a:r>
            <a:r>
              <a:rPr lang="en-US" spc="-14" dirty="0">
                <a:latin typeface="Bookman Old Style" panose="02050604050505020204" pitchFamily="18" charset="0"/>
                <a:cs typeface="Arial" panose="020B0604020202020204" pitchFamily="34" charset="0"/>
              </a:rPr>
              <a:t>printers</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and</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speakers. </a:t>
            </a:r>
          </a:p>
          <a:p>
            <a:pPr marL="285750" indent="-285750" algn="just">
              <a:buFont typeface="Arial" panose="020B0604020202020204" pitchFamily="34" charset="0"/>
              <a:buChar char="•"/>
            </a:pPr>
            <a:r>
              <a:rPr lang="en-US" spc="-14" dirty="0">
                <a:latin typeface="Bookman Old Style" panose="02050604050505020204" pitchFamily="18" charset="0"/>
                <a:cs typeface="Arial" panose="020B0604020202020204" pitchFamily="34" charset="0"/>
              </a:rPr>
              <a:t>Thus,</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output </a:t>
            </a:r>
            <a:r>
              <a:rPr lang="en-US" spc="-9"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units</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basically</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reproduce</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data</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formatted</a:t>
            </a:r>
            <a:r>
              <a:rPr lang="en-US" dirty="0">
                <a:latin typeface="Bookman Old Style" panose="02050604050505020204" pitchFamily="18" charset="0"/>
                <a:cs typeface="Arial" panose="020B0604020202020204" pitchFamily="34" charset="0"/>
              </a:rPr>
              <a:t> </a:t>
            </a:r>
            <a:r>
              <a:rPr lang="en-US" spc="-41" dirty="0">
                <a:latin typeface="Bookman Old Style" panose="02050604050505020204" pitchFamily="18" charset="0"/>
                <a:cs typeface="Arial" panose="020B0604020202020204" pitchFamily="34" charset="0"/>
              </a:rPr>
              <a:t>by </a:t>
            </a:r>
            <a:r>
              <a:rPr lang="en-US" spc="-608"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dirty="0">
                <a:latin typeface="Bookman Old Style" panose="02050604050505020204" pitchFamily="18" charset="0"/>
                <a:cs typeface="Arial" panose="020B0604020202020204" pitchFamily="34" charset="0"/>
              </a:rPr>
              <a:t> computer</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for</a:t>
            </a:r>
            <a:r>
              <a:rPr lang="en-US" spc="5" dirty="0">
                <a:latin typeface="Bookman Old Style" panose="02050604050505020204" pitchFamily="18" charset="0"/>
                <a:cs typeface="Arial" panose="020B0604020202020204" pitchFamily="34" charset="0"/>
              </a:rPr>
              <a:t> </a:t>
            </a:r>
            <a:r>
              <a:rPr lang="en-US" spc="-27" dirty="0">
                <a:latin typeface="Bookman Old Style" panose="02050604050505020204" pitchFamily="18" charset="0"/>
                <a:cs typeface="Arial" panose="020B0604020202020204" pitchFamily="34" charset="0"/>
              </a:rPr>
              <a:t>users’</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beneﬁt.</a:t>
            </a:r>
            <a:endParaRPr lang="en-US" sz="3200" dirty="0">
              <a:latin typeface="Bookman Old Style" panose="02050604050505020204" pitchFamily="18" charset="0"/>
              <a:cs typeface="Roboto"/>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722" y="548578"/>
            <a:ext cx="7002427" cy="752630"/>
          </a:xfrm>
          <a:prstGeom prst="rect">
            <a:avLst/>
          </a:prstGeom>
        </p:spPr>
        <p:txBody>
          <a:bodyPr vert="horz" wrap="square" lIns="0" tIns="13831" rIns="0" bIns="0" rtlCol="0" anchor="t">
            <a:spAutoFit/>
          </a:bodyPr>
          <a:lstStyle/>
          <a:p>
            <a:pPr marL="11527">
              <a:spcBef>
                <a:spcPts val="109"/>
              </a:spcBef>
            </a:pPr>
            <a:r>
              <a:rPr sz="4800" spc="-14" dirty="0">
                <a:solidFill>
                  <a:srgbClr val="002060"/>
                </a:solidFill>
                <a:latin typeface="Algerian" panose="04020705040A02060702" pitchFamily="82" charset="0"/>
              </a:rPr>
              <a:t>Machine</a:t>
            </a:r>
            <a:r>
              <a:rPr sz="4800" spc="-27" dirty="0">
                <a:solidFill>
                  <a:srgbClr val="002060"/>
                </a:solidFill>
                <a:latin typeface="Algerian" panose="04020705040A02060702" pitchFamily="82" charset="0"/>
              </a:rPr>
              <a:t> </a:t>
            </a:r>
            <a:r>
              <a:rPr sz="4800" spc="-32" dirty="0">
                <a:solidFill>
                  <a:srgbClr val="002060"/>
                </a:solidFill>
                <a:latin typeface="Algerian" panose="04020705040A02060702" pitchFamily="82" charset="0"/>
              </a:rPr>
              <a:t>Instructions</a:t>
            </a:r>
            <a:endParaRPr sz="4800" dirty="0">
              <a:solidFill>
                <a:srgbClr val="002060"/>
              </a:solidFill>
              <a:latin typeface="Algerian" panose="04020705040A02060702" pitchFamily="82" charset="0"/>
            </a:endParaRPr>
          </a:p>
        </p:txBody>
      </p:sp>
      <p:sp>
        <p:nvSpPr>
          <p:cNvPr id="3" name="object 3"/>
          <p:cNvSpPr txBox="1"/>
          <p:nvPr/>
        </p:nvSpPr>
        <p:spPr>
          <a:xfrm>
            <a:off x="354514" y="1318151"/>
            <a:ext cx="8416031" cy="5539849"/>
          </a:xfrm>
          <a:prstGeom prst="rect">
            <a:avLst/>
          </a:prstGeom>
        </p:spPr>
        <p:txBody>
          <a:bodyPr vert="horz" wrap="square" lIns="0" tIns="76072" rIns="0" bIns="0" rtlCol="0">
            <a:spAutoFit/>
          </a:bodyPr>
          <a:lstStyle/>
          <a:p>
            <a:pPr marL="296699" marR="27664" indent="-285750" algn="just">
              <a:lnSpc>
                <a:spcPts val="2360"/>
              </a:lnSpc>
              <a:spcBef>
                <a:spcPts val="599"/>
              </a:spcBef>
              <a:buFont typeface="Arial" panose="020B0604020202020204" pitchFamily="34" charset="0"/>
              <a:buChar char="•"/>
              <a:tabLst>
                <a:tab pos="206901" algn="l"/>
              </a:tabLst>
            </a:pPr>
            <a:r>
              <a:rPr lang="en-US" spc="5" dirty="0">
                <a:latin typeface="Bookman Old Style" panose="02050604050505020204" pitchFamily="18" charset="0"/>
                <a:cs typeface="Arial" panose="020B0604020202020204" pitchFamily="34" charset="0"/>
              </a:rPr>
              <a:t>These are</a:t>
            </a:r>
            <a:r>
              <a:rPr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commands </a:t>
            </a:r>
            <a:r>
              <a:rPr spc="5" dirty="0">
                <a:latin typeface="Bookman Old Style" panose="02050604050505020204" pitchFamily="18" charset="0"/>
                <a:cs typeface="Arial" panose="020B0604020202020204" pitchFamily="34" charset="0"/>
              </a:rPr>
              <a:t>or </a:t>
            </a:r>
            <a:r>
              <a:rPr spc="-9" dirty="0">
                <a:latin typeface="Bookman Old Style" panose="02050604050505020204" pitchFamily="18" charset="0"/>
                <a:cs typeface="Arial" panose="020B0604020202020204" pitchFamily="34" charset="0"/>
              </a:rPr>
              <a:t>programs </a:t>
            </a:r>
            <a:r>
              <a:rPr spc="-576"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written </a:t>
            </a:r>
            <a:r>
              <a:rPr spc="-18" dirty="0">
                <a:latin typeface="Bookman Old Style" panose="02050604050505020204" pitchFamily="18" charset="0"/>
                <a:cs typeface="Arial" panose="020B0604020202020204" pitchFamily="34" charset="0"/>
              </a:rPr>
              <a:t>in </a:t>
            </a:r>
            <a:r>
              <a:rPr dirty="0">
                <a:latin typeface="Bookman Old Style" panose="02050604050505020204" pitchFamily="18" charset="0"/>
                <a:cs typeface="Arial" panose="020B0604020202020204" pitchFamily="34" charset="0"/>
              </a:rPr>
              <a:t>machine </a:t>
            </a:r>
            <a:r>
              <a:rPr spc="18" dirty="0">
                <a:latin typeface="Bookman Old Style" panose="02050604050505020204" pitchFamily="18" charset="0"/>
                <a:cs typeface="Arial" panose="020B0604020202020204" pitchFamily="34" charset="0"/>
              </a:rPr>
              <a:t>code </a:t>
            </a:r>
            <a:r>
              <a:rPr spc="36" dirty="0">
                <a:latin typeface="Bookman Old Style" panose="02050604050505020204" pitchFamily="18" charset="0"/>
                <a:cs typeface="Arial" panose="020B0604020202020204" pitchFamily="34" charset="0"/>
              </a:rPr>
              <a:t>of </a:t>
            </a:r>
            <a:r>
              <a:rPr spc="5" dirty="0">
                <a:latin typeface="Bookman Old Style" panose="02050604050505020204" pitchFamily="18" charset="0"/>
                <a:cs typeface="Arial" panose="020B0604020202020204" pitchFamily="34" charset="0"/>
              </a:rPr>
              <a:t>a </a:t>
            </a:r>
            <a:r>
              <a:rPr dirty="0">
                <a:latin typeface="Bookman Old Style" panose="02050604050505020204" pitchFamily="18" charset="0"/>
                <a:cs typeface="Arial" panose="020B0604020202020204" pitchFamily="34" charset="0"/>
              </a:rPr>
              <a:t>machine </a:t>
            </a:r>
            <a:r>
              <a:rPr spc="14" dirty="0">
                <a:latin typeface="Bookman Old Style" panose="02050604050505020204" pitchFamily="18" charset="0"/>
                <a:cs typeface="Arial" panose="020B0604020202020204" pitchFamily="34" charset="0"/>
              </a:rPr>
              <a:t>(computer) </a:t>
            </a:r>
            <a:r>
              <a:rPr spc="-576"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that</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it</a:t>
            </a:r>
            <a:r>
              <a:rPr spc="9"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can</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recognize</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and</a:t>
            </a:r>
            <a:r>
              <a:rPr spc="5" dirty="0">
                <a:latin typeface="Bookman Old Style" panose="02050604050505020204" pitchFamily="18" charset="0"/>
                <a:cs typeface="Arial" panose="020B0604020202020204" pitchFamily="34" charset="0"/>
              </a:rPr>
              <a:t> execute.</a:t>
            </a:r>
            <a:endParaRPr lang="en-US" dirty="0">
              <a:latin typeface="Bookman Old Style" panose="02050604050505020204" pitchFamily="18" charset="0"/>
              <a:cs typeface="Arial" panose="020B0604020202020204" pitchFamily="34" charset="0"/>
            </a:endParaRPr>
          </a:p>
          <a:p>
            <a:pPr marL="206324" marR="27664" indent="-195375" algn="just">
              <a:lnSpc>
                <a:spcPts val="2360"/>
              </a:lnSpc>
              <a:spcBef>
                <a:spcPts val="599"/>
              </a:spcBef>
              <a:buChar char="•"/>
              <a:tabLst>
                <a:tab pos="206901" algn="l"/>
              </a:tabLst>
            </a:pPr>
            <a:r>
              <a:rPr lang="en-US" spc="-5" dirty="0">
                <a:latin typeface="Bookman Old Style" panose="02050604050505020204" pitchFamily="18" charset="0"/>
                <a:cs typeface="Arial" panose="020B0604020202020204" pitchFamily="34" charset="0"/>
              </a:rPr>
              <a:t>C</a:t>
            </a:r>
            <a:r>
              <a:rPr spc="-5" dirty="0">
                <a:latin typeface="Bookman Old Style" panose="02050604050505020204" pitchFamily="18" charset="0"/>
                <a:cs typeface="Arial" panose="020B0604020202020204" pitchFamily="34" charset="0"/>
              </a:rPr>
              <a:t>onsists </a:t>
            </a:r>
            <a:r>
              <a:rPr spc="36" dirty="0">
                <a:latin typeface="Bookman Old Style" panose="02050604050505020204" pitchFamily="18" charset="0"/>
                <a:cs typeface="Arial" panose="020B0604020202020204" pitchFamily="34" charset="0"/>
              </a:rPr>
              <a:t>of </a:t>
            </a:r>
            <a:r>
              <a:rPr spc="-9" dirty="0">
                <a:latin typeface="Bookman Old Style" panose="02050604050505020204" pitchFamily="18" charset="0"/>
                <a:cs typeface="Arial" panose="020B0604020202020204" pitchFamily="34" charset="0"/>
              </a:rPr>
              <a:t>several </a:t>
            </a:r>
            <a:r>
              <a:rPr spc="-14" dirty="0">
                <a:latin typeface="Bookman Old Style" panose="02050604050505020204" pitchFamily="18" charset="0"/>
                <a:cs typeface="Arial" panose="020B0604020202020204" pitchFamily="34" charset="0"/>
              </a:rPr>
              <a:t>bytes </a:t>
            </a:r>
            <a:r>
              <a:rPr spc="-9"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in </a:t>
            </a:r>
            <a:r>
              <a:rPr spc="14" dirty="0">
                <a:latin typeface="Bookman Old Style" panose="02050604050505020204" pitchFamily="18" charset="0"/>
                <a:cs typeface="Arial" panose="020B0604020202020204" pitchFamily="34" charset="0"/>
              </a:rPr>
              <a:t>memory </a:t>
            </a:r>
            <a:r>
              <a:rPr spc="-14" dirty="0">
                <a:latin typeface="Bookman Old Style" panose="02050604050505020204" pitchFamily="18" charset="0"/>
                <a:cs typeface="Arial" panose="020B0604020202020204" pitchFamily="34" charset="0"/>
              </a:rPr>
              <a:t>that </a:t>
            </a:r>
            <a:r>
              <a:rPr spc="-5" dirty="0">
                <a:latin typeface="Bookman Old Style" panose="02050604050505020204" pitchFamily="18" charset="0"/>
                <a:cs typeface="Arial" panose="020B0604020202020204" pitchFamily="34" charset="0"/>
              </a:rPr>
              <a:t>tells the </a:t>
            </a:r>
            <a:r>
              <a:rPr dirty="0">
                <a:latin typeface="Bookman Old Style" panose="02050604050505020204" pitchFamily="18" charset="0"/>
                <a:cs typeface="Arial" panose="020B0604020202020204" pitchFamily="34" charset="0"/>
              </a:rPr>
              <a:t>processor </a:t>
            </a:r>
            <a:r>
              <a:rPr spc="-14" dirty="0">
                <a:latin typeface="Bookman Old Style" panose="02050604050505020204" pitchFamily="18" charset="0"/>
                <a:cs typeface="Arial" panose="020B0604020202020204" pitchFamily="34" charset="0"/>
              </a:rPr>
              <a:t>to </a:t>
            </a:r>
            <a:r>
              <a:rPr spc="18" dirty="0">
                <a:latin typeface="Bookman Old Style" panose="02050604050505020204" pitchFamily="18" charset="0"/>
                <a:cs typeface="Arial" panose="020B0604020202020204" pitchFamily="34" charset="0"/>
              </a:rPr>
              <a:t>perform </a:t>
            </a:r>
            <a:r>
              <a:rPr spc="9" dirty="0">
                <a:latin typeface="Bookman Old Style" panose="02050604050505020204" pitchFamily="18" charset="0"/>
                <a:cs typeface="Arial" panose="020B0604020202020204" pitchFamily="34" charset="0"/>
              </a:rPr>
              <a:t>one </a:t>
            </a:r>
            <a:r>
              <a:rPr spc="-576"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machine</a:t>
            </a:r>
            <a:r>
              <a:rPr spc="5"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operation.</a:t>
            </a:r>
            <a:endParaRPr lang="en-US" dirty="0">
              <a:latin typeface="Bookman Old Style" panose="02050604050505020204" pitchFamily="18" charset="0"/>
              <a:cs typeface="Arial" panose="020B0604020202020204" pitchFamily="34" charset="0"/>
            </a:endParaRPr>
          </a:p>
          <a:p>
            <a:pPr marL="206324" marR="27664" indent="-195375" algn="just">
              <a:lnSpc>
                <a:spcPts val="2360"/>
              </a:lnSpc>
              <a:spcBef>
                <a:spcPts val="599"/>
              </a:spcBef>
              <a:buChar char="•"/>
              <a:tabLst>
                <a:tab pos="206901" algn="l"/>
              </a:tabLst>
            </a:pPr>
            <a:r>
              <a:rPr spc="5" dirty="0">
                <a:latin typeface="Bookman Old Style" panose="02050604050505020204" pitchFamily="18" charset="0"/>
                <a:cs typeface="Arial" panose="020B0604020202020204" pitchFamily="34" charset="0"/>
              </a:rPr>
              <a:t>The</a:t>
            </a:r>
            <a:r>
              <a:rPr spc="9"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processor</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looks</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at</a:t>
            </a:r>
            <a:r>
              <a:rPr spc="9"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machine</a:t>
            </a:r>
            <a:r>
              <a:rPr spc="14"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instructions</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in </a:t>
            </a:r>
            <a:r>
              <a:rPr spc="-572"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main </a:t>
            </a:r>
            <a:r>
              <a:rPr spc="14" dirty="0">
                <a:latin typeface="Bookman Old Style" panose="02050604050505020204" pitchFamily="18" charset="0"/>
                <a:cs typeface="Arial" panose="020B0604020202020204" pitchFamily="34" charset="0"/>
              </a:rPr>
              <a:t>memory</a:t>
            </a:r>
            <a:r>
              <a:rPr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one</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after</a:t>
            </a:r>
            <a:r>
              <a:rPr spc="9" dirty="0">
                <a:latin typeface="Bookman Old Style" panose="02050604050505020204" pitchFamily="18" charset="0"/>
                <a:cs typeface="Arial" panose="020B0604020202020204" pitchFamily="34" charset="0"/>
              </a:rPr>
              <a:t> </a:t>
            </a:r>
            <a:r>
              <a:rPr spc="-27" dirty="0">
                <a:latin typeface="Bookman Old Style" panose="02050604050505020204" pitchFamily="18" charset="0"/>
                <a:cs typeface="Arial" panose="020B0604020202020204" pitchFamily="34" charset="0"/>
              </a:rPr>
              <a:t>another,</a:t>
            </a:r>
            <a:r>
              <a:rPr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and</a:t>
            </a:r>
            <a:r>
              <a:rPr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performs </a:t>
            </a:r>
            <a:r>
              <a:rPr spc="23"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one </a:t>
            </a:r>
            <a:r>
              <a:rPr dirty="0">
                <a:latin typeface="Bookman Old Style" panose="02050604050505020204" pitchFamily="18" charset="0"/>
                <a:cs typeface="Arial" panose="020B0604020202020204" pitchFamily="34" charset="0"/>
              </a:rPr>
              <a:t>machine</a:t>
            </a:r>
            <a:r>
              <a:rPr spc="9" dirty="0">
                <a:latin typeface="Bookman Old Style" panose="02050604050505020204" pitchFamily="18" charset="0"/>
                <a:cs typeface="Arial" panose="020B0604020202020204" pitchFamily="34" charset="0"/>
              </a:rPr>
              <a:t> </a:t>
            </a:r>
            <a:r>
              <a:rPr spc="-5" dirty="0">
                <a:latin typeface="Bookman Old Style" panose="02050604050505020204" pitchFamily="18" charset="0"/>
                <a:cs typeface="Arial" panose="020B0604020202020204" pitchFamily="34" charset="0"/>
              </a:rPr>
              <a:t>operation</a:t>
            </a:r>
            <a:r>
              <a:rPr spc="5" dirty="0">
                <a:latin typeface="Bookman Old Style" panose="02050604050505020204" pitchFamily="18" charset="0"/>
                <a:cs typeface="Arial" panose="020B0604020202020204" pitchFamily="34" charset="0"/>
              </a:rPr>
              <a:t> </a:t>
            </a:r>
            <a:r>
              <a:rPr spc="18" dirty="0">
                <a:latin typeface="Bookman Old Style" panose="02050604050505020204" pitchFamily="18" charset="0"/>
                <a:cs typeface="Arial" panose="020B0604020202020204" pitchFamily="34" charset="0"/>
              </a:rPr>
              <a:t>for</a:t>
            </a:r>
            <a:r>
              <a:rPr spc="14" dirty="0">
                <a:latin typeface="Bookman Old Style" panose="02050604050505020204" pitchFamily="18" charset="0"/>
                <a:cs typeface="Arial" panose="020B0604020202020204" pitchFamily="34" charset="0"/>
              </a:rPr>
              <a:t> </a:t>
            </a:r>
            <a:r>
              <a:rPr spc="9" dirty="0">
                <a:latin typeface="Bookman Old Style" panose="02050604050505020204" pitchFamily="18" charset="0"/>
                <a:cs typeface="Arial" panose="020B0604020202020204" pitchFamily="34" charset="0"/>
              </a:rPr>
              <a:t>each</a:t>
            </a:r>
            <a:r>
              <a:rPr spc="5" dirty="0">
                <a:latin typeface="Bookman Old Style" panose="02050604050505020204" pitchFamily="18" charset="0"/>
                <a:cs typeface="Arial" panose="020B0604020202020204" pitchFamily="34" charset="0"/>
              </a:rPr>
              <a:t> </a:t>
            </a:r>
            <a:r>
              <a:rPr dirty="0">
                <a:latin typeface="Bookman Old Style" panose="02050604050505020204" pitchFamily="18" charset="0"/>
                <a:cs typeface="Arial" panose="020B0604020202020204" pitchFamily="34" charset="0"/>
              </a:rPr>
              <a:t>machine </a:t>
            </a:r>
            <a:r>
              <a:rPr spc="5" dirty="0">
                <a:latin typeface="Bookman Old Style" panose="02050604050505020204" pitchFamily="18" charset="0"/>
                <a:cs typeface="Arial" panose="020B0604020202020204" pitchFamily="34" charset="0"/>
              </a:rPr>
              <a:t> </a:t>
            </a:r>
            <a:r>
              <a:rPr spc="-14" dirty="0">
                <a:latin typeface="Bookman Old Style" panose="02050604050505020204" pitchFamily="18" charset="0"/>
                <a:cs typeface="Arial" panose="020B0604020202020204" pitchFamily="34" charset="0"/>
              </a:rPr>
              <a:t>instruction</a:t>
            </a:r>
            <a:r>
              <a:rPr lang="en-US" spc="-14" dirty="0">
                <a:latin typeface="Bookman Old Style" panose="02050604050505020204" pitchFamily="18" charset="0"/>
                <a:cs typeface="Arial" panose="020B0604020202020204" pitchFamily="34" charset="0"/>
              </a:rPr>
              <a:t>.</a:t>
            </a:r>
          </a:p>
          <a:p>
            <a:pPr marL="206324" marR="27664" indent="-195375" algn="just">
              <a:lnSpc>
                <a:spcPts val="2360"/>
              </a:lnSpc>
              <a:spcBef>
                <a:spcPts val="599"/>
              </a:spcBef>
              <a:buChar char="•"/>
              <a:tabLst>
                <a:tab pos="206901" algn="l"/>
              </a:tabLst>
            </a:pPr>
            <a:r>
              <a:rPr lang="en-US" spc="5" dirty="0">
                <a:latin typeface="Bookman Old Style" panose="02050604050505020204" pitchFamily="18" charset="0"/>
                <a:cs typeface="Arial" panose="020B0604020202020204" pitchFamily="34" charset="0"/>
              </a:rPr>
              <a:t>The</a:t>
            </a:r>
            <a:r>
              <a:rPr lang="en-US" spc="14"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collection</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a:t>
            </a:r>
            <a:r>
              <a:rPr lang="en-US" spc="14"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machine</a:t>
            </a:r>
            <a:r>
              <a:rPr lang="en-US" spc="18"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instructions</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in</a:t>
            </a:r>
            <a:r>
              <a:rPr lang="en-US" spc="9"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main </a:t>
            </a:r>
            <a:r>
              <a:rPr lang="en-US" spc="-572"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memory</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is</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called a</a:t>
            </a:r>
            <a:r>
              <a:rPr lang="en-US" spc="14"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machine</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language</a:t>
            </a:r>
            <a:r>
              <a:rPr lang="en-US" spc="14"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program.</a:t>
            </a:r>
            <a:endParaRPr lang="en-US" dirty="0">
              <a:latin typeface="Bookman Old Style" panose="02050604050505020204" pitchFamily="18" charset="0"/>
              <a:cs typeface="Arial" panose="020B0604020202020204" pitchFamily="34" charset="0"/>
            </a:endParaRPr>
          </a:p>
          <a:p>
            <a:pPr marL="296699" marR="27664" indent="-285750" algn="just">
              <a:lnSpc>
                <a:spcPts val="2360"/>
              </a:lnSpc>
              <a:spcBef>
                <a:spcPts val="599"/>
              </a:spcBef>
              <a:buFont typeface="Arial" panose="020B0604020202020204" pitchFamily="34" charset="0"/>
              <a:buChar char="•"/>
              <a:tabLst>
                <a:tab pos="206901" algn="l"/>
              </a:tabLst>
            </a:pPr>
            <a:r>
              <a:rPr lang="en-US" spc="9" dirty="0">
                <a:latin typeface="Bookman Old Style" panose="02050604050505020204" pitchFamily="18" charset="0"/>
                <a:cs typeface="Arial" panose="020B0604020202020204" pitchFamily="34" charset="0"/>
              </a:rPr>
              <a:t>M</a:t>
            </a:r>
            <a:r>
              <a:rPr lang="en-US" dirty="0">
                <a:latin typeface="Bookman Old Style" panose="02050604050505020204" pitchFamily="18" charset="0"/>
                <a:cs typeface="Arial" panose="020B0604020202020204" pitchFamily="34" charset="0"/>
              </a:rPr>
              <a:t>achine</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language</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is</a:t>
            </a:r>
            <a:r>
              <a:rPr lang="en-US" spc="5" dirty="0">
                <a:latin typeface="Bookman Old Style" panose="02050604050505020204" pitchFamily="18" charset="0"/>
                <a:cs typeface="Arial" panose="020B0604020202020204" pitchFamily="34" charset="0"/>
              </a:rPr>
              <a:t> a</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set</a:t>
            </a:r>
            <a:r>
              <a:rPr lang="en-US" spc="9"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 </a:t>
            </a:r>
            <a:r>
              <a:rPr lang="en-US" spc="41"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instructions</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executed</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directly</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by</a:t>
            </a:r>
            <a:r>
              <a:rPr lang="en-US" spc="5" dirty="0">
                <a:latin typeface="Bookman Old Style" panose="02050604050505020204" pitchFamily="18" charset="0"/>
                <a:cs typeface="Arial" panose="020B0604020202020204" pitchFamily="34" charset="0"/>
              </a:rPr>
              <a:t> a</a:t>
            </a:r>
            <a:r>
              <a:rPr lang="en-US" spc="9"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CPU.</a:t>
            </a:r>
            <a:endParaRPr lang="en-US" spc="5" dirty="0">
              <a:latin typeface="Bookman Old Style" panose="02050604050505020204" pitchFamily="18" charset="0"/>
              <a:cs typeface="Arial" panose="020B0604020202020204" pitchFamily="34" charset="0"/>
            </a:endParaRPr>
          </a:p>
          <a:p>
            <a:pPr marL="296699" marR="27664" indent="-285750" algn="just">
              <a:lnSpc>
                <a:spcPts val="2360"/>
              </a:lnSpc>
              <a:spcBef>
                <a:spcPts val="599"/>
              </a:spcBef>
              <a:buFont typeface="Arial" panose="020B0604020202020204" pitchFamily="34" charset="0"/>
              <a:buChar char="•"/>
              <a:tabLst>
                <a:tab pos="206901" algn="l"/>
              </a:tabLst>
            </a:pPr>
            <a:r>
              <a:rPr lang="en-US" spc="14" dirty="0">
                <a:latin typeface="Bookman Old Style" panose="02050604050505020204" pitchFamily="18" charset="0"/>
                <a:cs typeface="Arial" panose="020B0604020202020204" pitchFamily="34" charset="0"/>
              </a:rPr>
              <a:t>Each</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instruction </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performs</a:t>
            </a:r>
            <a:r>
              <a:rPr lang="en-US" spc="5" dirty="0">
                <a:latin typeface="Bookman Old Style" panose="02050604050505020204" pitchFamily="18" charset="0"/>
                <a:cs typeface="Arial" panose="020B0604020202020204" pitchFamily="34" charset="0"/>
              </a:rPr>
              <a:t> a</a:t>
            </a:r>
            <a:r>
              <a:rPr lang="en-US" spc="9"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very</a:t>
            </a:r>
            <a:r>
              <a:rPr lang="en-US" spc="5" dirty="0">
                <a:latin typeface="Bookman Old Style" panose="02050604050505020204" pitchFamily="18" charset="0"/>
                <a:cs typeface="Arial" panose="020B0604020202020204" pitchFamily="34" charset="0"/>
              </a:rPr>
              <a:t> speciﬁc</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task,</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such</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as</a:t>
            </a:r>
            <a:r>
              <a:rPr lang="en-US" spc="5" dirty="0">
                <a:latin typeface="Bookman Old Style" panose="02050604050505020204" pitchFamily="18" charset="0"/>
                <a:cs typeface="Arial" panose="020B0604020202020204" pitchFamily="34" charset="0"/>
              </a:rPr>
              <a:t> a</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load, a </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jump,</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or</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an</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ALU</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operation</a:t>
            </a:r>
            <a:r>
              <a:rPr lang="en-US" dirty="0">
                <a:latin typeface="Bookman Old Style" panose="02050604050505020204" pitchFamily="18" charset="0"/>
                <a:cs typeface="Arial" panose="020B0604020202020204" pitchFamily="34" charset="0"/>
              </a:rPr>
              <a:t> on</a:t>
            </a:r>
            <a:r>
              <a:rPr lang="en-US" spc="5" dirty="0">
                <a:latin typeface="Bookman Old Style" panose="02050604050505020204" pitchFamily="18" charset="0"/>
                <a:cs typeface="Arial" panose="020B0604020202020204" pitchFamily="34" charset="0"/>
              </a:rPr>
              <a:t> a</a:t>
            </a:r>
            <a:r>
              <a:rPr lang="en-US" spc="9"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unit</a:t>
            </a:r>
            <a:r>
              <a:rPr lang="en-US" spc="9"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of</a:t>
            </a:r>
            <a:r>
              <a:rPr lang="en-US" spc="9"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data</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in</a:t>
            </a:r>
            <a:r>
              <a:rPr lang="en-US" spc="5" dirty="0">
                <a:latin typeface="Bookman Old Style" panose="02050604050505020204" pitchFamily="18" charset="0"/>
                <a:cs typeface="Arial" panose="020B0604020202020204" pitchFamily="34" charset="0"/>
              </a:rPr>
              <a:t> a </a:t>
            </a:r>
            <a:r>
              <a:rPr lang="en-US" spc="9" dirty="0">
                <a:latin typeface="Bookman Old Style" panose="02050604050505020204" pitchFamily="18" charset="0"/>
                <a:cs typeface="Arial" panose="020B0604020202020204" pitchFamily="34" charset="0"/>
              </a:rPr>
              <a:t> CPU</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register</a:t>
            </a:r>
            <a:r>
              <a:rPr lang="en-US" spc="14"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or</a:t>
            </a:r>
            <a:r>
              <a:rPr lang="en-US" spc="14"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memory.</a:t>
            </a:r>
            <a:endParaRPr lang="en-US" spc="9" dirty="0">
              <a:latin typeface="Bookman Old Style" panose="02050604050505020204" pitchFamily="18" charset="0"/>
              <a:cs typeface="Arial" panose="020B0604020202020204" pitchFamily="34" charset="0"/>
            </a:endParaRPr>
          </a:p>
          <a:p>
            <a:pPr marL="296699" marR="27664" indent="-285750" algn="just">
              <a:lnSpc>
                <a:spcPts val="2360"/>
              </a:lnSpc>
              <a:spcBef>
                <a:spcPts val="599"/>
              </a:spcBef>
              <a:buFont typeface="Arial" panose="020B0604020202020204" pitchFamily="34" charset="0"/>
              <a:buChar char="•"/>
              <a:tabLst>
                <a:tab pos="206901" algn="l"/>
              </a:tabLst>
            </a:pPr>
            <a:r>
              <a:rPr lang="en-US" spc="-9" dirty="0">
                <a:latin typeface="Bookman Old Style" panose="02050604050505020204" pitchFamily="18" charset="0"/>
                <a:cs typeface="Arial" panose="020B0604020202020204" pitchFamily="34" charset="0"/>
              </a:rPr>
              <a:t>Every</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program</a:t>
            </a:r>
            <a:r>
              <a:rPr lang="en-US" spc="14"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directly </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executed </a:t>
            </a:r>
            <a:r>
              <a:rPr lang="en-US" spc="-36" dirty="0">
                <a:latin typeface="Bookman Old Style" panose="02050604050505020204" pitchFamily="18" charset="0"/>
                <a:cs typeface="Arial" panose="020B0604020202020204" pitchFamily="34" charset="0"/>
              </a:rPr>
              <a:t>by </a:t>
            </a:r>
            <a:r>
              <a:rPr lang="en-US" spc="5" dirty="0">
                <a:latin typeface="Bookman Old Style" panose="02050604050505020204" pitchFamily="18" charset="0"/>
                <a:cs typeface="Arial" panose="020B0604020202020204" pitchFamily="34" charset="0"/>
              </a:rPr>
              <a:t>a </a:t>
            </a:r>
            <a:r>
              <a:rPr lang="en-US" spc="9" dirty="0">
                <a:latin typeface="Bookman Old Style" panose="02050604050505020204" pitchFamily="18" charset="0"/>
                <a:cs typeface="Arial" panose="020B0604020202020204" pitchFamily="34" charset="0"/>
              </a:rPr>
              <a:t>CPU </a:t>
            </a:r>
            <a:r>
              <a:rPr lang="en-US" spc="-9" dirty="0">
                <a:latin typeface="Bookman Old Style" panose="02050604050505020204" pitchFamily="18" charset="0"/>
                <a:cs typeface="Arial" panose="020B0604020202020204" pitchFamily="34" charset="0"/>
              </a:rPr>
              <a:t>is </a:t>
            </a:r>
            <a:r>
              <a:rPr lang="en-US" spc="18" dirty="0">
                <a:latin typeface="Bookman Old Style" panose="02050604050505020204" pitchFamily="18" charset="0"/>
                <a:cs typeface="Arial" panose="020B0604020202020204" pitchFamily="34" charset="0"/>
              </a:rPr>
              <a:t>made </a:t>
            </a:r>
            <a:r>
              <a:rPr lang="en-US" spc="-9" dirty="0">
                <a:latin typeface="Bookman Old Style" panose="02050604050505020204" pitchFamily="18" charset="0"/>
                <a:cs typeface="Arial" panose="020B0604020202020204" pitchFamily="34" charset="0"/>
              </a:rPr>
              <a:t>up </a:t>
            </a:r>
            <a:r>
              <a:rPr lang="en-US" spc="36" dirty="0">
                <a:latin typeface="Bookman Old Style" panose="02050604050505020204" pitchFamily="18" charset="0"/>
                <a:cs typeface="Arial" panose="020B0604020202020204" pitchFamily="34" charset="0"/>
              </a:rPr>
              <a:t>of </a:t>
            </a:r>
            <a:r>
              <a:rPr lang="en-US" spc="5" dirty="0">
                <a:latin typeface="Bookman Old Style" panose="02050604050505020204" pitchFamily="18" charset="0"/>
                <a:cs typeface="Arial" panose="020B0604020202020204" pitchFamily="34" charset="0"/>
              </a:rPr>
              <a:t>a series </a:t>
            </a:r>
            <a:r>
              <a:rPr lang="en-US" spc="36" dirty="0">
                <a:latin typeface="Bookman Old Style" panose="02050604050505020204" pitchFamily="18" charset="0"/>
                <a:cs typeface="Arial" panose="020B0604020202020204" pitchFamily="34" charset="0"/>
              </a:rPr>
              <a:t>of </a:t>
            </a:r>
            <a:r>
              <a:rPr lang="en-US" spc="-9" dirty="0">
                <a:latin typeface="Bookman Old Style" panose="02050604050505020204" pitchFamily="18" charset="0"/>
                <a:cs typeface="Arial" panose="020B0604020202020204" pitchFamily="34" charset="0"/>
              </a:rPr>
              <a:t>such </a:t>
            </a:r>
            <a:r>
              <a:rPr lang="en-US" spc="-576"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instructions.</a:t>
            </a:r>
            <a:endParaRPr lang="en-US" dirty="0">
              <a:latin typeface="Bookman Old Style" panose="02050604050505020204" pitchFamily="18" charset="0"/>
              <a:cs typeface="Arial" panose="020B0604020202020204" pitchFamily="34" charset="0"/>
            </a:endParaRPr>
          </a:p>
          <a:p>
            <a:pPr marL="925349" marR="27664" lvl="2" algn="just">
              <a:lnSpc>
                <a:spcPts val="2360"/>
              </a:lnSpc>
              <a:spcBef>
                <a:spcPts val="599"/>
              </a:spcBef>
              <a:tabLst>
                <a:tab pos="206901" algn="l"/>
              </a:tabLst>
            </a:pPr>
            <a:endParaRPr sz="2000" dirty="0">
              <a:latin typeface="Bookman Old Style" panose="02050604050505020204" pitchFamily="18"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2051" y="428188"/>
            <a:ext cx="9790774" cy="769441"/>
          </a:xfrm>
          <a:prstGeom prst="rect">
            <a:avLst/>
          </a:prstGeom>
          <a:noFill/>
        </p:spPr>
        <p:txBody>
          <a:bodyPr wrap="square" rtlCol="0">
            <a:spAutoFit/>
          </a:bodyPr>
          <a:lstStyle/>
          <a:p>
            <a:r>
              <a:rPr lang="en-IN" dirty="0">
                <a:solidFill>
                  <a:srgbClr val="002060"/>
                </a:solidFill>
                <a:latin typeface="Algerian" panose="04020705040A02060702" pitchFamily="82" charset="0"/>
              </a:rPr>
              <a:t>                                             </a:t>
            </a:r>
            <a:r>
              <a:rPr lang="en-IN" sz="4400" dirty="0">
                <a:solidFill>
                  <a:srgbClr val="002060"/>
                </a:solidFill>
                <a:latin typeface="Algerian" panose="04020705040A02060702" pitchFamily="82" charset="0"/>
              </a:rPr>
              <a:t>Opcodes</a:t>
            </a:r>
            <a:r>
              <a:rPr lang="en-IN" sz="4400" b="1" dirty="0">
                <a:solidFill>
                  <a:srgbClr val="002060"/>
                </a:solidFill>
                <a:latin typeface="Algerian" panose="04020705040A02060702" pitchFamily="82" charset="0"/>
              </a:rPr>
              <a:t> </a:t>
            </a:r>
            <a:r>
              <a:rPr lang="en-IN" sz="4400" dirty="0">
                <a:solidFill>
                  <a:srgbClr val="002060"/>
                </a:solidFill>
                <a:latin typeface="Algerian" panose="04020705040A02060702" pitchFamily="82" charset="0"/>
              </a:rPr>
              <a:t>&amp; Operands</a:t>
            </a:r>
            <a:endParaRPr lang="en-US" sz="4400" dirty="0">
              <a:solidFill>
                <a:srgbClr val="002060"/>
              </a:solidFill>
              <a:latin typeface="Algerian" panose="04020705040A02060702" pitchFamily="82" charset="0"/>
            </a:endParaRPr>
          </a:p>
        </p:txBody>
      </p:sp>
      <p:sp>
        <p:nvSpPr>
          <p:cNvPr id="6" name="TextBox 5"/>
          <p:cNvSpPr txBox="1"/>
          <p:nvPr/>
        </p:nvSpPr>
        <p:spPr>
          <a:xfrm>
            <a:off x="62143" y="1215384"/>
            <a:ext cx="9552373"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Each </a:t>
            </a:r>
            <a:r>
              <a:rPr lang="en-US" b="1" dirty="0">
                <a:latin typeface="Bookman Old Style" panose="02050604050505020204" pitchFamily="18" charset="0"/>
              </a:rPr>
              <a:t>assembly language</a:t>
            </a:r>
            <a:r>
              <a:rPr lang="en-US" dirty="0">
                <a:latin typeface="Bookman Old Style" panose="02050604050505020204" pitchFamily="18" charset="0"/>
              </a:rPr>
              <a:t> </a:t>
            </a:r>
            <a:r>
              <a:rPr lang="en-US" b="1" dirty="0">
                <a:latin typeface="Bookman Old Style" panose="02050604050505020204" pitchFamily="18" charset="0"/>
              </a:rPr>
              <a:t>statement</a:t>
            </a:r>
            <a:r>
              <a:rPr lang="en-US" dirty="0">
                <a:latin typeface="Bookman Old Style" panose="02050604050505020204" pitchFamily="18" charset="0"/>
              </a:rPr>
              <a:t> is split into an </a:t>
            </a:r>
            <a:r>
              <a:rPr lang="en-US" b="1" dirty="0">
                <a:latin typeface="Bookman Old Style" panose="02050604050505020204" pitchFamily="18" charset="0"/>
              </a:rPr>
              <a:t>opcode</a:t>
            </a:r>
            <a:r>
              <a:rPr lang="en-US" dirty="0">
                <a:latin typeface="Bookman Old Style" panose="02050604050505020204" pitchFamily="18" charset="0"/>
              </a:rPr>
              <a:t> and an </a:t>
            </a:r>
            <a:r>
              <a:rPr lang="en-US" b="1" dirty="0">
                <a:latin typeface="Bookman Old Style" panose="02050604050505020204" pitchFamily="18" charset="0"/>
              </a:rPr>
              <a:t>operand</a:t>
            </a:r>
            <a:r>
              <a:rPr lang="en-US" dirty="0">
                <a:latin typeface="Bookman Old Style" panose="02050604050505020204" pitchFamily="18" charset="0"/>
              </a:rPr>
              <a:t>.</a:t>
            </a:r>
          </a:p>
          <a:p>
            <a:pPr marL="285750" indent="-285750">
              <a:buFont typeface="Arial" panose="020B0604020202020204" pitchFamily="34" charset="0"/>
              <a:buChar char="•"/>
            </a:pPr>
            <a:r>
              <a:rPr lang="en-US" dirty="0">
                <a:latin typeface="Bookman Old Style" panose="02050604050505020204" pitchFamily="18" charset="0"/>
              </a:rPr>
              <a:t>The </a:t>
            </a:r>
            <a:r>
              <a:rPr lang="en-US" dirty="0">
                <a:solidFill>
                  <a:srgbClr val="FF0000"/>
                </a:solidFill>
                <a:latin typeface="Bookman Old Style" panose="02050604050505020204" pitchFamily="18" charset="0"/>
              </a:rPr>
              <a:t>opcode</a:t>
            </a:r>
            <a:r>
              <a:rPr lang="en-US" dirty="0">
                <a:latin typeface="Bookman Old Style" panose="02050604050505020204" pitchFamily="18" charset="0"/>
              </a:rPr>
              <a:t> </a:t>
            </a:r>
            <a:r>
              <a:rPr lang="en-US" dirty="0">
                <a:solidFill>
                  <a:srgbClr val="003300"/>
                </a:solidFill>
                <a:latin typeface="Bookman Old Style" panose="02050604050505020204" pitchFamily="18" charset="0"/>
              </a:rPr>
              <a:t>is the </a:t>
            </a:r>
            <a:r>
              <a:rPr lang="en-US" b="1" dirty="0">
                <a:solidFill>
                  <a:srgbClr val="003300"/>
                </a:solidFill>
                <a:latin typeface="Bookman Old Style" panose="02050604050505020204" pitchFamily="18" charset="0"/>
              </a:rPr>
              <a:t>instruction</a:t>
            </a:r>
            <a:r>
              <a:rPr lang="en-US" dirty="0">
                <a:solidFill>
                  <a:srgbClr val="003300"/>
                </a:solidFill>
                <a:latin typeface="Bookman Old Style" panose="02050604050505020204" pitchFamily="18" charset="0"/>
              </a:rPr>
              <a:t> that is executed by the </a:t>
            </a:r>
            <a:r>
              <a:rPr lang="en-US" b="1" dirty="0">
                <a:solidFill>
                  <a:srgbClr val="003300"/>
                </a:solidFill>
                <a:latin typeface="Bookman Old Style" panose="02050604050505020204" pitchFamily="18" charset="0"/>
              </a:rPr>
              <a:t>CPU</a:t>
            </a:r>
            <a:r>
              <a:rPr lang="en-US" dirty="0">
                <a:latin typeface="Bookman Old Style" panose="02050604050505020204" pitchFamily="18" charset="0"/>
              </a:rPr>
              <a:t> and the </a:t>
            </a:r>
            <a:r>
              <a:rPr lang="en-US" dirty="0">
                <a:solidFill>
                  <a:srgbClr val="FF0000"/>
                </a:solidFill>
                <a:latin typeface="Bookman Old Style" panose="02050604050505020204" pitchFamily="18" charset="0"/>
              </a:rPr>
              <a:t>operand</a:t>
            </a:r>
            <a:r>
              <a:rPr lang="en-US" dirty="0">
                <a:latin typeface="Bookman Old Style" panose="02050604050505020204" pitchFamily="18" charset="0"/>
              </a:rPr>
              <a:t> </a:t>
            </a:r>
            <a:r>
              <a:rPr lang="en-US" dirty="0">
                <a:solidFill>
                  <a:srgbClr val="003300"/>
                </a:solidFill>
                <a:latin typeface="Bookman Old Style" panose="02050604050505020204" pitchFamily="18" charset="0"/>
              </a:rPr>
              <a:t>is the </a:t>
            </a:r>
            <a:r>
              <a:rPr lang="en-US" b="1" dirty="0">
                <a:solidFill>
                  <a:srgbClr val="003300"/>
                </a:solidFill>
                <a:latin typeface="Bookman Old Style" panose="02050604050505020204" pitchFamily="18" charset="0"/>
              </a:rPr>
              <a:t>data</a:t>
            </a:r>
            <a:r>
              <a:rPr lang="en-US" dirty="0">
                <a:solidFill>
                  <a:srgbClr val="003300"/>
                </a:solidFill>
                <a:latin typeface="Bookman Old Style" panose="02050604050505020204" pitchFamily="18" charset="0"/>
              </a:rPr>
              <a:t> or </a:t>
            </a:r>
            <a:r>
              <a:rPr lang="en-US" b="1" dirty="0">
                <a:solidFill>
                  <a:srgbClr val="003300"/>
                </a:solidFill>
                <a:latin typeface="Bookman Old Style" panose="02050604050505020204" pitchFamily="18" charset="0"/>
              </a:rPr>
              <a:t>memory location</a:t>
            </a:r>
            <a:r>
              <a:rPr lang="en-US" dirty="0">
                <a:solidFill>
                  <a:srgbClr val="003300"/>
                </a:solidFill>
                <a:latin typeface="Bookman Old Style" panose="02050604050505020204" pitchFamily="18" charset="0"/>
              </a:rPr>
              <a:t> used to execute that instruction.</a:t>
            </a:r>
          </a:p>
          <a:p>
            <a:pPr marL="285750" indent="-285750">
              <a:buFont typeface="Arial" panose="020B0604020202020204" pitchFamily="34" charset="0"/>
              <a:buChar char="•"/>
            </a:pPr>
            <a:r>
              <a:rPr lang="en-US" dirty="0">
                <a:latin typeface="Bookman Old Style" panose="02050604050505020204" pitchFamily="18" charset="0"/>
              </a:rPr>
              <a:t>Within the computer, each instruction is represented by a sequence of bits.</a:t>
            </a:r>
          </a:p>
          <a:p>
            <a:pPr marL="285750" indent="-285750">
              <a:buFont typeface="Arial" panose="020B0604020202020204" pitchFamily="34" charset="0"/>
              <a:buChar char="•"/>
            </a:pPr>
            <a:r>
              <a:rPr lang="en-US" dirty="0">
                <a:latin typeface="Bookman Old Style" panose="02050604050505020204" pitchFamily="18" charset="0"/>
              </a:rPr>
              <a:t>The instruction is divided into fields, corresponding to the constituent elements of the instruction.</a:t>
            </a:r>
          </a:p>
          <a:p>
            <a:pPr marL="285750" indent="-285750">
              <a:buFont typeface="Arial" panose="020B0604020202020204" pitchFamily="34" charset="0"/>
              <a:buChar char="•"/>
            </a:pPr>
            <a:r>
              <a:rPr lang="en-US" dirty="0">
                <a:solidFill>
                  <a:srgbClr val="C00000"/>
                </a:solidFill>
                <a:latin typeface="Bookman Old Style" panose="02050604050505020204" pitchFamily="18" charset="0"/>
              </a:rPr>
              <a:t>During instruction execution, an instruction is read into an </a:t>
            </a:r>
            <a:r>
              <a:rPr lang="en-US" b="1" dirty="0">
                <a:solidFill>
                  <a:srgbClr val="C00000"/>
                </a:solidFill>
                <a:latin typeface="Bookman Old Style" panose="02050604050505020204" pitchFamily="18" charset="0"/>
              </a:rPr>
              <a:t>instruction register (IR) </a:t>
            </a:r>
            <a:r>
              <a:rPr lang="en-US" dirty="0">
                <a:solidFill>
                  <a:srgbClr val="C00000"/>
                </a:solidFill>
                <a:latin typeface="Bookman Old Style" panose="02050604050505020204" pitchFamily="18" charset="0"/>
              </a:rPr>
              <a:t>in the processor.</a:t>
            </a:r>
          </a:p>
          <a:p>
            <a:pPr marL="285750" indent="-285750">
              <a:buFont typeface="Arial" panose="020B0604020202020204" pitchFamily="34" charset="0"/>
              <a:buChar char="•"/>
            </a:pPr>
            <a:r>
              <a:rPr lang="en-US" dirty="0">
                <a:solidFill>
                  <a:srgbClr val="C00000"/>
                </a:solidFill>
                <a:latin typeface="Bookman Old Style" panose="02050604050505020204" pitchFamily="18" charset="0"/>
              </a:rPr>
              <a:t>The processor must be able to extract the data from the various instruction fields to perform the required operation.</a:t>
            </a:r>
          </a:p>
          <a:p>
            <a:pPr marL="285750" indent="-285750">
              <a:buFont typeface="Arial" panose="020B0604020202020204" pitchFamily="34" charset="0"/>
              <a:buChar char="•"/>
            </a:pPr>
            <a:r>
              <a:rPr lang="en-US" dirty="0">
                <a:latin typeface="Bookman Old Style" panose="02050604050505020204" pitchFamily="18" charset="0"/>
              </a:rPr>
              <a:t>It has become common practice to use a </a:t>
            </a:r>
            <a:r>
              <a:rPr lang="en-US" dirty="0">
                <a:solidFill>
                  <a:schemeClr val="tx2">
                    <a:lumMod val="50000"/>
                  </a:schemeClr>
                </a:solidFill>
                <a:latin typeface="Bookman Old Style" panose="02050604050505020204" pitchFamily="18" charset="0"/>
              </a:rPr>
              <a:t>symbolic representation</a:t>
            </a:r>
            <a:r>
              <a:rPr lang="en-US" dirty="0">
                <a:latin typeface="Bookman Old Style" panose="02050604050505020204" pitchFamily="18" charset="0"/>
              </a:rPr>
              <a:t> of machine instructions.</a:t>
            </a:r>
          </a:p>
          <a:p>
            <a:pPr marL="285750" indent="-285750">
              <a:buFont typeface="Arial" panose="020B0604020202020204" pitchFamily="34" charset="0"/>
              <a:buChar char="•"/>
            </a:pPr>
            <a:r>
              <a:rPr lang="en-US" dirty="0">
                <a:latin typeface="Bookman Old Style" panose="02050604050505020204" pitchFamily="18" charset="0"/>
              </a:rPr>
              <a:t>Opcodes are represented by</a:t>
            </a:r>
            <a:r>
              <a:rPr lang="en-US" dirty="0">
                <a:solidFill>
                  <a:schemeClr val="tx2">
                    <a:lumMod val="50000"/>
                  </a:schemeClr>
                </a:solidFill>
                <a:latin typeface="Bookman Old Style" panose="02050604050505020204" pitchFamily="18" charset="0"/>
              </a:rPr>
              <a:t> abbreviations</a:t>
            </a:r>
            <a:r>
              <a:rPr lang="en-US" dirty="0">
                <a:latin typeface="Bookman Old Style" panose="02050604050505020204" pitchFamily="18" charset="0"/>
              </a:rPr>
              <a:t>, called </a:t>
            </a:r>
            <a:r>
              <a:rPr lang="en-US" b="1" i="1" dirty="0">
                <a:solidFill>
                  <a:schemeClr val="tx2">
                    <a:lumMod val="50000"/>
                  </a:schemeClr>
                </a:solidFill>
                <a:latin typeface="Bookman Old Style" panose="02050604050505020204" pitchFamily="18" charset="0"/>
              </a:rPr>
              <a:t>mnemonic</a:t>
            </a:r>
            <a:r>
              <a:rPr lang="en-US" b="1" dirty="0">
                <a:solidFill>
                  <a:schemeClr val="tx2">
                    <a:lumMod val="50000"/>
                  </a:schemeClr>
                </a:solidFill>
                <a:latin typeface="Bookman Old Style" panose="02050604050505020204" pitchFamily="18" charset="0"/>
              </a:rPr>
              <a:t>s</a:t>
            </a:r>
            <a:r>
              <a:rPr lang="en-US" dirty="0">
                <a:latin typeface="Bookman Old Style" panose="02050604050505020204" pitchFamily="18" charset="0"/>
              </a:rPr>
              <a:t>, that indicate the operation. </a:t>
            </a:r>
          </a:p>
          <a:p>
            <a:pPr marL="285750" indent="-285750">
              <a:buFont typeface="Arial" panose="020B0604020202020204" pitchFamily="34" charset="0"/>
              <a:buChar char="•"/>
            </a:pPr>
            <a:r>
              <a:rPr lang="en-US" dirty="0">
                <a:latin typeface="Bookman Old Style" panose="02050604050505020204" pitchFamily="18" charset="0"/>
              </a:rPr>
              <a:t>Common examples include:</a:t>
            </a:r>
          </a:p>
          <a:p>
            <a:pPr marL="285750" indent="-285750">
              <a:buFont typeface="Arial" panose="020B0604020202020204" pitchFamily="34" charset="0"/>
              <a:buChar char="•"/>
            </a:pPr>
            <a:endParaRPr lang="en-US" dirty="0">
              <a:latin typeface="Bookman Old Style" panose="02050604050505020204" pitchFamily="18" charset="0"/>
            </a:endParaRPr>
          </a:p>
          <a:p>
            <a:r>
              <a:rPr lang="en-US" dirty="0">
                <a:latin typeface="Bookman Old Style" panose="02050604050505020204" pitchFamily="18" charset="0"/>
              </a:rPr>
              <a:t>       </a:t>
            </a:r>
            <a:r>
              <a:rPr lang="en-US" b="1" dirty="0">
                <a:solidFill>
                  <a:srgbClr val="0070C0"/>
                </a:solidFill>
                <a:latin typeface="Bookman Old Style" panose="02050604050505020204" pitchFamily="18" charset="0"/>
              </a:rPr>
              <a:t>ADD</a:t>
            </a:r>
            <a:r>
              <a:rPr lang="en-US" dirty="0">
                <a:solidFill>
                  <a:srgbClr val="0070C0"/>
                </a:solidFill>
                <a:latin typeface="Bookman Old Style" panose="02050604050505020204" pitchFamily="18" charset="0"/>
              </a:rPr>
              <a:t> </a:t>
            </a:r>
            <a:r>
              <a:rPr lang="en-US" dirty="0" err="1">
                <a:solidFill>
                  <a:srgbClr val="0070C0"/>
                </a:solidFill>
                <a:latin typeface="Bookman Old Style" panose="02050604050505020204" pitchFamily="18" charset="0"/>
              </a:rPr>
              <a:t>Add</a:t>
            </a:r>
            <a:r>
              <a:rPr lang="en-US" dirty="0">
                <a:solidFill>
                  <a:srgbClr val="0070C0"/>
                </a:solidFill>
                <a:latin typeface="Bookman Old Style" panose="02050604050505020204" pitchFamily="18" charset="0"/>
              </a:rPr>
              <a:t>      </a:t>
            </a:r>
            <a:r>
              <a:rPr lang="en-US" b="1" dirty="0">
                <a:solidFill>
                  <a:srgbClr val="0070C0"/>
                </a:solidFill>
                <a:latin typeface="Bookman Old Style" panose="02050604050505020204" pitchFamily="18" charset="0"/>
              </a:rPr>
              <a:t>SUB</a:t>
            </a:r>
            <a:r>
              <a:rPr lang="en-US" dirty="0">
                <a:solidFill>
                  <a:srgbClr val="0070C0"/>
                </a:solidFill>
                <a:latin typeface="Bookman Old Style" panose="02050604050505020204" pitchFamily="18" charset="0"/>
              </a:rPr>
              <a:t> Subtract     </a:t>
            </a:r>
            <a:r>
              <a:rPr lang="en-US" b="1" dirty="0">
                <a:solidFill>
                  <a:srgbClr val="0070C0"/>
                </a:solidFill>
                <a:latin typeface="Bookman Old Style" panose="02050604050505020204" pitchFamily="18" charset="0"/>
              </a:rPr>
              <a:t>LDA </a:t>
            </a:r>
            <a:r>
              <a:rPr lang="en-US" dirty="0">
                <a:solidFill>
                  <a:srgbClr val="0070C0"/>
                </a:solidFill>
                <a:latin typeface="Bookman Old Style" panose="02050604050505020204" pitchFamily="18" charset="0"/>
              </a:rPr>
              <a:t>Load data from memory</a:t>
            </a:r>
          </a:p>
          <a:p>
            <a:r>
              <a:rPr lang="en-US" dirty="0">
                <a:solidFill>
                  <a:srgbClr val="0070C0"/>
                </a:solidFill>
                <a:latin typeface="Bookman Old Style" panose="02050604050505020204" pitchFamily="18" charset="0"/>
              </a:rPr>
              <a:t>       </a:t>
            </a:r>
            <a:r>
              <a:rPr lang="en-US" b="1" dirty="0">
                <a:solidFill>
                  <a:srgbClr val="0070C0"/>
                </a:solidFill>
                <a:latin typeface="Bookman Old Style" panose="02050604050505020204" pitchFamily="18" charset="0"/>
              </a:rPr>
              <a:t>DIV</a:t>
            </a:r>
            <a:r>
              <a:rPr lang="en-US" dirty="0">
                <a:solidFill>
                  <a:srgbClr val="0070C0"/>
                </a:solidFill>
                <a:latin typeface="Bookman Old Style" panose="02050604050505020204" pitchFamily="18" charset="0"/>
              </a:rPr>
              <a:t> Divide</a:t>
            </a:r>
            <a:r>
              <a:rPr lang="en-US" b="1" dirty="0">
                <a:solidFill>
                  <a:srgbClr val="0070C0"/>
                </a:solidFill>
                <a:latin typeface="Bookman Old Style" panose="02050604050505020204" pitchFamily="18" charset="0"/>
              </a:rPr>
              <a:t>   MUL</a:t>
            </a:r>
            <a:r>
              <a:rPr lang="en-US" dirty="0">
                <a:solidFill>
                  <a:srgbClr val="0070C0"/>
                </a:solidFill>
                <a:latin typeface="Bookman Old Style" panose="02050604050505020204" pitchFamily="18" charset="0"/>
              </a:rPr>
              <a:t> Multiply      </a:t>
            </a:r>
            <a:r>
              <a:rPr lang="en-US" b="1" dirty="0">
                <a:solidFill>
                  <a:srgbClr val="0070C0"/>
                </a:solidFill>
                <a:latin typeface="Bookman Old Style" panose="02050604050505020204" pitchFamily="18" charset="0"/>
              </a:rPr>
              <a:t>STA</a:t>
            </a:r>
            <a:r>
              <a:rPr lang="en-US" dirty="0">
                <a:solidFill>
                  <a:srgbClr val="0070C0"/>
                </a:solidFill>
                <a:latin typeface="Bookman Old Style" panose="02050604050505020204" pitchFamily="18" charset="0"/>
              </a:rPr>
              <a:t> Store data to memory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9897982"/>
              </p:ext>
            </p:extLst>
          </p:nvPr>
        </p:nvGraphicFramePr>
        <p:xfrm>
          <a:off x="71120" y="0"/>
          <a:ext cx="12120880" cy="6857999"/>
        </p:xfrm>
        <a:graphic>
          <a:graphicData uri="http://schemas.openxmlformats.org/drawingml/2006/table">
            <a:tbl>
              <a:tblPr firstRow="1" bandRow="1">
                <a:tableStyleId>{5940675A-B579-460E-94D1-54222C63F5DA}</a:tableStyleId>
              </a:tblPr>
              <a:tblGrid>
                <a:gridCol w="6060440">
                  <a:extLst>
                    <a:ext uri="{9D8B030D-6E8A-4147-A177-3AD203B41FA5}">
                      <a16:colId xmlns:a16="http://schemas.microsoft.com/office/drawing/2014/main" val="20000"/>
                    </a:ext>
                  </a:extLst>
                </a:gridCol>
                <a:gridCol w="6060440">
                  <a:extLst>
                    <a:ext uri="{9D8B030D-6E8A-4147-A177-3AD203B41FA5}">
                      <a16:colId xmlns:a16="http://schemas.microsoft.com/office/drawing/2014/main" val="20001"/>
                    </a:ext>
                  </a:extLst>
                </a:gridCol>
              </a:tblGrid>
              <a:tr h="829155">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Assembly language opcode mnemonics and instructions</a:t>
                      </a:r>
                      <a:endParaRPr lang="en-US" dirty="0">
                        <a:solidFill>
                          <a:schemeClr val="bg2">
                            <a:lumMod val="10000"/>
                          </a:schemeClr>
                        </a:solidFill>
                        <a:latin typeface="Bookman Old Style" panose="02050604050505020204" pitchFamily="18" charset="0"/>
                      </a:endParaRPr>
                    </a:p>
                  </a:txBody>
                  <a:tcPr>
                    <a:solidFill>
                      <a:srgbClr val="FFFF00"/>
                    </a:solidFill>
                  </a:tcPr>
                </a:tc>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Meaning/use</a:t>
                      </a:r>
                      <a:endParaRPr lang="en-US" dirty="0">
                        <a:solidFill>
                          <a:schemeClr val="bg2">
                            <a:lumMod val="10000"/>
                          </a:schemeClr>
                        </a:solidFill>
                        <a:latin typeface="Bookman Old Style" panose="02050604050505020204" pitchFamily="18" charset="0"/>
                      </a:endParaRPr>
                    </a:p>
                  </a:txBody>
                  <a:tcPr>
                    <a:solidFill>
                      <a:srgbClr val="FFFF00"/>
                    </a:solidFill>
                  </a:tcPr>
                </a:tc>
                <a:extLst>
                  <a:ext uri="{0D108BD9-81ED-4DB2-BD59-A6C34878D82A}">
                    <a16:rowId xmlns:a16="http://schemas.microsoft.com/office/drawing/2014/main" val="10000"/>
                  </a:ext>
                </a:extLst>
              </a:tr>
              <a:tr h="829155">
                <a:tc>
                  <a:txBody>
                    <a:bodyPr/>
                    <a:lstStyle/>
                    <a:p>
                      <a:r>
                        <a:rPr lang="en-US" sz="1800" b="0" i="0" kern="1200" dirty="0">
                          <a:solidFill>
                            <a:srgbClr val="002060"/>
                          </a:solidFill>
                          <a:latin typeface="Bookman Old Style" panose="02050604050505020204" pitchFamily="18" charset="0"/>
                          <a:ea typeface="+mn-ea"/>
                          <a:cs typeface="+mn-cs"/>
                        </a:rPr>
                        <a:t>INP (Input)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Inputs a value, then stores the value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1"/>
                  </a:ext>
                </a:extLst>
              </a:tr>
              <a:tr h="659299">
                <a:tc>
                  <a:txBody>
                    <a:bodyPr/>
                    <a:lstStyle/>
                    <a:p>
                      <a:r>
                        <a:rPr lang="en-US" sz="1800" b="0" i="0" kern="1200" dirty="0">
                          <a:solidFill>
                            <a:srgbClr val="002060"/>
                          </a:solidFill>
                          <a:latin typeface="Bookman Old Style" panose="02050604050505020204" pitchFamily="18" charset="0"/>
                          <a:ea typeface="+mn-ea"/>
                          <a:cs typeface="+mn-cs"/>
                        </a:rPr>
                        <a:t>OUT (Output)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Outputs the accumulator contents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2"/>
                  </a:ext>
                </a:extLst>
              </a:tr>
              <a:tr h="659299">
                <a:tc>
                  <a:txBody>
                    <a:bodyPr/>
                    <a:lstStyle/>
                    <a:p>
                      <a:r>
                        <a:rPr lang="en-US" sz="1800" b="0" i="0" kern="1200" dirty="0">
                          <a:solidFill>
                            <a:srgbClr val="002060"/>
                          </a:solidFill>
                          <a:latin typeface="Bookman Old Style" panose="02050604050505020204" pitchFamily="18" charset="0"/>
                          <a:ea typeface="+mn-ea"/>
                          <a:cs typeface="+mn-cs"/>
                        </a:rPr>
                        <a:t>STA (Store)</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Transfers a number from the accumulator to RAM</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3"/>
                  </a:ext>
                </a:extLst>
              </a:tr>
              <a:tr h="659299">
                <a:tc>
                  <a:txBody>
                    <a:bodyPr/>
                    <a:lstStyle/>
                    <a:p>
                      <a:r>
                        <a:rPr lang="en-US" sz="1800" b="0" i="0" kern="1200" dirty="0">
                          <a:solidFill>
                            <a:srgbClr val="002060"/>
                          </a:solidFill>
                          <a:latin typeface="Bookman Old Style" panose="02050604050505020204" pitchFamily="18" charset="0"/>
                          <a:ea typeface="+mn-ea"/>
                          <a:cs typeface="+mn-cs"/>
                        </a:rPr>
                        <a:t>LDA (Load)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Transfers a number from RAM to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4"/>
                  </a:ext>
                </a:extLst>
              </a:tr>
              <a:tr h="829155">
                <a:tc>
                  <a:txBody>
                    <a:bodyPr/>
                    <a:lstStyle/>
                    <a:p>
                      <a:r>
                        <a:rPr lang="en-US" sz="1800" b="0" i="0" kern="1200" dirty="0">
                          <a:solidFill>
                            <a:srgbClr val="002060"/>
                          </a:solidFill>
                          <a:latin typeface="Bookman Old Style" panose="02050604050505020204" pitchFamily="18" charset="0"/>
                          <a:ea typeface="+mn-ea"/>
                          <a:cs typeface="+mn-cs"/>
                        </a:rPr>
                        <a:t>ADD (Add)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Adds accumulator contents to the contents at a RAM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5"/>
                  </a:ext>
                </a:extLst>
              </a:tr>
              <a:tr h="941856">
                <a:tc>
                  <a:txBody>
                    <a:bodyPr/>
                    <a:lstStyle/>
                    <a:p>
                      <a:r>
                        <a:rPr lang="en-US" sz="1800" b="0" i="0" kern="1200" dirty="0">
                          <a:solidFill>
                            <a:srgbClr val="002060"/>
                          </a:solidFill>
                          <a:latin typeface="Bookman Old Style" panose="02050604050505020204" pitchFamily="18" charset="0"/>
                          <a:ea typeface="+mn-ea"/>
                          <a:cs typeface="+mn-cs"/>
                        </a:rPr>
                        <a:t>SUB (Subtract)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Subtracts accumulator contents from the contents at a RAM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6"/>
                  </a:ext>
                </a:extLst>
              </a:tr>
              <a:tr h="659299">
                <a:tc>
                  <a:txBody>
                    <a:bodyPr/>
                    <a:lstStyle/>
                    <a:p>
                      <a:r>
                        <a:rPr lang="en-US" sz="1800" b="0" i="0" kern="1200" dirty="0">
                          <a:solidFill>
                            <a:srgbClr val="002060"/>
                          </a:solidFill>
                          <a:latin typeface="Bookman Old Style" panose="02050604050505020204" pitchFamily="18" charset="0"/>
                          <a:ea typeface="+mn-ea"/>
                          <a:cs typeface="+mn-cs"/>
                        </a:rPr>
                        <a:t>BRA (Branch)</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When looping, jumps to the RAM memory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7"/>
                  </a:ext>
                </a:extLst>
              </a:tr>
              <a:tr h="395741">
                <a:tc>
                  <a:txBody>
                    <a:bodyPr/>
                    <a:lstStyle/>
                    <a:p>
                      <a:r>
                        <a:rPr lang="en-US" sz="1800" b="0" i="0" kern="1200" dirty="0">
                          <a:solidFill>
                            <a:srgbClr val="002060"/>
                          </a:solidFill>
                          <a:latin typeface="Bookman Old Style" panose="02050604050505020204" pitchFamily="18" charset="0"/>
                          <a:ea typeface="+mn-ea"/>
                          <a:cs typeface="+mn-cs"/>
                        </a:rPr>
                        <a:t>HLT (Halt/Stop/End)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Stops the processor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8"/>
                  </a:ext>
                </a:extLst>
              </a:tr>
              <a:tr h="395741">
                <a:tc>
                  <a:txBody>
                    <a:bodyPr/>
                    <a:lstStyle/>
                    <a:p>
                      <a:r>
                        <a:rPr lang="en-US" sz="1800" b="0" i="0" kern="1200" dirty="0">
                          <a:solidFill>
                            <a:srgbClr val="002060"/>
                          </a:solidFill>
                          <a:latin typeface="Bookman Old Style" panose="02050604050505020204" pitchFamily="18" charset="0"/>
                          <a:ea typeface="+mn-ea"/>
                          <a:cs typeface="+mn-cs"/>
                        </a:rPr>
                        <a:t>DAT (Data definition)</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Variable definition</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5826" y="648071"/>
            <a:ext cx="8726750" cy="5970865"/>
          </a:xfrm>
          <a:prstGeom prst="rect">
            <a:avLst/>
          </a:prstGeom>
          <a:noFill/>
        </p:spPr>
        <p:txBody>
          <a:bodyPr wrap="square" rtlCol="0">
            <a:spAutoFit/>
          </a:bodyPr>
          <a:lstStyle/>
          <a:p>
            <a:r>
              <a:rPr lang="en-US" sz="4000" dirty="0">
                <a:solidFill>
                  <a:srgbClr val="002060"/>
                </a:solidFill>
                <a:latin typeface="Algerian" panose="04020705040A02060702" pitchFamily="82" charset="0"/>
              </a:rPr>
              <a:t>Operands</a:t>
            </a:r>
            <a:r>
              <a:rPr lang="en-US" dirty="0">
                <a:latin typeface="Algerian" panose="04020705040A02060702" pitchFamily="82" charset="0"/>
              </a:rPr>
              <a:t> </a:t>
            </a:r>
          </a:p>
          <a:p>
            <a:pPr marL="285750" indent="-285750" algn="just">
              <a:buFont typeface="Arial" panose="020B0604020202020204" pitchFamily="34" charset="0"/>
              <a:buChar char="•"/>
            </a:pPr>
            <a:r>
              <a:rPr lang="en-US" dirty="0">
                <a:latin typeface="Bookman Old Style" panose="02050604050505020204" pitchFamily="18" charset="0"/>
              </a:rPr>
              <a:t>These are also represented symbolically.</a:t>
            </a:r>
          </a:p>
          <a:p>
            <a:pPr marL="285750" indent="-285750" algn="just">
              <a:buFont typeface="Arial" panose="020B0604020202020204" pitchFamily="34" charset="0"/>
              <a:buChar char="•"/>
            </a:pPr>
            <a:r>
              <a:rPr lang="en-US" dirty="0">
                <a:latin typeface="Bookman Old Style" panose="02050604050505020204" pitchFamily="18" charset="0"/>
              </a:rPr>
              <a:t>For example, the instruction </a:t>
            </a:r>
            <a:r>
              <a:rPr lang="en-US" dirty="0">
                <a:solidFill>
                  <a:srgbClr val="C00000"/>
                </a:solidFill>
                <a:latin typeface="Bookman Old Style" panose="02050604050505020204" pitchFamily="18" charset="0"/>
              </a:rPr>
              <a:t>ADD R, Y </a:t>
            </a:r>
            <a:r>
              <a:rPr lang="en-US" dirty="0">
                <a:latin typeface="Bookman Old Style" panose="02050604050505020204" pitchFamily="18" charset="0"/>
              </a:rPr>
              <a:t>may mean </a:t>
            </a:r>
            <a:r>
              <a:rPr lang="en-US" dirty="0">
                <a:solidFill>
                  <a:srgbClr val="002060"/>
                </a:solidFill>
                <a:latin typeface="Bookman Old Style" panose="02050604050505020204" pitchFamily="18" charset="0"/>
              </a:rPr>
              <a:t>add the value contained in data location Y to the contents of register R</a:t>
            </a:r>
            <a:r>
              <a:rPr lang="en-US" dirty="0">
                <a:latin typeface="Bookman Old Style" panose="02050604050505020204" pitchFamily="18" charset="0"/>
              </a:rPr>
              <a:t>. Here, </a:t>
            </a:r>
            <a:r>
              <a:rPr lang="en-US" dirty="0">
                <a:solidFill>
                  <a:schemeClr val="accent4">
                    <a:lumMod val="50000"/>
                  </a:schemeClr>
                </a:solidFill>
                <a:latin typeface="Bookman Old Style" panose="02050604050505020204" pitchFamily="18" charset="0"/>
              </a:rPr>
              <a:t>Y refers to the address of a location in memory</a:t>
            </a:r>
            <a:r>
              <a:rPr lang="en-US" dirty="0">
                <a:latin typeface="Bookman Old Style" panose="02050604050505020204" pitchFamily="18" charset="0"/>
              </a:rPr>
              <a:t>, and </a:t>
            </a:r>
            <a:r>
              <a:rPr lang="en-US" dirty="0">
                <a:solidFill>
                  <a:schemeClr val="accent4">
                    <a:lumMod val="50000"/>
                  </a:schemeClr>
                </a:solidFill>
                <a:latin typeface="Bookman Old Style" panose="02050604050505020204" pitchFamily="18" charset="0"/>
              </a:rPr>
              <a:t>R refers to a particular register</a:t>
            </a:r>
            <a:r>
              <a:rPr lang="en-US" dirty="0">
                <a:latin typeface="Bookman Old Style" panose="02050604050505020204" pitchFamily="18" charset="0"/>
              </a:rPr>
              <a:t>. </a:t>
            </a:r>
            <a:r>
              <a:rPr lang="en-US" dirty="0">
                <a:solidFill>
                  <a:srgbClr val="FF0000"/>
                </a:solidFill>
                <a:latin typeface="Bookman Old Style" panose="02050604050505020204" pitchFamily="18" charset="0"/>
              </a:rPr>
              <a:t>Note that the operation is performed on the contents of a location, not on its address.</a:t>
            </a:r>
          </a:p>
          <a:p>
            <a:pPr marL="285750" indent="-285750" algn="just">
              <a:buFont typeface="Arial" panose="020B0604020202020204" pitchFamily="34" charset="0"/>
              <a:buChar char="•"/>
            </a:pPr>
            <a:r>
              <a:rPr lang="en-US" dirty="0">
                <a:latin typeface="Bookman Old Style" panose="02050604050505020204" pitchFamily="18" charset="0"/>
              </a:rPr>
              <a:t>Thus, it is possible to write a machine- language program in symbolic form. </a:t>
            </a:r>
            <a:r>
              <a:rPr lang="en-US" dirty="0">
                <a:solidFill>
                  <a:srgbClr val="7030A0"/>
                </a:solidFill>
                <a:latin typeface="Bookman Old Style" panose="02050604050505020204" pitchFamily="18" charset="0"/>
              </a:rPr>
              <a:t>Each symbolic opcode has a fixed binary representation</a:t>
            </a:r>
            <a:r>
              <a:rPr lang="en-US" dirty="0">
                <a:latin typeface="Bookman Old Style" panose="02050604050505020204" pitchFamily="18" charset="0"/>
              </a:rPr>
              <a:t>, and the </a:t>
            </a:r>
            <a:r>
              <a:rPr lang="en-US" dirty="0">
                <a:solidFill>
                  <a:srgbClr val="7030A0"/>
                </a:solidFill>
                <a:latin typeface="Bookman Old Style" panose="02050604050505020204" pitchFamily="18" charset="0"/>
              </a:rPr>
              <a:t>programmer specifies the location of each symbolic operand</a:t>
            </a:r>
            <a:r>
              <a:rPr lang="en-US" dirty="0">
                <a:latin typeface="Bookman Old Style" panose="02050604050505020204" pitchFamily="18" charset="0"/>
              </a:rPr>
              <a:t>. For example, the programmer might begin with a list of definitions: </a:t>
            </a:r>
          </a:p>
          <a:p>
            <a:r>
              <a:rPr lang="en-US" dirty="0">
                <a:latin typeface="Bookman Old Style" panose="02050604050505020204" pitchFamily="18" charset="0"/>
              </a:rPr>
              <a:t>                                               X = 513 </a:t>
            </a:r>
          </a:p>
          <a:p>
            <a:r>
              <a:rPr lang="en-US" dirty="0">
                <a:latin typeface="Bookman Old Style" panose="02050604050505020204" pitchFamily="18" charset="0"/>
              </a:rPr>
              <a:t>                                               Y = 514</a:t>
            </a:r>
          </a:p>
          <a:p>
            <a:r>
              <a:rPr lang="en-US" dirty="0">
                <a:latin typeface="Bookman Old Style" panose="02050604050505020204" pitchFamily="18" charset="0"/>
              </a:rPr>
              <a:t> </a:t>
            </a:r>
          </a:p>
          <a:p>
            <a:pPr marL="285750" indent="-285750">
              <a:buFont typeface="Arial" panose="020B0604020202020204" pitchFamily="34" charset="0"/>
              <a:buChar char="•"/>
            </a:pPr>
            <a:r>
              <a:rPr lang="en-US" dirty="0">
                <a:latin typeface="Bookman Old Style" panose="02050604050505020204" pitchFamily="18" charset="0"/>
              </a:rPr>
              <a:t>A simple program would accept this symbolic input, convert opcodes and operand references to binary form, and construct binary machine instructions. </a:t>
            </a:r>
          </a:p>
          <a:p>
            <a:pPr marL="285750" indent="-285750">
              <a:buFont typeface="Arial" panose="020B0604020202020204" pitchFamily="34" charset="0"/>
              <a:buChar char="•"/>
            </a:pPr>
            <a:r>
              <a:rPr lang="en-US" dirty="0">
                <a:solidFill>
                  <a:schemeClr val="accent2">
                    <a:lumMod val="75000"/>
                  </a:schemeClr>
                </a:solidFill>
                <a:latin typeface="Bookman Old Style" panose="02050604050505020204" pitchFamily="18" charset="0"/>
              </a:rPr>
              <a:t>An operand (written using </a:t>
            </a:r>
            <a:r>
              <a:rPr lang="en-US" b="1" dirty="0">
                <a:solidFill>
                  <a:schemeClr val="accent2">
                    <a:lumMod val="75000"/>
                  </a:schemeClr>
                </a:solidFill>
                <a:latin typeface="Bookman Old Style" panose="02050604050505020204" pitchFamily="18" charset="0"/>
              </a:rPr>
              <a:t>hexadecimal</a:t>
            </a:r>
            <a:r>
              <a:rPr lang="en-US" dirty="0">
                <a:solidFill>
                  <a:schemeClr val="accent2">
                    <a:lumMod val="75000"/>
                  </a:schemeClr>
                </a:solidFill>
                <a:latin typeface="Bookman Old Style" panose="02050604050505020204" pitchFamily="18" charset="0"/>
              </a:rPr>
              <a:t> notation) provides the data itself, or the location where the data to be processed is stored</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6F1C3B-99F2-47D1-90CE-294B7375EF5C}"/>
              </a:ext>
            </a:extLst>
          </p:cNvPr>
          <p:cNvSpPr>
            <a:spLocks noGrp="1"/>
          </p:cNvSpPr>
          <p:nvPr>
            <p:ph type="ctrTitle"/>
          </p:nvPr>
        </p:nvSpPr>
        <p:spPr>
          <a:xfrm>
            <a:off x="1410815" y="3776131"/>
            <a:ext cx="7766936" cy="1646302"/>
          </a:xfrm>
        </p:spPr>
        <p:txBody>
          <a:bodyPr/>
          <a:lstStyle/>
          <a:p>
            <a:pPr algn="just"/>
            <a:r>
              <a:rPr lang="en-IN" sz="9600" dirty="0">
                <a:solidFill>
                  <a:srgbClr val="002060"/>
                </a:solidFill>
                <a:latin typeface="Algerian" panose="04020705040A02060702" pitchFamily="82" charset="0"/>
              </a:rPr>
              <a:t>stored program concepts</a:t>
            </a:r>
          </a:p>
        </p:txBody>
      </p:sp>
      <p:sp>
        <p:nvSpPr>
          <p:cNvPr id="5" name="Subtitle 4">
            <a:extLst>
              <a:ext uri="{FF2B5EF4-FFF2-40B4-BE49-F238E27FC236}">
                <a16:creationId xmlns:a16="http://schemas.microsoft.com/office/drawing/2014/main" id="{58512576-D0C6-437E-A7C8-48AEB5AEE37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36529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6497901"/>
              </p:ext>
            </p:extLst>
          </p:nvPr>
        </p:nvGraphicFramePr>
        <p:xfrm>
          <a:off x="1113800" y="1142982"/>
          <a:ext cx="6707427" cy="5357850"/>
        </p:xfrm>
        <a:graphic>
          <a:graphicData uri="http://schemas.openxmlformats.org/drawingml/2006/table">
            <a:tbl>
              <a:tblPr firstRow="1" bandRow="1">
                <a:tableStyleId>{5940675A-B579-460E-94D1-54222C63F5DA}</a:tableStyleId>
              </a:tblPr>
              <a:tblGrid>
                <a:gridCol w="1452123">
                  <a:extLst>
                    <a:ext uri="{9D8B030D-6E8A-4147-A177-3AD203B41FA5}">
                      <a16:colId xmlns:a16="http://schemas.microsoft.com/office/drawing/2014/main" val="20000"/>
                    </a:ext>
                  </a:extLst>
                </a:gridCol>
                <a:gridCol w="1244676">
                  <a:extLst>
                    <a:ext uri="{9D8B030D-6E8A-4147-A177-3AD203B41FA5}">
                      <a16:colId xmlns:a16="http://schemas.microsoft.com/office/drawing/2014/main" val="20001"/>
                    </a:ext>
                  </a:extLst>
                </a:gridCol>
                <a:gridCol w="1313826">
                  <a:extLst>
                    <a:ext uri="{9D8B030D-6E8A-4147-A177-3AD203B41FA5}">
                      <a16:colId xmlns:a16="http://schemas.microsoft.com/office/drawing/2014/main" val="20002"/>
                    </a:ext>
                  </a:extLst>
                </a:gridCol>
                <a:gridCol w="2696802">
                  <a:extLst>
                    <a:ext uri="{9D8B030D-6E8A-4147-A177-3AD203B41FA5}">
                      <a16:colId xmlns:a16="http://schemas.microsoft.com/office/drawing/2014/main" val="20003"/>
                    </a:ext>
                  </a:extLst>
                </a:gridCol>
              </a:tblGrid>
              <a:tr h="771524">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Original assembly language</a:t>
                      </a:r>
                      <a:endParaRPr lang="en-US" dirty="0">
                        <a:solidFill>
                          <a:schemeClr val="bg2">
                            <a:lumMod val="10000"/>
                          </a:schemeClr>
                        </a:solidFill>
                        <a:latin typeface="Bookman Old Style" panose="02050604050505020204" pitchFamily="18" charset="0"/>
                      </a:endParaRPr>
                    </a:p>
                  </a:txBody>
                  <a:tcPr>
                    <a:solidFill>
                      <a:srgbClr val="FFFF00"/>
                    </a:solidFill>
                  </a:tcPr>
                </a:tc>
                <a:tc>
                  <a:txBody>
                    <a:bodyPr/>
                    <a:lstStyle/>
                    <a:p>
                      <a:pPr algn="ctr"/>
                      <a:r>
                        <a:rPr lang="en-US" b="1" dirty="0">
                          <a:solidFill>
                            <a:schemeClr val="bg2">
                              <a:lumMod val="10000"/>
                            </a:schemeClr>
                          </a:solidFill>
                          <a:latin typeface="Bookman Old Style" panose="02050604050505020204" pitchFamily="18" charset="0"/>
                        </a:rPr>
                        <a:t>Opcode</a:t>
                      </a:r>
                    </a:p>
                  </a:txBody>
                  <a:tcPr marL="30480" marR="30480" marT="30480" marB="30480" anchor="ctr">
                    <a:solidFill>
                      <a:srgbClr val="FFFF00"/>
                    </a:solidFill>
                  </a:tcPr>
                </a:tc>
                <a:tc>
                  <a:txBody>
                    <a:bodyPr/>
                    <a:lstStyle/>
                    <a:p>
                      <a:pPr algn="ctr"/>
                      <a:r>
                        <a:rPr lang="en-US" b="1" dirty="0">
                          <a:solidFill>
                            <a:schemeClr val="bg2">
                              <a:lumMod val="10000"/>
                            </a:schemeClr>
                          </a:solidFill>
                          <a:latin typeface="Bookman Old Style" panose="02050604050505020204" pitchFamily="18" charset="0"/>
                        </a:rPr>
                        <a:t>Operand</a:t>
                      </a:r>
                    </a:p>
                  </a:txBody>
                  <a:tcPr marL="30480" marR="30480" marT="30480" marB="30480" anchor="ctr">
                    <a:solidFill>
                      <a:srgbClr val="FFFF00"/>
                    </a:solidFill>
                  </a:tcPr>
                </a:tc>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Description</a:t>
                      </a:r>
                      <a:endParaRPr lang="en-US" dirty="0">
                        <a:solidFill>
                          <a:schemeClr val="bg2">
                            <a:lumMod val="10000"/>
                          </a:schemeClr>
                        </a:solidFill>
                        <a:latin typeface="Bookman Old Style" panose="02050604050505020204" pitchFamily="18" charset="0"/>
                      </a:endParaRPr>
                    </a:p>
                  </a:txBody>
                  <a:tcPr>
                    <a:solidFill>
                      <a:srgbClr val="FFFF00"/>
                    </a:solidFill>
                  </a:tcPr>
                </a:tc>
                <a:extLst>
                  <a:ext uri="{0D108BD9-81ED-4DB2-BD59-A6C34878D82A}">
                    <a16:rowId xmlns:a16="http://schemas.microsoft.com/office/drawing/2014/main" val="10000"/>
                  </a:ext>
                </a:extLst>
              </a:tr>
              <a:tr h="831666">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Input value and store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1"/>
                  </a:ext>
                </a:extLst>
              </a:tr>
              <a:tr h="825702">
                <a:tc>
                  <a:txBody>
                    <a:bodyPr/>
                    <a:lstStyle/>
                    <a:p>
                      <a:pPr algn="ctr"/>
                      <a:r>
                        <a:rPr lang="en-US" sz="1800" b="0" i="0" kern="1200" dirty="0">
                          <a:solidFill>
                            <a:srgbClr val="002060"/>
                          </a:solidFill>
                          <a:latin typeface="Bookman Old Style" panose="02050604050505020204" pitchFamily="18" charset="0"/>
                          <a:ea typeface="+mn-ea"/>
                          <a:cs typeface="+mn-cs"/>
                        </a:rPr>
                        <a:t>STA 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STA</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Store the number at memory address 1C</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2"/>
                  </a:ext>
                </a:extLst>
              </a:tr>
              <a:tr h="831666">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Input value and store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3"/>
                  </a:ext>
                </a:extLst>
              </a:tr>
              <a:tr h="1056010">
                <a:tc>
                  <a:txBody>
                    <a:bodyPr/>
                    <a:lstStyle/>
                    <a:p>
                      <a:pPr algn="ctr"/>
                      <a:r>
                        <a:rPr lang="en-US" sz="1800" b="0" i="0" kern="1200" dirty="0">
                          <a:solidFill>
                            <a:srgbClr val="002060"/>
                          </a:solidFill>
                          <a:latin typeface="Bookman Old Style" panose="02050604050505020204" pitchFamily="18" charset="0"/>
                          <a:ea typeface="+mn-ea"/>
                          <a:cs typeface="+mn-cs"/>
                        </a:rPr>
                        <a:t>ADD 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ADD</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Add this number to the number stored at memory address 1C</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4"/>
                  </a:ext>
                </a:extLst>
              </a:tr>
              <a:tr h="469778">
                <a:tc>
                  <a:txBody>
                    <a:bodyPr/>
                    <a:lstStyle/>
                    <a:p>
                      <a:pPr algn="ctr"/>
                      <a:r>
                        <a:rPr lang="en-US" sz="1800" b="0" i="0" kern="1200" dirty="0">
                          <a:solidFill>
                            <a:srgbClr val="002060"/>
                          </a:solidFill>
                          <a:latin typeface="Bookman Old Style" panose="02050604050505020204" pitchFamily="18" charset="0"/>
                          <a:ea typeface="+mn-ea"/>
                          <a:cs typeface="+mn-cs"/>
                        </a:rPr>
                        <a:t>OUT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OUT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Output the result</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5"/>
                  </a:ext>
                </a:extLst>
              </a:tr>
              <a:tr h="428628">
                <a:tc>
                  <a:txBody>
                    <a:bodyPr/>
                    <a:lstStyle/>
                    <a:p>
                      <a:pPr algn="ctr"/>
                      <a:r>
                        <a:rPr lang="en-US" sz="1800" b="0" i="0" kern="1200" dirty="0">
                          <a:solidFill>
                            <a:srgbClr val="002060"/>
                          </a:solidFill>
                          <a:latin typeface="Bookman Old Style" panose="02050604050505020204" pitchFamily="18" charset="0"/>
                          <a:ea typeface="+mn-ea"/>
                          <a:cs typeface="+mn-cs"/>
                        </a:rPr>
                        <a:t>HLT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HLT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Stop the program</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6"/>
                  </a:ext>
                </a:extLst>
              </a:tr>
            </a:tbl>
          </a:graphicData>
        </a:graphic>
      </p:graphicFrame>
      <p:sp>
        <p:nvSpPr>
          <p:cNvPr id="3" name="TextBox 2"/>
          <p:cNvSpPr txBox="1"/>
          <p:nvPr/>
        </p:nvSpPr>
        <p:spPr>
          <a:xfrm>
            <a:off x="693217" y="357168"/>
            <a:ext cx="8072494" cy="646331"/>
          </a:xfrm>
          <a:prstGeom prst="rect">
            <a:avLst/>
          </a:prstGeom>
          <a:noFill/>
        </p:spPr>
        <p:txBody>
          <a:bodyPr wrap="square" rtlCol="0">
            <a:spAutoFit/>
          </a:bodyPr>
          <a:lstStyle/>
          <a:p>
            <a:r>
              <a:rPr lang="en-US" dirty="0">
                <a:latin typeface="Bookman Old Style" panose="02050604050505020204" pitchFamily="18" charset="0"/>
              </a:rPr>
              <a:t>The table below is a small assembly language program with a description of the opcode and operand components during execution.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1997" y="274638"/>
            <a:ext cx="8186766" cy="582594"/>
          </a:xfrm>
        </p:spPr>
        <p:txBody>
          <a:bodyPr>
            <a:noAutofit/>
          </a:bodyPr>
          <a:lstStyle/>
          <a:p>
            <a:r>
              <a:rPr lang="en-IN" dirty="0">
                <a:solidFill>
                  <a:srgbClr val="002060"/>
                </a:solidFill>
                <a:latin typeface="Algerian" panose="04020705040A02060702" pitchFamily="82" charset="0"/>
              </a:rPr>
              <a:t>Instruction</a:t>
            </a:r>
            <a:r>
              <a:rPr lang="en-IN" b="1" dirty="0">
                <a:solidFill>
                  <a:srgbClr val="002060"/>
                </a:solidFill>
                <a:latin typeface="Algerian" panose="04020705040A02060702" pitchFamily="82" charset="0"/>
              </a:rPr>
              <a:t> </a:t>
            </a:r>
            <a:r>
              <a:rPr lang="en-IN" dirty="0">
                <a:solidFill>
                  <a:srgbClr val="002060"/>
                </a:solidFill>
                <a:latin typeface="Algerian" panose="04020705040A02060702" pitchFamily="82" charset="0"/>
              </a:rPr>
              <a:t>Cycle</a:t>
            </a:r>
            <a:endParaRPr lang="en-US" dirty="0">
              <a:solidFill>
                <a:srgbClr val="002060"/>
              </a:solidFill>
              <a:latin typeface="Algerian" panose="04020705040A02060702" pitchFamily="82" charset="0"/>
            </a:endParaRPr>
          </a:p>
        </p:txBody>
      </p:sp>
      <p:sp>
        <p:nvSpPr>
          <p:cNvPr id="4" name="Content Placeholder 3"/>
          <p:cNvSpPr>
            <a:spLocks noGrp="1"/>
          </p:cNvSpPr>
          <p:nvPr>
            <p:ph idx="1"/>
          </p:nvPr>
        </p:nvSpPr>
        <p:spPr>
          <a:xfrm>
            <a:off x="109195" y="857232"/>
            <a:ext cx="9425422" cy="6000768"/>
          </a:xfrm>
        </p:spPr>
        <p:txBody>
          <a:bodyPr>
            <a:noAutofit/>
          </a:bodyPr>
          <a:lstStyle/>
          <a:p>
            <a:pPr algn="just"/>
            <a:r>
              <a:rPr lang="en-US" dirty="0">
                <a:latin typeface="Bookman Old Style" panose="02050604050505020204" pitchFamily="18" charset="0"/>
              </a:rPr>
              <a:t>A program residing in the memory unit of the computer consists of a sequence of instructions. The program is executed in the computer by going through a cycle for each instruction.</a:t>
            </a:r>
          </a:p>
          <a:p>
            <a:pPr algn="just"/>
            <a:r>
              <a:rPr lang="en-US" dirty="0">
                <a:solidFill>
                  <a:srgbClr val="003300"/>
                </a:solidFill>
                <a:latin typeface="Bookman Old Style" panose="02050604050505020204" pitchFamily="18" charset="0"/>
              </a:rPr>
              <a:t>The </a:t>
            </a:r>
            <a:r>
              <a:rPr lang="en-US" b="1" dirty="0">
                <a:solidFill>
                  <a:srgbClr val="003300"/>
                </a:solidFill>
                <a:latin typeface="Bookman Old Style" panose="02050604050505020204" pitchFamily="18" charset="0"/>
              </a:rPr>
              <a:t>instruction cycle</a:t>
            </a:r>
            <a:r>
              <a:rPr lang="en-US" dirty="0">
                <a:solidFill>
                  <a:srgbClr val="003300"/>
                </a:solidFill>
                <a:latin typeface="Bookman Old Style" panose="02050604050505020204" pitchFamily="18" charset="0"/>
              </a:rPr>
              <a:t> (also known as the </a:t>
            </a:r>
            <a:r>
              <a:rPr lang="en-US" b="1" dirty="0">
                <a:solidFill>
                  <a:srgbClr val="003300"/>
                </a:solidFill>
                <a:latin typeface="Bookman Old Style" panose="02050604050505020204" pitchFamily="18" charset="0"/>
              </a:rPr>
              <a:t>fetch–decode–execute cycle</a:t>
            </a:r>
            <a:r>
              <a:rPr lang="en-US" dirty="0">
                <a:solidFill>
                  <a:srgbClr val="003300"/>
                </a:solidFill>
                <a:latin typeface="Bookman Old Style" panose="02050604050505020204" pitchFamily="18" charset="0"/>
              </a:rPr>
              <a:t>, or simply the </a:t>
            </a:r>
            <a:r>
              <a:rPr lang="en-US" b="1" dirty="0">
                <a:solidFill>
                  <a:srgbClr val="003300"/>
                </a:solidFill>
                <a:latin typeface="Bookman Old Style" panose="02050604050505020204" pitchFamily="18" charset="0"/>
              </a:rPr>
              <a:t>fetch-execute cycle</a:t>
            </a:r>
            <a:r>
              <a:rPr lang="en-US" dirty="0">
                <a:solidFill>
                  <a:srgbClr val="003300"/>
                </a:solidFill>
                <a:latin typeface="Bookman Old Style" panose="02050604050505020204" pitchFamily="18" charset="0"/>
              </a:rPr>
              <a:t>) is the cycle that the</a:t>
            </a:r>
            <a:r>
              <a:rPr lang="en-US" dirty="0">
                <a:solidFill>
                  <a:srgbClr val="FF0000"/>
                </a:solidFill>
                <a:latin typeface="Bookman Old Style" panose="02050604050505020204" pitchFamily="18" charset="0"/>
              </a:rPr>
              <a:t> </a:t>
            </a:r>
            <a:r>
              <a:rPr lang="en-US" dirty="0">
                <a:solidFill>
                  <a:srgbClr val="003300"/>
                </a:solidFill>
                <a:latin typeface="Bookman Old Style" panose="02050604050505020204" pitchFamily="18" charset="0"/>
              </a:rPr>
              <a:t>CPU follows from </a:t>
            </a:r>
            <a:r>
              <a:rPr lang="en-US" dirty="0">
                <a:solidFill>
                  <a:srgbClr val="FF0000"/>
                </a:solidFill>
                <a:latin typeface="Bookman Old Style" panose="02050604050505020204" pitchFamily="18" charset="0"/>
              </a:rPr>
              <a:t>boot-up </a:t>
            </a:r>
            <a:r>
              <a:rPr lang="en-US" dirty="0">
                <a:solidFill>
                  <a:srgbClr val="003300"/>
                </a:solidFill>
                <a:latin typeface="Bookman Old Style" panose="02050604050505020204" pitchFamily="18" charset="0"/>
              </a:rPr>
              <a:t>until the computer has shut down in order to process instructions.</a:t>
            </a:r>
          </a:p>
          <a:p>
            <a:pPr algn="just"/>
            <a:r>
              <a:rPr lang="en-US" dirty="0">
                <a:solidFill>
                  <a:schemeClr val="accent4">
                    <a:lumMod val="50000"/>
                  </a:schemeClr>
                </a:solidFill>
                <a:latin typeface="Bookman Old Style" panose="02050604050505020204" pitchFamily="18" charset="0"/>
              </a:rPr>
              <a:t>In simpler CPUs, the instruction cycle is executed sequentially, each instruction being processed before the next one is started. </a:t>
            </a:r>
          </a:p>
          <a:p>
            <a:pPr algn="just"/>
            <a:r>
              <a:rPr lang="en-US" dirty="0">
                <a:latin typeface="Bookman Old Style" panose="02050604050505020204" pitchFamily="18" charset="0"/>
              </a:rPr>
              <a:t>In the basic computer each instruction cycle consists of the following phases:</a:t>
            </a:r>
          </a:p>
          <a:p>
            <a:pPr algn="just">
              <a:buNone/>
            </a:pPr>
            <a:r>
              <a:rPr lang="en-US" dirty="0">
                <a:latin typeface="Bookman Old Style" panose="02050604050505020204" pitchFamily="18" charset="0"/>
              </a:rPr>
              <a:t>      </a:t>
            </a:r>
            <a:r>
              <a:rPr lang="en-US" sz="1600" b="1" dirty="0">
                <a:solidFill>
                  <a:srgbClr val="FF0000"/>
                </a:solidFill>
                <a:latin typeface="Bookman Old Style" panose="02050604050505020204" pitchFamily="18" charset="0"/>
              </a:rPr>
              <a:t>1. Fetch an instruction from memory.</a:t>
            </a:r>
          </a:p>
          <a:p>
            <a:pPr algn="just">
              <a:buNone/>
            </a:pPr>
            <a:r>
              <a:rPr lang="en-US" sz="1600" b="1" dirty="0">
                <a:solidFill>
                  <a:srgbClr val="FF0000"/>
                </a:solidFill>
                <a:latin typeface="Bookman Old Style" panose="02050604050505020204" pitchFamily="18" charset="0"/>
              </a:rPr>
              <a:t>      2. Decode the instruction.</a:t>
            </a:r>
          </a:p>
          <a:p>
            <a:pPr algn="just">
              <a:buNone/>
            </a:pPr>
            <a:r>
              <a:rPr lang="en-US" sz="1600" b="1" dirty="0">
                <a:solidFill>
                  <a:srgbClr val="FF0000"/>
                </a:solidFill>
                <a:latin typeface="Bookman Old Style" panose="02050604050505020204" pitchFamily="18" charset="0"/>
              </a:rPr>
              <a:t>      3. Read the effective address from memory if the instruction has an indirect address. </a:t>
            </a:r>
          </a:p>
          <a:p>
            <a:pPr algn="just">
              <a:buNone/>
            </a:pPr>
            <a:r>
              <a:rPr lang="en-US" sz="1600" b="1" dirty="0">
                <a:solidFill>
                  <a:srgbClr val="FF0000"/>
                </a:solidFill>
                <a:latin typeface="Bookman Old Style" panose="02050604050505020204" pitchFamily="18" charset="0"/>
              </a:rPr>
              <a:t>      4. Execute the instruction. </a:t>
            </a:r>
            <a:endParaRPr lang="en-US" b="1" dirty="0">
              <a:latin typeface="Bookman Old Style" panose="02050604050505020204" pitchFamily="18" charset="0"/>
            </a:endParaRPr>
          </a:p>
          <a:p>
            <a:pPr algn="just"/>
            <a:r>
              <a:rPr lang="en-US" dirty="0">
                <a:latin typeface="Bookman Old Style" panose="02050604050505020204" pitchFamily="18" charset="0"/>
              </a:rPr>
              <a:t>Upon the completion of step 4, the control goes back to step 1 to fetch, decode, and execute the next instruction. This process continues indefinitely unless a HALT instruction is encountered.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010" y="302359"/>
            <a:ext cx="8551905" cy="5601533"/>
          </a:xfrm>
          <a:prstGeom prst="rect">
            <a:avLst/>
          </a:prstGeom>
          <a:noFill/>
        </p:spPr>
        <p:txBody>
          <a:bodyPr wrap="square" rtlCol="0">
            <a:spAutoFit/>
          </a:bodyPr>
          <a:lstStyle/>
          <a:p>
            <a:pPr algn="just"/>
            <a:r>
              <a:rPr lang="en-US" sz="4800" dirty="0">
                <a:solidFill>
                  <a:srgbClr val="002060"/>
                </a:solidFill>
                <a:latin typeface="Algerian" panose="04020705040A02060702" pitchFamily="82" charset="0"/>
              </a:rPr>
              <a:t>Role of components</a:t>
            </a:r>
          </a:p>
          <a:p>
            <a:pPr algn="just"/>
            <a:endParaRPr lang="en-US" sz="2000" b="1" i="1" dirty="0"/>
          </a:p>
          <a:p>
            <a:pPr marL="285750" indent="-285750" algn="just">
              <a:buFont typeface="Arial" panose="020B0604020202020204" pitchFamily="34" charset="0"/>
              <a:buChar char="•"/>
            </a:pPr>
            <a:r>
              <a:rPr lang="en-US" dirty="0">
                <a:latin typeface="Bookman Old Style" panose="02050604050505020204" pitchFamily="18" charset="0"/>
              </a:rPr>
              <a:t>The </a:t>
            </a:r>
            <a:r>
              <a:rPr lang="en-US" dirty="0">
                <a:latin typeface="Bookman Old Style" panose="02050604050505020204" pitchFamily="18" charset="0"/>
                <a:hlinkClick r:id="rId2" tooltip="Program counter">
                  <a:extLst>
                    <a:ext uri="{A12FA001-AC4F-418D-AE19-62706E023703}">
                      <ahyp:hlinkClr xmlns:ahyp="http://schemas.microsoft.com/office/drawing/2018/hyperlinkcolor" val="tx"/>
                    </a:ext>
                  </a:extLst>
                </a:hlinkClick>
              </a:rPr>
              <a:t>program counter (PC)</a:t>
            </a:r>
            <a:r>
              <a:rPr lang="en-US" dirty="0">
                <a:latin typeface="Bookman Old Style" panose="02050604050505020204" pitchFamily="18" charset="0"/>
              </a:rPr>
              <a:t> is a special register that holds the memory address of the next instruction to be executed. </a:t>
            </a:r>
          </a:p>
          <a:p>
            <a:pPr algn="just"/>
            <a:endParaRPr lang="en-US" dirty="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During the fetch stage, the address stored in the PC is copied into the </a:t>
            </a:r>
            <a:r>
              <a:rPr lang="en-US" dirty="0">
                <a:latin typeface="Bookman Old Style" panose="02050604050505020204" pitchFamily="18" charset="0"/>
                <a:hlinkClick r:id="rId3" tooltip="Memory address register">
                  <a:extLst>
                    <a:ext uri="{A12FA001-AC4F-418D-AE19-62706E023703}">
                      <ahyp:hlinkClr xmlns:ahyp="http://schemas.microsoft.com/office/drawing/2018/hyperlinkcolor" val="tx"/>
                    </a:ext>
                  </a:extLst>
                </a:hlinkClick>
              </a:rPr>
              <a:t>memory address register (MAR)</a:t>
            </a:r>
            <a:r>
              <a:rPr lang="en-US" dirty="0">
                <a:latin typeface="Bookman Old Style" panose="02050604050505020204" pitchFamily="18" charset="0"/>
              </a:rPr>
              <a:t> and then the PC is incremented in order to "point" to the memory address of the next instruction to be executed. </a:t>
            </a:r>
          </a:p>
          <a:p>
            <a:pPr algn="just"/>
            <a:endParaRPr lang="en-US" dirty="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The CPU then takes the instruction at the memory address described by the MAR and copies it into the </a:t>
            </a:r>
            <a:r>
              <a:rPr lang="en-US" dirty="0">
                <a:latin typeface="Bookman Old Style" panose="02050604050505020204" pitchFamily="18" charset="0"/>
                <a:hlinkClick r:id="rId4" tooltip="Memory buffer register">
                  <a:extLst>
                    <a:ext uri="{A12FA001-AC4F-418D-AE19-62706E023703}">
                      <ahyp:hlinkClr xmlns:ahyp="http://schemas.microsoft.com/office/drawing/2018/hyperlinkcolor" val="tx"/>
                    </a:ext>
                  </a:extLst>
                </a:hlinkClick>
              </a:rPr>
              <a:t>memory data register (MDR)</a:t>
            </a:r>
            <a:r>
              <a:rPr lang="en-US" dirty="0">
                <a:latin typeface="Bookman Old Style" panose="02050604050505020204" pitchFamily="18" charset="0"/>
              </a:rPr>
              <a:t>. </a:t>
            </a:r>
          </a:p>
          <a:p>
            <a:pPr marL="285750" indent="-285750" algn="just">
              <a:buFont typeface="Arial" panose="020B0604020202020204" pitchFamily="34" charset="0"/>
              <a:buChar char="•"/>
            </a:pPr>
            <a:endParaRPr lang="en-US" dirty="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The MDR also acts as a two-way register that holds data fetched from memory       or data waiting to be stored in memory (it is also known as the </a:t>
            </a:r>
            <a:r>
              <a:rPr lang="en-US" u="sng" dirty="0">
                <a:latin typeface="Bookman Old Style" panose="02050604050505020204" pitchFamily="18" charset="0"/>
              </a:rPr>
              <a:t>memory buffer register (MBR) </a:t>
            </a:r>
            <a:r>
              <a:rPr lang="en-US" dirty="0">
                <a:latin typeface="Bookman Old Style" panose="02050604050505020204" pitchFamily="18" charset="0"/>
              </a:rPr>
              <a:t>because of this). </a:t>
            </a:r>
          </a:p>
          <a:p>
            <a:pPr marL="285750" indent="-285750" algn="just">
              <a:buFont typeface="Arial" panose="020B0604020202020204" pitchFamily="34" charset="0"/>
              <a:buChar char="•"/>
            </a:pPr>
            <a:endParaRPr lang="en-US" dirty="0">
              <a:latin typeface="Bookman Old Style" panose="02050604050505020204" pitchFamily="18" charset="0"/>
            </a:endParaRPr>
          </a:p>
          <a:p>
            <a:pPr algn="just"/>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0E2A3-3892-48B3-9AE3-23110D86D91C}"/>
              </a:ext>
            </a:extLst>
          </p:cNvPr>
          <p:cNvSpPr txBox="1"/>
          <p:nvPr/>
        </p:nvSpPr>
        <p:spPr>
          <a:xfrm>
            <a:off x="523782" y="981778"/>
            <a:ext cx="8069801" cy="4524315"/>
          </a:xfrm>
          <a:prstGeom prst="rect">
            <a:avLst/>
          </a:prstGeom>
          <a:noFill/>
        </p:spPr>
        <p:txBody>
          <a:bodyPr wrap="square">
            <a:spAutoFit/>
          </a:bodyPr>
          <a:lstStyle/>
          <a:p>
            <a:pPr algn="just"/>
            <a:endParaRPr lang="en-US" dirty="0">
              <a:solidFill>
                <a:srgbClr val="FF0000"/>
              </a:solidFill>
            </a:endParaRPr>
          </a:p>
          <a:p>
            <a:pPr marL="285750" indent="-285750" algn="just">
              <a:buFont typeface="Arial" panose="020B0604020202020204" pitchFamily="34" charset="0"/>
              <a:buChar char="•"/>
            </a:pPr>
            <a:r>
              <a:rPr lang="en-US" sz="1800" dirty="0">
                <a:latin typeface="Bookman Old Style" panose="02050604050505020204" pitchFamily="18" charset="0"/>
              </a:rPr>
              <a:t>Eventually, the instruction in the MDR is copied into the </a:t>
            </a:r>
            <a:r>
              <a:rPr lang="en-US" sz="1800" dirty="0">
                <a:latin typeface="Bookman Old Style" panose="02050604050505020204" pitchFamily="18" charset="0"/>
                <a:hlinkClick r:id="rId2" tooltip="Instruction register">
                  <a:extLst>
                    <a:ext uri="{A12FA001-AC4F-418D-AE19-62706E023703}">
                      <ahyp:hlinkClr xmlns:ahyp="http://schemas.microsoft.com/office/drawing/2018/hyperlinkcolor" val="tx"/>
                    </a:ext>
                  </a:extLst>
                </a:hlinkClick>
              </a:rPr>
              <a:t>current instruction register (CIR)</a:t>
            </a:r>
            <a:r>
              <a:rPr lang="en-US" sz="1800" dirty="0">
                <a:latin typeface="Bookman Old Style" panose="02050604050505020204" pitchFamily="18" charset="0"/>
              </a:rPr>
              <a:t> which acts as a temporary holding ground for the instruction that has just been fetched from memory</a:t>
            </a:r>
            <a:endParaRPr lang="en-US" sz="1800" dirty="0">
              <a:solidFill>
                <a:srgbClr val="FF0000"/>
              </a:solidFill>
            </a:endParaRPr>
          </a:p>
          <a:p>
            <a:pPr algn="just"/>
            <a:endParaRPr lang="en-US" sz="1800" dirty="0">
              <a:solidFill>
                <a:srgbClr val="FF0000"/>
              </a:solidFill>
            </a:endParaRPr>
          </a:p>
          <a:p>
            <a:pPr marL="285750" indent="-285750" algn="just">
              <a:buFont typeface="Arial" panose="020B0604020202020204" pitchFamily="34" charset="0"/>
              <a:buChar char="•"/>
            </a:pPr>
            <a:r>
              <a:rPr lang="en-US" sz="1800" dirty="0">
                <a:latin typeface="Bookman Old Style" panose="02050604050505020204" pitchFamily="18" charset="0"/>
              </a:rPr>
              <a:t>During the decode stage, the </a:t>
            </a:r>
            <a:r>
              <a:rPr lang="en-US" sz="1800" dirty="0">
                <a:latin typeface="Bookman Old Style" panose="02050604050505020204" pitchFamily="18" charset="0"/>
                <a:hlinkClick r:id="rId3" tooltip="Control unit">
                  <a:extLst>
                    <a:ext uri="{A12FA001-AC4F-418D-AE19-62706E023703}">
                      <ahyp:hlinkClr xmlns:ahyp="http://schemas.microsoft.com/office/drawing/2018/hyperlinkcolor" val="tx"/>
                    </a:ext>
                  </a:extLst>
                </a:hlinkClick>
              </a:rPr>
              <a:t>control unit (CU)</a:t>
            </a:r>
            <a:r>
              <a:rPr lang="en-US" sz="1800" dirty="0">
                <a:latin typeface="Bookman Old Style" panose="02050604050505020204" pitchFamily="18" charset="0"/>
              </a:rPr>
              <a:t> will decode the instruction in the CIR. The CU then sends signals to other components within the CPU, such as the </a:t>
            </a:r>
            <a:r>
              <a:rPr lang="en-US" sz="1800" dirty="0">
                <a:latin typeface="Bookman Old Style" panose="02050604050505020204" pitchFamily="18" charset="0"/>
                <a:hlinkClick r:id="rId4" tooltip="Arithmetic logic unit">
                  <a:extLst>
                    <a:ext uri="{A12FA001-AC4F-418D-AE19-62706E023703}">
                      <ahyp:hlinkClr xmlns:ahyp="http://schemas.microsoft.com/office/drawing/2018/hyperlinkcolor" val="tx"/>
                    </a:ext>
                  </a:extLst>
                </a:hlinkClick>
              </a:rPr>
              <a:t>arithmetic logic unit (ALU)</a:t>
            </a:r>
            <a:r>
              <a:rPr lang="en-US" sz="1800" dirty="0">
                <a:latin typeface="Bookman Old Style" panose="02050604050505020204" pitchFamily="18" charset="0"/>
              </a:rPr>
              <a:t> and the </a:t>
            </a:r>
            <a:r>
              <a:rPr lang="en-US" sz="1800" dirty="0">
                <a:latin typeface="Bookman Old Style" panose="02050604050505020204" pitchFamily="18" charset="0"/>
                <a:hlinkClick r:id="rId5" tooltip="Floating-point unit">
                  <a:extLst>
                    <a:ext uri="{A12FA001-AC4F-418D-AE19-62706E023703}">
                      <ahyp:hlinkClr xmlns:ahyp="http://schemas.microsoft.com/office/drawing/2018/hyperlinkcolor" val="tx"/>
                    </a:ext>
                  </a:extLst>
                </a:hlinkClick>
              </a:rPr>
              <a:t>floating point unit (FPU)</a:t>
            </a:r>
            <a:r>
              <a:rPr lang="en-US" sz="1800" dirty="0">
                <a:latin typeface="Bookman Old Style" panose="02050604050505020204" pitchFamily="18" charset="0"/>
              </a:rPr>
              <a:t>. </a:t>
            </a:r>
          </a:p>
          <a:p>
            <a:pPr algn="just">
              <a:buFont typeface="Wingdings" pitchFamily="2" charset="2"/>
              <a:buChar char="v"/>
            </a:pPr>
            <a:endParaRPr lang="en-US" dirty="0">
              <a:latin typeface="Bookman Old Style" panose="02050604050505020204" pitchFamily="18" charset="0"/>
            </a:endParaRPr>
          </a:p>
          <a:p>
            <a:pPr marL="285750" indent="-285750" algn="just">
              <a:buFont typeface="Arial" panose="020B0604020202020204" pitchFamily="34" charset="0"/>
              <a:buChar char="•"/>
            </a:pPr>
            <a:r>
              <a:rPr lang="en-US" sz="1800" dirty="0">
                <a:latin typeface="Bookman Old Style" panose="02050604050505020204" pitchFamily="18" charset="0"/>
              </a:rPr>
              <a:t>The ALU performs arithmetic operations such as addition and subtraction and also </a:t>
            </a:r>
            <a:r>
              <a:rPr lang="en-US" sz="1800" dirty="0">
                <a:latin typeface="Bookman Old Style" panose="02050604050505020204" pitchFamily="18" charset="0"/>
                <a:hlinkClick r:id="rId6" tooltip="Multiplication and repeated addition">
                  <a:extLst>
                    <a:ext uri="{A12FA001-AC4F-418D-AE19-62706E023703}">
                      <ahyp:hlinkClr xmlns:ahyp="http://schemas.microsoft.com/office/drawing/2018/hyperlinkcolor" val="tx"/>
                    </a:ext>
                  </a:extLst>
                </a:hlinkClick>
              </a:rPr>
              <a:t>multiplication via repeated addition</a:t>
            </a:r>
            <a:r>
              <a:rPr lang="en-US" sz="1800" dirty="0">
                <a:latin typeface="Bookman Old Style" panose="02050604050505020204" pitchFamily="18" charset="0"/>
              </a:rPr>
              <a:t> and </a:t>
            </a:r>
            <a:r>
              <a:rPr lang="en-US" sz="1800" u="sng" dirty="0">
                <a:latin typeface="Bookman Old Style" panose="02050604050505020204" pitchFamily="18" charset="0"/>
              </a:rPr>
              <a:t>division via repeated subtraction</a:t>
            </a:r>
            <a:r>
              <a:rPr lang="en-US" sz="1800" dirty="0">
                <a:latin typeface="Bookman Old Style" panose="02050604050505020204" pitchFamily="18" charset="0"/>
              </a:rPr>
              <a:t>.</a:t>
            </a:r>
            <a:r>
              <a:rPr lang="en-US" sz="1800" baseline="30000" dirty="0">
                <a:latin typeface="Bookman Old Style" panose="02050604050505020204" pitchFamily="18" charset="0"/>
              </a:rPr>
              <a:t> </a:t>
            </a:r>
            <a:r>
              <a:rPr lang="en-US" sz="1800" dirty="0">
                <a:latin typeface="Bookman Old Style" panose="02050604050505020204" pitchFamily="18" charset="0"/>
              </a:rPr>
              <a:t>It also performs logic operations such as </a:t>
            </a:r>
            <a:r>
              <a:rPr lang="en-US" sz="1800" dirty="0">
                <a:latin typeface="Bookman Old Style" panose="02050604050505020204" pitchFamily="18" charset="0"/>
                <a:hlinkClick r:id="rId7" tooltip="AND gate">
                  <a:extLst>
                    <a:ext uri="{A12FA001-AC4F-418D-AE19-62706E023703}">
                      <ahyp:hlinkClr xmlns:ahyp="http://schemas.microsoft.com/office/drawing/2018/hyperlinkcolor" val="tx"/>
                    </a:ext>
                  </a:extLst>
                </a:hlinkClick>
              </a:rPr>
              <a:t>AND</a:t>
            </a:r>
            <a:r>
              <a:rPr lang="en-US" sz="1800" dirty="0">
                <a:latin typeface="Bookman Old Style" panose="02050604050505020204" pitchFamily="18" charset="0"/>
              </a:rPr>
              <a:t>, </a:t>
            </a:r>
            <a:r>
              <a:rPr lang="en-US" sz="1800" dirty="0">
                <a:latin typeface="Bookman Old Style" panose="02050604050505020204" pitchFamily="18" charset="0"/>
                <a:hlinkClick r:id="rId8" tooltip="OR gate">
                  <a:extLst>
                    <a:ext uri="{A12FA001-AC4F-418D-AE19-62706E023703}">
                      <ahyp:hlinkClr xmlns:ahyp="http://schemas.microsoft.com/office/drawing/2018/hyperlinkcolor" val="tx"/>
                    </a:ext>
                  </a:extLst>
                </a:hlinkClick>
              </a:rPr>
              <a:t>OR</a:t>
            </a:r>
            <a:r>
              <a:rPr lang="en-US" sz="1800" dirty="0">
                <a:latin typeface="Bookman Old Style" panose="02050604050505020204" pitchFamily="18" charset="0"/>
              </a:rPr>
              <a:t>, </a:t>
            </a:r>
            <a:r>
              <a:rPr lang="en-US" sz="1800" dirty="0">
                <a:latin typeface="Bookman Old Style" panose="02050604050505020204" pitchFamily="18" charset="0"/>
                <a:hlinkClick r:id="rId9" tooltip="Inverter (logic gate)">
                  <a:extLst>
                    <a:ext uri="{A12FA001-AC4F-418D-AE19-62706E023703}">
                      <ahyp:hlinkClr xmlns:ahyp="http://schemas.microsoft.com/office/drawing/2018/hyperlinkcolor" val="tx"/>
                    </a:ext>
                  </a:extLst>
                </a:hlinkClick>
              </a:rPr>
              <a:t>NOT</a:t>
            </a:r>
            <a:r>
              <a:rPr lang="en-US" sz="1800" dirty="0">
                <a:latin typeface="Bookman Old Style" panose="02050604050505020204" pitchFamily="18" charset="0"/>
              </a:rPr>
              <a:t>, and </a:t>
            </a:r>
            <a:r>
              <a:rPr lang="en-US" sz="1800" dirty="0">
                <a:latin typeface="Bookman Old Style" panose="02050604050505020204" pitchFamily="18" charset="0"/>
                <a:hlinkClick r:id="rId10" tooltip="Bitwise operation">
                  <a:extLst>
                    <a:ext uri="{A12FA001-AC4F-418D-AE19-62706E023703}">
                      <ahyp:hlinkClr xmlns:ahyp="http://schemas.microsoft.com/office/drawing/2018/hyperlinkcolor" val="tx"/>
                    </a:ext>
                  </a:extLst>
                </a:hlinkClick>
              </a:rPr>
              <a:t>binary shifts</a:t>
            </a:r>
            <a:r>
              <a:rPr lang="en-US" sz="1800" dirty="0">
                <a:latin typeface="Bookman Old Style" panose="02050604050505020204" pitchFamily="18" charset="0"/>
              </a:rPr>
              <a:t> as well. </a:t>
            </a:r>
          </a:p>
          <a:p>
            <a:pPr algn="just"/>
            <a:endParaRPr lang="en-US" sz="1800" dirty="0">
              <a:latin typeface="Bookman Old Style" panose="02050604050505020204" pitchFamily="18" charset="0"/>
            </a:endParaRPr>
          </a:p>
          <a:p>
            <a:pPr marL="285750" indent="-285750" algn="just">
              <a:buFont typeface="Arial" panose="020B0604020202020204" pitchFamily="34" charset="0"/>
              <a:buChar char="•"/>
            </a:pPr>
            <a:r>
              <a:rPr lang="en-US" sz="1800" dirty="0">
                <a:latin typeface="Bookman Old Style" panose="02050604050505020204" pitchFamily="18" charset="0"/>
              </a:rPr>
              <a:t>The FPU is reserved for performing </a:t>
            </a:r>
            <a:r>
              <a:rPr lang="en-US" sz="1800" dirty="0">
                <a:latin typeface="Bookman Old Style" panose="02050604050505020204" pitchFamily="18" charset="0"/>
                <a:hlinkClick r:id="rId11" tooltip="Floating-point arithmetic">
                  <a:extLst>
                    <a:ext uri="{A12FA001-AC4F-418D-AE19-62706E023703}">
                      <ahyp:hlinkClr xmlns:ahyp="http://schemas.microsoft.com/office/drawing/2018/hyperlinkcolor" val="tx"/>
                    </a:ext>
                  </a:extLst>
                </a:hlinkClick>
              </a:rPr>
              <a:t>floating-point operations</a:t>
            </a:r>
            <a:r>
              <a:rPr lang="en-US" sz="1800" dirty="0">
                <a:latin typeface="Bookman Old Style" panose="02050604050505020204" pitchFamily="18" charset="0"/>
              </a:rPr>
              <a:t>.</a:t>
            </a:r>
          </a:p>
        </p:txBody>
      </p:sp>
    </p:spTree>
    <p:extLst>
      <p:ext uri="{BB962C8B-B14F-4D97-AF65-F5344CB8AC3E}">
        <p14:creationId xmlns:p14="http://schemas.microsoft.com/office/powerpoint/2010/main" val="1351701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66" y="365180"/>
            <a:ext cx="9024010" cy="5786199"/>
          </a:xfrm>
          <a:prstGeom prst="rect">
            <a:avLst/>
          </a:prstGeom>
          <a:noFill/>
        </p:spPr>
        <p:txBody>
          <a:bodyPr wrap="square" rtlCol="0">
            <a:spAutoFit/>
          </a:bodyPr>
          <a:lstStyle/>
          <a:p>
            <a:pPr algn="just"/>
            <a:r>
              <a:rPr lang="en-US" sz="3600" dirty="0">
                <a:solidFill>
                  <a:srgbClr val="002060"/>
                </a:solidFill>
                <a:latin typeface="Algerian" panose="04020705040A02060702" pitchFamily="82" charset="0"/>
              </a:rPr>
              <a:t>Summary of stages</a:t>
            </a:r>
          </a:p>
          <a:p>
            <a:pPr algn="just"/>
            <a:endParaRPr lang="en-US" sz="2800" b="1" i="1" dirty="0">
              <a:latin typeface="Cooper Black" panose="0208090404030B020404" pitchFamily="18" charset="0"/>
            </a:endParaRPr>
          </a:p>
          <a:p>
            <a:pPr algn="just"/>
            <a:r>
              <a:rPr lang="en-US" sz="1600" dirty="0">
                <a:latin typeface="Bookman Old Style" panose="02050604050505020204" pitchFamily="18" charset="0"/>
              </a:rPr>
              <a:t>Each computer's CPU can have different cycles based on different instruction sets, but will be similar to the following cycle:</a:t>
            </a:r>
          </a:p>
          <a:p>
            <a:pPr algn="just"/>
            <a:endParaRPr lang="en-US" sz="1600" dirty="0">
              <a:latin typeface="Bookman Old Style" panose="02050604050505020204" pitchFamily="18" charset="0"/>
            </a:endParaRPr>
          </a:p>
          <a:p>
            <a:pPr marL="285750" indent="-285750" algn="just">
              <a:buFont typeface="Arial" panose="020B0604020202020204" pitchFamily="34" charset="0"/>
              <a:buChar char="•"/>
            </a:pPr>
            <a:r>
              <a:rPr lang="en-US" sz="1600" b="1" dirty="0">
                <a:solidFill>
                  <a:schemeClr val="tx2">
                    <a:lumMod val="50000"/>
                  </a:schemeClr>
                </a:solidFill>
                <a:latin typeface="Bookman Old Style" panose="02050604050505020204" pitchFamily="18" charset="0"/>
              </a:rPr>
              <a:t>Fetch Stage</a:t>
            </a:r>
            <a:r>
              <a:rPr lang="en-US" sz="1600" dirty="0">
                <a:solidFill>
                  <a:schemeClr val="tx2">
                    <a:lumMod val="50000"/>
                  </a:schemeClr>
                </a:solidFill>
                <a:latin typeface="Bookman Old Style" panose="02050604050505020204" pitchFamily="18" charset="0"/>
              </a:rPr>
              <a:t>: The next instruction is fetched from the memory address that is currently stored in the PC and stored into the instruction register. At the end of the fetch operation, the PC points to the next instruction that will be read at the next cycle.</a:t>
            </a:r>
          </a:p>
          <a:p>
            <a:pPr algn="just"/>
            <a:endParaRPr lang="en-US" sz="1600" dirty="0">
              <a:solidFill>
                <a:schemeClr val="tx2">
                  <a:lumMod val="50000"/>
                </a:schemeClr>
              </a:solidFill>
              <a:latin typeface="Bookman Old Style" panose="02050604050505020204" pitchFamily="18" charset="0"/>
            </a:endParaRPr>
          </a:p>
          <a:p>
            <a:pPr marL="285750" indent="-285750" algn="just">
              <a:buFont typeface="Arial" panose="020B0604020202020204" pitchFamily="34" charset="0"/>
              <a:buChar char="•"/>
            </a:pPr>
            <a:r>
              <a:rPr lang="en-US" sz="1600" b="1" dirty="0">
                <a:latin typeface="Bookman Old Style" panose="02050604050505020204" pitchFamily="18" charset="0"/>
              </a:rPr>
              <a:t>Decode Stage</a:t>
            </a:r>
            <a:r>
              <a:rPr lang="en-US" sz="1600" dirty="0">
                <a:latin typeface="Bookman Old Style" panose="02050604050505020204" pitchFamily="18" charset="0"/>
              </a:rPr>
              <a:t>: During this stage, the encoded instruction presented in the instruction register is interpreted by the decoder.</a:t>
            </a:r>
          </a:p>
          <a:p>
            <a:pPr algn="just"/>
            <a:endParaRPr lang="en-US" sz="1600" dirty="0">
              <a:latin typeface="Bookman Old Style" panose="02050604050505020204" pitchFamily="18" charset="0"/>
            </a:endParaRPr>
          </a:p>
          <a:p>
            <a:pPr marL="285750" indent="-285750" algn="just">
              <a:buFont typeface="Arial" panose="020B0604020202020204" pitchFamily="34" charset="0"/>
              <a:buChar char="•"/>
            </a:pPr>
            <a:r>
              <a:rPr lang="en-US" sz="1600" b="1" dirty="0">
                <a:latin typeface="Bookman Old Style" panose="02050604050505020204" pitchFamily="18" charset="0"/>
              </a:rPr>
              <a:t>Read the effective address</a:t>
            </a:r>
            <a:r>
              <a:rPr lang="en-US" sz="1600" dirty="0">
                <a:latin typeface="Bookman Old Style" panose="02050604050505020204" pitchFamily="18" charset="0"/>
              </a:rPr>
              <a:t>: In the case of a memory instruction (direct or indirect), the execution phase will be during the next clock pulse. If the instruction has an </a:t>
            </a:r>
            <a:r>
              <a:rPr lang="en-US" sz="1600" dirty="0">
                <a:latin typeface="Bookman Old Style" panose="02050604050505020204" pitchFamily="18" charset="0"/>
                <a:hlinkClick r:id="rId2" tooltip="Indirect address">
                  <a:extLst>
                    <a:ext uri="{A12FA001-AC4F-418D-AE19-62706E023703}">
                      <ahyp:hlinkClr xmlns:ahyp="http://schemas.microsoft.com/office/drawing/2018/hyperlinkcolor" val="tx"/>
                    </a:ext>
                  </a:extLst>
                </a:hlinkClick>
              </a:rPr>
              <a:t>indirect address</a:t>
            </a:r>
            <a:r>
              <a:rPr lang="en-US" sz="1600" dirty="0">
                <a:latin typeface="Bookman Old Style" panose="02050604050505020204" pitchFamily="18" charset="0"/>
              </a:rPr>
              <a:t>, the effective address is read from main memory, and any required data is fetched from main memory to be processed and then placed into data registers (clock pulse: T</a:t>
            </a:r>
            <a:r>
              <a:rPr lang="en-US" sz="1600" baseline="-25000" dirty="0">
                <a:latin typeface="Bookman Old Style" panose="02050604050505020204" pitchFamily="18" charset="0"/>
              </a:rPr>
              <a:t>3</a:t>
            </a:r>
            <a:r>
              <a:rPr lang="en-US" sz="1600" dirty="0">
                <a:latin typeface="Bookman Old Style" panose="02050604050505020204" pitchFamily="18" charset="0"/>
              </a:rPr>
              <a:t>). If the instruction is direct, nothing is done during this clock pulse. If this is an I/O instruction or a register instruction, the operation is performed during the clock pulse.</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50749-B163-4571-8B60-69FE15DFD3C0}"/>
              </a:ext>
            </a:extLst>
          </p:cNvPr>
          <p:cNvSpPr txBox="1"/>
          <p:nvPr/>
        </p:nvSpPr>
        <p:spPr>
          <a:xfrm>
            <a:off x="490889" y="612844"/>
            <a:ext cx="8049126" cy="5509200"/>
          </a:xfrm>
          <a:prstGeom prst="rect">
            <a:avLst/>
          </a:prstGeom>
          <a:noFill/>
        </p:spPr>
        <p:txBody>
          <a:bodyPr wrap="square">
            <a:spAutoFit/>
          </a:bodyPr>
          <a:lstStyle/>
          <a:p>
            <a:pPr marL="285750" indent="-285750" algn="just">
              <a:buFont typeface="Arial" panose="020B0604020202020204" pitchFamily="34" charset="0"/>
              <a:buChar char="•"/>
            </a:pPr>
            <a:r>
              <a:rPr lang="en-US" sz="1600" b="1" dirty="0">
                <a:solidFill>
                  <a:srgbClr val="003300"/>
                </a:solidFill>
                <a:latin typeface="Bookman Old Style" panose="02050604050505020204" pitchFamily="18" charset="0"/>
              </a:rPr>
              <a:t>Execute Stage</a:t>
            </a:r>
            <a:r>
              <a:rPr lang="en-US" sz="1600" dirty="0">
                <a:solidFill>
                  <a:srgbClr val="003300"/>
                </a:solidFill>
                <a:latin typeface="Bookman Old Style" panose="02050604050505020204" pitchFamily="18" charset="0"/>
              </a:rPr>
              <a:t>:</a:t>
            </a:r>
          </a:p>
          <a:p>
            <a:pPr algn="just"/>
            <a:r>
              <a:rPr lang="en-US" sz="1600" dirty="0">
                <a:solidFill>
                  <a:srgbClr val="003300"/>
                </a:solidFill>
                <a:latin typeface="Bookman Old Style" panose="02050604050505020204" pitchFamily="18" charset="0"/>
              </a:rPr>
              <a:t> </a:t>
            </a:r>
          </a:p>
          <a:p>
            <a:pPr algn="just"/>
            <a:r>
              <a:rPr lang="en-US" sz="1600" dirty="0">
                <a:latin typeface="Bookman Old Style" panose="02050604050505020204" pitchFamily="18" charset="0"/>
              </a:rPr>
              <a:t>The control unit of the CPU passes the decoded information as a sequence of control signals to the relevant functional units of the CPU to perform the actions required by the instruction, such as reading values from registers, passing them to the ALU to perform mathematical or logic functions on them, and writing the result back to a register.</a:t>
            </a:r>
          </a:p>
          <a:p>
            <a:pPr marL="285750" indent="-285750" algn="just">
              <a:buFont typeface="Arial" panose="020B0604020202020204" pitchFamily="34" charset="0"/>
              <a:buChar char="•"/>
            </a:pPr>
            <a:endParaRPr lang="en-US" sz="1600" b="1" dirty="0">
              <a:latin typeface="Bookman Old Style" panose="02050604050505020204" pitchFamily="18" charset="0"/>
            </a:endParaRPr>
          </a:p>
          <a:p>
            <a:pPr marL="285750" indent="-285750" algn="just">
              <a:buFont typeface="Arial" panose="020B0604020202020204" pitchFamily="34" charset="0"/>
              <a:buChar char="•"/>
            </a:pPr>
            <a:r>
              <a:rPr lang="en-US" sz="1600" b="1" dirty="0">
                <a:latin typeface="Bookman Old Style" panose="02050604050505020204" pitchFamily="18" charset="0"/>
              </a:rPr>
              <a:t>Repeat Cycle:</a:t>
            </a:r>
          </a:p>
          <a:p>
            <a:pPr algn="just"/>
            <a:endParaRPr lang="en-US" sz="1600" b="1" dirty="0">
              <a:latin typeface="Bookman Old Style" panose="02050604050505020204" pitchFamily="18" charset="0"/>
            </a:endParaRPr>
          </a:p>
          <a:p>
            <a:pPr algn="just"/>
            <a:r>
              <a:rPr lang="en-US" sz="1600" dirty="0">
                <a:latin typeface="Bookman Old Style" panose="02050604050505020204" pitchFamily="18" charset="0"/>
              </a:rPr>
              <a:t>In addition, on most processors </a:t>
            </a:r>
            <a:r>
              <a:rPr lang="en-US" sz="1600" dirty="0">
                <a:latin typeface="Bookman Old Style" panose="02050604050505020204" pitchFamily="18" charset="0"/>
                <a:hlinkClick r:id="rId2" tooltip="Interrupt">
                  <a:extLst>
                    <a:ext uri="{A12FA001-AC4F-418D-AE19-62706E023703}">
                      <ahyp:hlinkClr xmlns:ahyp="http://schemas.microsoft.com/office/drawing/2018/hyperlinkcolor" val="tx"/>
                    </a:ext>
                  </a:extLst>
                </a:hlinkClick>
              </a:rPr>
              <a:t>interrupts</a:t>
            </a:r>
            <a:r>
              <a:rPr lang="en-US" sz="1600" dirty="0">
                <a:latin typeface="Bookman Old Style" panose="02050604050505020204" pitchFamily="18" charset="0"/>
              </a:rPr>
              <a:t> can occur. This will cause the CPU to jump to an interrupt service routine, execute that and then return. In some cases an instruction can be interrupted in the middle, the instruction will have no effect, but will be re-executed after return from the interrupt.</a:t>
            </a:r>
          </a:p>
          <a:p>
            <a:pPr marL="285750" indent="-285750" algn="just">
              <a:buFont typeface="Arial" panose="020B0604020202020204" pitchFamily="34" charset="0"/>
              <a:buChar char="•"/>
            </a:pPr>
            <a:endParaRPr lang="en-US" sz="1600" b="1" dirty="0">
              <a:latin typeface="Bookman Old Style" panose="02050604050505020204" pitchFamily="18" charset="0"/>
            </a:endParaRPr>
          </a:p>
          <a:p>
            <a:pPr marL="285750" indent="-285750" algn="just">
              <a:buFont typeface="Arial" panose="020B0604020202020204" pitchFamily="34" charset="0"/>
              <a:buChar char="•"/>
            </a:pPr>
            <a:r>
              <a:rPr lang="en-US" sz="1600" b="1" dirty="0">
                <a:latin typeface="Bookman Old Style" panose="02050604050505020204" pitchFamily="18" charset="0"/>
              </a:rPr>
              <a:t>Initiation:</a:t>
            </a:r>
          </a:p>
          <a:p>
            <a:pPr algn="just"/>
            <a:endParaRPr lang="en-US" sz="1600" b="1" dirty="0">
              <a:latin typeface="Bookman Old Style" panose="02050604050505020204" pitchFamily="18" charset="0"/>
            </a:endParaRPr>
          </a:p>
          <a:p>
            <a:pPr algn="just"/>
            <a:r>
              <a:rPr lang="en-US" sz="1600" dirty="0">
                <a:latin typeface="Bookman Old Style" panose="02050604050505020204" pitchFamily="18" charset="0"/>
              </a:rPr>
              <a:t>The cycle begins as soon as power is applied to the system, with an initial PC value that is predefined by the system's architecture (for instance, in Intel </a:t>
            </a:r>
            <a:r>
              <a:rPr lang="en-US" sz="1600" dirty="0">
                <a:latin typeface="Bookman Old Style" panose="02050604050505020204" pitchFamily="18" charset="0"/>
                <a:hlinkClick r:id="rId3" tooltip="IA-32">
                  <a:extLst>
                    <a:ext uri="{A12FA001-AC4F-418D-AE19-62706E023703}">
                      <ahyp:hlinkClr xmlns:ahyp="http://schemas.microsoft.com/office/drawing/2018/hyperlinkcolor" val="tx"/>
                    </a:ext>
                  </a:extLst>
                </a:hlinkClick>
              </a:rPr>
              <a:t>IA-32</a:t>
            </a:r>
            <a:r>
              <a:rPr lang="en-US" sz="1600" dirty="0">
                <a:latin typeface="Bookman Old Style" panose="02050604050505020204" pitchFamily="18" charset="0"/>
              </a:rPr>
              <a:t> CPUs, the predefined PC value is 0xfffffff0). </a:t>
            </a:r>
          </a:p>
          <a:p>
            <a:pPr algn="just"/>
            <a:endParaRPr lang="en-US" sz="1600" dirty="0">
              <a:solidFill>
                <a:srgbClr val="003300"/>
              </a:solidFill>
              <a:latin typeface="Bookman Old Style" panose="02050604050505020204" pitchFamily="18" charset="0"/>
            </a:endParaRPr>
          </a:p>
          <a:p>
            <a:pPr algn="just"/>
            <a:endParaRPr lang="en-US" sz="1600" dirty="0">
              <a:solidFill>
                <a:srgbClr val="003300"/>
              </a:solidFill>
              <a:latin typeface="Bookman Old Style" panose="02050604050505020204" pitchFamily="18" charset="0"/>
            </a:endParaRPr>
          </a:p>
        </p:txBody>
      </p:sp>
    </p:spTree>
    <p:extLst>
      <p:ext uri="{BB962C8B-B14F-4D97-AF65-F5344CB8AC3E}">
        <p14:creationId xmlns:p14="http://schemas.microsoft.com/office/powerpoint/2010/main" val="4282136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javatpoint.com/tutorial/coa/images/instruction-cycle.png"/>
          <p:cNvPicPr>
            <a:picLocks noChangeAspect="1" noChangeArrowheads="1"/>
          </p:cNvPicPr>
          <p:nvPr/>
        </p:nvPicPr>
        <p:blipFill>
          <a:blip r:embed="rId2"/>
          <a:srcRect/>
          <a:stretch>
            <a:fillRect/>
          </a:stretch>
        </p:blipFill>
        <p:spPr bwMode="auto">
          <a:xfrm>
            <a:off x="988199" y="162415"/>
            <a:ext cx="3571868" cy="3473479"/>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4039340" y="2554823"/>
            <a:ext cx="6001305" cy="4139174"/>
          </a:xfrm>
          <a:prstGeom prst="rect">
            <a:avLst/>
          </a:prstGeom>
          <a:noFill/>
          <a:ln w="9525">
            <a:noFill/>
            <a:miter lim="800000"/>
            <a:headEnd/>
            <a:tailEnd/>
          </a:ln>
          <a:effectLst/>
        </p:spPr>
      </p:pic>
      <p:cxnSp>
        <p:nvCxnSpPr>
          <p:cNvPr id="10" name="Straight Arrow Connector 9"/>
          <p:cNvCxnSpPr/>
          <p:nvPr/>
        </p:nvCxnSpPr>
        <p:spPr>
          <a:xfrm>
            <a:off x="4738679" y="1077188"/>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81687" y="892522"/>
            <a:ext cx="1571636" cy="369332"/>
          </a:xfrm>
          <a:prstGeom prst="rect">
            <a:avLst/>
          </a:prstGeom>
          <a:noFill/>
        </p:spPr>
        <p:txBody>
          <a:bodyPr wrap="square" rtlCol="0">
            <a:spAutoFit/>
          </a:bodyPr>
          <a:lstStyle/>
          <a:p>
            <a:r>
              <a:rPr lang="en-IN" dirty="0"/>
              <a:t>Fig 1</a:t>
            </a:r>
            <a:endParaRPr lang="en-US" dirty="0"/>
          </a:p>
        </p:txBody>
      </p:sp>
      <p:cxnSp>
        <p:nvCxnSpPr>
          <p:cNvPr id="14" name="Straight Arrow Connector 13"/>
          <p:cNvCxnSpPr/>
          <p:nvPr/>
        </p:nvCxnSpPr>
        <p:spPr>
          <a:xfrm rot="10800000">
            <a:off x="3595670" y="485776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74133" y="4673094"/>
            <a:ext cx="1357322" cy="369332"/>
          </a:xfrm>
          <a:prstGeom prst="rect">
            <a:avLst/>
          </a:prstGeom>
          <a:noFill/>
        </p:spPr>
        <p:txBody>
          <a:bodyPr wrap="square" rtlCol="0">
            <a:spAutoFit/>
          </a:bodyPr>
          <a:lstStyle/>
          <a:p>
            <a:r>
              <a:rPr lang="en-IN" dirty="0"/>
              <a:t>Fig 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68" y="241757"/>
            <a:ext cx="8712545" cy="674030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Bookman Old Style" panose="02050604050505020204" pitchFamily="18" charset="0"/>
              </a:rPr>
              <a:t>Instruction processing consists of two steps: The processor reads (fetches) instructions from memory one at a time and executes each instruction.</a:t>
            </a:r>
          </a:p>
          <a:p>
            <a:pPr marL="285750" indent="-285750" algn="just">
              <a:buFont typeface="Arial" panose="020B0604020202020204" pitchFamily="34" charset="0"/>
              <a:buChar char="•"/>
            </a:pPr>
            <a:r>
              <a:rPr lang="en-US" sz="1600" dirty="0">
                <a:latin typeface="Bookman Old Style" panose="02050604050505020204" pitchFamily="18" charset="0"/>
              </a:rPr>
              <a:t>Program execution consists of repeating the process of instruction fetch and instruction execution.</a:t>
            </a:r>
          </a:p>
          <a:p>
            <a:pPr marL="285750" indent="-285750" algn="just">
              <a:buFont typeface="Arial" panose="020B0604020202020204" pitchFamily="34" charset="0"/>
              <a:buChar char="•"/>
            </a:pPr>
            <a:r>
              <a:rPr lang="en-US" sz="1600" dirty="0">
                <a:latin typeface="Bookman Old Style" panose="02050604050505020204" pitchFamily="18" charset="0"/>
              </a:rPr>
              <a:t>The instruction execution may involve several operations and depends on the nature of the instruction. </a:t>
            </a:r>
          </a:p>
          <a:p>
            <a:pPr marL="285750" indent="-285750" algn="just">
              <a:buFont typeface="Arial" panose="020B0604020202020204" pitchFamily="34" charset="0"/>
              <a:buChar char="•"/>
            </a:pPr>
            <a:r>
              <a:rPr lang="en-US" sz="1600" dirty="0">
                <a:latin typeface="Bookman Old Style" panose="02050604050505020204" pitchFamily="18" charset="0"/>
              </a:rPr>
              <a:t>The processing required for a single instruction is called an </a:t>
            </a:r>
            <a:r>
              <a:rPr lang="en-US" sz="1600" b="1" dirty="0">
                <a:latin typeface="Bookman Old Style" panose="02050604050505020204" pitchFamily="18" charset="0"/>
              </a:rPr>
              <a:t>instruction cycle</a:t>
            </a:r>
            <a:r>
              <a:rPr lang="en-US" sz="1600" dirty="0">
                <a:latin typeface="Bookman Old Style" panose="02050604050505020204" pitchFamily="18" charset="0"/>
              </a:rPr>
              <a:t>. </a:t>
            </a:r>
          </a:p>
          <a:p>
            <a:pPr marL="285750" indent="-285750" algn="just">
              <a:buFont typeface="Arial" panose="020B0604020202020204" pitchFamily="34" charset="0"/>
              <a:buChar char="•"/>
            </a:pPr>
            <a:r>
              <a:rPr lang="en-US" sz="1600" dirty="0">
                <a:latin typeface="Bookman Old Style" panose="02050604050505020204" pitchFamily="18" charset="0"/>
              </a:rPr>
              <a:t>Using the simplified two-step description given previously, the instruction cycle is depicted in Fig 2. The two steps are referred to as the </a:t>
            </a:r>
            <a:r>
              <a:rPr lang="en-US" sz="1600" b="1" dirty="0">
                <a:latin typeface="Bookman Old Style" panose="02050604050505020204" pitchFamily="18" charset="0"/>
              </a:rPr>
              <a:t>fetch cycle </a:t>
            </a:r>
            <a:r>
              <a:rPr lang="en-US" sz="1600" dirty="0">
                <a:latin typeface="Bookman Old Style" panose="02050604050505020204" pitchFamily="18" charset="0"/>
              </a:rPr>
              <a:t>and the </a:t>
            </a:r>
            <a:r>
              <a:rPr lang="en-US" sz="1600" b="1" dirty="0">
                <a:latin typeface="Bookman Old Style" panose="02050604050505020204" pitchFamily="18" charset="0"/>
              </a:rPr>
              <a:t>execute cycle</a:t>
            </a:r>
            <a:r>
              <a:rPr lang="en-US" sz="1600" dirty="0">
                <a:latin typeface="Bookman Old Style" panose="02050604050505020204" pitchFamily="18" charset="0"/>
              </a:rPr>
              <a:t>.  Program execution halts only if the machine is turned off, some sort of unrecoverable error occurs, or a program instruction that halts the computer is encountered.</a:t>
            </a:r>
          </a:p>
          <a:p>
            <a:pPr algn="just"/>
            <a:endParaRPr lang="en-US" sz="1600" dirty="0">
              <a:latin typeface="Bookman Old Style" panose="02050604050505020204" pitchFamily="18" charset="0"/>
            </a:endParaRPr>
          </a:p>
          <a:p>
            <a:pPr fontAlgn="base"/>
            <a:r>
              <a:rPr lang="en-US" sz="1600" dirty="0">
                <a:latin typeface="Bookman Old Style" panose="02050604050505020204" pitchFamily="18" charset="0"/>
              </a:rPr>
              <a:t>Prerequisite – </a:t>
            </a:r>
            <a:r>
              <a:rPr lang="en-US" sz="1600" u="sng" dirty="0">
                <a:latin typeface="Bookman Old Style" panose="02050604050505020204" pitchFamily="18" charset="0"/>
                <a:hlinkClick r:id="rId2">
                  <a:extLst>
                    <a:ext uri="{A12FA001-AC4F-418D-AE19-62706E023703}">
                      <ahyp:hlinkClr xmlns:ahyp="http://schemas.microsoft.com/office/drawing/2018/hyperlinkcolor" val="tx"/>
                    </a:ext>
                  </a:extLst>
                </a:hlinkClick>
              </a:rPr>
              <a:t>Execution, Stages and Throughput</a:t>
            </a:r>
            <a:r>
              <a:rPr lang="en-US" sz="1600" dirty="0">
                <a:latin typeface="Bookman Old Style" panose="02050604050505020204" pitchFamily="18" charset="0"/>
              </a:rPr>
              <a:t> </a:t>
            </a:r>
          </a:p>
          <a:p>
            <a:pPr fontAlgn="base"/>
            <a:endParaRPr lang="en-US" sz="1600" dirty="0">
              <a:latin typeface="Bookman Old Style" panose="02050604050505020204" pitchFamily="18" charset="0"/>
            </a:endParaRPr>
          </a:p>
          <a:p>
            <a:pPr fontAlgn="base"/>
            <a:r>
              <a:rPr lang="en-US" sz="1600" dirty="0">
                <a:latin typeface="Bookman Old Style" panose="02050604050505020204" pitchFamily="18" charset="0"/>
              </a:rPr>
              <a:t>Registers Involved In Each Instruction Cycle: </a:t>
            </a:r>
            <a:br>
              <a:rPr lang="en-US" sz="1600" dirty="0">
                <a:latin typeface="Bookman Old Style" panose="02050604050505020204" pitchFamily="18" charset="0"/>
              </a:rPr>
            </a:br>
            <a:r>
              <a:rPr lang="en-US" sz="1600" dirty="0">
                <a:latin typeface="Bookman Old Style" panose="02050604050505020204" pitchFamily="18" charset="0"/>
              </a:rPr>
              <a:t> </a:t>
            </a:r>
          </a:p>
          <a:p>
            <a:pPr marL="342900" indent="-342900" fontAlgn="base">
              <a:buFont typeface="+mj-lt"/>
              <a:buAutoNum type="arabicPeriod"/>
            </a:pPr>
            <a:r>
              <a:rPr lang="en-US" sz="1600" b="1" dirty="0">
                <a:latin typeface="Bookman Old Style" panose="02050604050505020204" pitchFamily="18" charset="0"/>
              </a:rPr>
              <a:t>Memory address registers(MAR)</a:t>
            </a:r>
            <a:r>
              <a:rPr lang="en-US" sz="1600" dirty="0">
                <a:latin typeface="Bookman Old Style" panose="02050604050505020204" pitchFamily="18" charset="0"/>
              </a:rPr>
              <a:t> : It is connected to the address lines of the system bus. It specifies the address in memory for a read or write operation.</a:t>
            </a:r>
          </a:p>
          <a:p>
            <a:pPr marL="342900" indent="-342900" fontAlgn="base">
              <a:buFont typeface="+mj-lt"/>
              <a:buAutoNum type="arabicPeriod"/>
            </a:pPr>
            <a:r>
              <a:rPr lang="en-US" sz="1600" b="1" dirty="0">
                <a:latin typeface="Bookman Old Style" panose="02050604050505020204" pitchFamily="18" charset="0"/>
              </a:rPr>
              <a:t>Memory Buffer Register(MBR)</a:t>
            </a:r>
            <a:r>
              <a:rPr lang="en-US" sz="1600" dirty="0">
                <a:latin typeface="Bookman Old Style" panose="02050604050505020204" pitchFamily="18" charset="0"/>
              </a:rPr>
              <a:t> : It is connected to the data lines of the system bus. It contains the value to be stored in memory or the last value read from the memory.</a:t>
            </a:r>
          </a:p>
          <a:p>
            <a:pPr marL="342900" indent="-342900" fontAlgn="base">
              <a:buFont typeface="+mj-lt"/>
              <a:buAutoNum type="arabicPeriod"/>
            </a:pPr>
            <a:r>
              <a:rPr lang="en-US" sz="1600" b="1" dirty="0">
                <a:latin typeface="Bookman Old Style" panose="02050604050505020204" pitchFamily="18" charset="0"/>
              </a:rPr>
              <a:t>Program Counter(PC) </a:t>
            </a:r>
            <a:r>
              <a:rPr lang="en-US" sz="1600" dirty="0">
                <a:latin typeface="Bookman Old Style" panose="02050604050505020204" pitchFamily="18" charset="0"/>
              </a:rPr>
              <a:t>: Holds the address of the next instruction to be fetched.</a:t>
            </a:r>
          </a:p>
          <a:p>
            <a:pPr marL="342900" indent="-342900" fontAlgn="base">
              <a:buFont typeface="+mj-lt"/>
              <a:buAutoNum type="arabicPeriod"/>
            </a:pPr>
            <a:r>
              <a:rPr lang="en-US" sz="1600" b="1" dirty="0">
                <a:latin typeface="Bookman Old Style" panose="02050604050505020204" pitchFamily="18" charset="0"/>
              </a:rPr>
              <a:t>Instruction Register(IR)</a:t>
            </a:r>
            <a:r>
              <a:rPr lang="en-US" sz="1600" dirty="0">
                <a:latin typeface="Bookman Old Style" panose="02050604050505020204" pitchFamily="18" charset="0"/>
              </a:rPr>
              <a:t> : Holds the last instruction fetched.</a:t>
            </a:r>
          </a:p>
          <a:p>
            <a:pPr fontAlgn="base"/>
            <a:br>
              <a:rPr lang="en-US" sz="1600" dirty="0">
                <a:latin typeface="Bookman Old Style" panose="02050604050505020204" pitchFamily="18" charset="0"/>
              </a:rPr>
            </a:br>
            <a:r>
              <a:rPr lang="en-US" sz="1600" dirty="0">
                <a:latin typeface="Bookman Old Style" panose="02050604050505020204" pitchFamily="18" charset="0"/>
              </a:rPr>
              <a:t> </a:t>
            </a:r>
          </a:p>
          <a:p>
            <a:pPr algn="just"/>
            <a:endParaRPr lang="en-US" sz="1600" dirty="0">
              <a:latin typeface="Bookman Old Style" panose="020506040505050202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8196" y="579942"/>
            <a:ext cx="8143932" cy="1200329"/>
          </a:xfrm>
          <a:prstGeom prst="rect">
            <a:avLst/>
          </a:prstGeom>
          <a:noFill/>
        </p:spPr>
        <p:txBody>
          <a:bodyPr wrap="square" rtlCol="0">
            <a:spAutoFit/>
          </a:bodyPr>
          <a:lstStyle/>
          <a:p>
            <a:pPr fontAlgn="base"/>
            <a:r>
              <a:rPr lang="en-US" b="1" dirty="0">
                <a:latin typeface="Bookman Old Style" panose="02050604050505020204" pitchFamily="18" charset="0"/>
              </a:rPr>
              <a:t>The Instruction Cycle –</a:t>
            </a:r>
            <a:r>
              <a:rPr lang="en-US" dirty="0">
                <a:latin typeface="Bookman Old Style" panose="02050604050505020204" pitchFamily="18" charset="0"/>
              </a:rPr>
              <a:t> </a:t>
            </a:r>
          </a:p>
          <a:p>
            <a:pPr fontAlgn="base"/>
            <a:r>
              <a:rPr lang="en-US" dirty="0">
                <a:latin typeface="Bookman Old Style" panose="02050604050505020204" pitchFamily="18" charset="0"/>
              </a:rPr>
              <a:t>Each phase of Instruction Cycle can be decomposed into a sequence of elementary micro-operations. In the above examples, there is one sequence each for the </a:t>
            </a:r>
            <a:r>
              <a:rPr lang="en-US" i="1" dirty="0">
                <a:latin typeface="Bookman Old Style" panose="02050604050505020204" pitchFamily="18" charset="0"/>
              </a:rPr>
              <a:t>Fetch, Indirect, Execute and Interrupt Cycles</a:t>
            </a:r>
            <a:r>
              <a:rPr lang="en-US" dirty="0">
                <a:latin typeface="Bookman Old Style" panose="02050604050505020204" pitchFamily="18" charset="0"/>
              </a:rPr>
              <a:t>. </a:t>
            </a:r>
          </a:p>
        </p:txBody>
      </p:sp>
      <p:pic>
        <p:nvPicPr>
          <p:cNvPr id="21506" name="Picture 2" descr="Lightbox"/>
          <p:cNvPicPr>
            <a:picLocks noChangeAspect="1" noChangeArrowheads="1"/>
          </p:cNvPicPr>
          <p:nvPr/>
        </p:nvPicPr>
        <p:blipFill>
          <a:blip r:embed="rId2"/>
          <a:srcRect/>
          <a:stretch>
            <a:fillRect/>
          </a:stretch>
        </p:blipFill>
        <p:spPr bwMode="auto">
          <a:xfrm>
            <a:off x="2795846" y="1736958"/>
            <a:ext cx="4286280" cy="3663937"/>
          </a:xfrm>
          <a:prstGeom prst="rect">
            <a:avLst/>
          </a:prstGeom>
          <a:noFill/>
        </p:spPr>
      </p:pic>
      <p:sp>
        <p:nvSpPr>
          <p:cNvPr id="4" name="TextBox 3"/>
          <p:cNvSpPr txBox="1"/>
          <p:nvPr/>
        </p:nvSpPr>
        <p:spPr>
          <a:xfrm>
            <a:off x="1109634" y="5400895"/>
            <a:ext cx="8072494" cy="1754326"/>
          </a:xfrm>
          <a:prstGeom prst="rect">
            <a:avLst/>
          </a:prstGeom>
          <a:noFill/>
        </p:spPr>
        <p:txBody>
          <a:bodyPr wrap="square" rtlCol="0">
            <a:spAutoFit/>
          </a:bodyPr>
          <a:lstStyle/>
          <a:p>
            <a:pPr fontAlgn="base"/>
            <a:r>
              <a:rPr lang="en-US" dirty="0">
                <a:latin typeface="Bookman Old Style" panose="02050604050505020204" pitchFamily="18" charset="0"/>
              </a:rPr>
              <a:t>The </a:t>
            </a:r>
            <a:r>
              <a:rPr lang="en-US" i="1" dirty="0">
                <a:latin typeface="Bookman Old Style" panose="02050604050505020204" pitchFamily="18" charset="0"/>
              </a:rPr>
              <a:t>Indirect Cycle</a:t>
            </a:r>
            <a:r>
              <a:rPr lang="en-US" dirty="0">
                <a:latin typeface="Bookman Old Style" panose="02050604050505020204" pitchFamily="18" charset="0"/>
              </a:rPr>
              <a:t> is always followed by the </a:t>
            </a:r>
            <a:r>
              <a:rPr lang="en-US" i="1" dirty="0">
                <a:latin typeface="Bookman Old Style" panose="02050604050505020204" pitchFamily="18" charset="0"/>
              </a:rPr>
              <a:t>Execute Cycle</a:t>
            </a:r>
            <a:r>
              <a:rPr lang="en-US" dirty="0">
                <a:latin typeface="Bookman Old Style" panose="02050604050505020204" pitchFamily="18" charset="0"/>
              </a:rPr>
              <a:t>. The </a:t>
            </a:r>
            <a:r>
              <a:rPr lang="en-US" i="1" dirty="0">
                <a:latin typeface="Bookman Old Style" panose="02050604050505020204" pitchFamily="18" charset="0"/>
              </a:rPr>
              <a:t>Interrupt Cycle</a:t>
            </a:r>
            <a:r>
              <a:rPr lang="en-US" dirty="0">
                <a:latin typeface="Bookman Old Style" panose="02050604050505020204" pitchFamily="18" charset="0"/>
              </a:rPr>
              <a:t> is always followed by the </a:t>
            </a:r>
            <a:r>
              <a:rPr lang="en-US" i="1" dirty="0">
                <a:latin typeface="Bookman Old Style" panose="02050604050505020204" pitchFamily="18" charset="0"/>
              </a:rPr>
              <a:t>Fetch Cycle</a:t>
            </a:r>
            <a:r>
              <a:rPr lang="en-US" dirty="0">
                <a:latin typeface="Bookman Old Style" panose="02050604050505020204" pitchFamily="18" charset="0"/>
              </a:rPr>
              <a:t>. For both fetch and execute cycles, the next cycle depends on the state of the system. </a:t>
            </a:r>
          </a:p>
          <a:p>
            <a:pPr fontAlgn="base"/>
            <a:r>
              <a:rPr lang="en-US" dirty="0">
                <a:latin typeface="Bookman Old Style" panose="02050604050505020204" pitchFamily="18" charset="0"/>
              </a:rPr>
              <a:t> </a:t>
            </a:r>
          </a:p>
          <a:p>
            <a:endParaRPr lang="en-US" dirty="0">
              <a:latin typeface="Bookman Old Style" panose="0205060405050502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Lightbox"/>
          <p:cNvPicPr>
            <a:picLocks noChangeAspect="1" noChangeArrowheads="1"/>
          </p:cNvPicPr>
          <p:nvPr/>
        </p:nvPicPr>
        <p:blipFill>
          <a:blip r:embed="rId2"/>
          <a:srcRect/>
          <a:stretch>
            <a:fillRect/>
          </a:stretch>
        </p:blipFill>
        <p:spPr bwMode="auto">
          <a:xfrm>
            <a:off x="308660" y="-17755"/>
            <a:ext cx="8815414" cy="666496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D41C-90D2-4AFA-B82E-98A7D9FF44C8}"/>
              </a:ext>
            </a:extLst>
          </p:cNvPr>
          <p:cNvSpPr>
            <a:spLocks noGrp="1"/>
          </p:cNvSpPr>
          <p:nvPr>
            <p:ph type="title"/>
          </p:nvPr>
        </p:nvSpPr>
        <p:spPr/>
        <p:txBody>
          <a:bodyPr>
            <a:normAutofit fontScale="90000"/>
          </a:bodyPr>
          <a:lstStyle/>
          <a:p>
            <a:r>
              <a:rPr lang="en-IN" sz="4400" dirty="0">
                <a:solidFill>
                  <a:srgbClr val="002060"/>
                </a:solidFill>
                <a:latin typeface="Cooper Black" panose="0208090404030B020404" pitchFamily="18" charset="0"/>
              </a:rPr>
              <a:t>What is Stored Program Concept?</a:t>
            </a:r>
          </a:p>
        </p:txBody>
      </p:sp>
      <p:sp>
        <p:nvSpPr>
          <p:cNvPr id="3" name="Content Placeholder 2">
            <a:extLst>
              <a:ext uri="{FF2B5EF4-FFF2-40B4-BE49-F238E27FC236}">
                <a16:creationId xmlns:a16="http://schemas.microsoft.com/office/drawing/2014/main" id="{FB6F1F84-FDB8-48A1-9A5A-AC787915B0FB}"/>
              </a:ext>
            </a:extLst>
          </p:cNvPr>
          <p:cNvSpPr>
            <a:spLocks noGrp="1"/>
          </p:cNvSpPr>
          <p:nvPr>
            <p:ph idx="1"/>
          </p:nvPr>
        </p:nvSpPr>
        <p:spPr>
          <a:xfrm>
            <a:off x="273074" y="2175310"/>
            <a:ext cx="8596668" cy="3760175"/>
          </a:xfrm>
        </p:spPr>
        <p:txBody>
          <a:bodyPr>
            <a:noAutofit/>
          </a:bodyPr>
          <a:lstStyle/>
          <a:p>
            <a:pPr algn="just"/>
            <a:r>
              <a:rPr lang="en-US" sz="2400" dirty="0">
                <a:solidFill>
                  <a:srgbClr val="2C2F34"/>
                </a:solidFill>
                <a:latin typeface="Bookman Old Style" panose="02050604050505020204" pitchFamily="18" charset="0"/>
                <a:cs typeface="Arial" panose="020B0604020202020204" pitchFamily="34" charset="0"/>
              </a:rPr>
              <a:t>It</a:t>
            </a:r>
            <a:r>
              <a:rPr lang="en-US" sz="2400" i="0" dirty="0">
                <a:solidFill>
                  <a:srgbClr val="2C2F34"/>
                </a:solidFill>
                <a:effectLst/>
                <a:latin typeface="Bookman Old Style" panose="02050604050505020204" pitchFamily="18" charset="0"/>
                <a:cs typeface="Arial" panose="020B0604020202020204" pitchFamily="34" charset="0"/>
              </a:rPr>
              <a:t> is the fundamental idea upon which all modern computers are based.</a:t>
            </a:r>
          </a:p>
          <a:p>
            <a:pPr algn="just"/>
            <a:r>
              <a:rPr lang="en-US" sz="2400" dirty="0">
                <a:solidFill>
                  <a:srgbClr val="2C2F34"/>
                </a:solidFill>
                <a:latin typeface="Bookman Old Style" panose="02050604050505020204" pitchFamily="18" charset="0"/>
                <a:cs typeface="Arial" panose="020B0604020202020204" pitchFamily="34" charset="0"/>
              </a:rPr>
              <a:t>First</a:t>
            </a:r>
            <a:r>
              <a:rPr lang="en-US" sz="2400" i="0" dirty="0">
                <a:solidFill>
                  <a:srgbClr val="2C2F34"/>
                </a:solidFill>
                <a:effectLst/>
                <a:latin typeface="Bookman Old Style" panose="02050604050505020204" pitchFamily="18" charset="0"/>
                <a:cs typeface="Arial" panose="020B0604020202020204" pitchFamily="34" charset="0"/>
              </a:rPr>
              <a:t> introduced by John von Neumann in 1945.</a:t>
            </a:r>
          </a:p>
          <a:p>
            <a:pPr algn="just"/>
            <a:r>
              <a:rPr lang="en-US" sz="2400" dirty="0">
                <a:solidFill>
                  <a:srgbClr val="2C2F34"/>
                </a:solidFill>
                <a:latin typeface="Bookman Old Style" panose="02050604050505020204" pitchFamily="18" charset="0"/>
                <a:cs typeface="Arial" panose="020B0604020202020204" pitchFamily="34" charset="0"/>
              </a:rPr>
              <a:t>T</a:t>
            </a:r>
            <a:r>
              <a:rPr lang="en-US" sz="2400" i="0" dirty="0">
                <a:solidFill>
                  <a:srgbClr val="2C2F34"/>
                </a:solidFill>
                <a:effectLst/>
                <a:latin typeface="Bookman Old Style" panose="02050604050505020204" pitchFamily="18" charset="0"/>
                <a:cs typeface="Arial" panose="020B0604020202020204" pitchFamily="34" charset="0"/>
              </a:rPr>
              <a:t>his architecture offers storage of your programs into Read-Only Memory (ROM) chips, instead of having to hardwire them into your computer’s circuitry as was done with previous computers. </a:t>
            </a:r>
          </a:p>
          <a:p>
            <a:pPr marL="0" indent="0" algn="l">
              <a:buNone/>
            </a:pP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90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884" y="508087"/>
            <a:ext cx="8762260" cy="5355312"/>
          </a:xfrm>
          <a:prstGeom prst="rect">
            <a:avLst/>
          </a:prstGeom>
          <a:noFill/>
        </p:spPr>
        <p:txBody>
          <a:bodyPr wrap="square" rtlCol="0">
            <a:spAutoFit/>
          </a:bodyPr>
          <a:lstStyle/>
          <a:p>
            <a:pPr algn="just" fontAlgn="base"/>
            <a:r>
              <a:rPr lang="en-US" dirty="0">
                <a:latin typeface="Bookman Old Style" panose="02050604050505020204" pitchFamily="18" charset="0"/>
              </a:rPr>
              <a:t>We assumed a new 2-bit register called </a:t>
            </a:r>
            <a:r>
              <a:rPr lang="en-US" b="1" i="1" dirty="0">
                <a:latin typeface="Bookman Old Style" panose="02050604050505020204" pitchFamily="18" charset="0"/>
              </a:rPr>
              <a:t>Instruction Cycle Code </a:t>
            </a:r>
            <a:r>
              <a:rPr lang="en-US" b="1" dirty="0">
                <a:latin typeface="Bookman Old Style" panose="02050604050505020204" pitchFamily="18" charset="0"/>
              </a:rPr>
              <a:t>(ICC). </a:t>
            </a:r>
            <a:r>
              <a:rPr lang="en-US" dirty="0">
                <a:latin typeface="Bookman Old Style" panose="02050604050505020204" pitchFamily="18" charset="0"/>
              </a:rPr>
              <a:t>The ICC designates the state of processor in terms of which portion of the cycle it is in:- </a:t>
            </a:r>
          </a:p>
          <a:p>
            <a:pPr fontAlgn="base"/>
            <a:endParaRPr lang="en-US" b="1" dirty="0">
              <a:latin typeface="Bookman Old Style" panose="02050604050505020204" pitchFamily="18" charset="0"/>
            </a:endParaRPr>
          </a:p>
          <a:p>
            <a:pPr fontAlgn="base"/>
            <a:r>
              <a:rPr lang="en-US" b="1" dirty="0">
                <a:latin typeface="Bookman Old Style" panose="02050604050505020204" pitchFamily="18" charset="0"/>
              </a:rPr>
              <a:t>00 : Fetch Cycle </a:t>
            </a:r>
            <a:br>
              <a:rPr lang="en-US" b="1" dirty="0">
                <a:latin typeface="Bookman Old Style" panose="02050604050505020204" pitchFamily="18" charset="0"/>
              </a:rPr>
            </a:br>
            <a:r>
              <a:rPr lang="en-US" b="1" dirty="0">
                <a:latin typeface="Bookman Old Style" panose="02050604050505020204" pitchFamily="18" charset="0"/>
              </a:rPr>
              <a:t>01 : Indirect Cycle </a:t>
            </a:r>
            <a:br>
              <a:rPr lang="en-US" b="1" dirty="0">
                <a:latin typeface="Bookman Old Style" panose="02050604050505020204" pitchFamily="18" charset="0"/>
              </a:rPr>
            </a:br>
            <a:r>
              <a:rPr lang="en-US" b="1" dirty="0">
                <a:latin typeface="Bookman Old Style" panose="02050604050505020204" pitchFamily="18" charset="0"/>
              </a:rPr>
              <a:t>10 : Execute Cycle </a:t>
            </a:r>
            <a:br>
              <a:rPr lang="en-US" b="1" dirty="0">
                <a:latin typeface="Bookman Old Style" panose="02050604050505020204" pitchFamily="18" charset="0"/>
              </a:rPr>
            </a:br>
            <a:r>
              <a:rPr lang="en-US" b="1" dirty="0">
                <a:latin typeface="Bookman Old Style" panose="02050604050505020204" pitchFamily="18" charset="0"/>
              </a:rPr>
              <a:t>11 : Interrupt Cycle</a:t>
            </a:r>
            <a:r>
              <a:rPr lang="en-US" dirty="0">
                <a:latin typeface="Bookman Old Style" panose="02050604050505020204" pitchFamily="18" charset="0"/>
              </a:rPr>
              <a:t> </a:t>
            </a:r>
          </a:p>
          <a:p>
            <a:pPr algn="just" fontAlgn="base"/>
            <a:endParaRPr lang="en-US" dirty="0">
              <a:latin typeface="Bookman Old Style" panose="02050604050505020204" pitchFamily="18" charset="0"/>
            </a:endParaRPr>
          </a:p>
          <a:p>
            <a:pPr algn="just" fontAlgn="base"/>
            <a:r>
              <a:rPr lang="en-US" dirty="0">
                <a:latin typeface="Bookman Old Style" panose="02050604050505020204" pitchFamily="18" charset="0"/>
              </a:rPr>
              <a:t>At the end of the each cycles, the ICC is set appropriately. The above flowchart of </a:t>
            </a:r>
            <a:r>
              <a:rPr lang="en-US" i="1" dirty="0">
                <a:latin typeface="Bookman Old Style" panose="02050604050505020204" pitchFamily="18" charset="0"/>
              </a:rPr>
              <a:t>Instruction Cycle</a:t>
            </a:r>
            <a:r>
              <a:rPr lang="en-US" dirty="0">
                <a:latin typeface="Bookman Old Style" panose="02050604050505020204" pitchFamily="18" charset="0"/>
              </a:rPr>
              <a:t> describes the complete sequence of micro-operations, depending only on the instruction sequence and the interrupt pattern(this is a simplified example). </a:t>
            </a:r>
          </a:p>
          <a:p>
            <a:pPr algn="just" fontAlgn="base"/>
            <a:endParaRPr lang="en-IN" dirty="0">
              <a:latin typeface="Bookman Old Style" panose="02050604050505020204" pitchFamily="18" charset="0"/>
            </a:endParaRPr>
          </a:p>
          <a:p>
            <a:pPr algn="just" fontAlgn="base"/>
            <a:r>
              <a:rPr lang="en-US" dirty="0">
                <a:latin typeface="Bookman Old Style" panose="02050604050505020204" pitchFamily="18" charset="0"/>
              </a:rPr>
              <a:t>Different Instruction Cycles: </a:t>
            </a:r>
          </a:p>
          <a:p>
            <a:pPr algn="just" fontAlgn="base"/>
            <a:endParaRPr lang="en-US" dirty="0">
              <a:latin typeface="Bookman Old Style" panose="02050604050505020204" pitchFamily="18" charset="0"/>
            </a:endParaRPr>
          </a:p>
          <a:p>
            <a:pPr algn="just" fontAlgn="base">
              <a:buFont typeface="Wingdings" pitchFamily="2" charset="2"/>
              <a:buChar char="Ø"/>
            </a:pPr>
            <a:r>
              <a:rPr lang="en-IN" dirty="0">
                <a:latin typeface="Bookman Old Style" panose="02050604050505020204" pitchFamily="18" charset="0"/>
              </a:rPr>
              <a:t> </a:t>
            </a:r>
            <a:r>
              <a:rPr lang="en-US" b="1" dirty="0">
                <a:latin typeface="Bookman Old Style" panose="02050604050505020204" pitchFamily="18" charset="0"/>
              </a:rPr>
              <a:t>The Fetch Cycle –</a:t>
            </a:r>
            <a:r>
              <a:rPr lang="en-US" dirty="0">
                <a:latin typeface="Bookman Old Style" panose="02050604050505020204" pitchFamily="18" charset="0"/>
              </a:rPr>
              <a:t> </a:t>
            </a:r>
            <a:endParaRPr lang="en-IN" dirty="0">
              <a:latin typeface="Bookman Old Style" panose="02050604050505020204" pitchFamily="18" charset="0"/>
            </a:endParaRPr>
          </a:p>
          <a:p>
            <a:pPr algn="just" fontAlgn="base"/>
            <a:r>
              <a:rPr lang="en-US" dirty="0">
                <a:latin typeface="Bookman Old Style" panose="02050604050505020204" pitchFamily="18" charset="0"/>
              </a:rPr>
              <a:t>At the beginning of the fetch cycle, the address of the next instruction to be executed is in the </a:t>
            </a:r>
            <a:r>
              <a:rPr lang="en-US" i="1" dirty="0">
                <a:latin typeface="Bookman Old Style" panose="02050604050505020204" pitchFamily="18" charset="0"/>
              </a:rPr>
              <a:t>Program Counter</a:t>
            </a:r>
            <a:r>
              <a:rPr lang="en-US" dirty="0">
                <a:latin typeface="Bookman Old Style" panose="02050604050505020204" pitchFamily="18" charset="0"/>
              </a:rPr>
              <a:t>(PC).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Lightbox"/>
          <p:cNvPicPr>
            <a:picLocks noChangeAspect="1" noChangeArrowheads="1"/>
          </p:cNvPicPr>
          <p:nvPr/>
        </p:nvPicPr>
        <p:blipFill>
          <a:blip r:embed="rId2"/>
          <a:srcRect/>
          <a:stretch>
            <a:fillRect/>
          </a:stretch>
        </p:blipFill>
        <p:spPr bwMode="auto">
          <a:xfrm>
            <a:off x="2154988" y="171447"/>
            <a:ext cx="5353050" cy="2971801"/>
          </a:xfrm>
          <a:prstGeom prst="rect">
            <a:avLst/>
          </a:prstGeom>
          <a:noFill/>
        </p:spPr>
      </p:pic>
      <p:sp>
        <p:nvSpPr>
          <p:cNvPr id="3" name="TextBox 2"/>
          <p:cNvSpPr txBox="1"/>
          <p:nvPr/>
        </p:nvSpPr>
        <p:spPr>
          <a:xfrm>
            <a:off x="1225043" y="2895897"/>
            <a:ext cx="8286808" cy="923330"/>
          </a:xfrm>
          <a:prstGeom prst="rect">
            <a:avLst/>
          </a:prstGeom>
          <a:noFill/>
        </p:spPr>
        <p:txBody>
          <a:bodyPr wrap="square" rtlCol="0">
            <a:spAutoFit/>
          </a:bodyPr>
          <a:lstStyle/>
          <a:p>
            <a:pPr algn="just">
              <a:buFont typeface="Arial" pitchFamily="34" charset="0"/>
              <a:buChar char="•"/>
            </a:pPr>
            <a:r>
              <a:rPr lang="en-IN" dirty="0">
                <a:latin typeface="Bookman Old Style" panose="02050604050505020204" pitchFamily="18" charset="0"/>
              </a:rPr>
              <a:t> </a:t>
            </a:r>
            <a:r>
              <a:rPr lang="en-US" b="1" dirty="0">
                <a:latin typeface="Bookman Old Style" panose="02050604050505020204" pitchFamily="18" charset="0"/>
              </a:rPr>
              <a:t>Step 1:</a:t>
            </a:r>
            <a:r>
              <a:rPr lang="en-US" dirty="0">
                <a:latin typeface="Bookman Old Style" panose="02050604050505020204" pitchFamily="18" charset="0"/>
              </a:rPr>
              <a:t> The address in the program counter is moved to the memory address register(MAR), as this is the only register which is connected to address lines of the system bus. </a:t>
            </a:r>
          </a:p>
        </p:txBody>
      </p:sp>
      <p:pic>
        <p:nvPicPr>
          <p:cNvPr id="24580" name="Picture 4" descr="Lightbox"/>
          <p:cNvPicPr>
            <a:picLocks noChangeAspect="1" noChangeArrowheads="1"/>
          </p:cNvPicPr>
          <p:nvPr/>
        </p:nvPicPr>
        <p:blipFill>
          <a:blip r:embed="rId3"/>
          <a:srcRect/>
          <a:stretch>
            <a:fillRect/>
          </a:stretch>
        </p:blipFill>
        <p:spPr bwMode="auto">
          <a:xfrm>
            <a:off x="2539228" y="3819227"/>
            <a:ext cx="4829175" cy="27813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857" y="665788"/>
            <a:ext cx="8215370" cy="1754326"/>
          </a:xfrm>
          <a:prstGeom prst="rect">
            <a:avLst/>
          </a:prstGeom>
          <a:noFill/>
        </p:spPr>
        <p:txBody>
          <a:bodyPr wrap="square" rtlCol="0">
            <a:spAutoFit/>
          </a:bodyPr>
          <a:lstStyle/>
          <a:p>
            <a:pPr algn="just">
              <a:buFont typeface="Arial" pitchFamily="34" charset="0"/>
              <a:buChar char="•"/>
            </a:pPr>
            <a:r>
              <a:rPr lang="en-IN" dirty="0">
                <a:latin typeface="Bookman Old Style" panose="02050604050505020204" pitchFamily="18" charset="0"/>
              </a:rPr>
              <a:t> </a:t>
            </a:r>
            <a:r>
              <a:rPr lang="en-US" b="1" dirty="0">
                <a:latin typeface="Bookman Old Style" panose="02050604050505020204" pitchFamily="18" charset="0"/>
              </a:rPr>
              <a:t>Step 2: </a:t>
            </a:r>
            <a:r>
              <a:rPr lang="en-US" dirty="0">
                <a:latin typeface="Bookman Old Style" panose="02050604050505020204" pitchFamily="18" charset="0"/>
              </a:rPr>
              <a:t>The address in MAR is placed on the address bus, now the control unit issues a READ command on the control bus, and the result appears on the data bus and is then copied into the memory buffer register(MBR). Program counter is incremented by one, to get ready for the next instruction. (These two action can be performed simultaneously to save time).</a:t>
            </a:r>
          </a:p>
        </p:txBody>
      </p:sp>
      <p:pic>
        <p:nvPicPr>
          <p:cNvPr id="26626" name="Picture 2" descr="Lightbox"/>
          <p:cNvPicPr>
            <a:picLocks noChangeAspect="1" noChangeArrowheads="1"/>
          </p:cNvPicPr>
          <p:nvPr/>
        </p:nvPicPr>
        <p:blipFill>
          <a:blip r:embed="rId2"/>
          <a:srcRect/>
          <a:stretch>
            <a:fillRect/>
          </a:stretch>
        </p:blipFill>
        <p:spPr bwMode="auto">
          <a:xfrm>
            <a:off x="2475418" y="2525013"/>
            <a:ext cx="5181600" cy="2819401"/>
          </a:xfrm>
          <a:prstGeom prst="rect">
            <a:avLst/>
          </a:prstGeom>
          <a:noFill/>
        </p:spPr>
      </p:pic>
      <p:sp>
        <p:nvSpPr>
          <p:cNvPr id="5" name="TextBox 4"/>
          <p:cNvSpPr txBox="1"/>
          <p:nvPr/>
        </p:nvSpPr>
        <p:spPr>
          <a:xfrm>
            <a:off x="1020857" y="5264647"/>
            <a:ext cx="8762516" cy="369332"/>
          </a:xfrm>
          <a:prstGeom prst="rect">
            <a:avLst/>
          </a:prstGeom>
          <a:noFill/>
        </p:spPr>
        <p:txBody>
          <a:bodyPr wrap="square" rtlCol="0">
            <a:spAutoFit/>
          </a:bodyPr>
          <a:lstStyle/>
          <a:p>
            <a:pPr>
              <a:buFont typeface="Arial" pitchFamily="34" charset="0"/>
              <a:buChar char="•"/>
            </a:pPr>
            <a:r>
              <a:rPr lang="en-IN" dirty="0">
                <a:latin typeface="Bookman Old Style" panose="02050604050505020204" pitchFamily="18" charset="0"/>
              </a:rPr>
              <a:t> </a:t>
            </a:r>
            <a:r>
              <a:rPr lang="en-US" b="1" dirty="0">
                <a:latin typeface="Bookman Old Style" panose="02050604050505020204" pitchFamily="18" charset="0"/>
              </a:rPr>
              <a:t>Step 3: </a:t>
            </a:r>
            <a:r>
              <a:rPr lang="en-US" dirty="0">
                <a:latin typeface="Bookman Old Style" panose="02050604050505020204" pitchFamily="18" charset="0"/>
              </a:rPr>
              <a:t>The content of the MBR is moved to the instruction register(IR).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Lightbox"/>
          <p:cNvPicPr>
            <a:picLocks noChangeAspect="1" noChangeArrowheads="1"/>
          </p:cNvPicPr>
          <p:nvPr/>
        </p:nvPicPr>
        <p:blipFill>
          <a:blip r:embed="rId2"/>
          <a:srcRect/>
          <a:stretch>
            <a:fillRect/>
          </a:stretch>
        </p:blipFill>
        <p:spPr bwMode="auto">
          <a:xfrm>
            <a:off x="3104899" y="42857"/>
            <a:ext cx="4791075" cy="2743201"/>
          </a:xfrm>
          <a:prstGeom prst="rect">
            <a:avLst/>
          </a:prstGeom>
          <a:noFill/>
        </p:spPr>
      </p:pic>
      <p:sp>
        <p:nvSpPr>
          <p:cNvPr id="8" name="TextBox 7"/>
          <p:cNvSpPr txBox="1"/>
          <p:nvPr/>
        </p:nvSpPr>
        <p:spPr>
          <a:xfrm>
            <a:off x="1233997" y="2786058"/>
            <a:ext cx="8542935" cy="923330"/>
          </a:xfrm>
          <a:prstGeom prst="rect">
            <a:avLst/>
          </a:prstGeom>
          <a:noFill/>
        </p:spPr>
        <p:txBody>
          <a:bodyPr wrap="square" rtlCol="0">
            <a:spAutoFit/>
          </a:bodyPr>
          <a:lstStyle/>
          <a:p>
            <a:pPr>
              <a:buFont typeface="Arial" pitchFamily="34" charset="0"/>
              <a:buChar char="•"/>
            </a:pPr>
            <a:r>
              <a:rPr lang="en-IN" dirty="0">
                <a:latin typeface="Bookman Old Style" panose="02050604050505020204" pitchFamily="18" charset="0"/>
              </a:rPr>
              <a:t> </a:t>
            </a:r>
            <a:r>
              <a:rPr lang="en-US" dirty="0">
                <a:latin typeface="Bookman Old Style" panose="02050604050505020204" pitchFamily="18" charset="0"/>
              </a:rPr>
              <a:t>Thus, a simple </a:t>
            </a:r>
            <a:r>
              <a:rPr lang="en-US" i="1" dirty="0">
                <a:latin typeface="Bookman Old Style" panose="02050604050505020204" pitchFamily="18" charset="0"/>
              </a:rPr>
              <a:t>Fetch Cycle </a:t>
            </a:r>
            <a:r>
              <a:rPr lang="en-US" dirty="0">
                <a:latin typeface="Bookman Old Style" panose="02050604050505020204" pitchFamily="18" charset="0"/>
              </a:rPr>
              <a:t>consist of three steps and four micro-operation. Symbolically, we can write these sequence of events as follows:- </a:t>
            </a:r>
          </a:p>
        </p:txBody>
      </p:sp>
      <p:pic>
        <p:nvPicPr>
          <p:cNvPr id="27652" name="Picture 4" descr="Lightbox"/>
          <p:cNvPicPr>
            <a:picLocks noChangeAspect="1" noChangeArrowheads="1"/>
          </p:cNvPicPr>
          <p:nvPr/>
        </p:nvPicPr>
        <p:blipFill>
          <a:blip r:embed="rId3"/>
          <a:srcRect/>
          <a:stretch>
            <a:fillRect/>
          </a:stretch>
        </p:blipFill>
        <p:spPr bwMode="auto">
          <a:xfrm>
            <a:off x="3301874" y="3424255"/>
            <a:ext cx="4667250" cy="2362200"/>
          </a:xfrm>
          <a:prstGeom prst="rect">
            <a:avLst/>
          </a:prstGeom>
          <a:noFill/>
        </p:spPr>
      </p:pic>
      <p:sp>
        <p:nvSpPr>
          <p:cNvPr id="10" name="TextBox 9"/>
          <p:cNvSpPr txBox="1"/>
          <p:nvPr/>
        </p:nvSpPr>
        <p:spPr>
          <a:xfrm>
            <a:off x="1233997" y="5634722"/>
            <a:ext cx="8691238" cy="923330"/>
          </a:xfrm>
          <a:prstGeom prst="rect">
            <a:avLst/>
          </a:prstGeom>
          <a:noFill/>
        </p:spPr>
        <p:txBody>
          <a:bodyPr wrap="square" rtlCol="0">
            <a:spAutoFit/>
          </a:bodyPr>
          <a:lstStyle/>
          <a:p>
            <a:pPr>
              <a:buFont typeface="Arial" pitchFamily="34" charset="0"/>
              <a:buChar char="•"/>
            </a:pPr>
            <a:r>
              <a:rPr lang="en-IN" dirty="0">
                <a:latin typeface="Bookman Old Style" panose="02050604050505020204" pitchFamily="18" charset="0"/>
              </a:rPr>
              <a:t> </a:t>
            </a:r>
            <a:r>
              <a:rPr lang="en-US" dirty="0">
                <a:latin typeface="Bookman Old Style" panose="02050604050505020204" pitchFamily="18" charset="0"/>
              </a:rPr>
              <a:t>Here </a:t>
            </a:r>
            <a:r>
              <a:rPr lang="en-US" b="1" dirty="0">
                <a:latin typeface="Bookman Old Style" panose="02050604050505020204" pitchFamily="18" charset="0"/>
              </a:rPr>
              <a:t>‘I’ is the instruction length</a:t>
            </a:r>
            <a:r>
              <a:rPr lang="en-US" dirty="0">
                <a:latin typeface="Bookman Old Style" panose="02050604050505020204" pitchFamily="18" charset="0"/>
              </a:rPr>
              <a:t>. The notations </a:t>
            </a:r>
            <a:r>
              <a:rPr lang="en-US" b="1" dirty="0">
                <a:latin typeface="Bookman Old Style" panose="02050604050505020204" pitchFamily="18" charset="0"/>
              </a:rPr>
              <a:t>(t1, t2, t3) represents successive time units</a:t>
            </a:r>
            <a:r>
              <a:rPr lang="en-US" dirty="0">
                <a:latin typeface="Bookman Old Style" panose="02050604050505020204" pitchFamily="18" charset="0"/>
              </a:rPr>
              <a:t>. We assume that a clock is available for timing purposes and it emits regularly spaced clock pulses. </a:t>
            </a:r>
          </a:p>
        </p:txBody>
      </p:sp>
      <p:sp>
        <p:nvSpPr>
          <p:cNvPr id="13" name="Rectangle 12"/>
          <p:cNvSpPr/>
          <p:nvPr/>
        </p:nvSpPr>
        <p:spPr>
          <a:xfrm>
            <a:off x="5095868" y="2214554"/>
            <a:ext cx="1285884"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143477" y="2245190"/>
            <a:ext cx="1285884" cy="646331"/>
          </a:xfrm>
          <a:prstGeom prst="rect">
            <a:avLst/>
          </a:prstGeom>
          <a:noFill/>
        </p:spPr>
        <p:txBody>
          <a:bodyPr wrap="square" rtlCol="0">
            <a:spAutoFit/>
          </a:bodyPr>
          <a:lstStyle/>
          <a:p>
            <a:r>
              <a:rPr lang="en-IN" dirty="0"/>
              <a:t>THIRD STEP</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761" y="285729"/>
            <a:ext cx="9643767" cy="5355312"/>
          </a:xfrm>
          <a:prstGeom prst="rect">
            <a:avLst/>
          </a:prstGeom>
          <a:noFill/>
        </p:spPr>
        <p:txBody>
          <a:bodyPr wrap="square" rtlCol="0">
            <a:spAutoFit/>
          </a:bodyPr>
          <a:lstStyle/>
          <a:p>
            <a:r>
              <a:rPr lang="en-US" dirty="0">
                <a:latin typeface="Bookman Old Style" panose="02050604050505020204" pitchFamily="18" charset="0"/>
              </a:rPr>
              <a:t>Each clock pulse defines a time unit. Thus, all time units are of equal duration. Each micro-operation can be performed within the time of a single time unit.</a:t>
            </a:r>
          </a:p>
          <a:p>
            <a:r>
              <a:rPr lang="en-US" dirty="0">
                <a:solidFill>
                  <a:srgbClr val="C00000"/>
                </a:solidFill>
                <a:latin typeface="Bookman Old Style" panose="02050604050505020204" pitchFamily="18" charset="0"/>
              </a:rPr>
              <a:t>First time unit: Move the contents of the PC to MAR. </a:t>
            </a:r>
            <a:br>
              <a:rPr lang="en-US" dirty="0">
                <a:latin typeface="Bookman Old Style" panose="02050604050505020204" pitchFamily="18" charset="0"/>
              </a:rPr>
            </a:br>
            <a:r>
              <a:rPr lang="en-US" dirty="0">
                <a:solidFill>
                  <a:srgbClr val="C00000"/>
                </a:solidFill>
                <a:latin typeface="Bookman Old Style" panose="02050604050505020204" pitchFamily="18" charset="0"/>
              </a:rPr>
              <a:t>Second time unit: Move contents of memory location specified by MAR to MBR. Increment content of PC by I. </a:t>
            </a:r>
            <a:br>
              <a:rPr lang="en-US" dirty="0">
                <a:latin typeface="Bookman Old Style" panose="02050604050505020204" pitchFamily="18" charset="0"/>
              </a:rPr>
            </a:br>
            <a:r>
              <a:rPr lang="en-US" dirty="0">
                <a:solidFill>
                  <a:srgbClr val="C00000"/>
                </a:solidFill>
                <a:latin typeface="Bookman Old Style" panose="02050604050505020204" pitchFamily="18" charset="0"/>
              </a:rPr>
              <a:t>Third time unit: Move contents of MBR to IR.</a:t>
            </a:r>
            <a:r>
              <a:rPr lang="en-US" dirty="0">
                <a:latin typeface="Bookman Old Style" panose="02050604050505020204" pitchFamily="18" charset="0"/>
              </a:rPr>
              <a:t> </a:t>
            </a:r>
          </a:p>
          <a:p>
            <a:br>
              <a:rPr lang="en-US" dirty="0">
                <a:latin typeface="Bookman Old Style" panose="02050604050505020204" pitchFamily="18" charset="0"/>
              </a:rPr>
            </a:br>
            <a:r>
              <a:rPr lang="en-US" b="1" dirty="0">
                <a:solidFill>
                  <a:srgbClr val="FF0000"/>
                </a:solidFill>
                <a:latin typeface="Bookman Old Style" panose="02050604050505020204" pitchFamily="18" charset="0"/>
              </a:rPr>
              <a:t>Note:</a:t>
            </a:r>
            <a:r>
              <a:rPr lang="en-US" dirty="0">
                <a:solidFill>
                  <a:srgbClr val="FF0000"/>
                </a:solidFill>
                <a:latin typeface="Bookman Old Style" panose="02050604050505020204" pitchFamily="18" charset="0"/>
              </a:rPr>
              <a:t> Second and third micro-operations both take place during the second time unit. </a:t>
            </a:r>
            <a:r>
              <a:rPr lang="en-US" dirty="0">
                <a:latin typeface="Bookman Old Style" panose="02050604050505020204" pitchFamily="18" charset="0"/>
              </a:rPr>
              <a:t> </a:t>
            </a:r>
          </a:p>
          <a:p>
            <a:endParaRPr lang="en-US" dirty="0">
              <a:latin typeface="Bookman Old Style" panose="02050604050505020204" pitchFamily="18" charset="0"/>
            </a:endParaRPr>
          </a:p>
          <a:p>
            <a:pPr fontAlgn="base">
              <a:buFont typeface="Wingdings" pitchFamily="2" charset="2"/>
              <a:buChar char="Ø"/>
            </a:pPr>
            <a:r>
              <a:rPr lang="en-IN" dirty="0">
                <a:latin typeface="Bookman Old Style" panose="02050604050505020204" pitchFamily="18" charset="0"/>
              </a:rPr>
              <a:t> </a:t>
            </a:r>
            <a:r>
              <a:rPr lang="en-US" b="1" dirty="0">
                <a:latin typeface="Bookman Old Style" panose="02050604050505020204" pitchFamily="18" charset="0"/>
              </a:rPr>
              <a:t> The Indirect Cycles –</a:t>
            </a:r>
            <a:r>
              <a:rPr lang="en-US" dirty="0">
                <a:latin typeface="Bookman Old Style" panose="02050604050505020204" pitchFamily="18" charset="0"/>
              </a:rPr>
              <a:t> Once an instruction is fetched, the next step is to fetch source operands. </a:t>
            </a:r>
            <a:r>
              <a:rPr lang="en-US" i="1" dirty="0">
                <a:latin typeface="Bookman Old Style" panose="02050604050505020204" pitchFamily="18" charset="0"/>
              </a:rPr>
              <a:t>Source Operand</a:t>
            </a:r>
            <a:r>
              <a:rPr lang="en-US" dirty="0">
                <a:latin typeface="Bookman Old Style" panose="02050604050505020204" pitchFamily="18" charset="0"/>
              </a:rPr>
              <a:t> is being fetched by indirect addressing( it can be fetched by any </a:t>
            </a:r>
            <a:r>
              <a:rPr lang="en-US" u="sng" dirty="0">
                <a:latin typeface="Bookman Old Style" panose="02050604050505020204" pitchFamily="18" charset="0"/>
                <a:hlinkClick r:id="rId2"/>
              </a:rPr>
              <a:t>addressing mode</a:t>
            </a:r>
            <a:r>
              <a:rPr lang="en-US" dirty="0">
                <a:latin typeface="Bookman Old Style" panose="02050604050505020204" pitchFamily="18" charset="0"/>
              </a:rPr>
              <a:t>, here its done by indirect addressing). Register-based operands need not be fetched. Once the opcode is executed, a similar process may be needed to store the result in main memory. Following </a:t>
            </a:r>
            <a:r>
              <a:rPr lang="en-US" i="1" dirty="0">
                <a:latin typeface="Bookman Old Style" panose="02050604050505020204" pitchFamily="18" charset="0"/>
              </a:rPr>
              <a:t>micro-operations</a:t>
            </a:r>
            <a:r>
              <a:rPr lang="en-US" dirty="0">
                <a:latin typeface="Bookman Old Style" panose="02050604050505020204" pitchFamily="18" charset="0"/>
              </a:rPr>
              <a:t> takes place:- </a:t>
            </a:r>
          </a:p>
          <a:p>
            <a:pPr fontAlgn="base"/>
            <a:r>
              <a:rPr lang="en-US" dirty="0">
                <a:latin typeface="Bookman Old Style" panose="02050604050505020204" pitchFamily="18" charset="0"/>
              </a:rPr>
              <a:t> </a:t>
            </a:r>
          </a:p>
          <a:p>
            <a:br>
              <a:rPr lang="en-US" dirty="0">
                <a:latin typeface="Bookman Old Style" panose="02050604050505020204" pitchFamily="18" charset="0"/>
              </a:rPr>
            </a:br>
            <a:endParaRPr lang="en-US" dirty="0">
              <a:latin typeface="Bookman Old Style" panose="02050604050505020204" pitchFamily="18" charset="0"/>
            </a:endParaRPr>
          </a:p>
        </p:txBody>
      </p:sp>
      <p:pic>
        <p:nvPicPr>
          <p:cNvPr id="28674" name="Picture 2" descr="Lightbox"/>
          <p:cNvPicPr>
            <a:picLocks noChangeAspect="1" noChangeArrowheads="1"/>
          </p:cNvPicPr>
          <p:nvPr/>
        </p:nvPicPr>
        <p:blipFill>
          <a:blip r:embed="rId3"/>
          <a:srcRect/>
          <a:stretch>
            <a:fillRect/>
          </a:stretch>
        </p:blipFill>
        <p:spPr bwMode="auto">
          <a:xfrm>
            <a:off x="1985480" y="4478990"/>
            <a:ext cx="5457825" cy="232410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508" y="580587"/>
            <a:ext cx="8664606" cy="4247317"/>
          </a:xfrm>
          <a:prstGeom prst="rect">
            <a:avLst/>
          </a:prstGeom>
          <a:noFill/>
        </p:spPr>
        <p:txBody>
          <a:bodyPr wrap="square" rtlCol="0">
            <a:spAutoFit/>
          </a:bodyPr>
          <a:lstStyle/>
          <a:p>
            <a:r>
              <a:rPr lang="en-US" b="1" dirty="0">
                <a:latin typeface="Bookman Old Style" panose="02050604050505020204" pitchFamily="18" charset="0"/>
              </a:rPr>
              <a:t>Step 1: </a:t>
            </a:r>
            <a:r>
              <a:rPr lang="en-US" dirty="0">
                <a:latin typeface="Bookman Old Style" panose="02050604050505020204" pitchFamily="18" charset="0"/>
              </a:rPr>
              <a:t>The address field of the instruction is transferred to the MAR. This is used to fetch the address of the operand. </a:t>
            </a:r>
            <a:br>
              <a:rPr lang="en-US" dirty="0">
                <a:latin typeface="Bookman Old Style" panose="02050604050505020204" pitchFamily="18" charset="0"/>
              </a:rPr>
            </a:br>
            <a:r>
              <a:rPr lang="en-US" b="1" dirty="0">
                <a:latin typeface="Bookman Old Style" panose="02050604050505020204" pitchFamily="18" charset="0"/>
              </a:rPr>
              <a:t>Step 2:</a:t>
            </a:r>
            <a:r>
              <a:rPr lang="en-US" dirty="0">
                <a:latin typeface="Bookman Old Style" panose="02050604050505020204" pitchFamily="18" charset="0"/>
              </a:rPr>
              <a:t> The address field of the IR is updated from the MBR.(So that it now contains a direct addressing rather than indirect addressing) </a:t>
            </a:r>
            <a:br>
              <a:rPr lang="en-US" dirty="0">
                <a:latin typeface="Bookman Old Style" panose="02050604050505020204" pitchFamily="18" charset="0"/>
              </a:rPr>
            </a:br>
            <a:r>
              <a:rPr lang="en-US" b="1" dirty="0">
                <a:latin typeface="Bookman Old Style" panose="02050604050505020204" pitchFamily="18" charset="0"/>
              </a:rPr>
              <a:t>Step 3:</a:t>
            </a:r>
            <a:r>
              <a:rPr lang="en-US" dirty="0">
                <a:latin typeface="Bookman Old Style" panose="02050604050505020204" pitchFamily="18" charset="0"/>
              </a:rPr>
              <a:t> The IR is now in the state, as if indirect addressing has not been occurred.</a:t>
            </a:r>
          </a:p>
          <a:p>
            <a:r>
              <a:rPr lang="en-US" b="1" dirty="0">
                <a:solidFill>
                  <a:srgbClr val="FF0000"/>
                </a:solidFill>
                <a:latin typeface="Bookman Old Style" panose="02050604050505020204" pitchFamily="18" charset="0"/>
              </a:rPr>
              <a:t>Note:</a:t>
            </a:r>
            <a:r>
              <a:rPr lang="en-US" dirty="0">
                <a:solidFill>
                  <a:srgbClr val="FF0000"/>
                </a:solidFill>
                <a:latin typeface="Bookman Old Style" panose="02050604050505020204" pitchFamily="18" charset="0"/>
              </a:rPr>
              <a:t> Now IR is ready for the execute cycle, but it skips that cycle for a moment to consider the </a:t>
            </a:r>
            <a:r>
              <a:rPr lang="en-US" i="1" dirty="0">
                <a:solidFill>
                  <a:srgbClr val="FF0000"/>
                </a:solidFill>
                <a:latin typeface="Bookman Old Style" panose="02050604050505020204" pitchFamily="18" charset="0"/>
              </a:rPr>
              <a:t>Interrupt Cycle </a:t>
            </a:r>
            <a:r>
              <a:rPr lang="en-US" dirty="0">
                <a:solidFill>
                  <a:srgbClr val="FF0000"/>
                </a:solidFill>
                <a:latin typeface="Bookman Old Style" panose="02050604050505020204" pitchFamily="18" charset="0"/>
              </a:rPr>
              <a:t>. </a:t>
            </a:r>
          </a:p>
          <a:p>
            <a:endParaRPr lang="en-IN" dirty="0">
              <a:latin typeface="Bookman Old Style" panose="02050604050505020204" pitchFamily="18" charset="0"/>
            </a:endParaRPr>
          </a:p>
          <a:p>
            <a:pPr fontAlgn="base">
              <a:buFont typeface="Wingdings" pitchFamily="2" charset="2"/>
              <a:buChar char="Ø"/>
            </a:pPr>
            <a:r>
              <a:rPr lang="en-IN" b="1" dirty="0">
                <a:latin typeface="Bookman Old Style" panose="02050604050505020204" pitchFamily="18" charset="0"/>
              </a:rPr>
              <a:t> </a:t>
            </a:r>
            <a:r>
              <a:rPr lang="en-US" b="1" dirty="0">
                <a:latin typeface="Bookman Old Style" panose="02050604050505020204" pitchFamily="18" charset="0"/>
              </a:rPr>
              <a:t>The Execute Cycle -</a:t>
            </a:r>
            <a:r>
              <a:rPr lang="en-US" dirty="0">
                <a:latin typeface="Bookman Old Style" panose="02050604050505020204" pitchFamily="18" charset="0"/>
              </a:rPr>
              <a:t> Execute Cycle is different from the other cycles. Like, for a machine with N different opcodes there are N different sequence of micro-operations that can occur. </a:t>
            </a:r>
            <a:br>
              <a:rPr lang="en-US" dirty="0">
                <a:latin typeface="Bookman Old Style" panose="02050604050505020204" pitchFamily="18" charset="0"/>
              </a:rPr>
            </a:br>
            <a:endParaRPr lang="en-US" dirty="0">
              <a:latin typeface="Bookman Old Style" panose="02050604050505020204" pitchFamily="18" charset="0"/>
            </a:endParaRPr>
          </a:p>
          <a:p>
            <a:pPr fontAlgn="base">
              <a:buFont typeface="Wingdings" pitchFamily="2" charset="2"/>
              <a:buChar char="Ø"/>
            </a:pPr>
            <a:r>
              <a:rPr lang="en-US" dirty="0">
                <a:latin typeface="Bookman Old Style" panose="02050604050505020204" pitchFamily="18" charset="0"/>
              </a:rPr>
              <a:t>Lets take an hypothetical example :- </a:t>
            </a:r>
            <a:br>
              <a:rPr lang="en-US" dirty="0">
                <a:latin typeface="Bookman Old Style" panose="02050604050505020204" pitchFamily="18" charset="0"/>
              </a:rPr>
            </a:br>
            <a:r>
              <a:rPr lang="en-US" dirty="0">
                <a:latin typeface="Bookman Old Style" panose="02050604050505020204" pitchFamily="18" charset="0"/>
              </a:rPr>
              <a:t>  consider an add instruction: </a:t>
            </a:r>
          </a:p>
        </p:txBody>
      </p:sp>
      <p:pic>
        <p:nvPicPr>
          <p:cNvPr id="29698" name="Picture 2" descr="Lightbox"/>
          <p:cNvPicPr>
            <a:picLocks noChangeAspect="1" noChangeArrowheads="1"/>
          </p:cNvPicPr>
          <p:nvPr/>
        </p:nvPicPr>
        <p:blipFill>
          <a:blip r:embed="rId2"/>
          <a:srcRect/>
          <a:stretch>
            <a:fillRect/>
          </a:stretch>
        </p:blipFill>
        <p:spPr bwMode="auto">
          <a:xfrm>
            <a:off x="2493161" y="4700431"/>
            <a:ext cx="4388499" cy="18288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6745" y="454822"/>
            <a:ext cx="7786742" cy="646331"/>
          </a:xfrm>
          <a:prstGeom prst="rect">
            <a:avLst/>
          </a:prstGeom>
          <a:noFill/>
        </p:spPr>
        <p:txBody>
          <a:bodyPr wrap="square" rtlCol="0">
            <a:spAutoFit/>
          </a:bodyPr>
          <a:lstStyle/>
          <a:p>
            <a:pPr fontAlgn="base">
              <a:buFont typeface="Arial" pitchFamily="34" charset="0"/>
              <a:buChar char="•"/>
            </a:pPr>
            <a:r>
              <a:rPr lang="en-IN" dirty="0">
                <a:latin typeface="Bookman Old Style" panose="02050604050505020204" pitchFamily="18" charset="0"/>
              </a:rPr>
              <a:t> </a:t>
            </a:r>
            <a:r>
              <a:rPr lang="en-US" dirty="0">
                <a:latin typeface="Bookman Old Style" panose="02050604050505020204" pitchFamily="18" charset="0"/>
              </a:rPr>
              <a:t>Here, this instruction adds the content of location X to register R. Corresponding micro-operation will be:- </a:t>
            </a:r>
          </a:p>
        </p:txBody>
      </p:sp>
      <p:pic>
        <p:nvPicPr>
          <p:cNvPr id="30722" name="Picture 2" descr="Lightbox"/>
          <p:cNvPicPr>
            <a:picLocks noChangeAspect="1" noChangeArrowheads="1"/>
          </p:cNvPicPr>
          <p:nvPr/>
        </p:nvPicPr>
        <p:blipFill>
          <a:blip r:embed="rId2"/>
          <a:srcRect/>
          <a:stretch>
            <a:fillRect/>
          </a:stretch>
        </p:blipFill>
        <p:spPr bwMode="auto">
          <a:xfrm>
            <a:off x="2237386" y="1283854"/>
            <a:ext cx="5295900" cy="2219326"/>
          </a:xfrm>
          <a:prstGeom prst="rect">
            <a:avLst/>
          </a:prstGeom>
          <a:noFill/>
        </p:spPr>
      </p:pic>
      <p:sp>
        <p:nvSpPr>
          <p:cNvPr id="4" name="TextBox 3"/>
          <p:cNvSpPr txBox="1"/>
          <p:nvPr/>
        </p:nvSpPr>
        <p:spPr>
          <a:xfrm>
            <a:off x="1033390" y="3636835"/>
            <a:ext cx="7858180" cy="1754326"/>
          </a:xfrm>
          <a:prstGeom prst="rect">
            <a:avLst/>
          </a:prstGeom>
          <a:noFill/>
        </p:spPr>
        <p:txBody>
          <a:bodyPr wrap="square" rtlCol="0">
            <a:spAutoFit/>
          </a:bodyPr>
          <a:lstStyle/>
          <a:p>
            <a:pPr>
              <a:buFont typeface="Arial" pitchFamily="34" charset="0"/>
              <a:buChar char="•"/>
            </a:pPr>
            <a:r>
              <a:rPr lang="en-IN" dirty="0">
                <a:latin typeface="Bookman Old Style" panose="02050604050505020204" pitchFamily="18" charset="0"/>
              </a:rPr>
              <a:t> </a:t>
            </a:r>
            <a:r>
              <a:rPr lang="en-US" dirty="0">
                <a:latin typeface="Bookman Old Style" panose="02050604050505020204" pitchFamily="18" charset="0"/>
              </a:rPr>
              <a:t>We begin with the IR containing the ADD instruction. </a:t>
            </a:r>
            <a:br>
              <a:rPr lang="en-US" dirty="0">
                <a:latin typeface="Bookman Old Style" panose="02050604050505020204" pitchFamily="18" charset="0"/>
              </a:rPr>
            </a:br>
            <a:r>
              <a:rPr lang="en-US" b="1" dirty="0">
                <a:latin typeface="Bookman Old Style" panose="02050604050505020204" pitchFamily="18" charset="0"/>
              </a:rPr>
              <a:t>Step 1:</a:t>
            </a:r>
            <a:r>
              <a:rPr lang="en-US" dirty="0">
                <a:latin typeface="Bookman Old Style" panose="02050604050505020204" pitchFamily="18" charset="0"/>
              </a:rPr>
              <a:t> The address portion of IR is loaded into the MAR. </a:t>
            </a:r>
            <a:br>
              <a:rPr lang="en-US" dirty="0">
                <a:latin typeface="Bookman Old Style" panose="02050604050505020204" pitchFamily="18" charset="0"/>
              </a:rPr>
            </a:br>
            <a:r>
              <a:rPr lang="en-US" b="1" dirty="0">
                <a:latin typeface="Bookman Old Style" panose="02050604050505020204" pitchFamily="18" charset="0"/>
              </a:rPr>
              <a:t>Step 2:</a:t>
            </a:r>
            <a:r>
              <a:rPr lang="en-US" dirty="0">
                <a:latin typeface="Bookman Old Style" panose="02050604050505020204" pitchFamily="18" charset="0"/>
              </a:rPr>
              <a:t> The address field of the IR is updated from the MBR, so the reference memory location is read. </a:t>
            </a:r>
            <a:br>
              <a:rPr lang="en-US" dirty="0">
                <a:latin typeface="Bookman Old Style" panose="02050604050505020204" pitchFamily="18" charset="0"/>
              </a:rPr>
            </a:br>
            <a:r>
              <a:rPr lang="en-US" b="1" dirty="0">
                <a:latin typeface="Bookman Old Style" panose="02050604050505020204" pitchFamily="18" charset="0"/>
              </a:rPr>
              <a:t>Step 3:</a:t>
            </a:r>
            <a:r>
              <a:rPr lang="en-US" dirty="0">
                <a:latin typeface="Bookman Old Style" panose="02050604050505020204" pitchFamily="18" charset="0"/>
              </a:rPr>
              <a:t> Now, the contents of R and MBR are added by the ALU. Lets take a complex example :- </a:t>
            </a:r>
          </a:p>
        </p:txBody>
      </p:sp>
      <p:pic>
        <p:nvPicPr>
          <p:cNvPr id="30724" name="Picture 4" descr="Lightbox"/>
          <p:cNvPicPr>
            <a:picLocks noChangeAspect="1" noChangeArrowheads="1"/>
          </p:cNvPicPr>
          <p:nvPr/>
        </p:nvPicPr>
        <p:blipFill>
          <a:blip r:embed="rId3"/>
          <a:srcRect/>
          <a:stretch>
            <a:fillRect/>
          </a:stretch>
        </p:blipFill>
        <p:spPr bwMode="auto">
          <a:xfrm>
            <a:off x="3283157" y="5479253"/>
            <a:ext cx="2362200" cy="9239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221" y="479618"/>
            <a:ext cx="7786742" cy="923330"/>
          </a:xfrm>
          <a:prstGeom prst="rect">
            <a:avLst/>
          </a:prstGeom>
          <a:noFill/>
        </p:spPr>
        <p:txBody>
          <a:bodyPr wrap="square" rtlCol="0">
            <a:spAutoFit/>
          </a:bodyPr>
          <a:lstStyle/>
          <a:p>
            <a:pPr>
              <a:buFont typeface="Arial" pitchFamily="34" charset="0"/>
              <a:buChar char="•"/>
            </a:pPr>
            <a:r>
              <a:rPr lang="en-US" dirty="0">
                <a:latin typeface="Bookman Old Style" panose="02050604050505020204" pitchFamily="18" charset="0"/>
              </a:rPr>
              <a:t> Here, the content of location X is incremented by 1. If the result is 0, the next instruction will be skipped. Corresponding sequence of micro-operation will be :-</a:t>
            </a:r>
          </a:p>
        </p:txBody>
      </p:sp>
      <p:pic>
        <p:nvPicPr>
          <p:cNvPr id="31746" name="Picture 2" descr="Lightbox"/>
          <p:cNvPicPr>
            <a:picLocks noChangeAspect="1" noChangeArrowheads="1"/>
          </p:cNvPicPr>
          <p:nvPr/>
        </p:nvPicPr>
        <p:blipFill>
          <a:blip r:embed="rId2"/>
          <a:srcRect/>
          <a:stretch>
            <a:fillRect/>
          </a:stretch>
        </p:blipFill>
        <p:spPr bwMode="auto">
          <a:xfrm>
            <a:off x="2493590" y="1461748"/>
            <a:ext cx="5572125" cy="2819401"/>
          </a:xfrm>
          <a:prstGeom prst="rect">
            <a:avLst/>
          </a:prstGeom>
          <a:noFill/>
        </p:spPr>
      </p:pic>
      <p:sp>
        <p:nvSpPr>
          <p:cNvPr id="4" name="TextBox 3"/>
          <p:cNvSpPr txBox="1"/>
          <p:nvPr/>
        </p:nvSpPr>
        <p:spPr>
          <a:xfrm>
            <a:off x="1262221" y="4398749"/>
            <a:ext cx="7643866" cy="1200329"/>
          </a:xfrm>
          <a:prstGeom prst="rect">
            <a:avLst/>
          </a:prstGeom>
          <a:noFill/>
        </p:spPr>
        <p:txBody>
          <a:bodyPr wrap="square" rtlCol="0">
            <a:spAutoFit/>
          </a:bodyPr>
          <a:lstStyle/>
          <a:p>
            <a:pPr>
              <a:buFont typeface="Arial" pitchFamily="34" charset="0"/>
              <a:buChar char="•"/>
            </a:pPr>
            <a:r>
              <a:rPr lang="en-IN" dirty="0">
                <a:latin typeface="Bookman Old Style" panose="02050604050505020204" pitchFamily="18" charset="0"/>
              </a:rPr>
              <a:t> </a:t>
            </a:r>
            <a:r>
              <a:rPr lang="en-US" dirty="0">
                <a:latin typeface="Bookman Old Style" panose="02050604050505020204" pitchFamily="18" charset="0"/>
              </a:rPr>
              <a:t>Here, the PC is incremented if (MBR) = 0. This test (is MBR equal to zero or not) and action (PC is incremented by 1) can be implemented as one micro-operation. </a:t>
            </a:r>
            <a:br>
              <a:rPr lang="en-US" dirty="0">
                <a:latin typeface="Bookman Old Style" panose="02050604050505020204" pitchFamily="18" charset="0"/>
              </a:rPr>
            </a:br>
            <a:r>
              <a:rPr lang="en-US" dirty="0">
                <a:solidFill>
                  <a:srgbClr val="FF0000"/>
                </a:solidFill>
                <a:latin typeface="Bookman Old Style" panose="02050604050505020204"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4641" y="499625"/>
            <a:ext cx="8001056" cy="1754326"/>
          </a:xfrm>
          <a:prstGeom prst="rect">
            <a:avLst/>
          </a:prstGeom>
          <a:noFill/>
        </p:spPr>
        <p:txBody>
          <a:bodyPr wrap="square" rtlCol="0">
            <a:spAutoFit/>
          </a:bodyPr>
          <a:lstStyle/>
          <a:p>
            <a:pPr fontAlgn="base">
              <a:buFont typeface="Wingdings" pitchFamily="2" charset="2"/>
              <a:buChar char="Ø"/>
            </a:pPr>
            <a:r>
              <a:rPr lang="en-US" b="1" dirty="0">
                <a:latin typeface="Bookman Old Style" panose="02050604050505020204" pitchFamily="18" charset="0"/>
              </a:rPr>
              <a:t> The Interrupt Cycle</a:t>
            </a:r>
            <a:r>
              <a:rPr lang="en-US" dirty="0">
                <a:latin typeface="Bookman Old Style" panose="02050604050505020204" pitchFamily="18" charset="0"/>
              </a:rPr>
              <a:t>: </a:t>
            </a:r>
            <a:br>
              <a:rPr lang="en-US" dirty="0">
                <a:latin typeface="Bookman Old Style" panose="02050604050505020204" pitchFamily="18" charset="0"/>
              </a:rPr>
            </a:br>
            <a:r>
              <a:rPr lang="en-US" dirty="0">
                <a:latin typeface="Bookman Old Style" panose="02050604050505020204" pitchFamily="18" charset="0"/>
              </a:rPr>
              <a:t>At the completion of the Execute Cycle, a test is made to determine whether any enabled interrupt has occurred or not. If an enabled interrupt has occurred then Interrupt Cycle occurs. The nature of this cycle varies greatly from one machine to another. </a:t>
            </a:r>
            <a:br>
              <a:rPr lang="en-US" dirty="0">
                <a:latin typeface="Bookman Old Style" panose="02050604050505020204" pitchFamily="18" charset="0"/>
              </a:rPr>
            </a:br>
            <a:r>
              <a:rPr lang="en-US" dirty="0">
                <a:latin typeface="Bookman Old Style" panose="02050604050505020204" pitchFamily="18" charset="0"/>
              </a:rPr>
              <a:t>Lets take a sequence of micro-operation:-</a:t>
            </a:r>
          </a:p>
        </p:txBody>
      </p:sp>
      <p:pic>
        <p:nvPicPr>
          <p:cNvPr id="32770" name="Picture 2" descr="Lightbox"/>
          <p:cNvPicPr>
            <a:picLocks noChangeAspect="1" noChangeArrowheads="1"/>
          </p:cNvPicPr>
          <p:nvPr/>
        </p:nvPicPr>
        <p:blipFill>
          <a:blip r:embed="rId2"/>
          <a:srcRect/>
          <a:stretch>
            <a:fillRect/>
          </a:stretch>
        </p:blipFill>
        <p:spPr bwMode="auto">
          <a:xfrm>
            <a:off x="1418558" y="2209709"/>
            <a:ext cx="5648325" cy="2628900"/>
          </a:xfrm>
          <a:prstGeom prst="rect">
            <a:avLst/>
          </a:prstGeom>
          <a:noFill/>
        </p:spPr>
      </p:pic>
      <p:sp>
        <p:nvSpPr>
          <p:cNvPr id="4" name="TextBox 3"/>
          <p:cNvSpPr txBox="1"/>
          <p:nvPr/>
        </p:nvSpPr>
        <p:spPr>
          <a:xfrm>
            <a:off x="994641" y="4648717"/>
            <a:ext cx="8001056" cy="1754326"/>
          </a:xfrm>
          <a:prstGeom prst="rect">
            <a:avLst/>
          </a:prstGeom>
          <a:noFill/>
        </p:spPr>
        <p:txBody>
          <a:bodyPr wrap="square" rtlCol="0">
            <a:spAutoFit/>
          </a:bodyPr>
          <a:lstStyle/>
          <a:p>
            <a:r>
              <a:rPr lang="en-US" b="1" dirty="0">
                <a:latin typeface="Bookman Old Style" panose="02050604050505020204" pitchFamily="18" charset="0"/>
              </a:rPr>
              <a:t>Step 1:</a:t>
            </a:r>
            <a:r>
              <a:rPr lang="en-US" dirty="0">
                <a:latin typeface="Bookman Old Style" panose="02050604050505020204" pitchFamily="18" charset="0"/>
              </a:rPr>
              <a:t> Contents of the PC is transferred to the MBR, so that they can be saved for return. </a:t>
            </a:r>
          </a:p>
          <a:p>
            <a:r>
              <a:rPr lang="en-US" b="1" dirty="0">
                <a:latin typeface="Bookman Old Style" panose="02050604050505020204" pitchFamily="18" charset="0"/>
              </a:rPr>
              <a:t>Step 2:</a:t>
            </a:r>
            <a:r>
              <a:rPr lang="en-US" dirty="0">
                <a:latin typeface="Bookman Old Style" panose="02050604050505020204" pitchFamily="18" charset="0"/>
              </a:rPr>
              <a:t> MAR is loaded with the address at which the contents of the PC are to be saved. </a:t>
            </a:r>
            <a:br>
              <a:rPr lang="en-US" dirty="0">
                <a:latin typeface="Bookman Old Style" panose="02050604050505020204" pitchFamily="18" charset="0"/>
              </a:rPr>
            </a:br>
            <a:r>
              <a:rPr lang="en-US" b="1" dirty="0">
                <a:latin typeface="Bookman Old Style" panose="02050604050505020204" pitchFamily="18" charset="0"/>
              </a:rPr>
              <a:t>Step 3:</a:t>
            </a:r>
            <a:r>
              <a:rPr lang="en-US" dirty="0">
                <a:latin typeface="Bookman Old Style" panose="02050604050505020204" pitchFamily="18" charset="0"/>
              </a:rPr>
              <a:t> MBR, containing the old value of PC, is stored in memory. </a:t>
            </a:r>
          </a:p>
          <a:p>
            <a:pPr>
              <a:buFont typeface="Arial" pitchFamily="34" charset="0"/>
              <a:buChar char="•"/>
            </a:pPr>
            <a:endParaRPr lang="en-US" dirty="0">
              <a:latin typeface="Bookman Old Style" panose="020506040505050202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240" y="401971"/>
            <a:ext cx="7929618" cy="2185214"/>
          </a:xfrm>
          <a:prstGeom prst="rect">
            <a:avLst/>
          </a:prstGeom>
          <a:noFill/>
        </p:spPr>
        <p:txBody>
          <a:bodyPr wrap="square" rtlCol="0">
            <a:spAutoFit/>
          </a:bodyPr>
          <a:lstStyle/>
          <a:p>
            <a:r>
              <a:rPr lang="en-US" sz="2800" b="1" dirty="0">
                <a:solidFill>
                  <a:srgbClr val="002060"/>
                </a:solidFill>
                <a:latin typeface="Algerian" panose="04020705040A02060702" pitchFamily="82" charset="0"/>
              </a:rPr>
              <a:t>Input-Output Configuration</a:t>
            </a:r>
          </a:p>
          <a:p>
            <a:endParaRPr lang="en-US" b="1" dirty="0"/>
          </a:p>
          <a:p>
            <a:pPr algn="just"/>
            <a:r>
              <a:rPr lang="en-US" dirty="0">
                <a:latin typeface="Bookman Old Style" panose="02050604050505020204" pitchFamily="18" charset="0"/>
              </a:rPr>
              <a:t>In computer architecture, </a:t>
            </a:r>
            <a:r>
              <a:rPr lang="en-US" dirty="0">
                <a:solidFill>
                  <a:srgbClr val="C00000"/>
                </a:solidFill>
                <a:latin typeface="Bookman Old Style" panose="02050604050505020204" pitchFamily="18" charset="0"/>
              </a:rPr>
              <a:t>input-output devices act as an </a:t>
            </a:r>
            <a:r>
              <a:rPr lang="en-US" b="1" dirty="0">
                <a:solidFill>
                  <a:srgbClr val="C00000"/>
                </a:solidFill>
                <a:latin typeface="Bookman Old Style" panose="02050604050505020204" pitchFamily="18" charset="0"/>
              </a:rPr>
              <a:t>interface</a:t>
            </a:r>
            <a:r>
              <a:rPr lang="en-US" dirty="0">
                <a:solidFill>
                  <a:srgbClr val="C00000"/>
                </a:solidFill>
                <a:latin typeface="Bookman Old Style" panose="02050604050505020204" pitchFamily="18" charset="0"/>
              </a:rPr>
              <a:t> between the machine and the user.</a:t>
            </a:r>
          </a:p>
          <a:p>
            <a:pPr algn="just"/>
            <a:r>
              <a:rPr lang="en-US" dirty="0">
                <a:latin typeface="Bookman Old Style" panose="02050604050505020204" pitchFamily="18" charset="0"/>
              </a:rPr>
              <a:t>Instructions and data stored in the memory must come from some input device. The results are displayed to the user through some output device. </a:t>
            </a:r>
          </a:p>
        </p:txBody>
      </p:sp>
      <p:pic>
        <p:nvPicPr>
          <p:cNvPr id="20482" name="Picture 2" descr="https://static.javatpoint.com/tutorial/coa/images/instruction-cycle2.png"/>
          <p:cNvPicPr>
            <a:picLocks noChangeAspect="1" noChangeArrowheads="1"/>
          </p:cNvPicPr>
          <p:nvPr/>
        </p:nvPicPr>
        <p:blipFill>
          <a:blip r:embed="rId2"/>
          <a:srcRect/>
          <a:stretch>
            <a:fillRect/>
          </a:stretch>
        </p:blipFill>
        <p:spPr bwMode="auto">
          <a:xfrm>
            <a:off x="1247382" y="2864184"/>
            <a:ext cx="6357982" cy="371765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3F8FBA3-9645-45B6-9613-27475BE10939}"/>
              </a:ext>
            </a:extLst>
          </p:cNvPr>
          <p:cNvSpPr>
            <a:spLocks noGrp="1"/>
          </p:cNvSpPr>
          <p:nvPr>
            <p:ph idx="1"/>
          </p:nvPr>
        </p:nvSpPr>
        <p:spPr>
          <a:xfrm>
            <a:off x="510139" y="1020933"/>
            <a:ext cx="8820292" cy="5227468"/>
          </a:xfrm>
        </p:spPr>
        <p:txBody>
          <a:bodyPr>
            <a:normAutofit/>
          </a:bodyPr>
          <a:lstStyle/>
          <a:p>
            <a:pPr algn="just"/>
            <a:r>
              <a:rPr lang="en-US" sz="2800" b="0" i="0" dirty="0">
                <a:solidFill>
                  <a:srgbClr val="2C2F34"/>
                </a:solidFill>
                <a:effectLst/>
                <a:latin typeface="Bookman Old Style" panose="02050604050505020204" pitchFamily="18" charset="0"/>
                <a:cs typeface="Arial" panose="020B0604020202020204" pitchFamily="34" charset="0"/>
              </a:rPr>
              <a:t>This concept allows  much easier programming and reprogramming of a machine.</a:t>
            </a:r>
          </a:p>
          <a:p>
            <a:pPr algn="just"/>
            <a:r>
              <a:rPr lang="en-US" sz="2800" dirty="0">
                <a:solidFill>
                  <a:srgbClr val="2C2F34"/>
                </a:solidFill>
                <a:latin typeface="Bookman Old Style" panose="02050604050505020204" pitchFamily="18" charset="0"/>
                <a:cs typeface="Arial" panose="020B0604020202020204" pitchFamily="34" charset="0"/>
              </a:rPr>
              <a:t>A</a:t>
            </a:r>
            <a:r>
              <a:rPr lang="en-US" sz="2800" b="0" i="0" dirty="0">
                <a:solidFill>
                  <a:srgbClr val="2C2F34"/>
                </a:solidFill>
                <a:effectLst/>
                <a:latin typeface="Bookman Old Style" panose="02050604050505020204" pitchFamily="18" charset="0"/>
                <a:cs typeface="Arial" panose="020B0604020202020204" pitchFamily="34" charset="0"/>
              </a:rPr>
              <a:t>lso makes hardware upgrades much simpler than before because only software needs to be modified if changes need to be made. </a:t>
            </a:r>
          </a:p>
          <a:p>
            <a:pPr algn="just"/>
            <a:r>
              <a:rPr lang="en-US" sz="2800" b="0" i="0" u="none" strike="noStrike" dirty="0">
                <a:solidFill>
                  <a:srgbClr val="C00000"/>
                </a:solidFill>
                <a:effectLst/>
                <a:latin typeface="Bookman Old Style" panose="02050604050505020204" pitchFamily="18" charset="0"/>
                <a:cs typeface="Arial" panose="020B0604020202020204" pitchFamily="34" charset="0"/>
                <a:hlinkClick r:id="rId2">
                  <a:extLst>
                    <a:ext uri="{A12FA001-AC4F-418D-AE19-62706E023703}">
                      <ahyp:hlinkClr xmlns:ahyp="http://schemas.microsoft.com/office/drawing/2018/hyperlinkcolor" val="tx"/>
                    </a:ext>
                  </a:extLst>
                </a:hlinkClick>
              </a:rPr>
              <a:t>The Stored Program Control Concept</a:t>
            </a:r>
            <a:r>
              <a:rPr lang="en-US" sz="2800" b="0" i="0" dirty="0">
                <a:solidFill>
                  <a:srgbClr val="C00000"/>
                </a:solidFill>
                <a:effectLst/>
                <a:latin typeface="Bookman Old Style" panose="02050604050505020204" pitchFamily="18" charset="0"/>
                <a:cs typeface="Arial" panose="020B0604020202020204" pitchFamily="34" charset="0"/>
              </a:rPr>
              <a:t> </a:t>
            </a:r>
            <a:r>
              <a:rPr lang="en-US" sz="2800" b="0" i="0" dirty="0">
                <a:solidFill>
                  <a:srgbClr val="2C2F34"/>
                </a:solidFill>
                <a:effectLst/>
                <a:latin typeface="Bookman Old Style" panose="02050604050505020204" pitchFamily="18" charset="0"/>
                <a:cs typeface="Arial" panose="020B0604020202020204" pitchFamily="34" charset="0"/>
              </a:rPr>
              <a:t>is an innovation that has allowed for the storage of instructions in computer memory.</a:t>
            </a:r>
          </a:p>
          <a:p>
            <a:pPr algn="just"/>
            <a:r>
              <a:rPr lang="en-US" sz="2800" b="0" i="0" dirty="0">
                <a:solidFill>
                  <a:srgbClr val="2C2F34"/>
                </a:solidFill>
                <a:effectLst/>
                <a:latin typeface="Bookman Old Style" panose="02050604050505020204" pitchFamily="18" charset="0"/>
                <a:cs typeface="Arial" panose="020B0604020202020204" pitchFamily="34" charset="0"/>
              </a:rPr>
              <a:t>enable computers not only execute tasks sequentially but also </a:t>
            </a:r>
            <a:r>
              <a:rPr lang="en-US" sz="2800" b="0" i="0" dirty="0" err="1">
                <a:solidFill>
                  <a:srgbClr val="2C2F34"/>
                </a:solidFill>
                <a:effectLst/>
                <a:latin typeface="Bookman Old Style" panose="02050604050505020204" pitchFamily="18" charset="0"/>
                <a:cs typeface="Arial" panose="020B0604020202020204" pitchFamily="34" charset="0"/>
              </a:rPr>
              <a:t>intermittentally</a:t>
            </a:r>
            <a:r>
              <a:rPr lang="en-US" sz="2800" b="0" i="0" dirty="0">
                <a:solidFill>
                  <a:srgbClr val="2C2F34"/>
                </a:solidFill>
                <a:effectLst/>
                <a:latin typeface="Bookman Old Style" panose="02050604050505020204" pitchFamily="18" charset="0"/>
                <a:cs typeface="Arial" panose="020B0604020202020204" pitchFamily="34" charset="0"/>
              </a:rPr>
              <a:t>.</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425795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229" y="574391"/>
            <a:ext cx="9410329" cy="655564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input-output terminals send and receive information.</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amount of information transferred will always have eight bits of an alphanumeric code.</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information generated through the keyboard is shifted into an input register 'INPR’.</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information for the printer is stored in the output register 'OUTR’.</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 Registers INPR and OUTR communicate with a communication interface serially and with the AC in parallel.</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transmitter interface receives information from the keyboard and transmits it to INPR.</a:t>
            </a:r>
          </a:p>
          <a:p>
            <a:pPr algn="just"/>
            <a:endParaRPr lang="en-US" sz="2000" dirty="0">
              <a:solidFill>
                <a:schemeClr val="tx2">
                  <a:lumMod val="50000"/>
                </a:schemeClr>
              </a:solidFill>
              <a:latin typeface="Bookman Old Style" panose="020506040505050202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Bookman Old Style" panose="02050604050505020204" pitchFamily="18" charset="0"/>
              </a:rPr>
              <a:t>The receiver interface receives information from OUTR and sends it to the printer serially.</a:t>
            </a:r>
          </a:p>
          <a:p>
            <a:pPr algn="just">
              <a:buFont typeface="Courier New" pitchFamily="49" charset="0"/>
              <a:buChar char="o"/>
            </a:pPr>
            <a:endParaRPr lang="en-US" sz="2000" dirty="0">
              <a:latin typeface="Bookman Old Style" panose="02050604050505020204" pitchFamily="18" charset="0"/>
            </a:endParaRPr>
          </a:p>
          <a:p>
            <a:pPr algn="just">
              <a:buFont typeface="Courier New" pitchFamily="49" charset="0"/>
              <a:buChar char="o"/>
            </a:pPr>
            <a:endParaRPr lang="en-US" sz="2000" dirty="0">
              <a:latin typeface="Bookman Old Style" panose="02050604050505020204" pitchFamily="18" charset="0"/>
            </a:endParaRPr>
          </a:p>
          <a:p>
            <a:pPr algn="just">
              <a:buFont typeface="Courier New" pitchFamily="49" charset="0"/>
              <a:buChar char="o"/>
            </a:pPr>
            <a:endParaRPr lang="en-US" sz="2000" dirty="0">
              <a:latin typeface="Bookman Old Style" panose="020506040505050202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840A41-5B88-460C-8C6C-0BF2A1BFDCEB}"/>
              </a:ext>
            </a:extLst>
          </p:cNvPr>
          <p:cNvPicPr>
            <a:picLocks noChangeAspect="1"/>
          </p:cNvPicPr>
          <p:nvPr/>
        </p:nvPicPr>
        <p:blipFill>
          <a:blip r:embed="rId3"/>
          <a:stretch>
            <a:fillRect/>
          </a:stretch>
        </p:blipFill>
        <p:spPr>
          <a:xfrm>
            <a:off x="6835806" y="2605548"/>
            <a:ext cx="5356194" cy="3910662"/>
          </a:xfrm>
          <a:prstGeom prst="rect">
            <a:avLst/>
          </a:prstGeom>
        </p:spPr>
      </p:pic>
      <p:sp>
        <p:nvSpPr>
          <p:cNvPr id="2" name="Title 1">
            <a:extLst>
              <a:ext uri="{FF2B5EF4-FFF2-40B4-BE49-F238E27FC236}">
                <a16:creationId xmlns:a16="http://schemas.microsoft.com/office/drawing/2014/main" id="{191BA3B9-B721-413B-9762-8FE643CAAD2E}"/>
              </a:ext>
            </a:extLst>
          </p:cNvPr>
          <p:cNvSpPr>
            <a:spLocks noGrp="1"/>
          </p:cNvSpPr>
          <p:nvPr>
            <p:ph type="ctrTitle"/>
          </p:nvPr>
        </p:nvSpPr>
        <p:spPr>
          <a:xfrm>
            <a:off x="-1236765" y="624348"/>
            <a:ext cx="10058399" cy="884903"/>
          </a:xfrm>
        </p:spPr>
        <p:txBody>
          <a:bodyPr/>
          <a:lstStyle/>
          <a:p>
            <a:r>
              <a:rPr lang="en-US" sz="4000" dirty="0">
                <a:solidFill>
                  <a:srgbClr val="002060"/>
                </a:solidFill>
                <a:latin typeface="Algerian" panose="04020705040A02060702" pitchFamily="82" charset="0"/>
              </a:rPr>
              <a:t>CENTRAL PROCESSING UNIT </a:t>
            </a:r>
            <a:r>
              <a:rPr lang="en-IN" sz="400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(CPU) </a:t>
            </a:r>
            <a:endParaRPr lang="en-IN" sz="4000" dirty="0">
              <a:solidFill>
                <a:srgbClr val="002060"/>
              </a:solidFill>
              <a:latin typeface="Algerian" panose="04020705040A02060702" pitchFamily="82" charset="0"/>
            </a:endParaRPr>
          </a:p>
        </p:txBody>
      </p:sp>
      <p:sp>
        <p:nvSpPr>
          <p:cNvPr id="7" name="TextBox 6">
            <a:extLst>
              <a:ext uri="{FF2B5EF4-FFF2-40B4-BE49-F238E27FC236}">
                <a16:creationId xmlns:a16="http://schemas.microsoft.com/office/drawing/2014/main" id="{03C23FB0-2978-4523-864A-46946C9BA481}"/>
              </a:ext>
            </a:extLst>
          </p:cNvPr>
          <p:cNvSpPr txBox="1"/>
          <p:nvPr/>
        </p:nvSpPr>
        <p:spPr>
          <a:xfrm>
            <a:off x="98324" y="2005781"/>
            <a:ext cx="10589342" cy="4121449"/>
          </a:xfrm>
          <a:prstGeom prst="rect">
            <a:avLst/>
          </a:prstGeom>
          <a:noFill/>
        </p:spPr>
        <p:txBody>
          <a:bodyPr wrap="square" rtlCol="0">
            <a:spAutoFit/>
          </a:bodyPr>
          <a:lstStyle/>
          <a:p>
            <a:pPr marL="30480" marR="30480" algn="just">
              <a:lnSpc>
                <a:spcPct val="107000"/>
              </a:lnSpc>
              <a:spcBef>
                <a:spcPts val="600"/>
              </a:spcBef>
              <a:spcAft>
                <a:spcPts val="720"/>
              </a:spcAft>
            </a:pPr>
            <a:r>
              <a:rPr lang="en-IN" b="1" dirty="0">
                <a:solidFill>
                  <a:schemeClr val="accent5">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CPU</a:t>
            </a:r>
            <a:r>
              <a:rPr lang="en-IN" dirty="0">
                <a:solidFill>
                  <a:schemeClr val="accent5">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dirty="0">
                <a:solidFill>
                  <a:srgbClr val="333333"/>
                </a:solidFill>
                <a:effectLst/>
                <a:latin typeface="Bookman Old Style" panose="02050604050505020204" pitchFamily="18" charset="0"/>
                <a:ea typeface="Times New Roman" panose="02020603050405020304" pitchFamily="18" charset="0"/>
                <a:cs typeface="Times New Roman" panose="02020603050405020304" pitchFamily="18" charset="0"/>
              </a:rPr>
              <a:t>- The part of the computer that performs the bulk of data-processing operations.</a:t>
            </a: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IN"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marL="30480" marR="30480" algn="just">
              <a:lnSpc>
                <a:spcPct val="107000"/>
              </a:lnSpc>
              <a:spcBef>
                <a:spcPts val="600"/>
              </a:spcBef>
              <a:spcAft>
                <a:spcPts val="720"/>
              </a:spcAft>
            </a:pPr>
            <a:r>
              <a:rPr lang="en-IN" b="1"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Consists of the following features </a:t>
            </a:r>
            <a:r>
              <a:rPr lang="en-IN"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Considered as the brain of the computer</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Performs all types of data processing operations</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Stores  data, intermediate results, and instructions(program)</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Controls  the operation of all parts of the computer</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b="1"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Three components of CPU </a:t>
            </a:r>
            <a:r>
              <a:rPr lang="en-IN"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Memory or Storage Unit</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Control Unit</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dirty="0">
                <a:effectLst/>
                <a:latin typeface="Bookman Old Style" panose="02050604050505020204" pitchFamily="18" charset="0"/>
                <a:ea typeface="Times New Roman" panose="02020603050405020304" pitchFamily="18" charset="0"/>
                <a:cs typeface="Times New Roman" panose="02020603050405020304" pitchFamily="18" charset="0"/>
              </a:rPr>
              <a:t>ALU(Arithmetic Logic Unit)</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750"/>
              </a:spcAft>
              <a:buSzPts val="1000"/>
              <a:buFont typeface="Symbol" panose="05050102010706020507" pitchFamily="18" charset="2"/>
              <a:buChar char=""/>
              <a:tabLst>
                <a:tab pos="457200" algn="l"/>
              </a:tabLst>
            </a:pPr>
            <a:endParaRPr lang="en-IN" sz="1800" dirty="0">
              <a:solidFill>
                <a:srgbClr val="333333"/>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935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857D8-D73D-4F76-84DF-3706638E280E}"/>
              </a:ext>
            </a:extLst>
          </p:cNvPr>
          <p:cNvSpPr txBox="1"/>
          <p:nvPr/>
        </p:nvSpPr>
        <p:spPr>
          <a:xfrm>
            <a:off x="338328" y="1464587"/>
            <a:ext cx="9025128" cy="5052793"/>
          </a:xfrm>
          <a:prstGeom prst="rect">
            <a:avLst/>
          </a:prstGeom>
          <a:noFill/>
        </p:spPr>
        <p:txBody>
          <a:bodyPr wrap="square" rtlCol="0">
            <a:spAutoFit/>
          </a:bodyPr>
          <a:lstStyle/>
          <a:p>
            <a:pPr marL="316230" marR="30480" indent="-285750" algn="just">
              <a:lnSpc>
                <a:spcPct val="107000"/>
              </a:lnSpc>
              <a:spcBef>
                <a:spcPts val="600"/>
              </a:spcBef>
              <a:spcAft>
                <a:spcPts val="720"/>
              </a:spcAft>
              <a:buFont typeface="Arial" panose="020B0604020202020204" pitchFamily="34" charset="0"/>
              <a:buChar char="•"/>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Supplies  information to other units of the computer when needed</a:t>
            </a:r>
          </a:p>
          <a:p>
            <a:pPr marL="316230" marR="30480" indent="-285750" algn="just">
              <a:lnSpc>
                <a:spcPct val="107000"/>
              </a:lnSpc>
              <a:spcBef>
                <a:spcPts val="600"/>
              </a:spcBef>
              <a:spcAft>
                <a:spcPts val="720"/>
              </a:spcAft>
              <a:buFont typeface="Arial" panose="020B0604020202020204" pitchFamily="34" charset="0"/>
              <a:buChar char="•"/>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Known  as internal storage unit or the main memory or the primary storage or Random Access Memory (RAM)</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16230" marR="30480" indent="-285750" algn="just">
              <a:lnSpc>
                <a:spcPct val="107000"/>
              </a:lnSpc>
              <a:spcBef>
                <a:spcPts val="600"/>
              </a:spcBef>
              <a:spcAft>
                <a:spcPts val="720"/>
              </a:spcAft>
              <a:buFont typeface="Arial" panose="020B0604020202020204" pitchFamily="34" charset="0"/>
              <a:buChar char="•"/>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Its size affects speed, power, and capability</a:t>
            </a:r>
          </a:p>
          <a:p>
            <a:pPr marL="316230" marR="30480" indent="-285750" algn="just">
              <a:lnSpc>
                <a:spcPct val="107000"/>
              </a:lnSpc>
              <a:spcBef>
                <a:spcPts val="600"/>
              </a:spcBef>
              <a:spcAft>
                <a:spcPts val="720"/>
              </a:spcAft>
              <a:buFont typeface="Arial" panose="020B0604020202020204" pitchFamily="34" charset="0"/>
              <a:buChar char="•"/>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Types  of memories </a:t>
            </a:r>
            <a:r>
              <a:rPr lang="en-IN"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rPr>
              <a:t>-</a:t>
            </a: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Primary memory and secondary memory</a:t>
            </a:r>
          </a:p>
          <a:p>
            <a:pPr marL="30480" marR="30480" algn="just">
              <a:lnSpc>
                <a:spcPct val="107000"/>
              </a:lnSpc>
              <a:spcBef>
                <a:spcPts val="600"/>
              </a:spcBef>
              <a:spcAft>
                <a:spcPts val="720"/>
              </a:spcAft>
            </a:pPr>
            <a:r>
              <a:rPr lang="en-IN" b="1"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Functions of the memory unit are </a:t>
            </a:r>
            <a:r>
              <a:rPr lang="en-IN"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Stores  all the data and the instructions required for processing</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Stores  intermediate results of processing</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Stores  the final results of processing before these results are released to an output device</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All inputs and outputs are transmitted through the main memory</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latin typeface="Bookman Old Style" panose="02050604050505020204" pitchFamily="18" charset="0"/>
            </a:endParaRPr>
          </a:p>
        </p:txBody>
      </p:sp>
      <p:sp>
        <p:nvSpPr>
          <p:cNvPr id="6" name="Title 1">
            <a:extLst>
              <a:ext uri="{FF2B5EF4-FFF2-40B4-BE49-F238E27FC236}">
                <a16:creationId xmlns:a16="http://schemas.microsoft.com/office/drawing/2014/main" id="{AE2E244A-D904-42EA-B492-5AED8D1DE546}"/>
              </a:ext>
            </a:extLst>
          </p:cNvPr>
          <p:cNvSpPr>
            <a:spLocks noGrp="1"/>
          </p:cNvSpPr>
          <p:nvPr>
            <p:ph type="ctrTitle"/>
          </p:nvPr>
        </p:nvSpPr>
        <p:spPr>
          <a:xfrm>
            <a:off x="-2657120" y="717334"/>
            <a:ext cx="10058399" cy="747253"/>
          </a:xfrm>
        </p:spPr>
        <p:txBody>
          <a:bodyPr/>
          <a:lstStyle/>
          <a:p>
            <a:r>
              <a:rPr lang="en-IN" sz="4000"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MEMORY OR STORAGE UNIT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dirty="0">
              <a:solidFill>
                <a:srgbClr val="002060"/>
              </a:solidFill>
            </a:endParaRPr>
          </a:p>
        </p:txBody>
      </p:sp>
    </p:spTree>
    <p:extLst>
      <p:ext uri="{BB962C8B-B14F-4D97-AF65-F5344CB8AC3E}">
        <p14:creationId xmlns:p14="http://schemas.microsoft.com/office/powerpoint/2010/main" val="1056145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857D8-D73D-4F76-84DF-3706638E280E}"/>
              </a:ext>
            </a:extLst>
          </p:cNvPr>
          <p:cNvSpPr txBox="1"/>
          <p:nvPr/>
        </p:nvSpPr>
        <p:spPr>
          <a:xfrm>
            <a:off x="705542" y="1748310"/>
            <a:ext cx="8633768" cy="4688591"/>
          </a:xfrm>
          <a:prstGeom prst="rect">
            <a:avLst/>
          </a:prstGeom>
          <a:noFill/>
        </p:spPr>
        <p:txBody>
          <a:bodyPr wrap="square" rtlCol="0">
            <a:spAutoFit/>
          </a:bodyPr>
          <a:lstStyle/>
          <a:p>
            <a:pPr marL="30480" marR="30480" algn="just">
              <a:lnSpc>
                <a:spcPct val="107000"/>
              </a:lnSpc>
              <a:spcBef>
                <a:spcPts val="600"/>
              </a:spcBef>
              <a:spcAft>
                <a:spcPts val="720"/>
              </a:spcAf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This unit controls the operations of all parts of the computer but does not carry out any actual data processing operations.</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b="1"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Functions of this unit are </a:t>
            </a:r>
            <a:r>
              <a:rPr lang="en-IN"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Responsible for controlling the transfer of data/instructions among other units of a computer.</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Manages and coordinates all the units of the computer.</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Obtains the instructions from the memory, interprets them, and directs the operation of the computer.</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Communicates  with Input/Output devices for transfer of data or results from storage.</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Does  not process or store data.</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1600" dirty="0">
              <a:latin typeface="Bookman Old Style" panose="02050604050505020204" pitchFamily="18" charset="0"/>
            </a:endParaRPr>
          </a:p>
        </p:txBody>
      </p:sp>
      <p:sp>
        <p:nvSpPr>
          <p:cNvPr id="6" name="Title 1">
            <a:extLst>
              <a:ext uri="{FF2B5EF4-FFF2-40B4-BE49-F238E27FC236}">
                <a16:creationId xmlns:a16="http://schemas.microsoft.com/office/drawing/2014/main" id="{AE2E244A-D904-42EA-B492-5AED8D1DE546}"/>
              </a:ext>
            </a:extLst>
          </p:cNvPr>
          <p:cNvSpPr>
            <a:spLocks noGrp="1"/>
          </p:cNvSpPr>
          <p:nvPr>
            <p:ph type="ctrTitle"/>
          </p:nvPr>
        </p:nvSpPr>
        <p:spPr>
          <a:xfrm>
            <a:off x="-76007" y="509934"/>
            <a:ext cx="4450081" cy="1486950"/>
          </a:xfrm>
        </p:spPr>
        <p:txBody>
          <a:bodyPr/>
          <a:lstStyle/>
          <a:p>
            <a:br>
              <a:rPr lang="en-IN" sz="4800" dirty="0">
                <a:solidFill>
                  <a:srgbClr val="002060"/>
                </a:solidFill>
                <a:effectLst/>
                <a:latin typeface="+mj-lt"/>
                <a:ea typeface="Times New Roman" panose="02020603050405020304" pitchFamily="18" charset="0"/>
                <a:cs typeface="Times New Roman" panose="02020603050405020304" pitchFamily="18" charset="0"/>
              </a:rPr>
            </a:br>
            <a:r>
              <a:rPr lang="en-IN" sz="4000"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control unit</a:t>
            </a:r>
            <a:br>
              <a:rPr lang="en-IN" sz="1800" dirty="0">
                <a:solidFill>
                  <a:srgbClr val="002060"/>
                </a:solidFill>
                <a:effectLst/>
                <a:latin typeface="+mj-lt"/>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dirty="0">
              <a:solidFill>
                <a:srgbClr val="002060"/>
              </a:solidFill>
            </a:endParaRPr>
          </a:p>
        </p:txBody>
      </p:sp>
    </p:spTree>
    <p:extLst>
      <p:ext uri="{BB962C8B-B14F-4D97-AF65-F5344CB8AC3E}">
        <p14:creationId xmlns:p14="http://schemas.microsoft.com/office/powerpoint/2010/main" val="1115564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52D0D-0323-491A-B78A-2DC2DECDEB86}"/>
              </a:ext>
            </a:extLst>
          </p:cNvPr>
          <p:cNvSpPr>
            <a:spLocks noGrp="1"/>
          </p:cNvSpPr>
          <p:nvPr>
            <p:ph idx="1"/>
          </p:nvPr>
        </p:nvSpPr>
        <p:spPr>
          <a:xfrm>
            <a:off x="235186" y="2435191"/>
            <a:ext cx="8677996" cy="3625421"/>
          </a:xfrm>
        </p:spPr>
        <p:txBody>
          <a:bodyPr>
            <a:normAutofit lnSpcReduction="10000"/>
          </a:bodyPr>
          <a:lstStyle/>
          <a:p>
            <a:pPr marL="30480" marR="30480" algn="just">
              <a:lnSpc>
                <a:spcPct val="107000"/>
              </a:lnSpc>
              <a:spcBef>
                <a:spcPts val="600"/>
              </a:spcBef>
              <a:spcAft>
                <a:spcPts val="720"/>
              </a:spcAft>
            </a:pPr>
            <a:r>
              <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This unit consists of two subsections namely,</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375"/>
              </a:spcAft>
              <a:buSzPts val="1000"/>
              <a:buFont typeface="Symbol" panose="05050102010706020507" pitchFamily="18" charset="2"/>
              <a:buChar char=""/>
              <a:tabLst>
                <a:tab pos="4572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Arithmetic Section</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375"/>
              </a:spcAft>
              <a:buSzPts val="1000"/>
              <a:buFont typeface="Symbol" panose="05050102010706020507" pitchFamily="18" charset="2"/>
              <a:buChar char=""/>
              <a:tabLst>
                <a:tab pos="4572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Logic Section</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Arithmetic Section</a:t>
            </a:r>
            <a:r>
              <a:rPr lang="en-IN" sz="1800" dirty="0">
                <a:solidFill>
                  <a:srgbClr val="00B050"/>
                </a:solidFill>
                <a:latin typeface="Bookman Old Style" panose="020506040505050202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Function of arithmetic section is to perform arithmetic operations like addition, subtraction, multiplication, and division. All complex operations are done by making repetitive use of the above operations.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B050"/>
                </a:solidFill>
                <a:effectLst/>
                <a:latin typeface="Bookman Old Style" panose="02050604050505020204" pitchFamily="18" charset="0"/>
                <a:ea typeface="Times New Roman" panose="02020603050405020304" pitchFamily="18" charset="0"/>
                <a:cs typeface="Times New Roman" panose="02020603050405020304" pitchFamily="18" charset="0"/>
              </a:rPr>
              <a:t>Logic Section -</a:t>
            </a:r>
            <a:r>
              <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Function of logic section is to perform logic operations such as comparing, selecting, matching, and merging of data.</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F89EE63E-2A03-4905-88B8-BE14AEFCBBFE}"/>
              </a:ext>
            </a:extLst>
          </p:cNvPr>
          <p:cNvSpPr txBox="1"/>
          <p:nvPr/>
        </p:nvSpPr>
        <p:spPr>
          <a:xfrm>
            <a:off x="418760" y="674238"/>
            <a:ext cx="6657117" cy="2346283"/>
          </a:xfrm>
          <a:prstGeom prst="rect">
            <a:avLst/>
          </a:prstGeom>
          <a:noFill/>
        </p:spPr>
        <p:txBody>
          <a:bodyPr wrap="square">
            <a:spAutoFit/>
          </a:bodyPr>
          <a:lstStyle/>
          <a:p>
            <a:pPr>
              <a:lnSpc>
                <a:spcPct val="107000"/>
              </a:lnSpc>
              <a:spcAft>
                <a:spcPts val="800"/>
              </a:spcAft>
            </a:pPr>
            <a:r>
              <a:rPr lang="en-IN" sz="4000"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Arithmetic logic unit (</a:t>
            </a:r>
            <a:r>
              <a:rPr lang="en-IN" sz="4000" dirty="0" err="1">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alu</a:t>
            </a:r>
            <a:r>
              <a:rPr lang="en-IN" sz="4000"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a:t>
            </a:r>
            <a:endParaRPr lang="en-IN" sz="4000" dirty="0">
              <a:solidFill>
                <a:srgbClr val="002060"/>
              </a:solidFill>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endParaRPr lang="en-IN" sz="5400" dirty="0">
              <a:solidFill>
                <a:srgbClr val="00206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956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8B2548-82F2-4E5E-B24C-5D4FC9CE9CF4}"/>
              </a:ext>
            </a:extLst>
          </p:cNvPr>
          <p:cNvSpPr txBox="1"/>
          <p:nvPr/>
        </p:nvSpPr>
        <p:spPr>
          <a:xfrm>
            <a:off x="603681" y="766916"/>
            <a:ext cx="8815527" cy="5701433"/>
          </a:xfrm>
          <a:prstGeom prst="rect">
            <a:avLst/>
          </a:prstGeom>
          <a:noFill/>
        </p:spPr>
        <p:txBody>
          <a:bodyPr wrap="square" rtlCol="0">
            <a:spAutoFit/>
          </a:bodyPr>
          <a:lstStyle/>
          <a:p>
            <a:pPr algn="just">
              <a:lnSpc>
                <a:spcPct val="107000"/>
              </a:lnSpc>
              <a:spcAft>
                <a:spcPts val="800"/>
              </a:spcAft>
            </a:pPr>
            <a:r>
              <a:rPr lang="en-IN" sz="14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4000" dirty="0">
                <a:solidFill>
                  <a:srgbClr val="002060"/>
                </a:solidFill>
                <a:effectLst/>
                <a:latin typeface="Algerian" panose="04020705040A02060702" pitchFamily="82" charset="0"/>
                <a:ea typeface="Calibri" panose="020F0502020204030204" pitchFamily="34" charset="0"/>
                <a:cs typeface="Times New Roman" panose="02020603050405020304" pitchFamily="18" charset="0"/>
              </a:rPr>
              <a:t>PROCESSOR ORGANIZATION</a:t>
            </a: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To understand the organization of the processor, let us consider the requirements placed on the processor, the things that it must do: </a:t>
            </a:r>
            <a:endParaRPr lang="en-IN"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Fetch</a:t>
            </a:r>
            <a:r>
              <a:rPr lang="en-IN" b="1"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instruction</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processor reads an instruction from memory (register, cache, main memory).</a:t>
            </a: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Interpret instruction</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instruction is decoded to determine what action is required. </a:t>
            </a: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Fetch data</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execution of an instruction may require reading data from memory or an I/O module.</a:t>
            </a: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Process data</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execution of an instruction may require performing some arithmetic or logical     operation on data.</a:t>
            </a:r>
          </a:p>
          <a:p>
            <a:pPr algn="just">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a:t>
            </a:r>
            <a:r>
              <a:rPr lang="en-IN" dirty="0">
                <a:solidFill>
                  <a:srgbClr val="00B050"/>
                </a:solidFill>
                <a:effectLst/>
                <a:latin typeface="Bookman Old Style" panose="02050604050505020204" pitchFamily="18" charset="0"/>
                <a:ea typeface="Calibri" panose="020F0502020204030204" pitchFamily="34" charset="0"/>
                <a:cs typeface="Times New Roman" panose="02020603050405020304" pitchFamily="18" charset="0"/>
              </a:rPr>
              <a:t>Write data</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results of an execution may require writing data to memory or an I/O module.</a:t>
            </a:r>
          </a:p>
          <a:p>
            <a:endParaRPr lang="en-IN" dirty="0"/>
          </a:p>
        </p:txBody>
      </p:sp>
    </p:spTree>
    <p:extLst>
      <p:ext uri="{BB962C8B-B14F-4D97-AF65-F5344CB8AC3E}">
        <p14:creationId xmlns:p14="http://schemas.microsoft.com/office/powerpoint/2010/main" val="2841666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A80C29-645A-48F4-87CC-7BBDC91048A6}"/>
              </a:ext>
            </a:extLst>
          </p:cNvPr>
          <p:cNvSpPr txBox="1">
            <a:spLocks noGrp="1"/>
          </p:cNvSpPr>
          <p:nvPr>
            <p:ph idx="1"/>
          </p:nvPr>
        </p:nvSpPr>
        <p:spPr>
          <a:xfrm>
            <a:off x="263805" y="810023"/>
            <a:ext cx="9249879" cy="1477328"/>
          </a:xfrm>
          <a:prstGeom prst="rect">
            <a:avLst/>
          </a:prstGeom>
          <a:noFill/>
        </p:spPr>
        <p:txBody>
          <a:bodyPr wrap="square" rtlCol="0">
            <a:spAutoFit/>
          </a:bodyPr>
          <a:lstStyle/>
          <a:p>
            <a:r>
              <a:rPr lang="en-IN" dirty="0">
                <a:effectLst/>
                <a:latin typeface="Bookman Old Style" panose="02050604050505020204" pitchFamily="18" charset="0"/>
                <a:ea typeface="Calibri" panose="020F0502020204030204" pitchFamily="34" charset="0"/>
                <a:cs typeface="Times New Roman" panose="02020603050405020304" pitchFamily="18" charset="0"/>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a:t>
            </a:r>
            <a:endParaRPr lang="en-IN" dirty="0">
              <a:latin typeface="Bookman Old Style" panose="02050604050505020204" pitchFamily="18" charset="0"/>
            </a:endParaRPr>
          </a:p>
        </p:txBody>
      </p:sp>
      <p:pic>
        <p:nvPicPr>
          <p:cNvPr id="5" name="Picture 4">
            <a:extLst>
              <a:ext uri="{FF2B5EF4-FFF2-40B4-BE49-F238E27FC236}">
                <a16:creationId xmlns:a16="http://schemas.microsoft.com/office/drawing/2014/main" id="{D2A9E132-B734-4CEF-9D7E-F0F1BFCCD2DF}"/>
              </a:ext>
            </a:extLst>
          </p:cNvPr>
          <p:cNvPicPr>
            <a:picLocks noChangeAspect="1"/>
          </p:cNvPicPr>
          <p:nvPr/>
        </p:nvPicPr>
        <p:blipFill>
          <a:blip r:embed="rId2"/>
          <a:stretch>
            <a:fillRect/>
          </a:stretch>
        </p:blipFill>
        <p:spPr>
          <a:xfrm>
            <a:off x="0" y="2437604"/>
            <a:ext cx="4678530" cy="4102711"/>
          </a:xfrm>
          <a:prstGeom prst="rect">
            <a:avLst/>
          </a:prstGeom>
        </p:spPr>
      </p:pic>
      <p:sp>
        <p:nvSpPr>
          <p:cNvPr id="6" name="TextBox 5">
            <a:extLst>
              <a:ext uri="{FF2B5EF4-FFF2-40B4-BE49-F238E27FC236}">
                <a16:creationId xmlns:a16="http://schemas.microsoft.com/office/drawing/2014/main" id="{2DB23A22-F807-443B-8CEF-1B97A591612D}"/>
              </a:ext>
            </a:extLst>
          </p:cNvPr>
          <p:cNvSpPr txBox="1"/>
          <p:nvPr/>
        </p:nvSpPr>
        <p:spPr>
          <a:xfrm>
            <a:off x="4678530" y="2631657"/>
            <a:ext cx="5060274" cy="3416320"/>
          </a:xfrm>
          <a:prstGeom prst="rect">
            <a:avLst/>
          </a:prstGeom>
          <a:noFill/>
        </p:spPr>
        <p:txBody>
          <a:bodyPr wrap="square">
            <a:spAutoFit/>
          </a:bodyPr>
          <a:lstStyle/>
          <a:p>
            <a:pPr algn="just"/>
            <a:r>
              <a:rPr lang="en-IN" sz="1800" dirty="0">
                <a:latin typeface="Bookman Old Style" panose="02050604050505020204" pitchFamily="18" charset="0"/>
                <a:ea typeface="Calibri" panose="020F0502020204030204" pitchFamily="34" charset="0"/>
                <a:cs typeface="Times New Roman" panose="02020603050405020304" pitchFamily="18" charset="0"/>
              </a:rPr>
              <a:t>Given fig</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is a simplified view of a processor, indicating its connection to the rest of the system via the system bus.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registers. </a:t>
            </a:r>
          </a:p>
          <a:p>
            <a:pPr algn="just"/>
            <a:endParaRPr lang="en-IN" dirty="0">
              <a:latin typeface="Bookman Old Style" panose="02050604050505020204" pitchFamily="18" charset="0"/>
            </a:endParaRPr>
          </a:p>
        </p:txBody>
      </p:sp>
    </p:spTree>
    <p:extLst>
      <p:ext uri="{BB962C8B-B14F-4D97-AF65-F5344CB8AC3E}">
        <p14:creationId xmlns:p14="http://schemas.microsoft.com/office/powerpoint/2010/main" val="1328708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428B22-5C9B-4AF8-A961-CCAACDBE17E0}"/>
              </a:ext>
            </a:extLst>
          </p:cNvPr>
          <p:cNvSpPr txBox="1"/>
          <p:nvPr/>
        </p:nvSpPr>
        <p:spPr>
          <a:xfrm>
            <a:off x="668593" y="825911"/>
            <a:ext cx="9327664" cy="5644750"/>
          </a:xfrm>
          <a:prstGeom prst="rect">
            <a:avLst/>
          </a:prstGeom>
          <a:noFill/>
        </p:spPr>
        <p:txBody>
          <a:bodyPr wrap="square" rtlCol="0">
            <a:spAutoFit/>
          </a:bodyPr>
          <a:lstStyle/>
          <a:p>
            <a:r>
              <a:rPr lang="en-IN" sz="4000" dirty="0">
                <a:solidFill>
                  <a:srgbClr val="002060"/>
                </a:solidFill>
                <a:effectLst/>
                <a:latin typeface="Algerian" panose="04020705040A02060702" pitchFamily="82" charset="0"/>
                <a:ea typeface="Calibri" panose="020F0502020204030204" pitchFamily="34" charset="0"/>
                <a:cs typeface="Times New Roman" panose="02020603050405020304" pitchFamily="18" charset="0"/>
              </a:rPr>
              <a:t>Control and Status Registers</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Bookman Old Style" panose="02050604050505020204" pitchFamily="18" charset="0"/>
                <a:ea typeface="Calibri" panose="020F0502020204030204" pitchFamily="34" charset="0"/>
                <a:cs typeface="Times New Roman" panose="02020603050405020304" pitchFamily="18" charset="0"/>
              </a:rPr>
              <a:t>There are a variety of processor registers that are employed to control the operation of the processor. Most of these, on most machines, are not visible to the user. Some of them may be visible to machine instructions executed in a control or operating system mode. Of course, different machines will have different register organizations and use different terminology. </a:t>
            </a:r>
          </a:p>
          <a:p>
            <a:pPr>
              <a:lnSpc>
                <a:spcPct val="107000"/>
              </a:lnSpc>
              <a:spcAft>
                <a:spcPts val="800"/>
              </a:spcAft>
            </a:pP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Four registers are essential to instruction execution: </a:t>
            </a:r>
          </a:p>
          <a:p>
            <a:pPr>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Program counter (PC): Contains the address of an instruction to be fetched</a:t>
            </a:r>
          </a:p>
          <a:p>
            <a:pPr>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Instruction register (IR): Contains the instruction most recently fetched</a:t>
            </a:r>
          </a:p>
          <a:p>
            <a:pPr>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Memory address register (MAR): Contains the address of a location in memory </a:t>
            </a:r>
          </a:p>
          <a:p>
            <a:pPr>
              <a:lnSpc>
                <a:spcPct val="107000"/>
              </a:lnSpc>
              <a:spcAft>
                <a:spcPts val="800"/>
              </a:spcAft>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Memory buffer register (MBR): Contains a word of data to be written to memory     or the word most recently    read.</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725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C14E9-F576-4091-9292-04B16F9ACAC8}"/>
              </a:ext>
            </a:extLst>
          </p:cNvPr>
          <p:cNvSpPr txBox="1"/>
          <p:nvPr/>
        </p:nvSpPr>
        <p:spPr>
          <a:xfrm>
            <a:off x="772733" y="975918"/>
            <a:ext cx="7900751" cy="4708981"/>
          </a:xfrm>
          <a:prstGeom prst="rect">
            <a:avLst/>
          </a:prstGeom>
          <a:noFill/>
        </p:spPr>
        <p:txBody>
          <a:bodyPr wrap="square">
            <a:spAutoFit/>
          </a:bodyPr>
          <a:lstStyle/>
          <a:p>
            <a:pPr marL="342900" indent="-342900" algn="just">
              <a:buFont typeface="Arial" panose="020B0604020202020204" pitchFamily="34" charset="0"/>
              <a:buChar char="•"/>
            </a:pPr>
            <a:r>
              <a:rPr lang="en-IN" sz="2000" dirty="0">
                <a:latin typeface="Bookman Old Style" panose="02050604050505020204" pitchFamily="18" charset="0"/>
                <a:ea typeface="Calibri" panose="020F0502020204030204" pitchFamily="34" charset="0"/>
                <a:cs typeface="Times New Roman" panose="02020603050405020304" pitchFamily="18" charset="0"/>
              </a:rPr>
              <a:t>T</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he processor updates the PC after each instruction fetch so that the PC always points to the next instruction to be executed. </a:t>
            </a:r>
          </a:p>
          <a:p>
            <a:pPr algn="just"/>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The fetched instruction is loaded into an IR, where the opcode and operand specifiers are </a:t>
            </a:r>
            <a:r>
              <a:rPr lang="en-IN" sz="2000" dirty="0" err="1">
                <a:effectLst/>
                <a:latin typeface="Bookman Old Style" panose="02050604050505020204" pitchFamily="18" charset="0"/>
                <a:ea typeface="Calibri" panose="020F0502020204030204" pitchFamily="34" charset="0"/>
                <a:cs typeface="Times New Roman" panose="02020603050405020304" pitchFamily="18" charset="0"/>
              </a:rPr>
              <a:t>analyzed</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a:t>
            </a:r>
          </a:p>
          <a:p>
            <a:pPr algn="just"/>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Data are exchanged with memory using the MAR and MBR. In a bus-organized system, the MAR connects directly to the address bus, and the MBR connects directly to the data bus. </a:t>
            </a:r>
          </a:p>
          <a:p>
            <a:pPr algn="just"/>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Within the processor, data must be presented to the ALU for processing. The ALU may have direct access to the MBR and user-visible registers. </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423017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9022EB-F04B-4E7D-9417-3E2FEAB5D5A0}"/>
              </a:ext>
            </a:extLst>
          </p:cNvPr>
          <p:cNvSpPr txBox="1"/>
          <p:nvPr/>
        </p:nvSpPr>
        <p:spPr>
          <a:xfrm>
            <a:off x="736847" y="235633"/>
            <a:ext cx="9055224" cy="6701322"/>
          </a:xfrm>
          <a:prstGeom prst="rect">
            <a:avLst/>
          </a:prstGeom>
          <a:noFill/>
        </p:spPr>
        <p:txBody>
          <a:bodyPr wrap="square" rtlCol="0">
            <a:spAutoFit/>
          </a:bodyPr>
          <a:lstStyle/>
          <a:p>
            <a:pPr algn="just">
              <a:lnSpc>
                <a:spcPct val="107000"/>
              </a:lnSpc>
              <a:spcBef>
                <a:spcPts val="375"/>
              </a:spcBef>
            </a:pPr>
            <a:r>
              <a:rPr lang="en-IN" sz="4000" kern="0"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Design of Control Unit</a:t>
            </a:r>
          </a:p>
          <a:p>
            <a:pPr algn="just"/>
            <a:endPar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IN" sz="1600" spc="10" dirty="0">
                <a:solidFill>
                  <a:srgbClr val="273239"/>
                </a:solidFill>
                <a:effectLst/>
                <a:latin typeface="Bookman Old Style" panose="02050604050505020204" pitchFamily="18" charset="0"/>
                <a:ea typeface="Times New Roman" panose="02020603050405020304" pitchFamily="18" charset="0"/>
                <a:cs typeface="Times New Roman" panose="02020603050405020304" pitchFamily="18" charset="0"/>
              </a:rPr>
              <a:t>To execute an instruction, the control unit of the CPU must generate the required control signal in the proper sequence. There are two approaches used for generating the control signals in proper sequence as Hardwired Control unit and the Micro-programmed control unit. </a:t>
            </a:r>
            <a:endParaRPr lang="en-IN"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1600" dirty="0">
              <a:solidFill>
                <a:srgbClr val="333333"/>
              </a:solidFill>
              <a:effectLst/>
              <a:latin typeface="Bookman Old Style" panose="02050604050505020204" pitchFamily="18" charset="0"/>
              <a:ea typeface="Times New Roman" panose="02020603050405020304" pitchFamily="18" charset="0"/>
            </a:endParaRPr>
          </a:p>
          <a:p>
            <a:pPr algn="just"/>
            <a:r>
              <a:rPr lang="en-IN" sz="1600" b="1" dirty="0">
                <a:solidFill>
                  <a:srgbClr val="00B050"/>
                </a:solidFill>
                <a:effectLst/>
                <a:latin typeface="Bookman Old Style" panose="02050604050505020204" pitchFamily="18" charset="0"/>
                <a:ea typeface="Times New Roman" panose="02020603050405020304" pitchFamily="18" charset="0"/>
                <a:cs typeface="Arial" panose="020B0604020202020204" pitchFamily="34" charset="0"/>
              </a:rPr>
              <a:t>Hardwired Control-</a:t>
            </a:r>
          </a:p>
          <a:p>
            <a:pPr algn="just"/>
            <a:r>
              <a:rPr lang="en-IN" sz="1600" dirty="0">
                <a:solidFill>
                  <a:srgbClr val="333333"/>
                </a:solidFill>
                <a:latin typeface="Bookman Old Style" panose="02050604050505020204" pitchFamily="18" charset="0"/>
                <a:ea typeface="Times New Roman" panose="02020603050405020304" pitchFamily="18" charset="0"/>
                <a:cs typeface="Arial" panose="020B0604020202020204" pitchFamily="34" charset="0"/>
              </a:rPr>
              <a:t>I</a:t>
            </a:r>
            <a:r>
              <a:rPr lang="en-IN" sz="1600" dirty="0">
                <a:solidFill>
                  <a:srgbClr val="333333"/>
                </a:solidFill>
                <a:effectLst/>
                <a:latin typeface="Bookman Old Style" panose="02050604050505020204" pitchFamily="18" charset="0"/>
                <a:ea typeface="Times New Roman" panose="02020603050405020304" pitchFamily="18" charset="0"/>
                <a:cs typeface="Arial" panose="020B0604020202020204" pitchFamily="34" charset="0"/>
              </a:rPr>
              <a:t>nvolves the control logic to be implemented with gates, flip-flops, decoders, and other digital circuits.</a:t>
            </a:r>
          </a:p>
          <a:p>
            <a:pPr algn="just"/>
            <a:endParaRPr lang="en-IN" sz="1600" dirty="0">
              <a:effectLst/>
              <a:latin typeface="Bookman Old Style" panose="02050604050505020204" pitchFamily="18" charset="0"/>
              <a:ea typeface="Times New Roman" panose="02020603050405020304" pitchFamily="18" charset="0"/>
              <a:cs typeface="Arial" panose="020B0604020202020204" pitchFamily="34" charset="0"/>
            </a:endParaRP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A Hard-wired Control consists of two decoders, a sequence counter, and a number of logic gates.</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An instruction fetched from the memory unit is placed in the instruction register (IR).</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The component of an instruction register includes; I bit, the operation code, and bits 0 through 11.</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The operation code in bits 12 through 14 are coded with a 3 x 8 decoder.</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The operation code at bit 15 is transferred to a flip-flop designated by the symbol I.</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The operation codes from Bits 0 through 11 are applied to the control logic gates.</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The Sequence counter (SC) can count in binary from 0 through 15.</a:t>
            </a:r>
          </a:p>
          <a:p>
            <a:endParaRPr lang="en-IN" dirty="0"/>
          </a:p>
        </p:txBody>
      </p:sp>
    </p:spTree>
    <p:extLst>
      <p:ext uri="{BB962C8B-B14F-4D97-AF65-F5344CB8AC3E}">
        <p14:creationId xmlns:p14="http://schemas.microsoft.com/office/powerpoint/2010/main" val="86835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tored program concept">
            <a:extLst>
              <a:ext uri="{FF2B5EF4-FFF2-40B4-BE49-F238E27FC236}">
                <a16:creationId xmlns:a16="http://schemas.microsoft.com/office/drawing/2014/main" id="{EECC3C6E-6449-49DE-AAFD-8080D5636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78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A74B9-7F03-4E56-B262-174EEC4033E8}"/>
              </a:ext>
            </a:extLst>
          </p:cNvPr>
          <p:cNvSpPr txBox="1"/>
          <p:nvPr/>
        </p:nvSpPr>
        <p:spPr>
          <a:xfrm>
            <a:off x="827140" y="319548"/>
            <a:ext cx="9153832" cy="684803"/>
          </a:xfrm>
          <a:prstGeom prst="rect">
            <a:avLst/>
          </a:prstGeom>
          <a:noFill/>
        </p:spPr>
        <p:txBody>
          <a:bodyPr wrap="square" rtlCol="0">
            <a:spAutoFit/>
          </a:bodyPr>
          <a:lstStyle/>
          <a:p>
            <a:pPr algn="just">
              <a:lnSpc>
                <a:spcPts val="1875"/>
              </a:lnSpc>
              <a:spcBef>
                <a:spcPts val="300"/>
              </a:spcBef>
              <a:spcAft>
                <a:spcPts val="800"/>
              </a:spcAft>
              <a:buSzPts val="1000"/>
              <a:tabLst>
                <a:tab pos="457200" algn="l"/>
              </a:tabLst>
            </a:pPr>
            <a:r>
              <a:rPr lang="en-IN" sz="1600" dirty="0">
                <a:solidFill>
                  <a:srgbClr val="333333"/>
                </a:solidFill>
                <a:effectLst/>
                <a:latin typeface="Bookman Old Style" panose="02050604050505020204" pitchFamily="18" charset="0"/>
                <a:ea typeface="Times New Roman" panose="02020603050405020304" pitchFamily="18" charset="0"/>
                <a:cs typeface="Arial" panose="020B0604020202020204" pitchFamily="34" charset="0"/>
              </a:rPr>
              <a:t>The following image shows the block diagram of a Hardwired Control organization</a:t>
            </a:r>
            <a:r>
              <a:rPr lang="en-IN" sz="1600" dirty="0">
                <a:solidFill>
                  <a:srgbClr val="333333"/>
                </a:solidFill>
                <a:effectLst/>
                <a:latin typeface="Bookman Old Style" panose="02050604050505020204" pitchFamily="18" charset="0"/>
                <a:ea typeface="Times New Roman" panose="02020603050405020304" pitchFamily="18" charset="0"/>
              </a:rPr>
              <a:t>.</a:t>
            </a:r>
            <a:endParaRPr lang="en-IN" sz="1600" dirty="0">
              <a:effectLst/>
              <a:latin typeface="Bookman Old Style" panose="02050604050505020204" pitchFamily="18" charset="0"/>
              <a:ea typeface="Times New Roman" panose="02020603050405020304" pitchFamily="18" charset="0"/>
            </a:endParaRPr>
          </a:p>
          <a:p>
            <a:endParaRPr lang="en-IN" sz="1600" dirty="0">
              <a:latin typeface="Bookman Old Style" panose="02050604050505020204" pitchFamily="18" charset="0"/>
            </a:endParaRPr>
          </a:p>
        </p:txBody>
      </p:sp>
      <p:pic>
        <p:nvPicPr>
          <p:cNvPr id="5" name="Picture 4" descr="Design of Control Unit">
            <a:extLst>
              <a:ext uri="{FF2B5EF4-FFF2-40B4-BE49-F238E27FC236}">
                <a16:creationId xmlns:a16="http://schemas.microsoft.com/office/drawing/2014/main" id="{01930EE5-D4FC-4F18-8B78-1FA003E51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0586" y="914400"/>
            <a:ext cx="6714020" cy="5752730"/>
          </a:xfrm>
          <a:prstGeom prst="rect">
            <a:avLst/>
          </a:prstGeom>
          <a:noFill/>
          <a:ln>
            <a:noFill/>
          </a:ln>
        </p:spPr>
      </p:pic>
    </p:spTree>
    <p:extLst>
      <p:ext uri="{BB962C8B-B14F-4D97-AF65-F5344CB8AC3E}">
        <p14:creationId xmlns:p14="http://schemas.microsoft.com/office/powerpoint/2010/main" val="3654240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E0523B-3F43-457B-8AA9-4E9746F54F05}"/>
              </a:ext>
            </a:extLst>
          </p:cNvPr>
          <p:cNvSpPr txBox="1"/>
          <p:nvPr/>
        </p:nvSpPr>
        <p:spPr>
          <a:xfrm>
            <a:off x="766343" y="663768"/>
            <a:ext cx="8981339" cy="2239587"/>
          </a:xfrm>
          <a:prstGeom prst="rect">
            <a:avLst/>
          </a:prstGeom>
          <a:noFill/>
        </p:spPr>
        <p:txBody>
          <a:bodyPr wrap="square" rtlCol="0">
            <a:spAutoFit/>
          </a:bodyPr>
          <a:lstStyle/>
          <a:p>
            <a:pPr algn="just">
              <a:lnSpc>
                <a:spcPct val="107000"/>
              </a:lnSpc>
              <a:spcAft>
                <a:spcPts val="800"/>
              </a:spcAft>
            </a:pPr>
            <a:r>
              <a:rPr lang="en-IN" sz="2000" b="1" dirty="0">
                <a:solidFill>
                  <a:srgbClr val="00B050"/>
                </a:solidFill>
                <a:effectLst/>
                <a:latin typeface="Bookman Old Style" panose="02050604050505020204" pitchFamily="18" charset="0"/>
                <a:ea typeface="Times New Roman" panose="02020603050405020304" pitchFamily="18" charset="0"/>
                <a:cs typeface="Arial" panose="020B0604020202020204" pitchFamily="34" charset="0"/>
              </a:rPr>
              <a:t>Micro-programmed Control-</a:t>
            </a:r>
            <a:endParaRPr lang="en-IN" sz="2000" b="1" dirty="0">
              <a:solidFill>
                <a:srgbClr val="00B050"/>
              </a:solidFill>
              <a:effectLst/>
              <a:latin typeface="Bookman Old Style" panose="02050604050505020204" pitchFamily="18" charset="0"/>
              <a:ea typeface="Calibri" panose="020F0502020204030204" pitchFamily="34" charset="0"/>
              <a:cs typeface="Arial" panose="020B0604020202020204" pitchFamily="34" charset="0"/>
            </a:endParaRPr>
          </a:p>
          <a:p>
            <a:pPr fontAlgn="base">
              <a:lnSpc>
                <a:spcPct val="107000"/>
              </a:lnSpc>
              <a:spcAft>
                <a:spcPts val="800"/>
              </a:spcAft>
            </a:pPr>
            <a:r>
              <a:rPr lang="en-IN" sz="2000" dirty="0">
                <a:solidFill>
                  <a:srgbClr val="333333"/>
                </a:solidFill>
                <a:effectLst/>
                <a:latin typeface="Bookman Old Style" panose="02050604050505020204" pitchFamily="18" charset="0"/>
                <a:ea typeface="Times New Roman" panose="02020603050405020304" pitchFamily="18" charset="0"/>
                <a:cs typeface="Arial" panose="020B0604020202020204" pitchFamily="34" charset="0"/>
              </a:rPr>
              <a:t>In Microprogrammed Control, the micro-operations are performed by executing a program consisting of micro-instructions.</a:t>
            </a:r>
            <a:endParaRPr lang="en-IN" sz="2000" dirty="0">
              <a:effectLst/>
              <a:latin typeface="Bookman Old Style" panose="02050604050505020204" pitchFamily="18" charset="0"/>
              <a:ea typeface="Calibri" panose="020F0502020204030204" pitchFamily="34" charset="0"/>
              <a:cs typeface="Arial" panose="020B0604020202020204" pitchFamily="34" charset="0"/>
            </a:endParaRPr>
          </a:p>
          <a:p>
            <a:r>
              <a:rPr lang="en-IN" sz="2000" dirty="0">
                <a:solidFill>
                  <a:srgbClr val="333333"/>
                </a:solidFill>
                <a:effectLst/>
                <a:latin typeface="Bookman Old Style" panose="02050604050505020204" pitchFamily="18" charset="0"/>
                <a:ea typeface="Times New Roman" panose="02020603050405020304" pitchFamily="18" charset="0"/>
                <a:cs typeface="Arial" panose="020B0604020202020204" pitchFamily="34" charset="0"/>
              </a:rPr>
              <a:t>The following image shows the block diagram of a Microprogrammed Control organization</a:t>
            </a:r>
            <a:r>
              <a:rPr lang="en-IN" sz="2400" dirty="0">
                <a:solidFill>
                  <a:srgbClr val="333333"/>
                </a:solidFill>
                <a:effectLst/>
                <a:latin typeface="Bookman Old Style" panose="02050604050505020204" pitchFamily="18" charset="0"/>
                <a:ea typeface="Times New Roman" panose="02020603050405020304" pitchFamily="18" charset="0"/>
                <a:cs typeface="Arial" panose="020B0604020202020204" pitchFamily="34" charset="0"/>
              </a:rPr>
              <a:t>.</a:t>
            </a:r>
            <a:endParaRPr lang="en-IN" sz="2400" dirty="0">
              <a:effectLst/>
              <a:latin typeface="Bookman Old Style" panose="02050604050505020204" pitchFamily="18" charset="0"/>
              <a:ea typeface="Calibri" panose="020F0502020204030204" pitchFamily="34" charset="0"/>
              <a:cs typeface="Arial" panose="020B0604020202020204" pitchFamily="34" charset="0"/>
            </a:endParaRPr>
          </a:p>
          <a:p>
            <a:endParaRPr lang="en-IN" dirty="0">
              <a:latin typeface="Bookman Old Style" panose="02050604050505020204" pitchFamily="18" charset="0"/>
            </a:endParaRPr>
          </a:p>
        </p:txBody>
      </p:sp>
      <p:pic>
        <p:nvPicPr>
          <p:cNvPr id="8" name="Picture 7" descr="Design of Control Unit">
            <a:extLst>
              <a:ext uri="{FF2B5EF4-FFF2-40B4-BE49-F238E27FC236}">
                <a16:creationId xmlns:a16="http://schemas.microsoft.com/office/drawing/2014/main" id="{AEDD6222-683C-4311-8CEB-B59DB191C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489" y="3020123"/>
            <a:ext cx="9852406" cy="2900515"/>
          </a:xfrm>
          <a:prstGeom prst="rect">
            <a:avLst/>
          </a:prstGeom>
          <a:noFill/>
          <a:ln>
            <a:noFill/>
          </a:ln>
        </p:spPr>
      </p:pic>
    </p:spTree>
    <p:extLst>
      <p:ext uri="{BB962C8B-B14F-4D97-AF65-F5344CB8AC3E}">
        <p14:creationId xmlns:p14="http://schemas.microsoft.com/office/powerpoint/2010/main" val="1511819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8915E1-C7A3-4E43-B6DA-AD698D755862}"/>
              </a:ext>
            </a:extLst>
          </p:cNvPr>
          <p:cNvSpPr txBox="1"/>
          <p:nvPr/>
        </p:nvSpPr>
        <p:spPr>
          <a:xfrm>
            <a:off x="621438" y="444690"/>
            <a:ext cx="7803472" cy="4832092"/>
          </a:xfrm>
          <a:prstGeom prst="rect">
            <a:avLst/>
          </a:prstGeom>
          <a:noFill/>
        </p:spPr>
        <p:txBody>
          <a:bodyPr wrap="square" rtlCol="0">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Control memory address register specifies the address of the micro-instruction.</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Control memory is assumed to be a ROM, within which all control information is permanently stored.</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control register holds the microinstruction fetched from the memory.</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micro-instruction contains a control word that specifies one or more micro-operations for the data processor.</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While the micro-operations are being executed, the next address is computed in the next address generator circuit and then transferred into the control address register to read the next microinstruction.</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next address generator is often referred to as a micro-program sequencer, as it determines the address sequence that is read from control memory.</a:t>
            </a:r>
            <a:endParaRPr lang="en-IN"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994015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2B77E-4ED8-48D9-B5DF-DAD4F5219C31}"/>
              </a:ext>
            </a:extLst>
          </p:cNvPr>
          <p:cNvSpPr>
            <a:spLocks noGrp="1"/>
          </p:cNvSpPr>
          <p:nvPr>
            <p:ph type="title"/>
          </p:nvPr>
        </p:nvSpPr>
        <p:spPr>
          <a:xfrm>
            <a:off x="606313" y="734194"/>
            <a:ext cx="8596668" cy="1320800"/>
          </a:xfrm>
        </p:spPr>
        <p:txBody>
          <a:bodyPr>
            <a:normAutofit/>
          </a:bodyPr>
          <a:lstStyle/>
          <a:p>
            <a:r>
              <a:rPr lang="en-IN" sz="4000" dirty="0">
                <a:solidFill>
                  <a:srgbClr val="002060"/>
                </a:solidFill>
                <a:latin typeface="Algerian" panose="04020705040A02060702" pitchFamily="82" charset="0"/>
              </a:rPr>
              <a:t>COMPUTER REGISTERS</a:t>
            </a:r>
            <a:endParaRPr lang="en-IN" sz="4000" dirty="0"/>
          </a:p>
        </p:txBody>
      </p:sp>
      <p:sp>
        <p:nvSpPr>
          <p:cNvPr id="4" name="Content Placeholder 3">
            <a:extLst>
              <a:ext uri="{FF2B5EF4-FFF2-40B4-BE49-F238E27FC236}">
                <a16:creationId xmlns:a16="http://schemas.microsoft.com/office/drawing/2014/main" id="{B7E707C3-BD1D-44C8-9EE4-12BE3776575B}"/>
              </a:ext>
            </a:extLst>
          </p:cNvPr>
          <p:cNvSpPr>
            <a:spLocks noGrp="1"/>
          </p:cNvSpPr>
          <p:nvPr>
            <p:ph idx="1"/>
          </p:nvPr>
        </p:nvSpPr>
        <p:spPr>
          <a:xfrm>
            <a:off x="417250" y="2054994"/>
            <a:ext cx="9534618" cy="6458551"/>
          </a:xfrm>
        </p:spPr>
        <p:txBody>
          <a:bodyPr>
            <a:normAutofit/>
          </a:bodyPr>
          <a:lstStyle/>
          <a:p>
            <a:r>
              <a:rPr lang="en-US" sz="2400" b="0" i="0" dirty="0">
                <a:solidFill>
                  <a:srgbClr val="333333"/>
                </a:solidFill>
                <a:effectLst/>
                <a:latin typeface="Bookman Old Style" panose="02050604050505020204" pitchFamily="18" charset="0"/>
              </a:rPr>
              <a:t>Registers are a type of computer memory used to quickly accept, store, and transfer data and instructions that are being used immediately by the CPU. </a:t>
            </a:r>
            <a:endParaRPr lang="en-US" sz="2400" dirty="0">
              <a:solidFill>
                <a:srgbClr val="333333"/>
              </a:solidFill>
              <a:latin typeface="Bookman Old Style" panose="02050604050505020204" pitchFamily="18" charset="0"/>
            </a:endParaRPr>
          </a:p>
          <a:p>
            <a:pPr marL="0" indent="0">
              <a:buNone/>
            </a:pPr>
            <a:endParaRPr lang="en-US" sz="2400" b="0" i="0" dirty="0">
              <a:solidFill>
                <a:srgbClr val="333333"/>
              </a:solidFill>
              <a:effectLst/>
              <a:latin typeface="Bookman Old Style" panose="02050604050505020204" pitchFamily="18" charset="0"/>
            </a:endParaRPr>
          </a:p>
          <a:p>
            <a:r>
              <a:rPr lang="en-US" sz="2400" b="0" i="0" dirty="0">
                <a:solidFill>
                  <a:srgbClr val="333333"/>
                </a:solidFill>
                <a:effectLst/>
                <a:latin typeface="Bookman Old Style" panose="02050604050505020204" pitchFamily="18" charset="0"/>
              </a:rPr>
              <a:t>A processor register may hold an instruction, a storage address, or any data (such as bit sequence or individual characters).</a:t>
            </a:r>
          </a:p>
          <a:p>
            <a:endParaRPr lang="en-US" sz="2400" dirty="0">
              <a:solidFill>
                <a:srgbClr val="333333"/>
              </a:solidFill>
              <a:latin typeface="Bookman Old Style" panose="02050604050505020204" pitchFamily="18" charset="0"/>
            </a:endParaRP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164211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9A8A-96B4-45BE-B35B-1FB00F5F2EDB}"/>
              </a:ext>
            </a:extLst>
          </p:cNvPr>
          <p:cNvSpPr>
            <a:spLocks noGrp="1"/>
          </p:cNvSpPr>
          <p:nvPr>
            <p:ph type="title"/>
          </p:nvPr>
        </p:nvSpPr>
        <p:spPr>
          <a:xfrm>
            <a:off x="499780" y="467557"/>
            <a:ext cx="8596668" cy="1320800"/>
          </a:xfrm>
        </p:spPr>
        <p:txBody>
          <a:bodyPr>
            <a:normAutofit/>
          </a:bodyPr>
          <a:lstStyle/>
          <a:p>
            <a:r>
              <a:rPr lang="en-IN" dirty="0">
                <a:solidFill>
                  <a:srgbClr val="002060"/>
                </a:solidFill>
                <a:latin typeface="Cooper Black" panose="0208090404030B020404" pitchFamily="18" charset="0"/>
              </a:rPr>
              <a:t>Special Purpose Registers</a:t>
            </a:r>
          </a:p>
        </p:txBody>
      </p:sp>
      <p:sp>
        <p:nvSpPr>
          <p:cNvPr id="3" name="Content Placeholder 2">
            <a:extLst>
              <a:ext uri="{FF2B5EF4-FFF2-40B4-BE49-F238E27FC236}">
                <a16:creationId xmlns:a16="http://schemas.microsoft.com/office/drawing/2014/main" id="{C681ABEF-2ACD-41EB-9EC0-630F797BC23F}"/>
              </a:ext>
            </a:extLst>
          </p:cNvPr>
          <p:cNvSpPr>
            <a:spLocks noGrp="1"/>
          </p:cNvSpPr>
          <p:nvPr>
            <p:ph idx="1"/>
          </p:nvPr>
        </p:nvSpPr>
        <p:spPr>
          <a:xfrm>
            <a:off x="499780" y="1468131"/>
            <a:ext cx="8946060" cy="4528969"/>
          </a:xfrm>
        </p:spPr>
        <p:txBody>
          <a:bodyPr>
            <a:normAutofit/>
          </a:bodyPr>
          <a:lstStyle/>
          <a:p>
            <a:pPr algn="just"/>
            <a:r>
              <a:rPr lang="en-US" b="0" i="0" dirty="0">
                <a:solidFill>
                  <a:srgbClr val="000000"/>
                </a:solidFill>
                <a:effectLst/>
                <a:latin typeface="Bookman Old Style" panose="02050604050505020204" pitchFamily="18" charset="0"/>
                <a:cs typeface="Arial" panose="020B0604020202020204" pitchFamily="34" charset="0"/>
              </a:rPr>
              <a:t>Special purpose registers hold the status of a program. </a:t>
            </a:r>
          </a:p>
          <a:p>
            <a:pPr algn="just"/>
            <a:r>
              <a:rPr lang="en-US" b="0" i="0" dirty="0">
                <a:solidFill>
                  <a:srgbClr val="000000"/>
                </a:solidFill>
                <a:effectLst/>
                <a:latin typeface="Bookman Old Style" panose="02050604050505020204" pitchFamily="18" charset="0"/>
                <a:cs typeface="Arial" panose="020B0604020202020204" pitchFamily="34" charset="0"/>
              </a:rPr>
              <a:t>These registers are designated for a special purpose. </a:t>
            </a:r>
            <a:endParaRPr lang="en-US" dirty="0">
              <a:solidFill>
                <a:srgbClr val="000000"/>
              </a:solidFill>
              <a:latin typeface="Bookman Old Style" panose="02050604050505020204" pitchFamily="18" charset="0"/>
              <a:cs typeface="Arial" panose="020B0604020202020204" pitchFamily="34" charset="0"/>
            </a:endParaRPr>
          </a:p>
          <a:p>
            <a:pPr algn="just"/>
            <a:r>
              <a:rPr lang="en-US" b="0" i="0" dirty="0">
                <a:solidFill>
                  <a:srgbClr val="000000"/>
                </a:solidFill>
                <a:effectLst/>
                <a:latin typeface="Bookman Old Style" panose="02050604050505020204" pitchFamily="18" charset="0"/>
                <a:cs typeface="Arial" panose="020B0604020202020204" pitchFamily="34" charset="0"/>
              </a:rPr>
              <a:t>Some of these registers are stack pointer, program counter etc.</a:t>
            </a:r>
          </a:p>
          <a:p>
            <a:pPr algn="just"/>
            <a:r>
              <a:rPr lang="en-US" b="0" i="0" dirty="0">
                <a:solidFill>
                  <a:srgbClr val="000000"/>
                </a:solidFill>
                <a:effectLst/>
                <a:latin typeface="Bookman Old Style" panose="02050604050505020204" pitchFamily="18" charset="0"/>
                <a:cs typeface="Arial" panose="020B0604020202020204" pitchFamily="34" charset="0"/>
              </a:rPr>
              <a:t>Let us see some of the special purpose registers used in CPUs.</a:t>
            </a:r>
            <a:endParaRPr lang="en-IN" dirty="0">
              <a:latin typeface="Bookman Old Style" panose="02050604050505020204" pitchFamily="18" charset="0"/>
              <a:cs typeface="Arial" panose="020B0604020202020204" pitchFamily="34" charset="0"/>
            </a:endParaRPr>
          </a:p>
        </p:txBody>
      </p:sp>
      <p:sp>
        <p:nvSpPr>
          <p:cNvPr id="4" name="TextBox 3">
            <a:extLst>
              <a:ext uri="{FF2B5EF4-FFF2-40B4-BE49-F238E27FC236}">
                <a16:creationId xmlns:a16="http://schemas.microsoft.com/office/drawing/2014/main" id="{0AFEDB28-C5C8-466C-9161-C6914992C8BD}"/>
              </a:ext>
            </a:extLst>
          </p:cNvPr>
          <p:cNvSpPr txBox="1"/>
          <p:nvPr/>
        </p:nvSpPr>
        <p:spPr>
          <a:xfrm>
            <a:off x="499780" y="3569563"/>
            <a:ext cx="6880196" cy="646331"/>
          </a:xfrm>
          <a:prstGeom prst="rect">
            <a:avLst/>
          </a:prstGeom>
          <a:noFill/>
        </p:spPr>
        <p:txBody>
          <a:bodyPr wrap="square" rtlCol="0">
            <a:spAutoFit/>
          </a:bodyPr>
          <a:lstStyle/>
          <a:p>
            <a:r>
              <a:rPr lang="en-IN" sz="3600" dirty="0">
                <a:solidFill>
                  <a:srgbClr val="002060"/>
                </a:solidFill>
                <a:latin typeface="Cooper Black" panose="0208090404030B020404" pitchFamily="18" charset="0"/>
              </a:rPr>
              <a:t>Instruction Registers</a:t>
            </a:r>
            <a:endParaRPr lang="en-IN" sz="3600" dirty="0">
              <a:latin typeface="Cooper Black" panose="0208090404030B020404" pitchFamily="18" charset="0"/>
            </a:endParaRPr>
          </a:p>
        </p:txBody>
      </p:sp>
      <p:sp>
        <p:nvSpPr>
          <p:cNvPr id="5" name="TextBox 4">
            <a:extLst>
              <a:ext uri="{FF2B5EF4-FFF2-40B4-BE49-F238E27FC236}">
                <a16:creationId xmlns:a16="http://schemas.microsoft.com/office/drawing/2014/main" id="{D76CF94F-C55A-4139-8E11-5896C8B96792}"/>
              </a:ext>
            </a:extLst>
          </p:cNvPr>
          <p:cNvSpPr txBox="1"/>
          <p:nvPr/>
        </p:nvSpPr>
        <p:spPr>
          <a:xfrm>
            <a:off x="499780" y="4350796"/>
            <a:ext cx="7199791" cy="2646878"/>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000000"/>
                </a:solidFill>
                <a:effectLst/>
                <a:latin typeface="Bookman Old Style" panose="02050604050505020204" pitchFamily="18" charset="0"/>
              </a:rPr>
              <a:t>The Instruction Register (IR) stores the instruction currently being executed.</a:t>
            </a:r>
          </a:p>
          <a:p>
            <a:pPr marL="0" indent="0" algn="just">
              <a:buNone/>
            </a:pPr>
            <a:endParaRPr lang="en-US" sz="1800" b="0" i="0" dirty="0">
              <a:solidFill>
                <a:srgbClr val="000000"/>
              </a:solidFill>
              <a:effectLst/>
              <a:latin typeface="Bookman Old Style" panose="02050604050505020204" pitchFamily="18" charset="0"/>
            </a:endParaRPr>
          </a:p>
          <a:p>
            <a:pPr marL="285750" indent="-285750" algn="just">
              <a:buFont typeface="Arial" panose="020B0604020202020204" pitchFamily="34" charset="0"/>
              <a:buChar char="•"/>
            </a:pPr>
            <a:r>
              <a:rPr lang="en-US" sz="1800" b="0" i="0" dirty="0">
                <a:solidFill>
                  <a:srgbClr val="000000"/>
                </a:solidFill>
                <a:effectLst/>
                <a:latin typeface="Bookman Old Style" panose="02050604050505020204" pitchFamily="18" charset="0"/>
              </a:rPr>
              <a:t>In simple processors each instruction to be executed is loaded into the instruction register which holds it while it is decoded, prepared and ultimately executed.</a:t>
            </a:r>
          </a:p>
          <a:p>
            <a:pPr marL="0" indent="0">
              <a:buNone/>
            </a:pPr>
            <a:endParaRPr lang="en-IN" sz="4000" dirty="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1068290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7412-D51A-4357-BBB5-EEAEE0DA4BCD}"/>
              </a:ext>
            </a:extLst>
          </p:cNvPr>
          <p:cNvSpPr>
            <a:spLocks noGrp="1"/>
          </p:cNvSpPr>
          <p:nvPr>
            <p:ph type="title"/>
          </p:nvPr>
        </p:nvSpPr>
        <p:spPr/>
        <p:txBody>
          <a:bodyPr>
            <a:normAutofit/>
          </a:bodyPr>
          <a:lstStyle/>
          <a:p>
            <a:r>
              <a:rPr lang="en-IN" dirty="0">
                <a:solidFill>
                  <a:srgbClr val="002060"/>
                </a:solidFill>
                <a:latin typeface="Cooper Black" panose="0208090404030B020404" pitchFamily="18" charset="0"/>
              </a:rPr>
              <a:t>Status Registers</a:t>
            </a:r>
          </a:p>
        </p:txBody>
      </p:sp>
      <p:sp>
        <p:nvSpPr>
          <p:cNvPr id="3" name="Content Placeholder 2">
            <a:extLst>
              <a:ext uri="{FF2B5EF4-FFF2-40B4-BE49-F238E27FC236}">
                <a16:creationId xmlns:a16="http://schemas.microsoft.com/office/drawing/2014/main" id="{4597DCDA-FC54-40D3-B471-DA4EEFCC0FA3}"/>
              </a:ext>
            </a:extLst>
          </p:cNvPr>
          <p:cNvSpPr>
            <a:spLocks noGrp="1"/>
          </p:cNvSpPr>
          <p:nvPr>
            <p:ph idx="1"/>
          </p:nvPr>
        </p:nvSpPr>
        <p:spPr>
          <a:xfrm>
            <a:off x="310719" y="1734461"/>
            <a:ext cx="8673483" cy="4269087"/>
          </a:xfrm>
        </p:spPr>
        <p:txBody>
          <a:bodyPr>
            <a:noAutofit/>
          </a:bodyPr>
          <a:lstStyle/>
          <a:p>
            <a:pPr algn="just"/>
            <a:r>
              <a:rPr lang="en-US" sz="2400" b="0" i="0" dirty="0">
                <a:solidFill>
                  <a:srgbClr val="000000"/>
                </a:solidFill>
                <a:effectLst/>
                <a:latin typeface="Bookman Old Style" panose="02050604050505020204" pitchFamily="18" charset="0"/>
              </a:rPr>
              <a:t>A Status register or flag register or condition code </a:t>
            </a:r>
            <a:r>
              <a:rPr lang="en-US" sz="2000" b="0" i="0" dirty="0">
                <a:solidFill>
                  <a:srgbClr val="000000"/>
                </a:solidFill>
                <a:effectLst/>
                <a:latin typeface="Bookman Old Style" panose="02050604050505020204" pitchFamily="18" charset="0"/>
              </a:rPr>
              <a:t>register</a:t>
            </a:r>
            <a:r>
              <a:rPr lang="en-US" sz="2400" b="0" i="0" dirty="0">
                <a:solidFill>
                  <a:srgbClr val="000000"/>
                </a:solidFill>
                <a:effectLst/>
                <a:latin typeface="Bookman Old Style" panose="02050604050505020204" pitchFamily="18" charset="0"/>
              </a:rPr>
              <a:t> is a collection of status flags based on a processor.</a:t>
            </a:r>
          </a:p>
          <a:p>
            <a:pPr algn="just"/>
            <a:r>
              <a:rPr lang="en-US" sz="2400" b="0" i="0" dirty="0">
                <a:solidFill>
                  <a:srgbClr val="000000"/>
                </a:solidFill>
                <a:effectLst/>
                <a:latin typeface="Bookman Old Style" panose="02050604050505020204" pitchFamily="18" charset="0"/>
              </a:rPr>
              <a:t>Status register is also a hardware register that contains the information about the state of the processor.</a:t>
            </a:r>
            <a:endParaRPr lang="en-US" sz="2400" dirty="0">
              <a:solidFill>
                <a:srgbClr val="000000"/>
              </a:solidFill>
              <a:latin typeface="Bookman Old Style" panose="02050604050505020204" pitchFamily="18" charset="0"/>
            </a:endParaRPr>
          </a:p>
          <a:p>
            <a:pPr algn="just"/>
            <a:r>
              <a:rPr lang="en-US" sz="2400" b="0" i="0" dirty="0">
                <a:solidFill>
                  <a:srgbClr val="000000"/>
                </a:solidFill>
                <a:effectLst/>
                <a:latin typeface="Bookman Old Style" panose="02050604050505020204" pitchFamily="18" charset="0"/>
              </a:rPr>
              <a:t>This register has a size of 16 bits with each bit having a flag. </a:t>
            </a:r>
          </a:p>
          <a:p>
            <a:pPr algn="just"/>
            <a:r>
              <a:rPr lang="en-US" sz="2400" b="0" i="0" dirty="0">
                <a:solidFill>
                  <a:srgbClr val="000000"/>
                </a:solidFill>
                <a:effectLst/>
                <a:latin typeface="Bookman Old Style" panose="02050604050505020204" pitchFamily="18" charset="0"/>
              </a:rPr>
              <a:t>Status register is used in different conditions like if the result is negative, result is zero etc.</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3440282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187D-4404-42B5-B44C-4341C5AE4E56}"/>
              </a:ext>
            </a:extLst>
          </p:cNvPr>
          <p:cNvSpPr>
            <a:spLocks noGrp="1"/>
          </p:cNvSpPr>
          <p:nvPr>
            <p:ph type="title"/>
          </p:nvPr>
        </p:nvSpPr>
        <p:spPr>
          <a:xfrm>
            <a:off x="535291" y="467557"/>
            <a:ext cx="8596668" cy="1320800"/>
          </a:xfrm>
        </p:spPr>
        <p:txBody>
          <a:bodyPr>
            <a:normAutofit/>
          </a:bodyPr>
          <a:lstStyle/>
          <a:p>
            <a:r>
              <a:rPr lang="en-IN" dirty="0">
                <a:solidFill>
                  <a:srgbClr val="002060"/>
                </a:solidFill>
                <a:latin typeface="Cooper Black" panose="0208090404030B020404" pitchFamily="18" charset="0"/>
              </a:rPr>
              <a:t>Shift Registers</a:t>
            </a:r>
          </a:p>
        </p:txBody>
      </p:sp>
      <p:sp>
        <p:nvSpPr>
          <p:cNvPr id="3" name="Content Placeholder 2">
            <a:extLst>
              <a:ext uri="{FF2B5EF4-FFF2-40B4-BE49-F238E27FC236}">
                <a16:creationId xmlns:a16="http://schemas.microsoft.com/office/drawing/2014/main" id="{1E63CE14-040A-4F25-8DD8-8080E2EE34B5}"/>
              </a:ext>
            </a:extLst>
          </p:cNvPr>
          <p:cNvSpPr>
            <a:spLocks noGrp="1"/>
          </p:cNvSpPr>
          <p:nvPr>
            <p:ph idx="1"/>
          </p:nvPr>
        </p:nvSpPr>
        <p:spPr>
          <a:xfrm>
            <a:off x="162616" y="1188871"/>
            <a:ext cx="9042996" cy="3880773"/>
          </a:xfrm>
        </p:spPr>
        <p:txBody>
          <a:bodyPr>
            <a:noAutofit/>
          </a:bodyPr>
          <a:lstStyle/>
          <a:p>
            <a:pPr algn="just"/>
            <a:r>
              <a:rPr lang="en-US" sz="1600" b="0" i="0" dirty="0">
                <a:solidFill>
                  <a:srgbClr val="000000"/>
                </a:solidFill>
                <a:effectLst/>
                <a:latin typeface="Bookman Old Style" panose="02050604050505020204" pitchFamily="18" charset="0"/>
              </a:rPr>
              <a:t>A Shift Register is a kind of sequential logic circuit that have ability of both storing and transferring data, made up of flip-flops and connected in such manner that the output of one flip-flop will work as the input of other flip-flop (depending upon which type of shift register is used)</a:t>
            </a:r>
          </a:p>
          <a:p>
            <a:pPr marL="0" indent="0" algn="just">
              <a:buNone/>
            </a:pPr>
            <a:r>
              <a:rPr lang="en-US" sz="1600" dirty="0">
                <a:solidFill>
                  <a:srgbClr val="000000"/>
                </a:solidFill>
                <a:latin typeface="Bookman Old Style" panose="02050604050505020204" pitchFamily="18" charset="0"/>
              </a:rPr>
              <a:t>     </a:t>
            </a:r>
            <a:r>
              <a:rPr lang="en-US" sz="1600" b="0" i="0" dirty="0">
                <a:solidFill>
                  <a:srgbClr val="000000"/>
                </a:solidFill>
                <a:effectLst/>
                <a:latin typeface="Bookman Old Style" panose="02050604050505020204" pitchFamily="18" charset="0"/>
              </a:rPr>
              <a:t>There are six types of shift register which are as follows −</a:t>
            </a:r>
          </a:p>
          <a:p>
            <a:pPr algn="just"/>
            <a:r>
              <a:rPr lang="en-US" sz="1600" i="0" dirty="0">
                <a:solidFill>
                  <a:srgbClr val="00B050"/>
                </a:solidFill>
                <a:effectLst/>
                <a:latin typeface="Bookman Old Style" panose="02050604050505020204" pitchFamily="18" charset="0"/>
              </a:rPr>
              <a:t>Serial in - Serial out Shift Register </a:t>
            </a:r>
            <a:r>
              <a:rPr lang="en-US" sz="1600" b="0" i="0" dirty="0">
                <a:solidFill>
                  <a:srgbClr val="000000"/>
                </a:solidFill>
                <a:effectLst/>
                <a:latin typeface="Bookman Old Style" panose="02050604050505020204" pitchFamily="18" charset="0"/>
              </a:rPr>
              <a:t>− It streams-in data serially one after the other and streams-out in similar manner.</a:t>
            </a:r>
          </a:p>
          <a:p>
            <a:pPr algn="just"/>
            <a:r>
              <a:rPr lang="en-US" sz="1600" i="0" dirty="0">
                <a:solidFill>
                  <a:srgbClr val="00B050"/>
                </a:solidFill>
                <a:effectLst/>
                <a:latin typeface="Bookman Old Style" panose="02050604050505020204" pitchFamily="18" charset="0"/>
              </a:rPr>
              <a:t>Serial in - Parallel Out Shift Register </a:t>
            </a:r>
            <a:r>
              <a:rPr lang="en-US" sz="1600" b="0" i="0" dirty="0">
                <a:solidFill>
                  <a:srgbClr val="000000"/>
                </a:solidFill>
                <a:effectLst/>
                <a:latin typeface="Bookman Old Style" panose="02050604050505020204" pitchFamily="18" charset="0"/>
              </a:rPr>
              <a:t>− It converts the data in serial manner and out the data in parallel manner</a:t>
            </a:r>
          </a:p>
          <a:p>
            <a:pPr algn="just"/>
            <a:r>
              <a:rPr lang="en-US" sz="1600" i="0" dirty="0">
                <a:solidFill>
                  <a:srgbClr val="00B050"/>
                </a:solidFill>
                <a:effectLst/>
                <a:latin typeface="Bookman Old Style" panose="02050604050505020204" pitchFamily="18" charset="0"/>
              </a:rPr>
              <a:t>Parallel in - Serial Out Shift Register </a:t>
            </a:r>
            <a:r>
              <a:rPr lang="en-US" sz="1600" b="0" i="0" dirty="0">
                <a:solidFill>
                  <a:srgbClr val="000000"/>
                </a:solidFill>
                <a:effectLst/>
                <a:latin typeface="Bookman Old Style" panose="02050604050505020204" pitchFamily="18" charset="0"/>
              </a:rPr>
              <a:t>− It takes data in parallel and </a:t>
            </a:r>
            <a:r>
              <a:rPr lang="en-US" sz="1600" b="0" i="0" dirty="0" err="1">
                <a:solidFill>
                  <a:srgbClr val="000000"/>
                </a:solidFill>
                <a:effectLst/>
                <a:latin typeface="Bookman Old Style" panose="02050604050505020204" pitchFamily="18" charset="0"/>
              </a:rPr>
              <a:t>streamsout</a:t>
            </a:r>
            <a:r>
              <a:rPr lang="en-US" sz="1600" b="0" i="0" dirty="0">
                <a:solidFill>
                  <a:srgbClr val="000000"/>
                </a:solidFill>
                <a:effectLst/>
                <a:latin typeface="Bookman Old Style" panose="02050604050505020204" pitchFamily="18" charset="0"/>
              </a:rPr>
              <a:t> in serial manner (one after other).</a:t>
            </a:r>
          </a:p>
          <a:p>
            <a:pPr algn="just"/>
            <a:r>
              <a:rPr lang="en-US" sz="1600" i="0" dirty="0">
                <a:solidFill>
                  <a:srgbClr val="00B050"/>
                </a:solidFill>
                <a:effectLst/>
                <a:latin typeface="Bookman Old Style" panose="02050604050505020204" pitchFamily="18" charset="0"/>
              </a:rPr>
              <a:t>Parallel in - Parallel Out Shift Register </a:t>
            </a:r>
            <a:r>
              <a:rPr lang="en-US" sz="1600" b="0" i="0" dirty="0">
                <a:solidFill>
                  <a:srgbClr val="000000"/>
                </a:solidFill>
                <a:effectLst/>
                <a:latin typeface="Bookman Old Style" panose="02050604050505020204" pitchFamily="18" charset="0"/>
              </a:rPr>
              <a:t>− Input data fed-in parallel and output data is streams-out simultaneously parallel.</a:t>
            </a:r>
          </a:p>
          <a:p>
            <a:pPr algn="just"/>
            <a:r>
              <a:rPr lang="en-US" sz="1600" i="0" dirty="0">
                <a:solidFill>
                  <a:srgbClr val="00B050"/>
                </a:solidFill>
                <a:effectLst/>
                <a:latin typeface="Bookman Old Style" panose="02050604050505020204" pitchFamily="18" charset="0"/>
              </a:rPr>
              <a:t>Bidirectional Shift Register </a:t>
            </a:r>
            <a:r>
              <a:rPr lang="en-US" sz="1600" b="0" i="0" dirty="0">
                <a:solidFill>
                  <a:srgbClr val="000000"/>
                </a:solidFill>
                <a:effectLst/>
                <a:latin typeface="Bookman Old Style" panose="02050604050505020204" pitchFamily="18" charset="0"/>
              </a:rPr>
              <a:t>− This shift register can perform either right or left data shift or could perform in both directions.</a:t>
            </a:r>
          </a:p>
          <a:p>
            <a:pPr algn="just"/>
            <a:r>
              <a:rPr lang="en-US" sz="1600" i="0" dirty="0">
                <a:solidFill>
                  <a:srgbClr val="00B050"/>
                </a:solidFill>
                <a:effectLst/>
                <a:latin typeface="Bookman Old Style" panose="02050604050505020204" pitchFamily="18" charset="0"/>
              </a:rPr>
              <a:t>Counters</a:t>
            </a:r>
            <a:r>
              <a:rPr lang="en-US" sz="1600" b="0" i="0" dirty="0">
                <a:solidFill>
                  <a:srgbClr val="000000"/>
                </a:solidFill>
                <a:effectLst/>
                <a:latin typeface="Bookman Old Style" panose="02050604050505020204" pitchFamily="18" charset="0"/>
              </a:rPr>
              <a:t> − It feedbacks their output into the device as input in such a manner that creates a particular pattern or sequence.</a:t>
            </a:r>
          </a:p>
          <a:p>
            <a:pPr algn="just"/>
            <a:endParaRPr lang="en-IN" sz="1600" dirty="0">
              <a:latin typeface="Bookman Old Style" panose="02050604050505020204" pitchFamily="18" charset="0"/>
            </a:endParaRPr>
          </a:p>
          <a:p>
            <a:pPr marL="0" indent="0" algn="just">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3980484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A3C2-B115-4728-BDF2-958920382275}"/>
              </a:ext>
            </a:extLst>
          </p:cNvPr>
          <p:cNvSpPr>
            <a:spLocks noGrp="1"/>
          </p:cNvSpPr>
          <p:nvPr>
            <p:ph type="title"/>
          </p:nvPr>
        </p:nvSpPr>
        <p:spPr>
          <a:xfrm>
            <a:off x="315951" y="443884"/>
            <a:ext cx="8268101" cy="1320800"/>
          </a:xfrm>
        </p:spPr>
        <p:txBody>
          <a:bodyPr>
            <a:normAutofit/>
          </a:bodyPr>
          <a:lstStyle/>
          <a:p>
            <a:r>
              <a:rPr lang="en-IN" dirty="0">
                <a:solidFill>
                  <a:srgbClr val="002060"/>
                </a:solidFill>
                <a:latin typeface="Cooper Black" panose="0208090404030B020404" pitchFamily="18" charset="0"/>
              </a:rPr>
              <a:t>Accumulator Registers</a:t>
            </a:r>
          </a:p>
        </p:txBody>
      </p:sp>
      <p:sp>
        <p:nvSpPr>
          <p:cNvPr id="3" name="Content Placeholder 2">
            <a:extLst>
              <a:ext uri="{FF2B5EF4-FFF2-40B4-BE49-F238E27FC236}">
                <a16:creationId xmlns:a16="http://schemas.microsoft.com/office/drawing/2014/main" id="{E48BFB6E-79E5-48C4-A5F7-0D65E3F870C0}"/>
              </a:ext>
            </a:extLst>
          </p:cNvPr>
          <p:cNvSpPr>
            <a:spLocks noGrp="1"/>
          </p:cNvSpPr>
          <p:nvPr>
            <p:ph idx="1"/>
          </p:nvPr>
        </p:nvSpPr>
        <p:spPr>
          <a:xfrm>
            <a:off x="177553" y="1204511"/>
            <a:ext cx="9454720" cy="6011259"/>
          </a:xfrm>
        </p:spPr>
        <p:txBody>
          <a:bodyPr>
            <a:normAutofit/>
          </a:bodyPr>
          <a:lstStyle/>
          <a:p>
            <a:pPr algn="just"/>
            <a:r>
              <a:rPr lang="en-US" sz="2000" b="0" i="0" dirty="0">
                <a:solidFill>
                  <a:srgbClr val="000000"/>
                </a:solidFill>
                <a:effectLst/>
                <a:latin typeface="Bookman Old Style" panose="02050604050505020204" pitchFamily="18" charset="0"/>
              </a:rPr>
              <a:t>It is used for storing the results that are produced by the system.</a:t>
            </a:r>
          </a:p>
          <a:p>
            <a:pPr marL="0" indent="0" algn="just">
              <a:buNone/>
            </a:pPr>
            <a:endParaRPr lang="en-US" sz="2000" b="0" i="0" dirty="0">
              <a:solidFill>
                <a:srgbClr val="000000"/>
              </a:solidFill>
              <a:effectLst/>
              <a:latin typeface="Bookman Old Style" panose="02050604050505020204" pitchFamily="18" charset="0"/>
            </a:endParaRPr>
          </a:p>
          <a:p>
            <a:pPr algn="just"/>
            <a:r>
              <a:rPr lang="en-US" sz="2000" b="0" i="0" dirty="0">
                <a:solidFill>
                  <a:srgbClr val="000000"/>
                </a:solidFill>
                <a:effectLst/>
                <a:latin typeface="Bookman Old Style" panose="02050604050505020204" pitchFamily="18" charset="0"/>
              </a:rPr>
              <a:t>When the CPU gives the results after the executing then all the results are Stored into the AC Register.</a:t>
            </a:r>
          </a:p>
          <a:p>
            <a:pPr marL="0" indent="0" algn="just">
              <a:buNone/>
            </a:pPr>
            <a:endParaRPr lang="en-US" sz="3600" dirty="0">
              <a:solidFill>
                <a:srgbClr val="002060"/>
              </a:solidFill>
              <a:latin typeface="Cooper Black" panose="0208090404030B020404" pitchFamily="18" charset="0"/>
            </a:endParaRPr>
          </a:p>
          <a:p>
            <a:pPr marL="0" indent="0" algn="just">
              <a:buNone/>
            </a:pPr>
            <a:r>
              <a:rPr lang="en-US" sz="3600" dirty="0">
                <a:solidFill>
                  <a:srgbClr val="002060"/>
                </a:solidFill>
                <a:latin typeface="Cooper Black" panose="0208090404030B020404" pitchFamily="18" charset="0"/>
              </a:rPr>
              <a:t>Memory Address Registers</a:t>
            </a:r>
          </a:p>
          <a:p>
            <a:pPr algn="just"/>
            <a:r>
              <a:rPr lang="en-US" sz="2000" b="0" i="0" dirty="0">
                <a:solidFill>
                  <a:srgbClr val="000000"/>
                </a:solidFill>
                <a:effectLst/>
                <a:latin typeface="Bookman Old Style" panose="02050604050505020204" pitchFamily="18" charset="0"/>
              </a:rPr>
              <a:t>It is used to hold the memory addresses of data and instructions.</a:t>
            </a:r>
          </a:p>
          <a:p>
            <a:pPr marL="0" indent="0" algn="just">
              <a:buNone/>
            </a:pPr>
            <a:endParaRPr lang="en-US" sz="2000" b="0" i="0" dirty="0">
              <a:solidFill>
                <a:srgbClr val="000000"/>
              </a:solidFill>
              <a:effectLst/>
              <a:latin typeface="Bookman Old Style" panose="02050604050505020204" pitchFamily="18" charset="0"/>
            </a:endParaRPr>
          </a:p>
          <a:p>
            <a:pPr algn="just"/>
            <a:r>
              <a:rPr lang="en-US" sz="2000" b="0" i="0" dirty="0">
                <a:solidFill>
                  <a:srgbClr val="000000"/>
                </a:solidFill>
                <a:effectLst/>
                <a:latin typeface="Bookman Old Style" panose="02050604050505020204" pitchFamily="18" charset="0"/>
              </a:rPr>
              <a:t>It accesses data and instructions from memory during the execution phase of an instruction.</a:t>
            </a:r>
            <a:endParaRPr lang="en-US" sz="2000" dirty="0">
              <a:solidFill>
                <a:srgbClr val="000000"/>
              </a:solidFill>
              <a:latin typeface="Bookman Old Style" panose="02050604050505020204" pitchFamily="18" charset="0"/>
            </a:endParaRPr>
          </a:p>
          <a:p>
            <a:pPr marL="0" indent="0" algn="just">
              <a:buNone/>
            </a:pPr>
            <a:endParaRPr lang="en-IN" sz="2800" dirty="0">
              <a:solidFill>
                <a:srgbClr val="002060"/>
              </a:solidFill>
              <a:latin typeface="Cooper Black" panose="0208090404030B020404" pitchFamily="18" charset="0"/>
            </a:endParaRPr>
          </a:p>
        </p:txBody>
      </p:sp>
    </p:spTree>
    <p:extLst>
      <p:ext uri="{BB962C8B-B14F-4D97-AF65-F5344CB8AC3E}">
        <p14:creationId xmlns:p14="http://schemas.microsoft.com/office/powerpoint/2010/main" val="3152701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BB0-5D76-4F25-8BAC-D8357EDB5BDA}"/>
              </a:ext>
            </a:extLst>
          </p:cNvPr>
          <p:cNvSpPr>
            <a:spLocks noGrp="1"/>
          </p:cNvSpPr>
          <p:nvPr>
            <p:ph type="title"/>
          </p:nvPr>
        </p:nvSpPr>
        <p:spPr>
          <a:xfrm>
            <a:off x="615190" y="440924"/>
            <a:ext cx="8596668" cy="1320800"/>
          </a:xfrm>
        </p:spPr>
        <p:txBody>
          <a:bodyPr>
            <a:normAutofit/>
          </a:bodyPr>
          <a:lstStyle/>
          <a:p>
            <a:r>
              <a:rPr lang="en-IN" sz="3200" dirty="0">
                <a:solidFill>
                  <a:srgbClr val="002060"/>
                </a:solidFill>
                <a:latin typeface="Cooper Black" panose="0208090404030B020404" pitchFamily="18" charset="0"/>
              </a:rPr>
              <a:t>Program Counter</a:t>
            </a:r>
          </a:p>
        </p:txBody>
      </p:sp>
      <p:sp>
        <p:nvSpPr>
          <p:cNvPr id="3" name="Content Placeholder 2">
            <a:extLst>
              <a:ext uri="{FF2B5EF4-FFF2-40B4-BE49-F238E27FC236}">
                <a16:creationId xmlns:a16="http://schemas.microsoft.com/office/drawing/2014/main" id="{A7EF9513-FCE6-4E43-9F11-B8005F6DE23F}"/>
              </a:ext>
            </a:extLst>
          </p:cNvPr>
          <p:cNvSpPr>
            <a:spLocks noGrp="1"/>
          </p:cNvSpPr>
          <p:nvPr>
            <p:ph idx="1"/>
          </p:nvPr>
        </p:nvSpPr>
        <p:spPr>
          <a:xfrm>
            <a:off x="221395" y="1222284"/>
            <a:ext cx="8596668" cy="1769491"/>
          </a:xfrm>
        </p:spPr>
        <p:txBody>
          <a:bodyPr>
            <a:normAutofit/>
          </a:bodyPr>
          <a:lstStyle/>
          <a:p>
            <a:pPr marL="400050" lvl="1" indent="0" algn="just">
              <a:buNone/>
            </a:pPr>
            <a:r>
              <a:rPr lang="en-US" b="0" i="0" dirty="0">
                <a:solidFill>
                  <a:srgbClr val="000000"/>
                </a:solidFill>
                <a:effectLst/>
                <a:latin typeface="Bookman Old Style" panose="02050604050505020204" pitchFamily="18" charset="0"/>
              </a:rPr>
              <a:t>It contains the address of the next instruction to be executed. In other      words, it holds the address of the memory location of the next instruction when the current instruction is executed by the microprocessor.</a:t>
            </a:r>
          </a:p>
          <a:p>
            <a:pPr marL="400050" lvl="1" indent="0" algn="just">
              <a:buNone/>
            </a:pPr>
            <a:endParaRPr lang="en-IN" dirty="0">
              <a:latin typeface="Bookman Old Style" panose="02050604050505020204" pitchFamily="18" charset="0"/>
            </a:endParaRPr>
          </a:p>
        </p:txBody>
      </p:sp>
      <p:sp>
        <p:nvSpPr>
          <p:cNvPr id="4" name="TextBox 3">
            <a:extLst>
              <a:ext uri="{FF2B5EF4-FFF2-40B4-BE49-F238E27FC236}">
                <a16:creationId xmlns:a16="http://schemas.microsoft.com/office/drawing/2014/main" id="{6A4E1F40-979D-4089-9989-F858F08FA6D4}"/>
              </a:ext>
            </a:extLst>
          </p:cNvPr>
          <p:cNvSpPr txBox="1"/>
          <p:nvPr/>
        </p:nvSpPr>
        <p:spPr>
          <a:xfrm>
            <a:off x="526413" y="2543084"/>
            <a:ext cx="8596668" cy="4062651"/>
          </a:xfrm>
          <a:prstGeom prst="rect">
            <a:avLst/>
          </a:prstGeom>
          <a:noFill/>
        </p:spPr>
        <p:txBody>
          <a:bodyPr wrap="square" rtlCol="0">
            <a:spAutoFit/>
          </a:bodyPr>
          <a:lstStyle/>
          <a:p>
            <a:r>
              <a:rPr lang="en-IN" sz="3200" dirty="0">
                <a:solidFill>
                  <a:srgbClr val="002060"/>
                </a:solidFill>
                <a:latin typeface="Cooper Black" panose="0208090404030B020404" pitchFamily="18" charset="0"/>
              </a:rPr>
              <a:t>General Purpose Registers</a:t>
            </a:r>
          </a:p>
          <a:p>
            <a:endParaRPr lang="en-US" sz="1600" dirty="0">
              <a:solidFill>
                <a:srgbClr val="273239"/>
              </a:solidFill>
              <a:latin typeface="Bookman Old Style" panose="02050604050505020204" pitchFamily="18" charset="0"/>
            </a:endParaRPr>
          </a:p>
          <a:p>
            <a:r>
              <a:rPr lang="en-US" sz="1600" dirty="0">
                <a:solidFill>
                  <a:srgbClr val="273239"/>
                </a:solidFill>
                <a:latin typeface="Bookman Old Style" panose="02050604050505020204" pitchFamily="18" charset="0"/>
              </a:rPr>
              <a:t>These</a:t>
            </a:r>
            <a:r>
              <a:rPr lang="en-US" sz="1600" b="0" i="0" dirty="0">
                <a:solidFill>
                  <a:srgbClr val="273239"/>
                </a:solidFill>
                <a:effectLst/>
                <a:latin typeface="Bookman Old Style" panose="02050604050505020204" pitchFamily="18" charset="0"/>
              </a:rPr>
              <a:t> are used to store temporary data within the microprocessor.</a:t>
            </a:r>
          </a:p>
          <a:p>
            <a:r>
              <a:rPr lang="en-US" sz="1600" b="0" i="0" dirty="0">
                <a:solidFill>
                  <a:srgbClr val="273239"/>
                </a:solidFill>
                <a:effectLst/>
                <a:latin typeface="Bookman Old Style" panose="02050604050505020204" pitchFamily="18" charset="0"/>
              </a:rPr>
              <a:t>There are 8 general purpose registers in 8086 microprocessor-</a:t>
            </a:r>
          </a:p>
          <a:p>
            <a:endParaRPr lang="en-US" sz="1600" b="0" i="0" dirty="0">
              <a:solidFill>
                <a:srgbClr val="273239"/>
              </a:solidFill>
              <a:effectLst/>
              <a:latin typeface="Bookman Old Style" panose="02050604050505020204" pitchFamily="18" charset="0"/>
            </a:endParaRPr>
          </a:p>
          <a:p>
            <a:pPr>
              <a:buFont typeface="+mj-lt"/>
              <a:buAutoNum type="arabicPeriod"/>
            </a:pPr>
            <a:r>
              <a:rPr lang="en-US" sz="1600" b="1" i="0" dirty="0">
                <a:solidFill>
                  <a:srgbClr val="273239"/>
                </a:solidFill>
                <a:effectLst/>
                <a:latin typeface="Bookman Old Style" panose="02050604050505020204" pitchFamily="18" charset="0"/>
              </a:rPr>
              <a:t>AX –</a:t>
            </a:r>
            <a:r>
              <a:rPr lang="en-US" sz="1600" b="0" i="0" dirty="0">
                <a:solidFill>
                  <a:srgbClr val="273239"/>
                </a:solidFill>
                <a:effectLst/>
                <a:latin typeface="Bookman Old Style" panose="02050604050505020204" pitchFamily="18" charset="0"/>
              </a:rPr>
              <a:t> This is the accumulator. It is of 16 bits and is divided into two 8-bit registers AH and AL to also perform 8-bit instructions.</a:t>
            </a:r>
            <a:br>
              <a:rPr lang="en-US" sz="1600" dirty="0">
                <a:latin typeface="Bookman Old Style" panose="02050604050505020204" pitchFamily="18" charset="0"/>
              </a:rPr>
            </a:br>
            <a:r>
              <a:rPr lang="en-US" sz="1600" b="0" i="0" dirty="0">
                <a:solidFill>
                  <a:srgbClr val="273239"/>
                </a:solidFill>
                <a:effectLst/>
                <a:latin typeface="Bookman Old Style" panose="02050604050505020204" pitchFamily="18" charset="0"/>
              </a:rPr>
              <a:t>It is generally used for arithmetical and logical instructions but in 8086 microprocessor it is not mandatory to have accumulator as the destination operand.</a:t>
            </a:r>
          </a:p>
          <a:p>
            <a:pPr>
              <a:buFont typeface="+mj-lt"/>
              <a:buAutoNum type="arabicPeriod"/>
            </a:pPr>
            <a:endParaRPr lang="en-US" sz="1600" dirty="0">
              <a:solidFill>
                <a:srgbClr val="273239"/>
              </a:solidFill>
              <a:latin typeface="Bookman Old Style" panose="02050604050505020204" pitchFamily="18" charset="0"/>
            </a:endParaRPr>
          </a:p>
          <a:p>
            <a:pPr>
              <a:buFont typeface="+mj-lt"/>
              <a:buAutoNum type="arabicPeriod"/>
            </a:pPr>
            <a:r>
              <a:rPr lang="en-US" sz="1600" b="1" i="0" dirty="0">
                <a:solidFill>
                  <a:srgbClr val="273239"/>
                </a:solidFill>
                <a:effectLst/>
                <a:latin typeface="Bookman Old Style" panose="02050604050505020204" pitchFamily="18" charset="0"/>
              </a:rPr>
              <a:t>BX –</a:t>
            </a:r>
            <a:r>
              <a:rPr lang="en-US" sz="1600" b="0" i="0" dirty="0">
                <a:solidFill>
                  <a:srgbClr val="273239"/>
                </a:solidFill>
                <a:effectLst/>
                <a:latin typeface="Bookman Old Style" panose="02050604050505020204" pitchFamily="18" charset="0"/>
              </a:rPr>
              <a:t> This is the base register. It is of 16 bits and is divided into two 8-bit registers BH and BL to also perform 8-bit instructions.</a:t>
            </a:r>
            <a:br>
              <a:rPr lang="en-US" sz="1600" dirty="0">
                <a:latin typeface="Bookman Old Style" panose="02050604050505020204" pitchFamily="18" charset="0"/>
              </a:rPr>
            </a:br>
            <a:r>
              <a:rPr lang="en-US" sz="1600" b="0" i="0" dirty="0">
                <a:solidFill>
                  <a:srgbClr val="273239"/>
                </a:solidFill>
                <a:effectLst/>
                <a:latin typeface="Bookman Old Style" panose="02050604050505020204" pitchFamily="18" charset="0"/>
              </a:rPr>
              <a:t>It is used to store the value of the offset.</a:t>
            </a:r>
            <a:endParaRPr lang="en-IN" sz="1600" dirty="0">
              <a:latin typeface="Bookman Old Style" panose="02050604050505020204" pitchFamily="18" charset="0"/>
            </a:endParaRPr>
          </a:p>
          <a:p>
            <a:pPr>
              <a:buFont typeface="+mj-lt"/>
              <a:buAutoNum type="arabicPeriod"/>
            </a:pPr>
            <a:endParaRPr lang="en-US" sz="1600" b="0" i="0" dirty="0">
              <a:solidFill>
                <a:srgbClr val="273239"/>
              </a:solidFill>
              <a:effectLst/>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451568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F0C8A-DF64-4119-B7D8-2CBA1FEF3F38}"/>
              </a:ext>
            </a:extLst>
          </p:cNvPr>
          <p:cNvSpPr>
            <a:spLocks noGrp="1"/>
          </p:cNvSpPr>
          <p:nvPr>
            <p:ph idx="1"/>
          </p:nvPr>
        </p:nvSpPr>
        <p:spPr>
          <a:xfrm>
            <a:off x="282137" y="610347"/>
            <a:ext cx="9190337" cy="6163315"/>
          </a:xfrm>
        </p:spPr>
        <p:txBody>
          <a:bodyPr>
            <a:noAutofit/>
          </a:bodyPr>
          <a:lstStyle/>
          <a:p>
            <a:pPr marL="0" indent="0">
              <a:buNone/>
            </a:pPr>
            <a:r>
              <a:rPr lang="en-IN" dirty="0">
                <a:solidFill>
                  <a:schemeClr val="accent1"/>
                </a:solidFill>
                <a:latin typeface="Bookman Old Style" panose="02050604050505020204" pitchFamily="18" charset="0"/>
              </a:rPr>
              <a:t>3.</a:t>
            </a:r>
            <a:r>
              <a:rPr lang="en-US" b="1" i="0" dirty="0">
                <a:solidFill>
                  <a:srgbClr val="273239"/>
                </a:solidFill>
                <a:effectLst/>
                <a:latin typeface="Bookman Old Style" panose="02050604050505020204" pitchFamily="18" charset="0"/>
              </a:rPr>
              <a:t> CX –</a:t>
            </a:r>
            <a:r>
              <a:rPr lang="en-US" b="0" i="0" dirty="0">
                <a:solidFill>
                  <a:srgbClr val="273239"/>
                </a:solidFill>
                <a:effectLst/>
                <a:latin typeface="Bookman Old Style" panose="02050604050505020204" pitchFamily="18" charset="0"/>
              </a:rPr>
              <a:t> This is the counter register. It is of 16 bits and is divided into two 8-bit registers CH and CL to also perform 8-bit instructions.</a:t>
            </a:r>
            <a:br>
              <a:rPr lang="en-US" dirty="0">
                <a:latin typeface="Bookman Old Style" panose="02050604050505020204" pitchFamily="18" charset="0"/>
              </a:rPr>
            </a:br>
            <a:r>
              <a:rPr lang="en-US" b="0" i="0" dirty="0">
                <a:solidFill>
                  <a:srgbClr val="273239"/>
                </a:solidFill>
                <a:effectLst/>
                <a:latin typeface="Bookman Old Style" panose="02050604050505020204" pitchFamily="18" charset="0"/>
              </a:rPr>
              <a:t>It is used in looping and rotation.</a:t>
            </a:r>
          </a:p>
          <a:p>
            <a:pPr marL="0" indent="0">
              <a:buNone/>
            </a:pPr>
            <a:r>
              <a:rPr lang="en-US" dirty="0">
                <a:solidFill>
                  <a:schemeClr val="accent1"/>
                </a:solidFill>
                <a:latin typeface="Bookman Old Style" panose="02050604050505020204" pitchFamily="18" charset="0"/>
              </a:rPr>
              <a:t>4.</a:t>
            </a:r>
            <a:r>
              <a:rPr lang="en-US" b="1" i="0" dirty="0">
                <a:solidFill>
                  <a:srgbClr val="273239"/>
                </a:solidFill>
                <a:effectLst/>
                <a:latin typeface="Bookman Old Style" panose="02050604050505020204" pitchFamily="18" charset="0"/>
              </a:rPr>
              <a:t> DX –</a:t>
            </a:r>
            <a:r>
              <a:rPr lang="en-US" b="0" i="0" dirty="0">
                <a:solidFill>
                  <a:srgbClr val="273239"/>
                </a:solidFill>
                <a:effectLst/>
                <a:latin typeface="Bookman Old Style" panose="02050604050505020204" pitchFamily="18" charset="0"/>
              </a:rPr>
              <a:t> This is the data register. It is of 16 bits and is divided into two 8-bit registers DH and DL to also perform 8-bit instructions.</a:t>
            </a:r>
            <a:br>
              <a:rPr lang="en-US" dirty="0">
                <a:latin typeface="Bookman Old Style" panose="02050604050505020204" pitchFamily="18" charset="0"/>
              </a:rPr>
            </a:br>
            <a:r>
              <a:rPr lang="en-US" b="0" i="0" dirty="0">
                <a:solidFill>
                  <a:srgbClr val="273239"/>
                </a:solidFill>
                <a:effectLst/>
                <a:latin typeface="Bookman Old Style" panose="02050604050505020204" pitchFamily="18" charset="0"/>
              </a:rPr>
              <a:t>It is used in multiplication an input/output port addressing.</a:t>
            </a:r>
          </a:p>
          <a:p>
            <a:pPr marL="0" indent="0">
              <a:buNone/>
            </a:pPr>
            <a:r>
              <a:rPr lang="en-US" dirty="0">
                <a:solidFill>
                  <a:srgbClr val="273239"/>
                </a:solidFill>
                <a:latin typeface="Bookman Old Style" panose="02050604050505020204" pitchFamily="18" charset="0"/>
              </a:rPr>
              <a:t>5. </a:t>
            </a:r>
            <a:r>
              <a:rPr lang="en-US" b="1" i="0" dirty="0">
                <a:solidFill>
                  <a:srgbClr val="273239"/>
                </a:solidFill>
                <a:effectLst/>
                <a:latin typeface="Bookman Old Style" panose="02050604050505020204" pitchFamily="18" charset="0"/>
              </a:rPr>
              <a:t>SP –</a:t>
            </a:r>
            <a:r>
              <a:rPr lang="en-US" b="0" i="0" dirty="0">
                <a:solidFill>
                  <a:srgbClr val="273239"/>
                </a:solidFill>
                <a:effectLst/>
                <a:latin typeface="Bookman Old Style" panose="02050604050505020204" pitchFamily="18" charset="0"/>
              </a:rPr>
              <a:t> This is the stack pointer. It is of 16 bits.</a:t>
            </a:r>
            <a:br>
              <a:rPr lang="en-US" dirty="0">
                <a:latin typeface="Bookman Old Style" panose="02050604050505020204" pitchFamily="18" charset="0"/>
              </a:rPr>
            </a:br>
            <a:r>
              <a:rPr lang="en-US" b="0" i="0" dirty="0">
                <a:solidFill>
                  <a:srgbClr val="273239"/>
                </a:solidFill>
                <a:effectLst/>
                <a:latin typeface="Bookman Old Style" panose="02050604050505020204" pitchFamily="18" charset="0"/>
              </a:rPr>
              <a:t>It points to the topmost item of the stack. If the stack is empty the stack pointer will be (FFFE)H. It’s offset address relative to stack segment</a:t>
            </a:r>
          </a:p>
          <a:p>
            <a:pPr marL="0" indent="0">
              <a:buNone/>
            </a:pPr>
            <a:r>
              <a:rPr lang="en-US" b="0" i="0" dirty="0">
                <a:solidFill>
                  <a:srgbClr val="273239"/>
                </a:solidFill>
                <a:effectLst/>
                <a:latin typeface="Bookman Old Style" panose="02050604050505020204" pitchFamily="18" charset="0"/>
              </a:rPr>
              <a:t>6.</a:t>
            </a:r>
            <a:r>
              <a:rPr lang="en-US" b="1" i="0" dirty="0">
                <a:solidFill>
                  <a:srgbClr val="273239"/>
                </a:solidFill>
                <a:effectLst/>
                <a:latin typeface="Bookman Old Style" panose="02050604050505020204" pitchFamily="18" charset="0"/>
              </a:rPr>
              <a:t> BP –</a:t>
            </a:r>
            <a:r>
              <a:rPr lang="en-US" b="0" i="0" dirty="0">
                <a:solidFill>
                  <a:srgbClr val="273239"/>
                </a:solidFill>
                <a:effectLst/>
                <a:latin typeface="Bookman Old Style" panose="02050604050505020204" pitchFamily="18" charset="0"/>
              </a:rPr>
              <a:t> This is the base pointer. It is of 16 bits.</a:t>
            </a:r>
            <a:br>
              <a:rPr lang="en-US" b="0" i="0" dirty="0">
                <a:solidFill>
                  <a:srgbClr val="273239"/>
                </a:solidFill>
                <a:effectLst/>
                <a:latin typeface="Bookman Old Style" panose="02050604050505020204" pitchFamily="18" charset="0"/>
              </a:rPr>
            </a:br>
            <a:r>
              <a:rPr lang="en-US" b="0" i="0" dirty="0">
                <a:solidFill>
                  <a:srgbClr val="273239"/>
                </a:solidFill>
                <a:effectLst/>
                <a:latin typeface="Bookman Old Style" panose="02050604050505020204" pitchFamily="18" charset="0"/>
              </a:rPr>
              <a:t>It is primary used in accessing parameters passed by the stack. It’s offset address relative to stack segment.</a:t>
            </a:r>
          </a:p>
          <a:p>
            <a:pPr marL="0" indent="0">
              <a:buNone/>
            </a:pPr>
            <a:r>
              <a:rPr lang="en-US" dirty="0">
                <a:latin typeface="Bookman Old Style" panose="02050604050505020204" pitchFamily="18" charset="0"/>
              </a:rPr>
              <a:t>7. </a:t>
            </a:r>
            <a:r>
              <a:rPr lang="en-US" b="1" dirty="0">
                <a:latin typeface="Bookman Old Style" panose="02050604050505020204" pitchFamily="18" charset="0"/>
              </a:rPr>
              <a:t>SI</a:t>
            </a:r>
            <a:r>
              <a:rPr lang="en-US" dirty="0">
                <a:latin typeface="Bookman Old Style" panose="02050604050505020204" pitchFamily="18" charset="0"/>
              </a:rPr>
              <a:t> – This is the source index register. It is of 16 bits.</a:t>
            </a:r>
            <a:br>
              <a:rPr lang="en-US" dirty="0">
                <a:latin typeface="Bookman Old Style" panose="02050604050505020204" pitchFamily="18" charset="0"/>
              </a:rPr>
            </a:br>
            <a:r>
              <a:rPr lang="en-US" dirty="0">
                <a:latin typeface="Bookman Old Style" panose="02050604050505020204" pitchFamily="18" charset="0"/>
              </a:rPr>
              <a:t>It is used in the pointer addressing of data and as a source in some string related operations. It’s offset is relative to data segment.</a:t>
            </a:r>
          </a:p>
          <a:p>
            <a:pPr marL="0" indent="0">
              <a:buNone/>
            </a:pPr>
            <a:r>
              <a:rPr lang="en-US" dirty="0">
                <a:latin typeface="Bookman Old Style" panose="02050604050505020204" pitchFamily="18" charset="0"/>
              </a:rPr>
              <a:t>8. </a:t>
            </a:r>
            <a:r>
              <a:rPr lang="en-US" b="1" dirty="0">
                <a:latin typeface="Bookman Old Style" panose="02050604050505020204" pitchFamily="18" charset="0"/>
              </a:rPr>
              <a:t>DI</a:t>
            </a:r>
            <a:r>
              <a:rPr lang="en-US" dirty="0">
                <a:latin typeface="Bookman Old Style" panose="02050604050505020204" pitchFamily="18" charset="0"/>
              </a:rPr>
              <a:t> – This is the destination index register. It is of 16 bits.</a:t>
            </a:r>
            <a:br>
              <a:rPr lang="en-US" dirty="0">
                <a:latin typeface="Bookman Old Style" panose="02050604050505020204" pitchFamily="18" charset="0"/>
              </a:rPr>
            </a:br>
            <a:r>
              <a:rPr lang="en-US" dirty="0">
                <a:latin typeface="Bookman Old Style" panose="02050604050505020204" pitchFamily="18" charset="0"/>
              </a:rPr>
              <a:t>It is used in the pointer addressing of data and as a destination in some string related operations. It’s offset is relative to extra segment.</a:t>
            </a:r>
          </a:p>
          <a:p>
            <a:endParaRPr lang="en-US" dirty="0"/>
          </a:p>
          <a:p>
            <a:endParaRPr lang="en-IN" dirty="0"/>
          </a:p>
          <a:p>
            <a:pPr marL="0" indent="0">
              <a:buNone/>
            </a:pPr>
            <a:endParaRPr lang="en-US" b="0" i="0" dirty="0">
              <a:solidFill>
                <a:srgbClr val="273239"/>
              </a:solidFill>
              <a:effectLst/>
              <a:latin typeface="Bookman Old Style" panose="02050604050505020204" pitchFamily="18" charset="0"/>
            </a:endParaRPr>
          </a:p>
          <a:p>
            <a:pPr marL="0" indent="0">
              <a:buNone/>
            </a:pPr>
            <a:endParaRPr lang="en-US" b="0" i="0" dirty="0">
              <a:solidFill>
                <a:srgbClr val="273239"/>
              </a:solidFill>
              <a:effectLst/>
              <a:latin typeface="Bookman Old Style" panose="02050604050505020204" pitchFamily="18" charset="0"/>
            </a:endParaRPr>
          </a:p>
          <a:p>
            <a:pPr marL="0" indent="0">
              <a:buNone/>
            </a:pPr>
            <a:endParaRPr lang="en-US" b="0" i="0" dirty="0">
              <a:solidFill>
                <a:srgbClr val="273239"/>
              </a:solidFill>
              <a:effectLst/>
              <a:latin typeface="Bookman Old Style" panose="02050604050505020204" pitchFamily="18" charset="0"/>
            </a:endParaRPr>
          </a:p>
          <a:p>
            <a:pPr marL="0" indent="0">
              <a:buNone/>
            </a:pPr>
            <a:endParaRPr lang="en-US" b="0" i="0" dirty="0">
              <a:solidFill>
                <a:srgbClr val="273239"/>
              </a:solidFill>
              <a:effectLst/>
              <a:latin typeface="Bookman Old Style" panose="02050604050505020204" pitchFamily="18" charset="0"/>
            </a:endParaRPr>
          </a:p>
          <a:p>
            <a:pPr marL="0" indent="0">
              <a:buNone/>
            </a:pPr>
            <a:endParaRPr lang="en-US" dirty="0">
              <a:solidFill>
                <a:srgbClr val="273239"/>
              </a:solidFill>
              <a:latin typeface="Bookman Old Style" panose="02050604050505020204" pitchFamily="18" charset="0"/>
            </a:endParaRPr>
          </a:p>
          <a:p>
            <a:pPr marL="0" indent="0">
              <a:buNone/>
            </a:pPr>
            <a:endParaRPr lang="en-US" b="0" i="0" dirty="0">
              <a:solidFill>
                <a:schemeClr val="accent1"/>
              </a:solidFill>
              <a:effectLst/>
              <a:latin typeface="Bookman Old Style" panose="02050604050505020204" pitchFamily="18" charset="0"/>
            </a:endParaRPr>
          </a:p>
          <a:p>
            <a:pPr marL="0" indent="0">
              <a:buNone/>
            </a:pPr>
            <a:endParaRPr lang="en-US" dirty="0">
              <a:solidFill>
                <a:srgbClr val="273239"/>
              </a:solidFill>
              <a:latin typeface="Bookman Old Style" panose="02050604050505020204" pitchFamily="18" charset="0"/>
            </a:endParaRPr>
          </a:p>
          <a:p>
            <a:pPr marL="0" indent="0">
              <a:buNone/>
            </a:pPr>
            <a:endParaRPr lang="en-US" dirty="0">
              <a:solidFill>
                <a:schemeClr val="accent1"/>
              </a:solidFill>
              <a:latin typeface="Bookman Old Style" panose="02050604050505020204" pitchFamily="18" charset="0"/>
            </a:endParaRPr>
          </a:p>
          <a:p>
            <a:pPr marL="0" indent="0">
              <a:buNone/>
            </a:pPr>
            <a:r>
              <a:rPr lang="en-IN" dirty="0">
                <a:solidFill>
                  <a:schemeClr val="accent1"/>
                </a:solidFill>
                <a:latin typeface="Bookman Old Style" panose="02050604050505020204" pitchFamily="18" charset="0"/>
              </a:rPr>
              <a:t> </a:t>
            </a:r>
          </a:p>
        </p:txBody>
      </p:sp>
    </p:spTree>
    <p:extLst>
      <p:ext uri="{BB962C8B-B14F-4D97-AF65-F5344CB8AC3E}">
        <p14:creationId xmlns:p14="http://schemas.microsoft.com/office/powerpoint/2010/main" val="140805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841E0-AB80-42DB-8B7E-EA2F59F86569}"/>
              </a:ext>
            </a:extLst>
          </p:cNvPr>
          <p:cNvSpPr>
            <a:spLocks noGrp="1"/>
          </p:cNvSpPr>
          <p:nvPr>
            <p:ph idx="1"/>
          </p:nvPr>
        </p:nvSpPr>
        <p:spPr>
          <a:xfrm>
            <a:off x="561831" y="1488613"/>
            <a:ext cx="8596668" cy="3880773"/>
          </a:xfrm>
        </p:spPr>
        <p:txBody>
          <a:bodyPr>
            <a:noAutofit/>
          </a:bodyPr>
          <a:lstStyle/>
          <a:p>
            <a:pPr algn="just"/>
            <a:r>
              <a:rPr lang="en-US" sz="2800" b="0" i="0" dirty="0">
                <a:solidFill>
                  <a:srgbClr val="2C2F34"/>
                </a:solidFill>
                <a:effectLst/>
                <a:latin typeface="Bookman Old Style" panose="02050604050505020204" pitchFamily="18" charset="0"/>
                <a:cs typeface="Arial" panose="020B0604020202020204" pitchFamily="34" charset="0"/>
              </a:rPr>
              <a:t>The ENIAC (Electronic Numerical Integrator and Computer) is often called the “first computer,” but it was actually a programming system rather than just an Instruction Machine.</a:t>
            </a:r>
          </a:p>
          <a:p>
            <a:pPr algn="just"/>
            <a:r>
              <a:rPr lang="en-US" sz="2800" b="0" i="0" dirty="0">
                <a:solidFill>
                  <a:srgbClr val="2C2F34"/>
                </a:solidFill>
                <a:effectLst/>
                <a:latin typeface="Bookman Old Style" panose="02050604050505020204" pitchFamily="18" charset="0"/>
                <a:cs typeface="Arial" panose="020B0604020202020204" pitchFamily="34" charset="0"/>
              </a:rPr>
              <a:t> It is used stored program concepts in which machine use memory for processing data.</a:t>
            </a:r>
          </a:p>
        </p:txBody>
      </p:sp>
    </p:spTree>
    <p:extLst>
      <p:ext uri="{BB962C8B-B14F-4D97-AF65-F5344CB8AC3E}">
        <p14:creationId xmlns:p14="http://schemas.microsoft.com/office/powerpoint/2010/main" val="3687257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36E1AD-57A3-40A0-AD6C-8AF9B37BFBE3}"/>
              </a:ext>
            </a:extLst>
          </p:cNvPr>
          <p:cNvSpPr>
            <a:spLocks noGrp="1"/>
          </p:cNvSpPr>
          <p:nvPr>
            <p:ph type="title"/>
          </p:nvPr>
        </p:nvSpPr>
        <p:spPr>
          <a:xfrm>
            <a:off x="1367559" y="2321264"/>
            <a:ext cx="9456882" cy="1320800"/>
          </a:xfrm>
        </p:spPr>
        <p:txBody>
          <a:bodyPr>
            <a:noAutofit/>
          </a:bodyPr>
          <a:lstStyle/>
          <a:p>
            <a:r>
              <a:rPr lang="en-IN" sz="9600" dirty="0">
                <a:solidFill>
                  <a:srgbClr val="002060"/>
                </a:solidFill>
                <a:latin typeface="Algerian" panose="04020705040A02060702" pitchFamily="82" charset="0"/>
              </a:rPr>
              <a:t>Thank you</a:t>
            </a:r>
          </a:p>
        </p:txBody>
      </p:sp>
    </p:spTree>
    <p:extLst>
      <p:ext uri="{BB962C8B-B14F-4D97-AF65-F5344CB8AC3E}">
        <p14:creationId xmlns:p14="http://schemas.microsoft.com/office/powerpoint/2010/main" val="133071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60D0-43F2-45A5-A0D6-7709A6528AA7}"/>
              </a:ext>
            </a:extLst>
          </p:cNvPr>
          <p:cNvSpPr>
            <a:spLocks noGrp="1"/>
          </p:cNvSpPr>
          <p:nvPr>
            <p:ph type="title"/>
          </p:nvPr>
        </p:nvSpPr>
        <p:spPr>
          <a:xfrm>
            <a:off x="411005" y="627355"/>
            <a:ext cx="8596668" cy="1320800"/>
          </a:xfrm>
        </p:spPr>
        <p:txBody>
          <a:bodyPr/>
          <a:lstStyle/>
          <a:p>
            <a:r>
              <a:rPr lang="en-IN" dirty="0">
                <a:solidFill>
                  <a:srgbClr val="002060"/>
                </a:solidFill>
                <a:latin typeface="Cooper Black" panose="0208090404030B020404" pitchFamily="18" charset="0"/>
              </a:rPr>
              <a:t>3 Ways Of Stored Program Concept</a:t>
            </a:r>
          </a:p>
        </p:txBody>
      </p:sp>
      <p:sp>
        <p:nvSpPr>
          <p:cNvPr id="3" name="Content Placeholder 2">
            <a:extLst>
              <a:ext uri="{FF2B5EF4-FFF2-40B4-BE49-F238E27FC236}">
                <a16:creationId xmlns:a16="http://schemas.microsoft.com/office/drawing/2014/main" id="{5BC8CC6C-9E8A-4C75-823E-5C8DDE22C1EF}"/>
              </a:ext>
            </a:extLst>
          </p:cNvPr>
          <p:cNvSpPr>
            <a:spLocks noGrp="1"/>
          </p:cNvSpPr>
          <p:nvPr>
            <p:ph idx="1"/>
          </p:nvPr>
        </p:nvSpPr>
        <p:spPr>
          <a:xfrm>
            <a:off x="76409" y="1743338"/>
            <a:ext cx="9798517" cy="4326838"/>
          </a:xfrm>
        </p:spPr>
        <p:txBody>
          <a:bodyPr>
            <a:normAutofit/>
          </a:bodyPr>
          <a:lstStyle/>
          <a:p>
            <a:pPr algn="just">
              <a:buFont typeface="+mj-lt"/>
              <a:buAutoNum type="arabicPeriod"/>
            </a:pPr>
            <a:r>
              <a:rPr lang="en-IN" sz="2800" dirty="0">
                <a:solidFill>
                  <a:srgbClr val="00B050"/>
                </a:solidFill>
                <a:latin typeface="Georgia" panose="02040502050405020303" pitchFamily="18" charset="0"/>
              </a:rPr>
              <a:t>VON-NEUMANN MODEL</a:t>
            </a:r>
          </a:p>
          <a:p>
            <a:pPr marL="0" indent="0" algn="just">
              <a:buNone/>
            </a:pPr>
            <a:endParaRPr lang="en-IN" sz="2800" dirty="0">
              <a:latin typeface="Elephant" panose="02020904090505020303" pitchFamily="18" charset="0"/>
            </a:endParaRPr>
          </a:p>
          <a:p>
            <a:pPr algn="just"/>
            <a:r>
              <a:rPr lang="en-US" sz="2200" b="0" i="0" dirty="0">
                <a:solidFill>
                  <a:srgbClr val="2C2F34"/>
                </a:solidFill>
                <a:effectLst/>
                <a:latin typeface="Bookman Old Style" panose="02050604050505020204" pitchFamily="18" charset="0"/>
                <a:cs typeface="Arial" panose="020B0604020202020204" pitchFamily="34" charset="0"/>
              </a:rPr>
              <a:t>It consisted of three main parts: The Control Unit (CU), Arithmetic &amp; Logic Memory Unit(ALU) Registers with input/outputs.</a:t>
            </a:r>
            <a:endParaRPr lang="en-IN" sz="2200" b="0" i="0" dirty="0">
              <a:solidFill>
                <a:srgbClr val="2C2F34"/>
              </a:solidFill>
              <a:effectLst/>
              <a:latin typeface="Bookman Old Style" panose="02050604050505020204" pitchFamily="18" charset="0"/>
              <a:cs typeface="Arial" panose="020B0604020202020204" pitchFamily="34" charset="0"/>
            </a:endParaRPr>
          </a:p>
          <a:p>
            <a:pPr algn="just"/>
            <a:r>
              <a:rPr lang="en-US" sz="2200" dirty="0">
                <a:solidFill>
                  <a:srgbClr val="2C2F34"/>
                </a:solidFill>
                <a:latin typeface="Bookman Old Style" panose="02050604050505020204" pitchFamily="18" charset="0"/>
                <a:cs typeface="Arial" panose="020B0604020202020204" pitchFamily="34" charset="0"/>
              </a:rPr>
              <a:t>T</a:t>
            </a:r>
            <a:r>
              <a:rPr lang="en-US" sz="2200" b="0" i="0" dirty="0">
                <a:solidFill>
                  <a:srgbClr val="2C2F34"/>
                </a:solidFill>
                <a:effectLst/>
                <a:latin typeface="Bookman Old Style" panose="02050604050505020204" pitchFamily="18" charset="0"/>
                <a:cs typeface="Arial" panose="020B0604020202020204" pitchFamily="34" charset="0"/>
              </a:rPr>
              <a:t>here is only one processor and it uses memory for both instructions as well as data.</a:t>
            </a:r>
          </a:p>
          <a:p>
            <a:pPr algn="just"/>
            <a:r>
              <a:rPr lang="en-US" sz="2200" b="0" i="0" dirty="0">
                <a:solidFill>
                  <a:srgbClr val="2C2F34"/>
                </a:solidFill>
                <a:effectLst/>
                <a:latin typeface="Bookman Old Style" panose="02050604050505020204" pitchFamily="18" charset="0"/>
                <a:cs typeface="Arial" panose="020B0604020202020204" pitchFamily="34" charset="0"/>
              </a:rPr>
              <a:t>The Central Processing Unit (CPU) is the most important part in von-Neumann model. It processes information and makes decisions concerning what to do with it all.</a:t>
            </a:r>
            <a:endParaRPr lang="en-IN" sz="2200" dirty="0">
              <a:latin typeface="Bookman Old Style" panose="02050604050505020204" pitchFamily="18" charset="0"/>
              <a:cs typeface="Arial" panose="020B0604020202020204" pitchFamily="34" charset="0"/>
            </a:endParaRPr>
          </a:p>
        </p:txBody>
      </p:sp>
    </p:spTree>
    <p:extLst>
      <p:ext uri="{BB962C8B-B14F-4D97-AF65-F5344CB8AC3E}">
        <p14:creationId xmlns:p14="http://schemas.microsoft.com/office/powerpoint/2010/main" val="37742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CFF0-2B32-44B6-BD12-2C94DC1480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0DCBAD-2876-4A5D-B00A-842026FC1A0A}"/>
              </a:ext>
            </a:extLst>
          </p:cNvPr>
          <p:cNvSpPr>
            <a:spLocks noGrp="1"/>
          </p:cNvSpPr>
          <p:nvPr>
            <p:ph idx="1"/>
          </p:nvPr>
        </p:nvSpPr>
        <p:spPr/>
        <p:txBody>
          <a:bodyPr/>
          <a:lstStyle/>
          <a:p>
            <a:endParaRPr lang="en-IN"/>
          </a:p>
        </p:txBody>
      </p:sp>
      <p:pic>
        <p:nvPicPr>
          <p:cNvPr id="2050" name="Picture 2" descr="Von-Neumann Model - stored program concept">
            <a:extLst>
              <a:ext uri="{FF2B5EF4-FFF2-40B4-BE49-F238E27FC236}">
                <a16:creationId xmlns:a16="http://schemas.microsoft.com/office/drawing/2014/main" id="{71C051B9-D443-466D-9C57-037770BB6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87"/>
            <a:ext cx="12160718" cy="687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2316-7AD1-49D3-9036-B50F174C5531}"/>
              </a:ext>
            </a:extLst>
          </p:cNvPr>
          <p:cNvSpPr>
            <a:spLocks noGrp="1"/>
          </p:cNvSpPr>
          <p:nvPr>
            <p:ph type="title"/>
          </p:nvPr>
        </p:nvSpPr>
        <p:spPr>
          <a:xfrm>
            <a:off x="321201" y="957137"/>
            <a:ext cx="6583680" cy="1320800"/>
          </a:xfrm>
        </p:spPr>
        <p:txBody>
          <a:bodyPr>
            <a:normAutofit/>
          </a:bodyPr>
          <a:lstStyle/>
          <a:p>
            <a:r>
              <a:rPr lang="en-IN" sz="2800" dirty="0">
                <a:solidFill>
                  <a:srgbClr val="00B050"/>
                </a:solidFill>
                <a:latin typeface="Georgia" panose="02040502050405020303" pitchFamily="18" charset="0"/>
              </a:rPr>
              <a:t>2. GENERAL PURPOSE SYSTEM</a:t>
            </a:r>
          </a:p>
        </p:txBody>
      </p:sp>
      <p:sp>
        <p:nvSpPr>
          <p:cNvPr id="4" name="Content Placeholder 3">
            <a:extLst>
              <a:ext uri="{FF2B5EF4-FFF2-40B4-BE49-F238E27FC236}">
                <a16:creationId xmlns:a16="http://schemas.microsoft.com/office/drawing/2014/main" id="{DCCE17AF-76D1-4DDD-A486-93112A6EA03C}"/>
              </a:ext>
            </a:extLst>
          </p:cNvPr>
          <p:cNvSpPr>
            <a:spLocks noGrp="1"/>
          </p:cNvSpPr>
          <p:nvPr>
            <p:ph idx="1"/>
          </p:nvPr>
        </p:nvSpPr>
        <p:spPr>
          <a:xfrm>
            <a:off x="459162" y="2188766"/>
            <a:ext cx="5636838" cy="3880773"/>
          </a:xfrm>
        </p:spPr>
        <p:txBody>
          <a:bodyPr>
            <a:normAutofit/>
          </a:bodyPr>
          <a:lstStyle/>
          <a:p>
            <a:pPr marL="0" indent="0" algn="just">
              <a:buNone/>
            </a:pPr>
            <a:r>
              <a:rPr lang="en-US" sz="2400" b="0" i="0" dirty="0">
                <a:solidFill>
                  <a:srgbClr val="2C2F34"/>
                </a:solidFill>
                <a:effectLst/>
                <a:latin typeface="Bookman Old Style" panose="02050604050505020204" pitchFamily="18" charset="0"/>
                <a:cs typeface="Arial" panose="020B0604020202020204" pitchFamily="34" charset="0"/>
              </a:rPr>
              <a:t>In more modern terms we have general purpose computers which use Central Processing Units (CPUs) that contain an ALU along with several registers all interconnected by System Bus lines including Address Data &amp; Control Status Signals</a:t>
            </a:r>
            <a:r>
              <a:rPr lang="en-US" sz="2400" b="0" i="0" dirty="0">
                <a:solidFill>
                  <a:srgbClr val="2C2F34"/>
                </a:solidFill>
                <a:effectLst/>
                <a:latin typeface="Bookman Old Style" panose="02050604050505020204" pitchFamily="18" charset="0"/>
              </a:rPr>
              <a:t>.</a:t>
            </a:r>
            <a:endParaRPr lang="en-IN" sz="2400" dirty="0">
              <a:latin typeface="Bookman Old Style" panose="02050604050505020204" pitchFamily="18" charset="0"/>
            </a:endParaRPr>
          </a:p>
        </p:txBody>
      </p:sp>
      <p:pic>
        <p:nvPicPr>
          <p:cNvPr id="3076" name="Picture 4" descr="General Purpose System - stored program concept">
            <a:extLst>
              <a:ext uri="{FF2B5EF4-FFF2-40B4-BE49-F238E27FC236}">
                <a16:creationId xmlns:a16="http://schemas.microsoft.com/office/drawing/2014/main" id="{A7219835-C8F1-4918-855C-48F0D31AD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63" y="836619"/>
            <a:ext cx="5842176" cy="487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96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932</TotalTime>
  <Words>5840</Words>
  <Application>Microsoft Office PowerPoint</Application>
  <PresentationFormat>Widescreen</PresentationFormat>
  <Paragraphs>407</Paragraphs>
  <Slides>60</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60</vt:i4>
      </vt:variant>
    </vt:vector>
  </HeadingPairs>
  <TitlesOfParts>
    <vt:vector size="78" baseType="lpstr">
      <vt:lpstr>Algerian</vt:lpstr>
      <vt:lpstr>Arial</vt:lpstr>
      <vt:lpstr>Bahnschrift SemiBold SemiConden</vt:lpstr>
      <vt:lpstr>Bookman Old Style</vt:lpstr>
      <vt:lpstr>Calibri</vt:lpstr>
      <vt:lpstr>Cooper Black</vt:lpstr>
      <vt:lpstr>Courier New</vt:lpstr>
      <vt:lpstr>Elephant</vt:lpstr>
      <vt:lpstr>Franklin Gothic Medium</vt:lpstr>
      <vt:lpstr>Georgia</vt:lpstr>
      <vt:lpstr>Helvetica</vt:lpstr>
      <vt:lpstr>Impact</vt:lpstr>
      <vt:lpstr>Roboto</vt:lpstr>
      <vt:lpstr>Symbol</vt:lpstr>
      <vt:lpstr>Trebuchet MS</vt:lpstr>
      <vt:lpstr>Wingdings</vt:lpstr>
      <vt:lpstr>Wingdings 3</vt:lpstr>
      <vt:lpstr>Facet</vt:lpstr>
      <vt:lpstr>BASIC ORGANIZATION OF COMPUTER ARCHITECTURE (SEM-4)</vt:lpstr>
      <vt:lpstr>stored program concepts</vt:lpstr>
      <vt:lpstr>What is Stored Program Concept?</vt:lpstr>
      <vt:lpstr>PowerPoint Presentation</vt:lpstr>
      <vt:lpstr>PowerPoint Presentation</vt:lpstr>
      <vt:lpstr>PowerPoint Presentation</vt:lpstr>
      <vt:lpstr>3 Ways Of Stored Program Concept</vt:lpstr>
      <vt:lpstr>PowerPoint Presentation</vt:lpstr>
      <vt:lpstr>2. GENERAL PURPOSE SYSTEM</vt:lpstr>
      <vt:lpstr>3. PARALLEL PROCESSING</vt:lpstr>
      <vt:lpstr>PowerPoint Presentation</vt:lpstr>
      <vt:lpstr>PowerPoint Presentation</vt:lpstr>
      <vt:lpstr>PowerPoint Presentation</vt:lpstr>
      <vt:lpstr>Input Unit</vt:lpstr>
      <vt:lpstr>Central Processing Unit (CPU)</vt:lpstr>
      <vt:lpstr>Machine Instructions</vt:lpstr>
      <vt:lpstr>PowerPoint Presentation</vt:lpstr>
      <vt:lpstr>PowerPoint Presentation</vt:lpstr>
      <vt:lpstr>PowerPoint Presentation</vt:lpstr>
      <vt:lpstr>PowerPoint Presentation</vt:lpstr>
      <vt:lpstr>Instruction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PROCESSING UNIT (CPU) </vt:lpstr>
      <vt:lpstr>MEMORY OR STORAGE UNIT  </vt:lpstr>
      <vt:lpstr> control unit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REGISTERS</vt:lpstr>
      <vt:lpstr>Special Purpose Registers</vt:lpstr>
      <vt:lpstr>Status Registers</vt:lpstr>
      <vt:lpstr>Shift Registers</vt:lpstr>
      <vt:lpstr>Accumulator Registers</vt:lpstr>
      <vt:lpstr>Program Counter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ORGANIZATION OF COMPUTER ARCHITECTURE</dc:title>
  <dc:creator>Priyanka Paul</dc:creator>
  <cp:lastModifiedBy>Gitika Kishor</cp:lastModifiedBy>
  <cp:revision>26</cp:revision>
  <dcterms:created xsi:type="dcterms:W3CDTF">2022-02-12T19:41:36Z</dcterms:created>
  <dcterms:modified xsi:type="dcterms:W3CDTF">2022-02-14T08:03:25Z</dcterms:modified>
</cp:coreProperties>
</file>