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60"/>
  </p:notesMasterIdLst>
  <p:sldIdLst>
    <p:sldId id="256" r:id="rId2"/>
    <p:sldId id="345" r:id="rId3"/>
    <p:sldId id="317" r:id="rId4"/>
    <p:sldId id="318" r:id="rId5"/>
    <p:sldId id="320" r:id="rId6"/>
    <p:sldId id="324" r:id="rId7"/>
    <p:sldId id="325" r:id="rId8"/>
    <p:sldId id="326" r:id="rId9"/>
    <p:sldId id="327" r:id="rId10"/>
    <p:sldId id="257" r:id="rId11"/>
    <p:sldId id="261" r:id="rId12"/>
    <p:sldId id="263" r:id="rId13"/>
    <p:sldId id="266" r:id="rId14"/>
    <p:sldId id="271" r:id="rId15"/>
    <p:sldId id="273" r:id="rId16"/>
    <p:sldId id="274" r:id="rId17"/>
    <p:sldId id="275" r:id="rId18"/>
    <p:sldId id="276" r:id="rId19"/>
    <p:sldId id="277" r:id="rId20"/>
    <p:sldId id="280" r:id="rId21"/>
    <p:sldId id="313" r:id="rId22"/>
    <p:sldId id="281" r:id="rId23"/>
    <p:sldId id="314" r:id="rId24"/>
    <p:sldId id="282" r:id="rId25"/>
    <p:sldId id="283" r:id="rId26"/>
    <p:sldId id="341"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0" r:id="rId43"/>
    <p:sldId id="315" r:id="rId44"/>
    <p:sldId id="301" r:id="rId45"/>
    <p:sldId id="303" r:id="rId46"/>
    <p:sldId id="309" r:id="rId47"/>
    <p:sldId id="310" r:id="rId48"/>
    <p:sldId id="311" r:id="rId49"/>
    <p:sldId id="312" r:id="rId50"/>
    <p:sldId id="329" r:id="rId51"/>
    <p:sldId id="330" r:id="rId52"/>
    <p:sldId id="333" r:id="rId53"/>
    <p:sldId id="342" r:id="rId54"/>
    <p:sldId id="336" r:id="rId55"/>
    <p:sldId id="338" r:id="rId56"/>
    <p:sldId id="343" r:id="rId57"/>
    <p:sldId id="344" r:id="rId58"/>
    <p:sldId id="34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3741" autoAdjust="0"/>
  </p:normalViewPr>
  <p:slideViewPr>
    <p:cSldViewPr snapToGrid="0">
      <p:cViewPr varScale="1">
        <p:scale>
          <a:sx n="86" d="100"/>
          <a:sy n="86" d="100"/>
        </p:scale>
        <p:origin x="3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B83F4-CCEF-4517-A5AC-BE7223788845}" type="datetimeFigureOut">
              <a:rPr lang="en-IN" smtClean="0"/>
              <a:t>10-03-2022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7DEB-4594-4D2F-A8E0-61AD8248AD48}" type="slidenum">
              <a:rPr lang="en-IN" smtClean="0"/>
              <a:t>‹#›</a:t>
            </a:fld>
            <a:endParaRPr lang="en-IN"/>
          </a:p>
        </p:txBody>
      </p:sp>
    </p:spTree>
    <p:extLst>
      <p:ext uri="{BB962C8B-B14F-4D97-AF65-F5344CB8AC3E}">
        <p14:creationId xmlns:p14="http://schemas.microsoft.com/office/powerpoint/2010/main" val="3142800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CED9E5-FCDD-425F-94D6-46B6F38AF87C}" type="slidenum">
              <a:rPr lang="en-IN" smtClean="0"/>
              <a:t>40</a:t>
            </a:fld>
            <a:endParaRPr lang="en-IN"/>
          </a:p>
        </p:txBody>
      </p:sp>
    </p:spTree>
    <p:extLst>
      <p:ext uri="{BB962C8B-B14F-4D97-AF65-F5344CB8AC3E}">
        <p14:creationId xmlns:p14="http://schemas.microsoft.com/office/powerpoint/2010/main" val="2344700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922E141-2976-47F6-BF6C-6A2FEC1D9A23}" type="datetimeFigureOut">
              <a:rPr lang="en-IN" smtClean="0"/>
              <a:t>10-03-2022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149235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2E141-2976-47F6-BF6C-6A2FEC1D9A23}"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370201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1419201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725334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502249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22E141-2976-47F6-BF6C-6A2FEC1D9A23}" type="datetimeFigureOut">
              <a:rPr lang="en-IN" smtClean="0"/>
              <a:t>10-03-2022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4159755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22E141-2976-47F6-BF6C-6A2FEC1D9A23}" type="datetimeFigureOut">
              <a:rPr lang="en-IN" smtClean="0"/>
              <a:t>10-03-2022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180903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922E141-2976-47F6-BF6C-6A2FEC1D9A23}"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3056240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22E141-2976-47F6-BF6C-6A2FEC1D9A23}"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586741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92567" y="580651"/>
            <a:ext cx="4206864" cy="765906"/>
          </a:xfrm>
          <a:prstGeom prst="rect">
            <a:avLst/>
          </a:prstGeom>
        </p:spPr>
        <p:txBody>
          <a:bodyPr wrap="square" lIns="0" tIns="0" rIns="0" bIns="0">
            <a:spAutoFit/>
          </a:bodyPr>
          <a:lstStyle>
            <a:lvl1pPr>
              <a:defRPr sz="4856" b="0" i="0">
                <a:solidFill>
                  <a:schemeClr val="tx1"/>
                </a:solidFill>
                <a:latin typeface="Roboto"/>
                <a:cs typeface="Roboto"/>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3069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22E141-2976-47F6-BF6C-6A2FEC1D9A23}"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89892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2E141-2976-47F6-BF6C-6A2FEC1D9A23}" type="datetimeFigureOut">
              <a:rPr lang="en-IN" smtClean="0"/>
              <a:t>10-03-2022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424869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22E141-2976-47F6-BF6C-6A2FEC1D9A23}"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345475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22E141-2976-47F6-BF6C-6A2FEC1D9A23}" type="datetimeFigureOut">
              <a:rPr lang="en-IN" smtClean="0"/>
              <a:t>10-03-2022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49427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2E141-2976-47F6-BF6C-6A2FEC1D9A23}" type="datetimeFigureOut">
              <a:rPr lang="en-IN" smtClean="0"/>
              <a:t>10-03-2022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7458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2E141-2976-47F6-BF6C-6A2FEC1D9A23}" type="datetimeFigureOut">
              <a:rPr lang="en-IN" smtClean="0"/>
              <a:t>10-03-2022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255701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2E141-2976-47F6-BF6C-6A2FEC1D9A23}" type="datetimeFigureOut">
              <a:rPr lang="en-IN" smtClean="0"/>
              <a:t>10-03-2022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113482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2E141-2976-47F6-BF6C-6A2FEC1D9A23}" type="datetimeFigureOut">
              <a:rPr lang="en-IN" smtClean="0"/>
              <a:t>10-03-2022</a:t>
            </a:fld>
            <a:endParaRPr lang="en-IN"/>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5327F4-6687-4F51-B3C2-03CDDE15A1F9}" type="slidenum">
              <a:rPr lang="en-IN" smtClean="0"/>
              <a:t>‹#›</a:t>
            </a:fld>
            <a:endParaRPr lang="en-IN"/>
          </a:p>
        </p:txBody>
      </p:sp>
    </p:spTree>
    <p:extLst>
      <p:ext uri="{BB962C8B-B14F-4D97-AF65-F5344CB8AC3E}">
        <p14:creationId xmlns:p14="http://schemas.microsoft.com/office/powerpoint/2010/main" val="170607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22E141-2976-47F6-BF6C-6A2FEC1D9A23}" type="datetimeFigureOut">
              <a:rPr lang="en-IN" smtClean="0"/>
              <a:t>10-03-2022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25327F4-6687-4F51-B3C2-03CDDE15A1F9}" type="slidenum">
              <a:rPr lang="en-IN" smtClean="0"/>
              <a:t>‹#›</a:t>
            </a:fld>
            <a:endParaRPr lang="en-IN"/>
          </a:p>
        </p:txBody>
      </p:sp>
    </p:spTree>
    <p:extLst>
      <p:ext uri="{BB962C8B-B14F-4D97-AF65-F5344CB8AC3E}">
        <p14:creationId xmlns:p14="http://schemas.microsoft.com/office/powerpoint/2010/main" val="106130124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Memory_address_register" TargetMode="External"/><Relationship Id="rId2" Type="http://schemas.openxmlformats.org/officeDocument/2006/relationships/hyperlink" Target="https://en.wikipedia.org/wiki/Program_counter" TargetMode="External"/><Relationship Id="rId1" Type="http://schemas.openxmlformats.org/officeDocument/2006/relationships/slideLayout" Target="../slideLayouts/slideLayout7.xml"/><Relationship Id="rId4" Type="http://schemas.openxmlformats.org/officeDocument/2006/relationships/hyperlink" Target="https://en.wikipedia.org/wiki/Memory_buffer_register"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OR_gate" TargetMode="External"/><Relationship Id="rId3" Type="http://schemas.openxmlformats.org/officeDocument/2006/relationships/hyperlink" Target="https://en.wikipedia.org/wiki/Control_unit" TargetMode="External"/><Relationship Id="rId7" Type="http://schemas.openxmlformats.org/officeDocument/2006/relationships/hyperlink" Target="https://en.wikipedia.org/wiki/AND_gate" TargetMode="External"/><Relationship Id="rId2" Type="http://schemas.openxmlformats.org/officeDocument/2006/relationships/hyperlink" Target="https://en.wikipedia.org/wiki/Instruction_register" TargetMode="External"/><Relationship Id="rId1" Type="http://schemas.openxmlformats.org/officeDocument/2006/relationships/slideLayout" Target="../slideLayouts/slideLayout7.xml"/><Relationship Id="rId6" Type="http://schemas.openxmlformats.org/officeDocument/2006/relationships/hyperlink" Target="https://en.wikipedia.org/wiki/Multiplication_and_repeated_addition" TargetMode="External"/><Relationship Id="rId11" Type="http://schemas.openxmlformats.org/officeDocument/2006/relationships/hyperlink" Target="https://en.wikipedia.org/wiki/Floating-point_arithmetic" TargetMode="External"/><Relationship Id="rId5" Type="http://schemas.openxmlformats.org/officeDocument/2006/relationships/hyperlink" Target="https://en.wikipedia.org/wiki/Floating-point_unit" TargetMode="External"/><Relationship Id="rId10" Type="http://schemas.openxmlformats.org/officeDocument/2006/relationships/hyperlink" Target="https://en.wikipedia.org/wiki/Bitwise_operation" TargetMode="External"/><Relationship Id="rId4" Type="http://schemas.openxmlformats.org/officeDocument/2006/relationships/hyperlink" Target="https://en.wikipedia.org/wiki/Arithmetic_logic_unit" TargetMode="External"/><Relationship Id="rId9" Type="http://schemas.openxmlformats.org/officeDocument/2006/relationships/hyperlink" Target="https://en.wikipedia.org/wiki/Inverter_(logic_gate)"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Indirect_addres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IA-32" TargetMode="External"/><Relationship Id="rId2" Type="http://schemas.openxmlformats.org/officeDocument/2006/relationships/hyperlink" Target="https://en.wikipedia.org/wiki/Interrup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computer-organization-and-architecture-pipelining-set-1-execution-stages-and-throughput/"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tored-program_computer"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www.tutorialspoint.com/" TargetMode="External"/><Relationship Id="rId7" Type="http://schemas.openxmlformats.org/officeDocument/2006/relationships/hyperlink" Target="https://www.testbook.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7.xml"/><Relationship Id="rId6" Type="http://schemas.openxmlformats.org/officeDocument/2006/relationships/hyperlink" Target="https://www.britannica.com/" TargetMode="External"/><Relationship Id="rId5" Type="http://schemas.openxmlformats.org/officeDocument/2006/relationships/hyperlink" Target="https://www.javatpoint.com/" TargetMode="External"/><Relationship Id="rId4" Type="http://schemas.openxmlformats.org/officeDocument/2006/relationships/hyperlink" Target="https://www.wikipedia.org/"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3798-1773-4632-ACCB-729D1277F092}"/>
              </a:ext>
            </a:extLst>
          </p:cNvPr>
          <p:cNvSpPr>
            <a:spLocks noGrp="1"/>
          </p:cNvSpPr>
          <p:nvPr>
            <p:ph type="ctrTitle" idx="4294967295"/>
          </p:nvPr>
        </p:nvSpPr>
        <p:spPr>
          <a:xfrm>
            <a:off x="0" y="1524000"/>
            <a:ext cx="11104880" cy="1603375"/>
          </a:xfrm>
        </p:spPr>
        <p:txBody>
          <a:bodyPr/>
          <a:lstStyle/>
          <a:p>
            <a:pPr algn="ctr"/>
            <a:r>
              <a:rPr lang="en-IN" sz="3600" dirty="0">
                <a:solidFill>
                  <a:srgbClr val="002060"/>
                </a:solidFill>
                <a:latin typeface="Impact" panose="020B0806030902050204" pitchFamily="34" charset="0"/>
              </a:rPr>
              <a:t>BASIC ORGANIZATION OF COMPUTER ARCHITECTURE</a:t>
            </a:r>
            <a:br>
              <a:rPr lang="en-IN" sz="3600" dirty="0">
                <a:solidFill>
                  <a:srgbClr val="002060"/>
                </a:solidFill>
                <a:latin typeface="Impact" panose="020B0806030902050204" pitchFamily="34" charset="0"/>
              </a:rPr>
            </a:br>
            <a:endParaRPr lang="en-IN" sz="2800" dirty="0">
              <a:solidFill>
                <a:srgbClr val="7030A0"/>
              </a:solidFill>
              <a:latin typeface="Franklin Gothic Medium" panose="020B0603020102020204" pitchFamily="34" charset="0"/>
            </a:endParaRPr>
          </a:p>
        </p:txBody>
      </p:sp>
      <p:sp>
        <p:nvSpPr>
          <p:cNvPr id="3" name="Subtitle 2">
            <a:extLst>
              <a:ext uri="{FF2B5EF4-FFF2-40B4-BE49-F238E27FC236}">
                <a16:creationId xmlns:a16="http://schemas.microsoft.com/office/drawing/2014/main" id="{0D04DAF7-D20E-4E3D-BCB5-83B9C5943BE0}"/>
              </a:ext>
            </a:extLst>
          </p:cNvPr>
          <p:cNvSpPr>
            <a:spLocks noGrp="1"/>
          </p:cNvSpPr>
          <p:nvPr>
            <p:ph type="subTitle" idx="4294967295"/>
          </p:nvPr>
        </p:nvSpPr>
        <p:spPr>
          <a:xfrm>
            <a:off x="1097915" y="3584576"/>
            <a:ext cx="8909050" cy="3476625"/>
          </a:xfrm>
        </p:spPr>
        <p:txBody>
          <a:bodyPr>
            <a:normAutofit/>
          </a:bodyPr>
          <a:lstStyle/>
          <a:p>
            <a:pPr marL="0" indent="0">
              <a:buNone/>
            </a:pPr>
            <a:r>
              <a:rPr lang="en-IN" sz="2800" dirty="0">
                <a:solidFill>
                  <a:srgbClr val="0070C0"/>
                </a:solidFill>
                <a:latin typeface="Bahnschrift SemiBold SemiConden" panose="020B0502040204020203" pitchFamily="34" charset="0"/>
              </a:rPr>
              <a:t>Presented by- </a:t>
            </a:r>
          </a:p>
          <a:p>
            <a:r>
              <a:rPr lang="en-IN" sz="2800" dirty="0">
                <a:solidFill>
                  <a:srgbClr val="0070C0"/>
                </a:solidFill>
                <a:latin typeface="Bahnschrift SemiBold SemiConden" panose="020B0502040204020203" pitchFamily="34" charset="0"/>
              </a:rPr>
              <a:t>GITIKA KISHOR (20229MAT009)</a:t>
            </a:r>
          </a:p>
          <a:p>
            <a:r>
              <a:rPr lang="en-IN" sz="2800" dirty="0">
                <a:solidFill>
                  <a:srgbClr val="0070C0"/>
                </a:solidFill>
                <a:latin typeface="Bahnschrift SemiBold SemiConden" panose="020B0502040204020203" pitchFamily="34" charset="0"/>
              </a:rPr>
              <a:t>IPSITA CHATTERJEE (20229MAT010)</a:t>
            </a:r>
          </a:p>
          <a:p>
            <a:r>
              <a:rPr lang="en-IN" sz="2800" dirty="0">
                <a:solidFill>
                  <a:srgbClr val="0070C0"/>
                </a:solidFill>
                <a:latin typeface="Bahnschrift SemiBold SemiConden" panose="020B0502040204020203" pitchFamily="34" charset="0"/>
              </a:rPr>
              <a:t>PRIYANKA PAUL (20229CMP005)</a:t>
            </a:r>
          </a:p>
          <a:p>
            <a:r>
              <a:rPr lang="en-IN" sz="2800" dirty="0">
                <a:solidFill>
                  <a:srgbClr val="0070C0"/>
                </a:solidFill>
                <a:latin typeface="Bahnschrift SemiBold SemiConden" panose="020B0502040204020203" pitchFamily="34" charset="0"/>
              </a:rPr>
              <a:t>SHREYA SRIVASTAVA (20229CMP006)</a:t>
            </a:r>
          </a:p>
          <a:p>
            <a:endParaRPr lang="en-IN" sz="2800" dirty="0">
              <a:latin typeface="Bahnschrift SemiBold SemiConden" panose="020B0502040204020203" pitchFamily="34" charset="0"/>
            </a:endParaRPr>
          </a:p>
          <a:p>
            <a:endParaRPr lang="en-IN" sz="2800" dirty="0">
              <a:latin typeface="Bahnschrift SemiBold SemiConden" panose="020B0502040204020203" pitchFamily="34" charset="0"/>
            </a:endParaRPr>
          </a:p>
        </p:txBody>
      </p:sp>
      <p:pic>
        <p:nvPicPr>
          <p:cNvPr id="5" name="Picture 4">
            <a:extLst>
              <a:ext uri="{FF2B5EF4-FFF2-40B4-BE49-F238E27FC236}">
                <a16:creationId xmlns:a16="http://schemas.microsoft.com/office/drawing/2014/main" id="{09609A52-67A9-4CCF-A7CE-73D8C80A51D5}"/>
              </a:ext>
            </a:extLst>
          </p:cNvPr>
          <p:cNvPicPr>
            <a:picLocks noChangeAspect="1"/>
          </p:cNvPicPr>
          <p:nvPr/>
        </p:nvPicPr>
        <p:blipFill>
          <a:blip r:embed="rId2">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2915485" y="65314"/>
            <a:ext cx="4572396" cy="1138336"/>
          </a:xfrm>
          <a:prstGeom prst="rect">
            <a:avLst/>
          </a:prstGeom>
        </p:spPr>
      </p:pic>
      <p:sp>
        <p:nvSpPr>
          <p:cNvPr id="6" name="TextBox 5">
            <a:extLst>
              <a:ext uri="{FF2B5EF4-FFF2-40B4-BE49-F238E27FC236}">
                <a16:creationId xmlns:a16="http://schemas.microsoft.com/office/drawing/2014/main" id="{23A95D3F-0978-49FF-B46E-771CD16F2F1E}"/>
              </a:ext>
            </a:extLst>
          </p:cNvPr>
          <p:cNvSpPr txBox="1"/>
          <p:nvPr/>
        </p:nvSpPr>
        <p:spPr>
          <a:xfrm>
            <a:off x="2586990" y="2800648"/>
            <a:ext cx="5930900" cy="461665"/>
          </a:xfrm>
          <a:prstGeom prst="rect">
            <a:avLst/>
          </a:prstGeom>
          <a:noFill/>
        </p:spPr>
        <p:txBody>
          <a:bodyPr wrap="square" rtlCol="0">
            <a:spAutoFit/>
          </a:bodyPr>
          <a:lstStyle/>
          <a:p>
            <a:r>
              <a:rPr lang="en-US" sz="2400" b="1" dirty="0">
                <a:solidFill>
                  <a:srgbClr val="7030A0"/>
                </a:solidFill>
              </a:rPr>
              <a:t>Guided by-Dr. SARVESH   PANDEY</a:t>
            </a:r>
            <a:endParaRPr lang="en-IN" sz="2400" b="1" dirty="0">
              <a:solidFill>
                <a:srgbClr val="7030A0"/>
              </a:solidFill>
            </a:endParaRPr>
          </a:p>
        </p:txBody>
      </p:sp>
    </p:spTree>
    <p:extLst>
      <p:ext uri="{BB962C8B-B14F-4D97-AF65-F5344CB8AC3E}">
        <p14:creationId xmlns:p14="http://schemas.microsoft.com/office/powerpoint/2010/main" val="36086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14EC83-7040-430F-866F-6AD36F341AC0}"/>
              </a:ext>
            </a:extLst>
          </p:cNvPr>
          <p:cNvSpPr>
            <a:spLocks noGrp="1"/>
          </p:cNvSpPr>
          <p:nvPr>
            <p:ph type="title" idx="4294967295"/>
          </p:nvPr>
        </p:nvSpPr>
        <p:spPr>
          <a:xfrm>
            <a:off x="0" y="472471"/>
            <a:ext cx="8761413" cy="706438"/>
          </a:xfrm>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COMPONENTS OF COMPUTER SYSTEM</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2E3AADA-53A6-45B8-B4F0-E15104B3A0E4}"/>
              </a:ext>
            </a:extLst>
          </p:cNvPr>
          <p:cNvSpPr>
            <a:spLocks noGrp="1"/>
          </p:cNvSpPr>
          <p:nvPr>
            <p:ph idx="4294967295"/>
          </p:nvPr>
        </p:nvSpPr>
        <p:spPr>
          <a:xfrm>
            <a:off x="0" y="1495425"/>
            <a:ext cx="11782425" cy="5362575"/>
          </a:xfrm>
        </p:spPr>
        <p:txBody>
          <a:bodyPr>
            <a:normAutofit fontScale="92500" lnSpcReduction="10000"/>
          </a:bodyPr>
          <a:lstStyle/>
          <a:p>
            <a:pPr marL="296701" marR="4611" indent="-285750" algn="just">
              <a:lnSpc>
                <a:spcPct val="106900"/>
              </a:lnSpc>
              <a:spcBef>
                <a:spcPts val="86"/>
              </a:spcBef>
              <a:buFont typeface="Arial" panose="020B0604020202020204" pitchFamily="34" charset="0"/>
              <a:buChar char="•"/>
              <a:tabLst>
                <a:tab pos="217850" algn="l"/>
              </a:tabLst>
            </a:pPr>
            <a:r>
              <a:rPr lang="en-US" spc="-27" dirty="0">
                <a:latin typeface="Bookman Old Style" panose="02050604050505020204" pitchFamily="18" charset="0"/>
                <a:cs typeface="Arial" panose="020B0604020202020204" pitchFamily="34" charset="0"/>
              </a:rPr>
              <a:t>Saying</a:t>
            </a:r>
            <a:r>
              <a:rPr lang="en-US"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that</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computers</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have</a:t>
            </a:r>
            <a:r>
              <a:rPr lang="en-US"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revolutionized</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our </a:t>
            </a:r>
            <a:r>
              <a:rPr lang="en-US" spc="-608"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lives</a:t>
            </a:r>
            <a:r>
              <a:rPr lang="en-US"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would</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be</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an</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understatement.</a:t>
            </a:r>
            <a:r>
              <a:rPr lang="en-US" spc="5" dirty="0">
                <a:latin typeface="Bookman Old Style" panose="02050604050505020204" pitchFamily="18" charset="0"/>
                <a:cs typeface="Arial" panose="020B0604020202020204" pitchFamily="34" charset="0"/>
              </a:rPr>
              <a:t> These </a:t>
            </a:r>
            <a:r>
              <a:rPr lang="en-US" spc="9"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machines</a:t>
            </a:r>
            <a:r>
              <a:rPr lang="en-US"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have</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completely </a:t>
            </a:r>
            <a:r>
              <a:rPr lang="en-US" spc="-5" dirty="0">
                <a:latin typeface="Bookman Old Style" panose="02050604050505020204" pitchFamily="18" charset="0"/>
                <a:cs typeface="Arial" panose="020B0604020202020204" pitchFamily="34" charset="0"/>
              </a:rPr>
              <a:t>changed</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the</a:t>
            </a:r>
            <a:r>
              <a:rPr lang="en-US"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way </a:t>
            </a:r>
            <a:r>
              <a:rPr lang="en-US" spc="-18"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we</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perform</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all</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daily</a:t>
            </a:r>
            <a:r>
              <a:rPr lang="en-US" spc="9"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tasks.</a:t>
            </a:r>
            <a:r>
              <a:rPr lang="en-US" spc="5" dirty="0">
                <a:latin typeface="Bookman Old Style" panose="02050604050505020204" pitchFamily="18" charset="0"/>
                <a:cs typeface="Arial" panose="020B0604020202020204" pitchFamily="34" charset="0"/>
              </a:rPr>
              <a:t> </a:t>
            </a:r>
            <a:endParaRPr lang="en-US"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FontTx/>
              <a:buChar char="•"/>
              <a:tabLst>
                <a:tab pos="217850" algn="l"/>
              </a:tabLst>
            </a:pPr>
            <a:endParaRPr lang="en-US"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FontTx/>
              <a:buChar char="•"/>
              <a:tabLst>
                <a:tab pos="217850" algn="l"/>
              </a:tabLst>
            </a:pPr>
            <a:r>
              <a:rPr lang="en-US" dirty="0">
                <a:latin typeface="Bookman Old Style" panose="02050604050505020204" pitchFamily="18" charset="0"/>
                <a:cs typeface="Arial" panose="020B0604020202020204" pitchFamily="34" charset="0"/>
              </a:rPr>
              <a:t>Some </a:t>
            </a:r>
            <a:r>
              <a:rPr lang="en-US" spc="-14" dirty="0">
                <a:latin typeface="Bookman Old Style" panose="02050604050505020204" pitchFamily="18" charset="0"/>
                <a:cs typeface="Arial" panose="020B0604020202020204" pitchFamily="34" charset="0"/>
              </a:rPr>
              <a:t>basic </a:t>
            </a:r>
            <a:r>
              <a:rPr lang="en-US" spc="-9" dirty="0">
                <a:latin typeface="Bookman Old Style" panose="02050604050505020204" pitchFamily="18" charset="0"/>
                <a:cs typeface="Arial" panose="020B0604020202020204" pitchFamily="34" charset="0"/>
              </a:rPr>
              <a:t>elements of computer</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include</a:t>
            </a:r>
            <a:r>
              <a:rPr lang="en-US" spc="-5"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hardware,</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software,</a:t>
            </a:r>
            <a:r>
              <a:rPr lang="en-US" dirty="0">
                <a:latin typeface="Bookman Old Style" panose="02050604050505020204" pitchFamily="18" charset="0"/>
                <a:cs typeface="Arial" panose="020B0604020202020204" pitchFamily="34" charset="0"/>
              </a:rPr>
              <a:t> </a:t>
            </a:r>
            <a:r>
              <a:rPr lang="en-US" spc="-14" dirty="0" err="1">
                <a:latin typeface="Bookman Old Style" panose="02050604050505020204" pitchFamily="18" charset="0"/>
                <a:cs typeface="Arial" panose="020B0604020202020204" pitchFamily="34" charset="0"/>
              </a:rPr>
              <a:t>programmes</a:t>
            </a:r>
            <a:r>
              <a:rPr lang="en-US" spc="-14"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data</a:t>
            </a:r>
            <a:r>
              <a:rPr lang="en-US" spc="-9"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and</a:t>
            </a:r>
            <a:r>
              <a:rPr lang="en-US" spc="-5" dirty="0">
                <a:latin typeface="Bookman Old Style" panose="02050604050505020204" pitchFamily="18" charset="0"/>
                <a:cs typeface="Arial" panose="020B0604020202020204" pitchFamily="34" charset="0"/>
              </a:rPr>
              <a:t> </a:t>
            </a:r>
            <a:r>
              <a:rPr lang="en-US" spc="-36" dirty="0">
                <a:latin typeface="Bookman Old Style" panose="02050604050505020204" pitchFamily="18" charset="0"/>
                <a:cs typeface="Arial" panose="020B0604020202020204" pitchFamily="34" charset="0"/>
              </a:rPr>
              <a:t>connectivity.</a:t>
            </a:r>
            <a:r>
              <a:rPr lang="en-US"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No</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computer</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can</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function</a:t>
            </a:r>
            <a:r>
              <a:rPr lang="en-US" spc="-5" dirty="0">
                <a:latin typeface="Bookman Old Style" panose="02050604050505020204" pitchFamily="18" charset="0"/>
                <a:cs typeface="Arial" panose="020B0604020202020204" pitchFamily="34" charset="0"/>
              </a:rPr>
              <a:t> </a:t>
            </a:r>
            <a:r>
              <a:rPr lang="en-US" spc="-27" dirty="0">
                <a:latin typeface="Bookman Old Style" panose="02050604050505020204" pitchFamily="18" charset="0"/>
                <a:cs typeface="Arial" panose="020B0604020202020204" pitchFamily="34" charset="0"/>
              </a:rPr>
              <a:t>in </a:t>
            </a:r>
            <a:r>
              <a:rPr lang="en-US" spc="-23"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the </a:t>
            </a:r>
            <a:r>
              <a:rPr lang="en-US" spc="-9" dirty="0">
                <a:latin typeface="Bookman Old Style" panose="02050604050505020204" pitchFamily="18" charset="0"/>
                <a:cs typeface="Arial" panose="020B0604020202020204" pitchFamily="34" charset="0"/>
              </a:rPr>
              <a:t>absence </a:t>
            </a:r>
            <a:r>
              <a:rPr lang="en-US" spc="23" dirty="0">
                <a:latin typeface="Bookman Old Style" panose="02050604050505020204" pitchFamily="18" charset="0"/>
                <a:cs typeface="Arial" panose="020B0604020202020204" pitchFamily="34" charset="0"/>
              </a:rPr>
              <a:t>of </a:t>
            </a:r>
            <a:r>
              <a:rPr lang="en-US" spc="-9" dirty="0">
                <a:latin typeface="Bookman Old Style" panose="02050604050505020204" pitchFamily="18" charset="0"/>
                <a:cs typeface="Arial" panose="020B0604020202020204" pitchFamily="34" charset="0"/>
              </a:rPr>
              <a:t>these elements. </a:t>
            </a:r>
          </a:p>
          <a:p>
            <a:pPr marL="217275" marR="4611" indent="-206324" algn="just">
              <a:lnSpc>
                <a:spcPct val="106900"/>
              </a:lnSpc>
              <a:spcBef>
                <a:spcPts val="86"/>
              </a:spcBef>
              <a:buFontTx/>
              <a:buChar char="•"/>
              <a:tabLst>
                <a:tab pos="217850" algn="l"/>
              </a:tabLst>
            </a:pPr>
            <a:endParaRPr lang="en-US" spc="-14" dirty="0">
              <a:latin typeface="Bookman Old Style" panose="02050604050505020204" pitchFamily="18" charset="0"/>
              <a:cs typeface="Arial" panose="020B0604020202020204" pitchFamily="34" charset="0"/>
            </a:endParaRPr>
          </a:p>
          <a:p>
            <a:pPr marL="217275" marR="4611" indent="-206324" algn="just">
              <a:lnSpc>
                <a:spcPct val="106900"/>
              </a:lnSpc>
              <a:spcBef>
                <a:spcPts val="86"/>
              </a:spcBef>
              <a:buFontTx/>
              <a:buChar char="•"/>
              <a:tabLst>
                <a:tab pos="217850" algn="l"/>
              </a:tabLst>
            </a:pPr>
            <a:r>
              <a:rPr lang="en-US" spc="-14" dirty="0">
                <a:latin typeface="Bookman Old Style" panose="02050604050505020204" pitchFamily="18" charset="0"/>
                <a:cs typeface="Arial" panose="020B0604020202020204" pitchFamily="34" charset="0"/>
              </a:rPr>
              <a:t>Every</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computer</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system</a:t>
            </a:r>
            <a:r>
              <a:rPr lang="en-US" spc="9"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has</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the</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following</a:t>
            </a:r>
            <a:r>
              <a:rPr lang="en-US" spc="9"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three </a:t>
            </a:r>
            <a:r>
              <a:rPr lang="en-US" spc="-608"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basic</a:t>
            </a:r>
            <a:r>
              <a:rPr lang="en-US" dirty="0">
                <a:latin typeface="Bookman Old Style" panose="02050604050505020204" pitchFamily="18" charset="0"/>
                <a:cs typeface="Arial" panose="020B0604020202020204" pitchFamily="34" charset="0"/>
              </a:rPr>
              <a:t> components:</a:t>
            </a:r>
          </a:p>
          <a:p>
            <a:pPr>
              <a:spcBef>
                <a:spcPts val="18"/>
              </a:spcBef>
            </a:pPr>
            <a:endParaRPr lang="en-US" dirty="0">
              <a:latin typeface="Bookman Old Style" panose="02050604050505020204" pitchFamily="18" charset="0"/>
              <a:cs typeface="Arial" panose="020B0604020202020204" pitchFamily="34" charset="0"/>
            </a:endParaRPr>
          </a:p>
          <a:p>
            <a:pPr marL="10951">
              <a:tabLst>
                <a:tab pos="272026" algn="l"/>
              </a:tabLst>
            </a:pPr>
            <a:r>
              <a:rPr lang="en-US" spc="-23" dirty="0">
                <a:latin typeface="Bookman Old Style" panose="02050604050505020204" pitchFamily="18" charset="0"/>
                <a:cs typeface="Arial" panose="020B0604020202020204" pitchFamily="34" charset="0"/>
              </a:rPr>
              <a:t>   1) Input</a:t>
            </a:r>
            <a:r>
              <a:rPr lang="en-US" spc="-27"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unit</a:t>
            </a:r>
            <a:endParaRPr lang="en-US" dirty="0">
              <a:latin typeface="Bookman Old Style" panose="02050604050505020204" pitchFamily="18" charset="0"/>
              <a:cs typeface="Arial" panose="020B0604020202020204" pitchFamily="34" charset="0"/>
            </a:endParaRPr>
          </a:p>
          <a:p>
            <a:pPr marL="10951">
              <a:tabLst>
                <a:tab pos="272026" algn="l"/>
              </a:tabLst>
            </a:pPr>
            <a:endParaRPr lang="en-US" spc="-14" dirty="0">
              <a:latin typeface="Bookman Old Style" panose="02050604050505020204" pitchFamily="18" charset="0"/>
              <a:cs typeface="Arial" panose="020B0604020202020204" pitchFamily="34" charset="0"/>
            </a:endParaRPr>
          </a:p>
          <a:p>
            <a:pPr marL="10951">
              <a:tabLst>
                <a:tab pos="272026" algn="l"/>
              </a:tabLst>
            </a:pPr>
            <a:r>
              <a:rPr lang="en-US" spc="-14" dirty="0">
                <a:latin typeface="Bookman Old Style" panose="02050604050505020204" pitchFamily="18" charset="0"/>
                <a:cs typeface="Arial" panose="020B0604020202020204" pitchFamily="34" charset="0"/>
              </a:rPr>
              <a:t>   2) Central </a:t>
            </a:r>
            <a:r>
              <a:rPr lang="en-US" spc="-9" dirty="0">
                <a:latin typeface="Bookman Old Style" panose="02050604050505020204" pitchFamily="18" charset="0"/>
                <a:cs typeface="Arial" panose="020B0604020202020204" pitchFamily="34" charset="0"/>
              </a:rPr>
              <a:t>processing </a:t>
            </a:r>
            <a:r>
              <a:rPr lang="en-US" spc="-23" dirty="0">
                <a:latin typeface="Bookman Old Style" panose="02050604050505020204" pitchFamily="18" charset="0"/>
                <a:cs typeface="Arial" panose="020B0604020202020204" pitchFamily="34" charset="0"/>
              </a:rPr>
              <a:t>unit </a:t>
            </a:r>
          </a:p>
          <a:p>
            <a:pPr marL="10951">
              <a:tabLst>
                <a:tab pos="272026" algn="l"/>
              </a:tabLst>
            </a:pPr>
            <a:endParaRPr lang="en-US" spc="-23" dirty="0">
              <a:latin typeface="Bookman Old Style" panose="02050604050505020204" pitchFamily="18" charset="0"/>
              <a:cs typeface="Arial" panose="020B0604020202020204" pitchFamily="34" charset="0"/>
            </a:endParaRPr>
          </a:p>
          <a:p>
            <a:pPr marL="10951">
              <a:tabLst>
                <a:tab pos="272026" algn="l"/>
              </a:tabLst>
            </a:pPr>
            <a:r>
              <a:rPr lang="en-US" spc="14" dirty="0">
                <a:latin typeface="Bookman Old Style" panose="02050604050505020204" pitchFamily="18" charset="0"/>
                <a:cs typeface="Arial" panose="020B0604020202020204" pitchFamily="34" charset="0"/>
              </a:rPr>
              <a:t>   3)</a:t>
            </a:r>
            <a:r>
              <a:rPr lang="en-US"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Output</a:t>
            </a:r>
            <a:r>
              <a:rPr lang="en-US"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unit</a:t>
            </a:r>
          </a:p>
          <a:p>
            <a:pPr marL="0" indent="0">
              <a:buNone/>
              <a:tabLst>
                <a:tab pos="272026" algn="l"/>
              </a:tabLst>
            </a:pPr>
            <a:r>
              <a:rPr lang="en-US" spc="9" dirty="0">
                <a:latin typeface="Bookman Old Style" panose="02050604050505020204" pitchFamily="18" charset="0"/>
                <a:cs typeface="Arial" panose="020B0604020202020204" pitchFamily="34" charset="0"/>
              </a:rPr>
              <a:t> </a:t>
            </a:r>
          </a:p>
          <a:p>
            <a:pPr>
              <a:buFont typeface="Arial" panose="020B0604020202020204" pitchFamily="34" charset="0"/>
              <a:buChar char="•"/>
              <a:tabLst>
                <a:tab pos="272026" algn="l"/>
              </a:tabLst>
            </a:pPr>
            <a:r>
              <a:rPr lang="en-US" spc="9" dirty="0">
                <a:latin typeface="Bookman Old Style" panose="02050604050505020204" pitchFamily="18" charset="0"/>
                <a:cs typeface="Arial" panose="020B0604020202020204" pitchFamily="34" charset="0"/>
              </a:rPr>
              <a:t>Apart from other components</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these </a:t>
            </a:r>
            <a:r>
              <a:rPr lang="en-US" spc="-9" dirty="0">
                <a:latin typeface="Bookman Old Style" panose="02050604050505020204" pitchFamily="18" charset="0"/>
                <a:cs typeface="Arial" panose="020B0604020202020204" pitchFamily="34" charset="0"/>
              </a:rPr>
              <a:t>three</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are</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primarily</a:t>
            </a:r>
            <a:r>
              <a:rPr lang="en-US" spc="5"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responsible</a:t>
            </a:r>
            <a:r>
              <a:rPr lang="en-US" spc="5"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for </a:t>
            </a:r>
            <a:r>
              <a:rPr lang="en-US" spc="23"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making </a:t>
            </a:r>
            <a:r>
              <a:rPr lang="en-US" dirty="0">
                <a:latin typeface="Bookman Old Style" panose="02050604050505020204" pitchFamily="18" charset="0"/>
                <a:cs typeface="Arial" panose="020B0604020202020204" pitchFamily="34" charset="0"/>
              </a:rPr>
              <a:t>a computer </a:t>
            </a:r>
            <a:r>
              <a:rPr lang="en-US" spc="-5" dirty="0">
                <a:latin typeface="Bookman Old Style" panose="02050604050505020204" pitchFamily="18" charset="0"/>
                <a:cs typeface="Arial" panose="020B0604020202020204" pitchFamily="34" charset="0"/>
              </a:rPr>
              <a:t>function.</a:t>
            </a:r>
            <a:r>
              <a:rPr lang="en-US" dirty="0">
                <a:latin typeface="Bookman Old Style" panose="02050604050505020204" pitchFamily="18" charset="0"/>
                <a:cs typeface="Arial" panose="020B0604020202020204" pitchFamily="34" charset="0"/>
              </a:rPr>
              <a:t> </a:t>
            </a:r>
            <a:r>
              <a:rPr lang="en-US" spc="-18" dirty="0">
                <a:latin typeface="Bookman Old Style" panose="02050604050505020204" pitchFamily="18" charset="0"/>
                <a:cs typeface="Arial" panose="020B0604020202020204" pitchFamily="34" charset="0"/>
              </a:rPr>
              <a:t>They</a:t>
            </a:r>
            <a:r>
              <a:rPr lang="en-US" dirty="0">
                <a:latin typeface="Bookman Old Style" panose="02050604050505020204" pitchFamily="18" charset="0"/>
                <a:cs typeface="Arial" panose="020B0604020202020204" pitchFamily="34" charset="0"/>
              </a:rPr>
              <a:t> </a:t>
            </a:r>
            <a:r>
              <a:rPr lang="en-US" spc="-5" dirty="0">
                <a:latin typeface="Bookman Old Style" panose="02050604050505020204" pitchFamily="18" charset="0"/>
                <a:cs typeface="Arial" panose="020B0604020202020204" pitchFamily="34" charset="0"/>
              </a:rPr>
              <a:t>must </a:t>
            </a:r>
            <a:r>
              <a:rPr lang="en-US" dirty="0">
                <a:latin typeface="Bookman Old Style" panose="02050604050505020204" pitchFamily="18" charset="0"/>
                <a:cs typeface="Arial" panose="020B0604020202020204" pitchFamily="34" charset="0"/>
              </a:rPr>
              <a:t>work </a:t>
            </a:r>
            <a:r>
              <a:rPr lang="en-US" spc="-604" dirty="0">
                <a:latin typeface="Bookman Old Style" panose="02050604050505020204" pitchFamily="18" charset="0"/>
                <a:cs typeface="Arial" panose="020B0604020202020204" pitchFamily="34" charset="0"/>
              </a:rPr>
              <a:t> </a:t>
            </a:r>
            <a:r>
              <a:rPr lang="en-US" spc="-23" dirty="0">
                <a:latin typeface="Bookman Old Style" panose="02050604050505020204" pitchFamily="18" charset="0"/>
                <a:cs typeface="Arial" panose="020B0604020202020204" pitchFamily="34" charset="0"/>
              </a:rPr>
              <a:t>in</a:t>
            </a:r>
            <a:r>
              <a:rPr lang="en-US"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complete</a:t>
            </a:r>
            <a:r>
              <a:rPr lang="en-US" spc="5" dirty="0">
                <a:latin typeface="Bookman Old Style" panose="02050604050505020204" pitchFamily="18" charset="0"/>
                <a:cs typeface="Arial" panose="020B0604020202020204" pitchFamily="34" charset="0"/>
              </a:rPr>
              <a:t> </a:t>
            </a:r>
            <a:r>
              <a:rPr lang="en-US" spc="-27" dirty="0">
                <a:latin typeface="Bookman Old Style" panose="02050604050505020204" pitchFamily="18" charset="0"/>
                <a:cs typeface="Arial" panose="020B0604020202020204" pitchFamily="34" charset="0"/>
              </a:rPr>
              <a:t>synergy</a:t>
            </a:r>
            <a:r>
              <a:rPr lang="en-US" spc="5" dirty="0">
                <a:latin typeface="Bookman Old Style" panose="02050604050505020204" pitchFamily="18" charset="0"/>
                <a:cs typeface="Arial" panose="020B0604020202020204" pitchFamily="34" charset="0"/>
              </a:rPr>
              <a:t> because </a:t>
            </a:r>
            <a:r>
              <a:rPr lang="en-US" spc="-18" dirty="0">
                <a:latin typeface="Bookman Old Style" panose="02050604050505020204" pitchFamily="18" charset="0"/>
                <a:cs typeface="Arial" panose="020B0604020202020204" pitchFamily="34" charset="0"/>
              </a:rPr>
              <a:t>that</a:t>
            </a:r>
            <a:r>
              <a:rPr lang="en-US" spc="5" dirty="0">
                <a:latin typeface="Bookman Old Style" panose="02050604050505020204" pitchFamily="18" charset="0"/>
                <a:cs typeface="Arial" panose="020B0604020202020204" pitchFamily="34" charset="0"/>
              </a:rPr>
              <a:t> </a:t>
            </a:r>
            <a:r>
              <a:rPr lang="en-US" spc="-14" dirty="0">
                <a:latin typeface="Bookman Old Style" panose="02050604050505020204" pitchFamily="18" charset="0"/>
                <a:cs typeface="Arial" panose="020B0604020202020204" pitchFamily="34" charset="0"/>
              </a:rPr>
              <a:t>will</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ensure </a:t>
            </a:r>
            <a:r>
              <a:rPr lang="en-US" spc="-5" dirty="0">
                <a:latin typeface="Bookman Old Style" panose="02050604050505020204" pitchFamily="18" charset="0"/>
                <a:cs typeface="Arial" panose="020B0604020202020204" pitchFamily="34" charset="0"/>
              </a:rPr>
              <a:t> </a:t>
            </a:r>
            <a:r>
              <a:rPr lang="en-US" dirty="0">
                <a:latin typeface="Bookman Old Style" panose="02050604050505020204" pitchFamily="18" charset="0"/>
                <a:cs typeface="Arial" panose="020B0604020202020204" pitchFamily="34" charset="0"/>
              </a:rPr>
              <a:t>smooth </a:t>
            </a:r>
            <a:r>
              <a:rPr lang="en-US" spc="-18" dirty="0">
                <a:latin typeface="Bookman Old Style" panose="02050604050505020204" pitchFamily="18" charset="0"/>
                <a:cs typeface="Arial" panose="020B0604020202020204" pitchFamily="34" charset="0"/>
              </a:rPr>
              <a:t>overall</a:t>
            </a:r>
            <a:r>
              <a:rPr lang="en-US" spc="5" dirty="0">
                <a:latin typeface="Bookman Old Style" panose="02050604050505020204" pitchFamily="18" charset="0"/>
                <a:cs typeface="Arial" panose="020B0604020202020204" pitchFamily="34" charset="0"/>
              </a:rPr>
              <a:t> </a:t>
            </a:r>
            <a:r>
              <a:rPr lang="en-US" spc="-9" dirty="0">
                <a:latin typeface="Bookman Old Style" panose="02050604050505020204" pitchFamily="18" charset="0"/>
                <a:cs typeface="Arial" panose="020B0604020202020204" pitchFamily="34" charset="0"/>
              </a:rPr>
              <a:t>functioning.</a:t>
            </a:r>
          </a:p>
          <a:p>
            <a:pPr marL="0" indent="0">
              <a:buNone/>
              <a:tabLst>
                <a:tab pos="272026" algn="l"/>
              </a:tabLst>
            </a:pPr>
            <a:r>
              <a:rPr lang="en-US" dirty="0">
                <a:latin typeface="Bookman Old Style" panose="02050604050505020204" pitchFamily="18" charset="0"/>
                <a:cs typeface="Arial" panose="020B0604020202020204" pitchFamily="34" charset="0"/>
              </a:rPr>
              <a:t> </a:t>
            </a:r>
            <a:endParaRPr lang="en-US" sz="3200" dirty="0">
              <a:latin typeface="Bookman Old Style" panose="02050604050505020204" pitchFamily="18" charset="0"/>
              <a:cs typeface="Roboto"/>
            </a:endParaRPr>
          </a:p>
          <a:p>
            <a:pPr marL="10951">
              <a:tabLst>
                <a:tab pos="272026" algn="l"/>
              </a:tabLst>
            </a:pPr>
            <a:endParaRPr lang="en-US" dirty="0">
              <a:latin typeface="Bookman Old Style" panose="02050604050505020204" pitchFamily="18" charset="0"/>
              <a:cs typeface="Arial" panose="020B0604020202020204" pitchFamily="34"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48670" y="1171408"/>
            <a:ext cx="6952445" cy="4515183"/>
          </a:xfrm>
          <a:prstGeom prst="rect">
            <a:avLst/>
          </a:prstGeom>
        </p:spPr>
      </p:pic>
      <p:sp>
        <p:nvSpPr>
          <p:cNvPr id="3" name="TextBox 2">
            <a:extLst>
              <a:ext uri="{FF2B5EF4-FFF2-40B4-BE49-F238E27FC236}">
                <a16:creationId xmlns:a16="http://schemas.microsoft.com/office/drawing/2014/main" id="{C88D8500-FFE7-40E0-AEE9-E571F0883569}"/>
              </a:ext>
            </a:extLst>
          </p:cNvPr>
          <p:cNvSpPr txBox="1"/>
          <p:nvPr/>
        </p:nvSpPr>
        <p:spPr>
          <a:xfrm>
            <a:off x="4638675" y="5686591"/>
            <a:ext cx="2543175"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 5</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95250" y="457199"/>
            <a:ext cx="3667125" cy="752630"/>
          </a:xfrm>
          <a:prstGeom prst="rect">
            <a:avLst/>
          </a:prstGeom>
        </p:spPr>
        <p:txBody>
          <a:bodyPr vert="horz" wrap="square" lIns="0" tIns="13831" rIns="0" bIns="0" rtlCol="0" anchor="t">
            <a:spAutoFit/>
          </a:bodyPr>
          <a:lstStyle/>
          <a:p>
            <a:pPr marL="11527" algn="ctr">
              <a:spcBef>
                <a:spcPts val="109"/>
              </a:spcBef>
            </a:pPr>
            <a:r>
              <a:rPr sz="4800" spc="-41" dirty="0">
                <a:solidFill>
                  <a:srgbClr val="00B050"/>
                </a:solidFill>
                <a:latin typeface="Times New Roman" panose="02020603050405020304" pitchFamily="18" charset="0"/>
                <a:cs typeface="Times New Roman" panose="02020603050405020304" pitchFamily="18" charset="0"/>
              </a:rPr>
              <a:t>Input</a:t>
            </a:r>
            <a:r>
              <a:rPr sz="4800" spc="-77" dirty="0">
                <a:solidFill>
                  <a:srgbClr val="00B050"/>
                </a:solidFill>
                <a:latin typeface="Times New Roman" panose="02020603050405020304" pitchFamily="18" charset="0"/>
                <a:cs typeface="Times New Roman" panose="02020603050405020304" pitchFamily="18" charset="0"/>
              </a:rPr>
              <a:t> </a:t>
            </a:r>
            <a:r>
              <a:rPr sz="4800" spc="-54" dirty="0">
                <a:solidFill>
                  <a:srgbClr val="00B050"/>
                </a:solidFill>
                <a:latin typeface="Times New Roman" panose="02020603050405020304" pitchFamily="18" charset="0"/>
                <a:cs typeface="Times New Roman" panose="02020603050405020304" pitchFamily="18" charset="0"/>
              </a:rPr>
              <a:t>Unit</a:t>
            </a:r>
            <a:endParaRPr sz="4800" dirty="0">
              <a:solidFill>
                <a:srgbClr val="00B05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699861" y="1495425"/>
            <a:ext cx="9634763" cy="5249927"/>
          </a:xfrm>
          <a:prstGeom prst="rect">
            <a:avLst/>
          </a:prstGeom>
        </p:spPr>
        <p:txBody>
          <a:bodyPr vert="horz" wrap="square" lIns="0" tIns="10950" rIns="0" bIns="0" rtlCol="0">
            <a:spAutoFit/>
          </a:bodyPr>
          <a:lstStyle/>
          <a:p>
            <a:pPr marL="217275" marR="4611" indent="-206324" algn="just">
              <a:lnSpc>
                <a:spcPct val="106900"/>
              </a:lnSpc>
              <a:spcBef>
                <a:spcPts val="86"/>
              </a:spcBef>
              <a:buChar char="•"/>
              <a:tabLst>
                <a:tab pos="217850" algn="l"/>
              </a:tabLst>
            </a:pPr>
            <a:r>
              <a:rPr lang="en-US" sz="2400" dirty="0">
                <a:latin typeface="Times New Roman" panose="02020603050405020304" pitchFamily="18" charset="0"/>
                <a:cs typeface="Times New Roman" panose="02020603050405020304" pitchFamily="18" charset="0"/>
              </a:rPr>
              <a:t>The </a:t>
            </a:r>
            <a:r>
              <a:rPr lang="en-US" sz="2400" spc="-5" dirty="0">
                <a:latin typeface="Times New Roman" panose="02020603050405020304" pitchFamily="18" charset="0"/>
                <a:cs typeface="Times New Roman" panose="02020603050405020304" pitchFamily="18" charset="0"/>
              </a:rPr>
              <a:t>main function </a:t>
            </a:r>
            <a:r>
              <a:rPr lang="en-US" sz="2400" spc="36" dirty="0">
                <a:latin typeface="Times New Roman" panose="02020603050405020304" pitchFamily="18" charset="0"/>
                <a:cs typeface="Times New Roman" panose="02020603050405020304" pitchFamily="18" charset="0"/>
              </a:rPr>
              <a:t>of </a:t>
            </a:r>
            <a:r>
              <a:rPr lang="en-US" sz="2400" spc="-23" dirty="0">
                <a:latin typeface="Times New Roman" panose="02020603050405020304" pitchFamily="18" charset="0"/>
                <a:cs typeface="Times New Roman" panose="02020603050405020304" pitchFamily="18" charset="0"/>
              </a:rPr>
              <a:t>input </a:t>
            </a:r>
            <a:r>
              <a:rPr lang="en-US" sz="2400" spc="-18"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devices </a:t>
            </a:r>
            <a:r>
              <a:rPr lang="en-US" sz="2400" spc="-14" dirty="0">
                <a:latin typeface="Times New Roman" panose="02020603050405020304" pitchFamily="18" charset="0"/>
                <a:cs typeface="Times New Roman" panose="02020603050405020304" pitchFamily="18" charset="0"/>
              </a:rPr>
              <a:t>is</a:t>
            </a:r>
            <a:r>
              <a:rPr lang="en-US" sz="2400" spc="5"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direct</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commands </a:t>
            </a:r>
            <a:r>
              <a:rPr lang="en-US" sz="2400" spc="-9"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t>
            </a:r>
            <a:r>
              <a:rPr lang="en-US" sz="2400" spc="-23" dirty="0">
                <a:latin typeface="Times New Roman" panose="02020603050405020304" pitchFamily="18" charset="0"/>
                <a:cs typeface="Times New Roman" panose="02020603050405020304" pitchFamily="18" charset="0"/>
              </a:rPr>
              <a:t>into </a:t>
            </a:r>
            <a:r>
              <a:rPr lang="en-US" sz="2400" spc="-18"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computers</a:t>
            </a:r>
            <a:r>
              <a:rPr sz="2400" spc="-5" dirty="0">
                <a:latin typeface="Times New Roman" panose="02020603050405020304" pitchFamily="18" charset="0"/>
                <a:cs typeface="Times New Roman" panose="02020603050405020304" pitchFamily="18" charset="0"/>
              </a:rPr>
              <a:t>.</a:t>
            </a:r>
            <a:endParaRPr lang="en-US" sz="2400" spc="-5" dirty="0">
              <a:latin typeface="Times New Roman" panose="02020603050405020304" pitchFamily="18" charset="0"/>
              <a:cs typeface="Times New Roman" panose="02020603050405020304" pitchFamily="18" charset="0"/>
            </a:endParaRPr>
          </a:p>
          <a:p>
            <a:pPr marL="10951" marR="4611" algn="just">
              <a:lnSpc>
                <a:spcPct val="106900"/>
              </a:lnSpc>
              <a:spcBef>
                <a:spcPts val="86"/>
              </a:spcBef>
              <a:tabLst>
                <a:tab pos="217850" algn="l"/>
              </a:tabLst>
            </a:pPr>
            <a:endParaRPr lang="en-US" sz="2400" spc="5" dirty="0">
              <a:latin typeface="Times New Roman" panose="02020603050405020304" pitchFamily="18" charset="0"/>
              <a:cs typeface="Times New Roman" panose="02020603050405020304" pitchFamily="18" charset="0"/>
            </a:endParaRPr>
          </a:p>
          <a:p>
            <a:pPr marL="217275" marR="4611" indent="-206324" algn="just">
              <a:lnSpc>
                <a:spcPct val="106900"/>
              </a:lnSpc>
              <a:spcBef>
                <a:spcPts val="86"/>
              </a:spcBef>
              <a:buChar char="•"/>
              <a:tabLst>
                <a:tab pos="217850" algn="l"/>
              </a:tabLst>
            </a:pPr>
            <a:r>
              <a:rPr sz="2400" spc="-14" dirty="0">
                <a:latin typeface="Times New Roman" panose="02020603050405020304" pitchFamily="18" charset="0"/>
                <a:cs typeface="Times New Roman" panose="02020603050405020304" pitchFamily="18" charset="0"/>
              </a:rPr>
              <a:t>Data</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can </a:t>
            </a:r>
            <a:r>
              <a:rPr sz="2400" spc="-604"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be</a:t>
            </a:r>
            <a:r>
              <a:rPr sz="2400" spc="5" dirty="0">
                <a:latin typeface="Times New Roman" panose="02020603050405020304" pitchFamily="18" charset="0"/>
                <a:cs typeface="Times New Roman" panose="02020603050405020304" pitchFamily="18" charset="0"/>
              </a:rPr>
              <a:t> </a:t>
            </a:r>
            <a:r>
              <a:rPr sz="2400" spc="-23"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18" dirty="0">
                <a:latin typeface="Times New Roman" panose="02020603050405020304" pitchFamily="18" charset="0"/>
                <a:cs typeface="Times New Roman" panose="02020603050405020304" pitchFamily="18" charset="0"/>
              </a:rPr>
              <a:t>form</a:t>
            </a:r>
            <a:r>
              <a:rPr sz="2400" spc="9" dirty="0">
                <a:latin typeface="Times New Roman" panose="02020603050405020304" pitchFamily="18" charset="0"/>
                <a:cs typeface="Times New Roman" panose="02020603050405020304" pitchFamily="18" charset="0"/>
              </a:rPr>
              <a:t> </a:t>
            </a:r>
            <a:r>
              <a:rPr sz="2400" spc="36"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numbers,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words,</a:t>
            </a:r>
            <a:r>
              <a:rPr sz="2400" spc="5"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actions, </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commands, etc</a:t>
            </a:r>
            <a:r>
              <a:rPr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10951" marR="4611" algn="just">
              <a:lnSpc>
                <a:spcPct val="106900"/>
              </a:lnSpc>
              <a:spcBef>
                <a:spcPts val="86"/>
              </a:spcBef>
              <a:tabLst>
                <a:tab pos="217850" algn="l"/>
              </a:tabLst>
            </a:pPr>
            <a:endParaRPr lang="en-US" sz="2400" dirty="0">
              <a:latin typeface="Times New Roman" panose="02020603050405020304" pitchFamily="18" charset="0"/>
              <a:cs typeface="Times New Roman" panose="02020603050405020304" pitchFamily="18" charset="0"/>
            </a:endParaRPr>
          </a:p>
          <a:p>
            <a:pPr marL="217275" marR="4611" indent="-206324" algn="just">
              <a:lnSpc>
                <a:spcPct val="106900"/>
              </a:lnSpc>
              <a:spcBef>
                <a:spcPts val="86"/>
              </a:spcBef>
              <a:buChar char="•"/>
              <a:tabLst>
                <a:tab pos="217850" algn="l"/>
              </a:tabLst>
            </a:pPr>
            <a:r>
              <a:rPr sz="2400" spc="5" dirty="0">
                <a:latin typeface="Times New Roman" panose="02020603050405020304" pitchFamily="18" charset="0"/>
                <a:cs typeface="Times New Roman" panose="02020603050405020304" pitchFamily="18" charset="0"/>
              </a:rPr>
              <a:t>Computers </a:t>
            </a:r>
            <a:r>
              <a:rPr sz="2400" spc="-14" dirty="0">
                <a:latin typeface="Times New Roman" panose="02020603050405020304" pitchFamily="18" charset="0"/>
                <a:cs typeface="Times New Roman" panose="02020603050405020304" pitchFamily="18" charset="0"/>
              </a:rPr>
              <a:t>then</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use</a:t>
            </a:r>
            <a:r>
              <a:rPr sz="2400" spc="5"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their</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CPU</a:t>
            </a:r>
            <a:r>
              <a:rPr sz="2400" spc="5" dirty="0">
                <a:latin typeface="Times New Roman" panose="02020603050405020304" pitchFamily="18" charset="0"/>
                <a:cs typeface="Times New Roman" panose="02020603050405020304" pitchFamily="18" charset="0"/>
              </a:rPr>
              <a:t> </a:t>
            </a:r>
            <a:r>
              <a:rPr sz="2400" spc="-18" dirty="0">
                <a:latin typeface="Times New Roman" panose="02020603050405020304" pitchFamily="18" charset="0"/>
                <a:cs typeface="Times New Roman" panose="02020603050405020304" pitchFamily="18" charset="0"/>
              </a:rPr>
              <a:t>to </a:t>
            </a:r>
            <a:r>
              <a:rPr sz="2400" spc="-14"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process</a:t>
            </a:r>
            <a:r>
              <a:rPr sz="2400" dirty="0">
                <a:latin typeface="Times New Roman" panose="02020603050405020304" pitchFamily="18" charset="0"/>
                <a:cs typeface="Times New Roman" panose="02020603050405020304" pitchFamily="18" charset="0"/>
              </a:rPr>
              <a:t> </a:t>
            </a:r>
            <a:r>
              <a:rPr sz="2400" spc="-18" dirty="0">
                <a:latin typeface="Times New Roman" panose="02020603050405020304" pitchFamily="18" charset="0"/>
                <a:cs typeface="Times New Roman" panose="02020603050405020304" pitchFamily="18" charset="0"/>
              </a:rPr>
              <a:t>this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data</a:t>
            </a:r>
            <a:r>
              <a:rPr sz="2400"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produce</a:t>
            </a:r>
            <a:r>
              <a:rPr sz="2400"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output</a:t>
            </a:r>
            <a:r>
              <a:rPr lang="en-US" sz="2400" spc="-14" dirty="0">
                <a:latin typeface="Times New Roman" panose="02020603050405020304" pitchFamily="18" charset="0"/>
                <a:cs typeface="Times New Roman" panose="02020603050405020304" pitchFamily="18" charset="0"/>
              </a:rPr>
              <a:t>.</a:t>
            </a:r>
          </a:p>
          <a:p>
            <a:pPr marL="10951" marR="4611" algn="just">
              <a:lnSpc>
                <a:spcPct val="106900"/>
              </a:lnSpc>
              <a:spcBef>
                <a:spcPts val="86"/>
              </a:spcBef>
              <a:tabLst>
                <a:tab pos="217850" algn="l"/>
              </a:tabLst>
            </a:pPr>
            <a:endParaRPr lang="en-US" sz="2400" spc="-14" dirty="0">
              <a:latin typeface="Times New Roman" panose="02020603050405020304" pitchFamily="18" charset="0"/>
              <a:cs typeface="Times New Roman" panose="02020603050405020304" pitchFamily="18" charset="0"/>
            </a:endParaRPr>
          </a:p>
          <a:p>
            <a:pPr marL="217275" marR="4611" indent="-206324" algn="just">
              <a:lnSpc>
                <a:spcPct val="106900"/>
              </a:lnSpc>
              <a:spcBef>
                <a:spcPts val="86"/>
              </a:spcBef>
              <a:buFontTx/>
              <a:buChar char="•"/>
              <a:tabLst>
                <a:tab pos="217850" algn="l"/>
              </a:tabLst>
            </a:pPr>
            <a:r>
              <a:rPr lang="en-US" sz="2400" b="1" spc="9" dirty="0">
                <a:solidFill>
                  <a:srgbClr val="7030A0"/>
                </a:solidFill>
                <a:latin typeface="Times New Roman" panose="02020603050405020304" pitchFamily="18" charset="0"/>
                <a:cs typeface="Times New Roman" panose="02020603050405020304" pitchFamily="18" charset="0"/>
              </a:rPr>
              <a:t>Example :</a:t>
            </a:r>
          </a:p>
          <a:p>
            <a:pPr marL="353851" marR="4611" indent="-342900" algn="just">
              <a:lnSpc>
                <a:spcPct val="106900"/>
              </a:lnSpc>
              <a:spcBef>
                <a:spcPts val="86"/>
              </a:spcBef>
              <a:buFont typeface="+mj-lt"/>
              <a:buAutoNum type="arabicPeriod"/>
              <a:tabLst>
                <a:tab pos="217850" algn="l"/>
              </a:tabLst>
            </a:pPr>
            <a:r>
              <a:rPr lang="en-US" sz="2400" dirty="0">
                <a:latin typeface="Times New Roman" panose="02020603050405020304" pitchFamily="18" charset="0"/>
                <a:cs typeface="Times New Roman" panose="02020603050405020304" pitchFamily="18" charset="0"/>
              </a:rPr>
              <a:t>A </a:t>
            </a:r>
            <a:r>
              <a:rPr lang="en-US" sz="2400" spc="5" dirty="0">
                <a:latin typeface="Times New Roman" panose="02020603050405020304" pitchFamily="18" charset="0"/>
                <a:cs typeface="Times New Roman" panose="02020603050405020304" pitchFamily="18" charset="0"/>
              </a:rPr>
              <a:t> </a:t>
            </a:r>
            <a:r>
              <a:rPr lang="en-US" sz="2400" spc="-64" dirty="0">
                <a:latin typeface="Times New Roman" panose="02020603050405020304" pitchFamily="18" charset="0"/>
                <a:cs typeface="Times New Roman" panose="02020603050405020304" pitchFamily="18" charset="0"/>
              </a:rPr>
              <a:t>laptop’s</a:t>
            </a:r>
            <a:r>
              <a:rPr lang="en-US" sz="2400" spc="5"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keyboard</a:t>
            </a:r>
            <a:r>
              <a:rPr lang="en-US" sz="2400"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is</a:t>
            </a:r>
            <a:r>
              <a:rPr lang="en-US" sz="2400" spc="5"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an</a:t>
            </a:r>
            <a:r>
              <a:rPr lang="en-US" sz="2400" spc="5" dirty="0">
                <a:latin typeface="Times New Roman" panose="02020603050405020304" pitchFamily="18" charset="0"/>
                <a:cs typeface="Times New Roman" panose="02020603050405020304" pitchFamily="18" charset="0"/>
              </a:rPr>
              <a:t> </a:t>
            </a:r>
            <a:r>
              <a:rPr lang="en-US" sz="2400" spc="-23" dirty="0">
                <a:latin typeface="Times New Roman" panose="02020603050405020304" pitchFamily="18" charset="0"/>
                <a:cs typeface="Times New Roman" panose="02020603050405020304" pitchFamily="18" charset="0"/>
              </a:rPr>
              <a:t>input </a:t>
            </a:r>
            <a:r>
              <a:rPr lang="en-US" sz="2400" spc="-18" dirty="0">
                <a:latin typeface="Times New Roman" panose="02020603050405020304" pitchFamily="18" charset="0"/>
                <a:cs typeface="Times New Roman" panose="02020603050405020304" pitchFamily="18" charset="0"/>
              </a:rPr>
              <a:t> </a:t>
            </a:r>
            <a:r>
              <a:rPr lang="en-US" sz="2400" spc="-23" dirty="0">
                <a:latin typeface="Times New Roman" panose="02020603050405020304" pitchFamily="18" charset="0"/>
                <a:cs typeface="Times New Roman" panose="02020603050405020304" pitchFamily="18" charset="0"/>
              </a:rPr>
              <a:t>unit</a:t>
            </a:r>
            <a:r>
              <a:rPr lang="en-US" sz="2400"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that</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enters </a:t>
            </a:r>
            <a:r>
              <a:rPr lang="en-US" sz="2400" spc="-5" dirty="0">
                <a:latin typeface="Times New Roman" panose="02020603050405020304" pitchFamily="18" charset="0"/>
                <a:cs typeface="Times New Roman" panose="02020603050405020304" pitchFamily="18" charset="0"/>
              </a:rPr>
              <a:t>numbers</a:t>
            </a:r>
            <a:r>
              <a:rPr lang="en-US" sz="2400" spc="5"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characters.</a:t>
            </a:r>
          </a:p>
          <a:p>
            <a:pPr marL="353851" marR="4611" indent="-342900" algn="just">
              <a:lnSpc>
                <a:spcPct val="106900"/>
              </a:lnSpc>
              <a:spcBef>
                <a:spcPts val="86"/>
              </a:spcBef>
              <a:buFont typeface="+mj-lt"/>
              <a:buAutoNum type="arabicPeriod"/>
              <a:tabLst>
                <a:tab pos="217850" algn="l"/>
              </a:tabLst>
            </a:pPr>
            <a:r>
              <a:rPr lang="en-US" sz="2400" dirty="0">
                <a:latin typeface="Times New Roman" panose="02020603050405020304" pitchFamily="18" charset="0"/>
                <a:cs typeface="Times New Roman" panose="02020603050405020304" pitchFamily="18" charset="0"/>
              </a:rPr>
              <a:t>A </a:t>
            </a:r>
            <a:r>
              <a:rPr lang="en-US" sz="2400" spc="9" dirty="0">
                <a:latin typeface="Times New Roman" panose="02020603050405020304" pitchFamily="18" charset="0"/>
                <a:cs typeface="Times New Roman" panose="02020603050405020304" pitchFamily="18" charset="0"/>
              </a:rPr>
              <a:t>mouse</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can</a:t>
            </a:r>
            <a:r>
              <a:rPr lang="en-US" sz="2400"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be</a:t>
            </a:r>
            <a:r>
              <a:rPr lang="en-US" sz="2400" spc="5"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an</a:t>
            </a:r>
            <a:r>
              <a:rPr lang="en-US" sz="2400" dirty="0">
                <a:latin typeface="Times New Roman" panose="02020603050405020304" pitchFamily="18" charset="0"/>
                <a:cs typeface="Times New Roman" panose="02020603050405020304" pitchFamily="18" charset="0"/>
              </a:rPr>
              <a:t> </a:t>
            </a:r>
            <a:r>
              <a:rPr lang="en-US" sz="2400" spc="-23" dirty="0">
                <a:latin typeface="Times New Roman" panose="02020603050405020304" pitchFamily="18" charset="0"/>
                <a:cs typeface="Times New Roman" panose="02020603050405020304" pitchFamily="18" charset="0"/>
              </a:rPr>
              <a:t>input</a:t>
            </a:r>
            <a:r>
              <a:rPr lang="en-US" sz="2400" spc="5" dirty="0">
                <a:latin typeface="Times New Roman" panose="02020603050405020304" pitchFamily="18" charset="0"/>
                <a:cs typeface="Times New Roman" panose="02020603050405020304" pitchFamily="18" charset="0"/>
              </a:rPr>
              <a:t> </a:t>
            </a:r>
            <a:r>
              <a:rPr lang="en-US" sz="2400" spc="-23" dirty="0">
                <a:latin typeface="Times New Roman" panose="02020603050405020304" pitchFamily="18" charset="0"/>
                <a:cs typeface="Times New Roman" panose="02020603050405020304" pitchFamily="18" charset="0"/>
              </a:rPr>
              <a:t>unit</a:t>
            </a:r>
            <a:r>
              <a:rPr lang="en-US" sz="2400"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for </a:t>
            </a:r>
            <a:r>
              <a:rPr lang="en-US" sz="2400" spc="-608"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entering</a:t>
            </a:r>
            <a:r>
              <a:rPr lang="en-US" sz="2400" spc="5"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directions</a:t>
            </a:r>
            <a:r>
              <a:rPr lang="en-US" sz="2400" spc="5"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commands. </a:t>
            </a:r>
          </a:p>
          <a:p>
            <a:pPr marL="353851" marR="4611" indent="-342900" algn="just">
              <a:lnSpc>
                <a:spcPct val="106900"/>
              </a:lnSpc>
              <a:spcBef>
                <a:spcPts val="86"/>
              </a:spcBef>
              <a:buFont typeface="+mj-lt"/>
              <a:buAutoNum type="arabicPeriod"/>
              <a:tabLst>
                <a:tab pos="217850" algn="l"/>
              </a:tabLst>
            </a:pPr>
            <a:r>
              <a:rPr lang="en-US" sz="2400" spc="-5" dirty="0">
                <a:latin typeface="Times New Roman" panose="02020603050405020304" pitchFamily="18" charset="0"/>
                <a:cs typeface="Times New Roman" panose="02020603050405020304" pitchFamily="18" charset="0"/>
              </a:rPr>
              <a:t>Other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examples </a:t>
            </a:r>
            <a:r>
              <a:rPr lang="en-US" sz="2400" spc="-9" dirty="0">
                <a:latin typeface="Times New Roman" panose="02020603050405020304" pitchFamily="18" charset="0"/>
                <a:cs typeface="Times New Roman" panose="02020603050405020304" pitchFamily="18" charset="0"/>
              </a:rPr>
              <a:t>include</a:t>
            </a:r>
            <a:r>
              <a:rPr lang="en-US" sz="2400" spc="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barcode</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readers,</a:t>
            </a:r>
            <a:r>
              <a:rPr lang="en-US" sz="2400" spc="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Magnetic </a:t>
            </a:r>
            <a:r>
              <a:rPr lang="en-US" sz="2400" spc="5"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Ink</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Character</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Readers</a:t>
            </a:r>
            <a:r>
              <a:rPr lang="en-US" sz="2400" spc="5"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(MICR),</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Optical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Character</a:t>
            </a:r>
            <a:r>
              <a:rPr lang="en-US" sz="2400" dirty="0">
                <a:latin typeface="Times New Roman" panose="02020603050405020304" pitchFamily="18" charset="0"/>
                <a:cs typeface="Times New Roman" panose="02020603050405020304" pitchFamily="18" charset="0"/>
              </a:rPr>
              <a:t> Readers</a:t>
            </a:r>
            <a:r>
              <a:rPr lang="en-US" sz="2400" spc="5" dirty="0">
                <a:latin typeface="Times New Roman" panose="02020603050405020304" pitchFamily="18" charset="0"/>
                <a:cs typeface="Times New Roman" panose="02020603050405020304" pitchFamily="18" charset="0"/>
              </a:rPr>
              <a:t> </a:t>
            </a:r>
            <a:r>
              <a:rPr lang="en-US" sz="2400" spc="23" dirty="0">
                <a:latin typeface="Times New Roman" panose="02020603050405020304" pitchFamily="18" charset="0"/>
                <a:cs typeface="Times New Roman" panose="02020603050405020304" pitchFamily="18" charset="0"/>
              </a:rPr>
              <a:t>(OCR),</a:t>
            </a:r>
            <a:r>
              <a:rPr lang="en-US" sz="2400" spc="5" dirty="0">
                <a:latin typeface="Times New Roman" panose="02020603050405020304" pitchFamily="18" charset="0"/>
                <a:cs typeface="Times New Roman" panose="02020603050405020304" pitchFamily="18" charset="0"/>
              </a:rPr>
              <a:t> etc.</a:t>
            </a:r>
            <a:endParaRPr lang="en-US" sz="2400" dirty="0">
              <a:latin typeface="Times New Roman" panose="02020603050405020304" pitchFamily="18" charset="0"/>
              <a:cs typeface="Times New Roman" panose="02020603050405020304" pitchFamily="18" charset="0"/>
            </a:endParaRPr>
          </a:p>
          <a:p>
            <a:pPr marL="217275" marR="4611" indent="-206324">
              <a:lnSpc>
                <a:spcPct val="106900"/>
              </a:lnSpc>
              <a:spcBef>
                <a:spcPts val="86"/>
              </a:spcBef>
              <a:buChar char="•"/>
              <a:tabLst>
                <a:tab pos="217850" algn="l"/>
              </a:tabLst>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49141" y="521266"/>
            <a:ext cx="8643938" cy="568325"/>
          </a:xfrm>
          <a:prstGeom prst="rect">
            <a:avLst/>
          </a:prstGeom>
        </p:spPr>
        <p:txBody>
          <a:bodyPr vert="horz" wrap="square" lIns="0" tIns="13831" rIns="0" bIns="0" rtlCol="0" anchor="t">
            <a:spAutoFit/>
          </a:bodyPr>
          <a:lstStyle/>
          <a:p>
            <a:pPr marL="11527">
              <a:spcBef>
                <a:spcPts val="109"/>
              </a:spcBef>
            </a:pPr>
            <a:r>
              <a:rPr lang="en-US" spc="-18" dirty="0">
                <a:solidFill>
                  <a:srgbClr val="00B050"/>
                </a:solidFill>
                <a:latin typeface="Times New Roman" panose="02020603050405020304" pitchFamily="18" charset="0"/>
                <a:cs typeface="Times New Roman" panose="02020603050405020304" pitchFamily="18" charset="0"/>
              </a:rPr>
              <a:t>  </a:t>
            </a:r>
            <a:r>
              <a:rPr spc="-18" dirty="0">
                <a:solidFill>
                  <a:srgbClr val="00B050"/>
                </a:solidFill>
                <a:latin typeface="Times New Roman" panose="02020603050405020304" pitchFamily="18" charset="0"/>
                <a:cs typeface="Times New Roman" panose="02020603050405020304" pitchFamily="18" charset="0"/>
              </a:rPr>
              <a:t>Central</a:t>
            </a:r>
            <a:r>
              <a:rPr spc="-5" dirty="0">
                <a:solidFill>
                  <a:srgbClr val="00B050"/>
                </a:solidFill>
                <a:latin typeface="Times New Roman" panose="02020603050405020304" pitchFamily="18" charset="0"/>
                <a:cs typeface="Times New Roman" panose="02020603050405020304" pitchFamily="18" charset="0"/>
              </a:rPr>
              <a:t> </a:t>
            </a:r>
            <a:r>
              <a:rPr spc="-23" dirty="0">
                <a:solidFill>
                  <a:srgbClr val="00B050"/>
                </a:solidFill>
                <a:latin typeface="Times New Roman" panose="02020603050405020304" pitchFamily="18" charset="0"/>
                <a:cs typeface="Times New Roman" panose="02020603050405020304" pitchFamily="18" charset="0"/>
              </a:rPr>
              <a:t>Processing</a:t>
            </a:r>
            <a:r>
              <a:rPr dirty="0">
                <a:solidFill>
                  <a:srgbClr val="00B050"/>
                </a:solidFill>
                <a:latin typeface="Times New Roman" panose="02020603050405020304" pitchFamily="18" charset="0"/>
                <a:cs typeface="Times New Roman" panose="02020603050405020304" pitchFamily="18" charset="0"/>
              </a:rPr>
              <a:t> </a:t>
            </a:r>
            <a:r>
              <a:rPr spc="-54" dirty="0">
                <a:solidFill>
                  <a:srgbClr val="00B050"/>
                </a:solidFill>
                <a:latin typeface="Times New Roman" panose="02020603050405020304" pitchFamily="18" charset="0"/>
                <a:cs typeface="Times New Roman" panose="02020603050405020304" pitchFamily="18" charset="0"/>
              </a:rPr>
              <a:t>Unit</a:t>
            </a:r>
            <a:r>
              <a:rPr spc="-5" dirty="0">
                <a:solidFill>
                  <a:srgbClr val="00B050"/>
                </a:solidFill>
                <a:latin typeface="Times New Roman" panose="02020603050405020304" pitchFamily="18" charset="0"/>
                <a:cs typeface="Times New Roman" panose="02020603050405020304" pitchFamily="18" charset="0"/>
              </a:rPr>
              <a:t> </a:t>
            </a:r>
            <a:r>
              <a:rPr spc="14" dirty="0">
                <a:solidFill>
                  <a:srgbClr val="00B050"/>
                </a:solidFill>
                <a:latin typeface="Times New Roman" panose="02020603050405020304" pitchFamily="18" charset="0"/>
                <a:cs typeface="Times New Roman" panose="02020603050405020304" pitchFamily="18" charset="0"/>
              </a:rPr>
              <a:t>(CPU)</a:t>
            </a:r>
            <a:endParaRPr dirty="0">
              <a:solidFill>
                <a:srgbClr val="00B05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94288" y="1378012"/>
            <a:ext cx="8210462" cy="1673884"/>
          </a:xfrm>
          <a:prstGeom prst="rect">
            <a:avLst/>
          </a:prstGeom>
        </p:spPr>
        <p:txBody>
          <a:bodyPr vert="horz" wrap="square" lIns="0" tIns="10950" rIns="0" bIns="0" rtlCol="0">
            <a:spAutoFit/>
          </a:bodyPr>
          <a:lstStyle/>
          <a:p>
            <a:pPr marL="296701" marR="4611" indent="-285750" algn="just">
              <a:lnSpc>
                <a:spcPct val="106900"/>
              </a:lnSpc>
              <a:spcBef>
                <a:spcPts val="86"/>
              </a:spcBef>
              <a:buFont typeface="Arial" panose="020B0604020202020204" pitchFamily="34" charset="0"/>
              <a:buChar char="•"/>
              <a:tabLst>
                <a:tab pos="217850" algn="l"/>
              </a:tabLst>
            </a:pPr>
            <a:r>
              <a:rPr sz="2000" spc="23" dirty="0">
                <a:latin typeface="Times New Roman" panose="02020603050405020304" pitchFamily="18" charset="0"/>
                <a:cs typeface="Times New Roman" panose="02020603050405020304" pitchFamily="18" charset="0"/>
              </a:rPr>
              <a:t>After</a:t>
            </a:r>
            <a:r>
              <a:rPr sz="2000" dirty="0">
                <a:latin typeface="Times New Roman" panose="02020603050405020304" pitchFamily="18" charset="0"/>
                <a:cs typeface="Times New Roman" panose="02020603050405020304" pitchFamily="18" charset="0"/>
              </a:rPr>
              <a:t> </a:t>
            </a:r>
            <a:r>
              <a:rPr sz="2000" spc="-9" dirty="0">
                <a:latin typeface="Times New Roman" panose="02020603050405020304" pitchFamily="18" charset="0"/>
                <a:cs typeface="Times New Roman" panose="02020603050405020304" pitchFamily="18" charset="0"/>
              </a:rPr>
              <a:t>receiving</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9" dirty="0">
                <a:latin typeface="Times New Roman" panose="02020603050405020304" pitchFamily="18" charset="0"/>
                <a:cs typeface="Times New Roman" panose="02020603050405020304" pitchFamily="18" charset="0"/>
              </a:rPr>
              <a:t>and</a:t>
            </a:r>
            <a:r>
              <a:rPr sz="2000" spc="5" dirty="0">
                <a:latin typeface="Times New Roman" panose="02020603050405020304" pitchFamily="18" charset="0"/>
                <a:cs typeface="Times New Roman" panose="02020603050405020304" pitchFamily="18" charset="0"/>
              </a:rPr>
              <a:t> commands</a:t>
            </a:r>
            <a:r>
              <a:rPr sz="2000" dirty="0">
                <a:latin typeface="Times New Roman" panose="02020603050405020304" pitchFamily="18" charset="0"/>
                <a:cs typeface="Times New Roman" panose="02020603050405020304" pitchFamily="18" charset="0"/>
              </a:rPr>
              <a:t> </a:t>
            </a:r>
            <a:r>
              <a:rPr sz="2000" spc="9" dirty="0">
                <a:latin typeface="Times New Roman" panose="02020603050405020304" pitchFamily="18" charset="0"/>
                <a:cs typeface="Times New Roman" panose="02020603050405020304" pitchFamily="18" charset="0"/>
              </a:rPr>
              <a:t>from </a:t>
            </a:r>
            <a:r>
              <a:rPr sz="2000" spc="14"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users,</a:t>
            </a:r>
            <a:r>
              <a:rPr sz="2000" dirty="0">
                <a:latin typeface="Times New Roman" panose="02020603050405020304" pitchFamily="18" charset="0"/>
                <a:cs typeface="Times New Roman" panose="02020603050405020304" pitchFamily="18" charset="0"/>
              </a:rPr>
              <a:t> 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computer</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system</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now</a:t>
            </a:r>
            <a:r>
              <a:rPr sz="2000" dirty="0">
                <a:latin typeface="Times New Roman" panose="02020603050405020304" pitchFamily="18" charset="0"/>
                <a:cs typeface="Times New Roman" panose="02020603050405020304" pitchFamily="18" charset="0"/>
              </a:rPr>
              <a:t> </a:t>
            </a:r>
            <a:r>
              <a:rPr sz="2000" spc="-14" dirty="0">
                <a:latin typeface="Times New Roman" panose="02020603050405020304" pitchFamily="18" charset="0"/>
                <a:cs typeface="Times New Roman" panose="02020603050405020304" pitchFamily="18" charset="0"/>
              </a:rPr>
              <a:t>has</a:t>
            </a:r>
            <a:r>
              <a:rPr sz="2000" spc="5" dirty="0">
                <a:latin typeface="Times New Roman" panose="02020603050405020304" pitchFamily="18" charset="0"/>
                <a:cs typeface="Times New Roman" panose="02020603050405020304" pitchFamily="18" charset="0"/>
              </a:rPr>
              <a:t> </a:t>
            </a:r>
            <a:r>
              <a:rPr sz="2000" spc="-18"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process </a:t>
            </a:r>
            <a:r>
              <a:rPr sz="2000" dirty="0">
                <a:latin typeface="Times New Roman" panose="02020603050405020304" pitchFamily="18" charset="0"/>
                <a:cs typeface="Times New Roman" panose="02020603050405020304" pitchFamily="18" charset="0"/>
              </a:rPr>
              <a:t> </a:t>
            </a:r>
            <a:r>
              <a:rPr sz="2000" spc="-18"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according </a:t>
            </a:r>
            <a:r>
              <a:rPr sz="2000" spc="-18"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spc="-9"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4" dirty="0">
                <a:latin typeface="Times New Roman" panose="02020603050405020304" pitchFamily="18" charset="0"/>
                <a:cs typeface="Times New Roman" panose="02020603050405020304" pitchFamily="18" charset="0"/>
              </a:rPr>
              <a:t>instructions</a:t>
            </a:r>
            <a:r>
              <a:rPr sz="2000" spc="-5" dirty="0">
                <a:latin typeface="Times New Roman" panose="02020603050405020304" pitchFamily="18" charset="0"/>
                <a:cs typeface="Times New Roman" panose="02020603050405020304" pitchFamily="18" charset="0"/>
              </a:rPr>
              <a:t> </a:t>
            </a:r>
            <a:r>
              <a:rPr sz="2000" spc="-9" dirty="0">
                <a:latin typeface="Times New Roman" panose="02020603050405020304" pitchFamily="18" charset="0"/>
                <a:cs typeface="Times New Roman" panose="02020603050405020304" pitchFamily="18" charset="0"/>
              </a:rPr>
              <a:t>provided.</a:t>
            </a:r>
            <a:r>
              <a:rPr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96701" marR="4611" indent="-285750" algn="just">
              <a:lnSpc>
                <a:spcPct val="106900"/>
              </a:lnSpc>
              <a:spcBef>
                <a:spcPts val="86"/>
              </a:spcBef>
              <a:buFont typeface="Arial" panose="020B0604020202020204" pitchFamily="34" charset="0"/>
              <a:buChar char="•"/>
              <a:tabLst>
                <a:tab pos="217850" algn="l"/>
              </a:tabLst>
            </a:pPr>
            <a:r>
              <a:rPr sz="2000" spc="14" dirty="0">
                <a:latin typeface="Times New Roman" panose="02020603050405020304" pitchFamily="18" charset="0"/>
                <a:cs typeface="Times New Roman" panose="02020603050405020304" pitchFamily="18" charset="0"/>
              </a:rPr>
              <a:t>Here, </a:t>
            </a:r>
            <a:r>
              <a:rPr sz="2000" spc="18" dirty="0">
                <a:latin typeface="Times New Roman" panose="02020603050405020304" pitchFamily="18" charset="0"/>
                <a:cs typeface="Times New Roman" panose="02020603050405020304" pitchFamily="18" charset="0"/>
              </a:rPr>
              <a:t> </a:t>
            </a:r>
            <a:r>
              <a:rPr sz="2000" spc="-18"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14" dirty="0">
                <a:latin typeface="Times New Roman" panose="02020603050405020304" pitchFamily="18" charset="0"/>
                <a:cs typeface="Times New Roman" panose="02020603050405020304" pitchFamily="18" charset="0"/>
              </a:rPr>
              <a:t>has</a:t>
            </a:r>
            <a:r>
              <a:rPr sz="2000" spc="5" dirty="0">
                <a:latin typeface="Times New Roman" panose="02020603050405020304" pitchFamily="18" charset="0"/>
                <a:cs typeface="Times New Roman" panose="02020603050405020304" pitchFamily="18" charset="0"/>
              </a:rPr>
              <a:t> </a:t>
            </a:r>
            <a:r>
              <a:rPr sz="2000" spc="-18"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rely</a:t>
            </a:r>
            <a:r>
              <a:rPr sz="2000" spc="9"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component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called</a:t>
            </a:r>
            <a:r>
              <a:rPr sz="2000" spc="9" dirty="0">
                <a:latin typeface="Times New Roman" panose="02020603050405020304" pitchFamily="18" charset="0"/>
                <a:cs typeface="Times New Roman" panose="02020603050405020304" pitchFamily="18" charset="0"/>
              </a:rPr>
              <a:t> </a:t>
            </a:r>
            <a:r>
              <a:rPr sz="2000" spc="-9"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4" dirty="0">
                <a:latin typeface="Times New Roman" panose="02020603050405020304" pitchFamily="18" charset="0"/>
                <a:cs typeface="Times New Roman" panose="02020603050405020304" pitchFamily="18" charset="0"/>
              </a:rPr>
              <a:t>central </a:t>
            </a:r>
            <a:r>
              <a:rPr sz="2000" spc="-608" dirty="0">
                <a:latin typeface="Times New Roman" panose="02020603050405020304" pitchFamily="18" charset="0"/>
                <a:cs typeface="Times New Roman" panose="02020603050405020304" pitchFamily="18" charset="0"/>
              </a:rPr>
              <a:t> </a:t>
            </a:r>
            <a:r>
              <a:rPr sz="2000" spc="-9" dirty="0">
                <a:latin typeface="Times New Roman" panose="02020603050405020304" pitchFamily="18" charset="0"/>
                <a:cs typeface="Times New Roman" panose="02020603050405020304" pitchFamily="18" charset="0"/>
              </a:rPr>
              <a:t>processing</a:t>
            </a:r>
            <a:r>
              <a:rPr sz="2000" spc="5"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unit.</a:t>
            </a:r>
            <a:endParaRPr lang="en-US" sz="2000" spc="5" dirty="0">
              <a:latin typeface="Times New Roman" panose="02020603050405020304" pitchFamily="18" charset="0"/>
              <a:cs typeface="Times New Roman" panose="02020603050405020304" pitchFamily="18" charset="0"/>
            </a:endParaRPr>
          </a:p>
          <a:p>
            <a:pPr marL="296701" marR="4611" indent="-285750" algn="just">
              <a:lnSpc>
                <a:spcPct val="106900"/>
              </a:lnSpc>
              <a:spcBef>
                <a:spcPts val="86"/>
              </a:spcBef>
              <a:buFont typeface="Arial" panose="020B0604020202020204" pitchFamily="34" charset="0"/>
              <a:buChar char="•"/>
              <a:tabLst>
                <a:tab pos="217850" algn="l"/>
              </a:tabLst>
            </a:pP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CPU</a:t>
            </a:r>
            <a:r>
              <a:rPr sz="2000" spc="5" dirty="0">
                <a:latin typeface="Times New Roman" panose="02020603050405020304" pitchFamily="18" charset="0"/>
                <a:cs typeface="Times New Roman" panose="02020603050405020304" pitchFamily="18" charset="0"/>
              </a:rPr>
              <a:t> further </a:t>
            </a:r>
            <a:r>
              <a:rPr sz="2000" spc="-5" dirty="0">
                <a:latin typeface="Times New Roman" panose="02020603050405020304" pitchFamily="18" charset="0"/>
                <a:cs typeface="Times New Roman" panose="02020603050405020304" pitchFamily="18" charset="0"/>
              </a:rPr>
              <a:t>uses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these </a:t>
            </a:r>
            <a:r>
              <a:rPr sz="2000" spc="5" dirty="0">
                <a:latin typeface="Times New Roman" panose="02020603050405020304" pitchFamily="18" charset="0"/>
                <a:cs typeface="Times New Roman" panose="02020603050405020304" pitchFamily="18" charset="0"/>
              </a:rPr>
              <a:t> </a:t>
            </a:r>
            <a:r>
              <a:rPr sz="2000" spc="-9" dirty="0">
                <a:latin typeface="Times New Roman" panose="02020603050405020304" pitchFamily="18" charset="0"/>
                <a:cs typeface="Times New Roman" panose="02020603050405020304" pitchFamily="18" charset="0"/>
              </a:rPr>
              <a:t>three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elements</a:t>
            </a:r>
            <a:r>
              <a:rPr lang="en-US" sz="2000" spc="5" dirty="0">
                <a:latin typeface="Times New Roman" panose="02020603050405020304" pitchFamily="18" charset="0"/>
                <a:cs typeface="Times New Roman" panose="02020603050405020304" pitchFamily="18" charset="0"/>
              </a:rPr>
              <a:t>.</a:t>
            </a:r>
          </a:p>
          <a:p>
            <a:pPr marL="10951" marR="4611">
              <a:lnSpc>
                <a:spcPct val="106900"/>
              </a:lnSpc>
              <a:spcBef>
                <a:spcPts val="86"/>
              </a:spcBef>
              <a:tabLst>
                <a:tab pos="217850" algn="l"/>
              </a:tabLst>
            </a:pPr>
            <a:endParaRPr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A90D9F-14C7-4346-B0FD-2BE0759A7163}"/>
              </a:ext>
            </a:extLst>
          </p:cNvPr>
          <p:cNvSpPr txBox="1"/>
          <p:nvPr/>
        </p:nvSpPr>
        <p:spPr>
          <a:xfrm>
            <a:off x="494288" y="2887877"/>
            <a:ext cx="3799643" cy="646331"/>
          </a:xfrm>
          <a:prstGeom prst="rect">
            <a:avLst/>
          </a:prstGeom>
          <a:noFill/>
        </p:spPr>
        <p:txBody>
          <a:bodyPr wrap="square" rtlCol="0">
            <a:spAutoFit/>
          </a:bodyPr>
          <a:lstStyle/>
          <a:p>
            <a:r>
              <a:rPr lang="en-IN" sz="3600" spc="-32" dirty="0">
                <a:solidFill>
                  <a:srgbClr val="00B050"/>
                </a:solidFill>
                <a:latin typeface="Times New Roman" panose="02020603050405020304" pitchFamily="18" charset="0"/>
                <a:cs typeface="Times New Roman" panose="02020603050405020304" pitchFamily="18" charset="0"/>
              </a:rPr>
              <a:t>Output</a:t>
            </a:r>
            <a:r>
              <a:rPr lang="en-IN" sz="3600" spc="-54" dirty="0">
                <a:solidFill>
                  <a:srgbClr val="00B050"/>
                </a:solidFill>
                <a:latin typeface="Times New Roman" panose="02020603050405020304" pitchFamily="18" charset="0"/>
                <a:cs typeface="Times New Roman" panose="02020603050405020304" pitchFamily="18" charset="0"/>
              </a:rPr>
              <a:t> Unit</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CCC6329-FAD8-4CFB-B6BF-7915C6821EE2}"/>
              </a:ext>
            </a:extLst>
          </p:cNvPr>
          <p:cNvSpPr txBox="1"/>
          <p:nvPr/>
        </p:nvSpPr>
        <p:spPr>
          <a:xfrm>
            <a:off x="432144" y="3751411"/>
            <a:ext cx="8560935"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spc="-23" dirty="0">
                <a:latin typeface="Times New Roman" panose="02020603050405020304" pitchFamily="18" charset="0"/>
                <a:cs typeface="Times New Roman" panose="02020603050405020304" pitchFamily="18" charset="0"/>
              </a:rPr>
              <a:t>third</a:t>
            </a:r>
            <a:r>
              <a:rPr lang="en-US" sz="2000" spc="5"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ﬁnal</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component</a:t>
            </a:r>
            <a:r>
              <a:rPr lang="en-US" sz="2000" spc="5" dirty="0">
                <a:latin typeface="Times New Roman" panose="02020603050405020304" pitchFamily="18" charset="0"/>
                <a:cs typeface="Times New Roman" panose="02020603050405020304" pitchFamily="18" charset="0"/>
              </a:rPr>
              <a:t> </a:t>
            </a:r>
            <a:r>
              <a:rPr lang="en-US" sz="2000" spc="36" dirty="0">
                <a:latin typeface="Times New Roman" panose="02020603050405020304" pitchFamily="18" charset="0"/>
                <a:cs typeface="Times New Roman" panose="02020603050405020304" pitchFamily="18" charset="0"/>
              </a:rPr>
              <a:t>of</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computer </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spc="-14" dirty="0">
                <a:latin typeface="Times New Roman" panose="02020603050405020304" pitchFamily="18" charset="0"/>
                <a:cs typeface="Times New Roman" panose="02020603050405020304" pitchFamily="18" charset="0"/>
              </a:rPr>
              <a:t>is</a:t>
            </a:r>
            <a:r>
              <a:rPr lang="en-US" sz="2000" spc="5"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the</a:t>
            </a:r>
            <a:r>
              <a:rPr lang="en-US" sz="2000" spc="5" dirty="0">
                <a:latin typeface="Times New Roman" panose="02020603050405020304" pitchFamily="18" charset="0"/>
                <a:cs typeface="Times New Roman" panose="02020603050405020304" pitchFamily="18" charset="0"/>
              </a:rPr>
              <a:t> </a:t>
            </a:r>
            <a:r>
              <a:rPr lang="en-US" sz="2000" spc="-14" dirty="0">
                <a:latin typeface="Times New Roman" panose="02020603050405020304" pitchFamily="18" charset="0"/>
                <a:cs typeface="Times New Roman" panose="02020603050405020304" pitchFamily="18" charset="0"/>
              </a:rPr>
              <a:t>output</a:t>
            </a:r>
            <a:r>
              <a:rPr lang="en-US" sz="2000" spc="5" dirty="0">
                <a:latin typeface="Times New Roman" panose="02020603050405020304" pitchFamily="18" charset="0"/>
                <a:cs typeface="Times New Roman" panose="02020603050405020304" pitchFamily="18" charset="0"/>
              </a:rPr>
              <a:t> </a:t>
            </a:r>
            <a:r>
              <a:rPr lang="en-US" sz="2000" spc="-23" dirty="0">
                <a:latin typeface="Times New Roman" panose="02020603050405020304" pitchFamily="18" charset="0"/>
                <a:cs typeface="Times New Roman" panose="02020603050405020304" pitchFamily="18" charset="0"/>
              </a:rPr>
              <a:t>unit.</a:t>
            </a:r>
          </a:p>
          <a:p>
            <a:pPr marL="285750" indent="-285750" algn="just">
              <a:buFont typeface="Arial" panose="020B0604020202020204" pitchFamily="34" charset="0"/>
              <a:buChar char="•"/>
            </a:pPr>
            <a:r>
              <a:rPr lang="en-US" sz="2000" spc="23" dirty="0">
                <a:latin typeface="Times New Roman" panose="02020603050405020304" pitchFamily="18" charset="0"/>
                <a:cs typeface="Times New Roman" panose="02020603050405020304" pitchFamily="18" charset="0"/>
              </a:rPr>
              <a:t>After</a:t>
            </a:r>
            <a:r>
              <a:rPr lang="en-US" sz="2000" spc="5"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processing</a:t>
            </a:r>
            <a:r>
              <a:rPr lang="en-US" sz="2000" spc="5" dirty="0">
                <a:latin typeface="Times New Roman" panose="02020603050405020304" pitchFamily="18" charset="0"/>
                <a:cs typeface="Times New Roman" panose="02020603050405020304" pitchFamily="18" charset="0"/>
              </a:rPr>
              <a:t> </a:t>
            </a:r>
            <a:r>
              <a:rPr lang="en-US" sz="2000" spc="36" dirty="0">
                <a:latin typeface="Times New Roman" panose="02020603050405020304" pitchFamily="18" charset="0"/>
                <a:cs typeface="Times New Roman" panose="02020603050405020304" pitchFamily="18" charset="0"/>
              </a:rPr>
              <a:t>of </a:t>
            </a:r>
            <a:r>
              <a:rPr lang="en-US" sz="2000" spc="41"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it</a:t>
            </a:r>
            <a:r>
              <a:rPr lang="en-US" sz="2000" spc="5" dirty="0">
                <a:latin typeface="Times New Roman" panose="02020603050405020304" pitchFamily="18" charset="0"/>
                <a:cs typeface="Times New Roman" panose="02020603050405020304" pitchFamily="18" charset="0"/>
              </a:rPr>
              <a:t> </a:t>
            </a:r>
            <a:r>
              <a:rPr lang="en-US" sz="2000" spc="-14" dirty="0">
                <a:latin typeface="Times New Roman" panose="02020603050405020304" pitchFamily="18" charset="0"/>
                <a:cs typeface="Times New Roman" panose="02020603050405020304" pitchFamily="18" charset="0"/>
              </a:rPr>
              <a:t>is</a:t>
            </a:r>
            <a:r>
              <a:rPr lang="en-US" sz="2000" spc="5" dirty="0">
                <a:latin typeface="Times New Roman" panose="02020603050405020304" pitchFamily="18" charset="0"/>
                <a:cs typeface="Times New Roman" panose="02020603050405020304" pitchFamily="18" charset="0"/>
              </a:rPr>
              <a:t> converted </a:t>
            </a:r>
            <a:r>
              <a:rPr lang="en-US" sz="2000" spc="-23"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a:t>
            </a:r>
            <a:r>
              <a:rPr lang="en-US" sz="2000" spc="9" dirty="0">
                <a:latin typeface="Times New Roman" panose="02020603050405020304" pitchFamily="18" charset="0"/>
                <a:cs typeface="Times New Roman" panose="02020603050405020304" pitchFamily="18" charset="0"/>
              </a:rPr>
              <a:t>format</a:t>
            </a:r>
            <a:r>
              <a:rPr lang="en-US" sz="2000" spc="5" dirty="0">
                <a:latin typeface="Times New Roman" panose="02020603050405020304" pitchFamily="18" charset="0"/>
                <a:cs typeface="Times New Roman" panose="02020603050405020304" pitchFamily="18" charset="0"/>
              </a:rPr>
              <a:t> </a:t>
            </a:r>
            <a:r>
              <a:rPr lang="en-US" sz="2000" spc="-14" dirty="0">
                <a:latin typeface="Times New Roman" panose="02020603050405020304" pitchFamily="18" charset="0"/>
                <a:cs typeface="Times New Roman" panose="02020603050405020304" pitchFamily="18" charset="0"/>
              </a:rPr>
              <a:t>which </a:t>
            </a:r>
            <a:r>
              <a:rPr lang="en-US" sz="2000" spc="-9" dirty="0">
                <a:latin typeface="Times New Roman" panose="02020603050405020304" pitchFamily="18" charset="0"/>
                <a:cs typeface="Times New Roman" panose="02020603050405020304" pitchFamily="18" charset="0"/>
              </a:rPr>
              <a:t> </a:t>
            </a:r>
            <a:r>
              <a:rPr lang="en-US" sz="2000" spc="-14" dirty="0">
                <a:latin typeface="Times New Roman" panose="02020603050405020304" pitchFamily="18" charset="0"/>
                <a:cs typeface="Times New Roman" panose="02020603050405020304" pitchFamily="18" charset="0"/>
              </a:rPr>
              <a:t>humans</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can</a:t>
            </a:r>
            <a:r>
              <a:rPr lang="en-US" sz="2000" spc="5"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understand.</a:t>
            </a:r>
            <a:r>
              <a:rPr lang="en-US" sz="2000" spc="5"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000" spc="23" dirty="0">
                <a:latin typeface="Times New Roman" panose="02020603050405020304" pitchFamily="18" charset="0"/>
                <a:cs typeface="Times New Roman" panose="02020603050405020304" pitchFamily="18" charset="0"/>
              </a:rPr>
              <a:t>After</a:t>
            </a:r>
            <a:r>
              <a:rPr lang="en-US" sz="2000" spc="5"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conversion,</a:t>
            </a:r>
            <a:r>
              <a:rPr lang="en-US" sz="2000" spc="9"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the </a:t>
            </a:r>
            <a:r>
              <a:rPr lang="en-US" sz="2000" spc="-5" dirty="0">
                <a:latin typeface="Times New Roman" panose="02020603050405020304" pitchFamily="18" charset="0"/>
                <a:cs typeface="Times New Roman" panose="02020603050405020304" pitchFamily="18" charset="0"/>
              </a:rPr>
              <a:t> </a:t>
            </a:r>
            <a:r>
              <a:rPr lang="en-US" sz="2000" spc="-14" dirty="0">
                <a:latin typeface="Times New Roman" panose="02020603050405020304" pitchFamily="18" charset="0"/>
                <a:cs typeface="Times New Roman" panose="02020603050405020304" pitchFamily="18" charset="0"/>
              </a:rPr>
              <a:t>output</a:t>
            </a:r>
            <a:r>
              <a:rPr lang="en-US" sz="2000" dirty="0">
                <a:latin typeface="Times New Roman" panose="02020603050405020304" pitchFamily="18" charset="0"/>
                <a:cs typeface="Times New Roman" panose="02020603050405020304" pitchFamily="18" charset="0"/>
              </a:rPr>
              <a:t> </a:t>
            </a:r>
            <a:r>
              <a:rPr lang="en-US" sz="2000" spc="-23" dirty="0">
                <a:latin typeface="Times New Roman" panose="02020603050405020304" pitchFamily="18" charset="0"/>
                <a:cs typeface="Times New Roman" panose="02020603050405020304" pitchFamily="18" charset="0"/>
              </a:rPr>
              <a:t>units</a:t>
            </a:r>
            <a:r>
              <a:rPr lang="en-US" sz="2000" spc="5"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displays</a:t>
            </a:r>
            <a:r>
              <a:rPr lang="en-US" sz="2000" spc="5"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this</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to</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users. </a:t>
            </a:r>
            <a:r>
              <a:rPr lang="en-US" sz="2000"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Examples </a:t>
            </a:r>
            <a:r>
              <a:rPr lang="en-US" sz="2000" spc="36" dirty="0">
                <a:latin typeface="Times New Roman" panose="02020603050405020304" pitchFamily="18" charset="0"/>
                <a:cs typeface="Times New Roman" panose="02020603050405020304" pitchFamily="18" charset="0"/>
              </a:rPr>
              <a:t>of </a:t>
            </a:r>
            <a:r>
              <a:rPr lang="en-US" sz="2000" spc="-14"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devices </a:t>
            </a:r>
            <a:r>
              <a:rPr lang="en-US" sz="2000" spc="-9" dirty="0">
                <a:latin typeface="Times New Roman" panose="02020603050405020304" pitchFamily="18" charset="0"/>
                <a:cs typeface="Times New Roman" panose="02020603050405020304" pitchFamily="18" charset="0"/>
              </a:rPr>
              <a:t>include monitors, </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screens, </a:t>
            </a:r>
            <a:r>
              <a:rPr lang="en-US" sz="2000" spc="-14" dirty="0">
                <a:latin typeface="Times New Roman" panose="02020603050405020304" pitchFamily="18" charset="0"/>
                <a:cs typeface="Times New Roman" panose="02020603050405020304" pitchFamily="18" charset="0"/>
              </a:rPr>
              <a:t>printers</a:t>
            </a:r>
            <a:r>
              <a:rPr lang="en-US" sz="2000" spc="5"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speakers. </a:t>
            </a:r>
          </a:p>
          <a:p>
            <a:pPr marL="285750" indent="-285750" algn="just">
              <a:buFont typeface="Arial" panose="020B0604020202020204" pitchFamily="34" charset="0"/>
              <a:buChar char="•"/>
            </a:pPr>
            <a:r>
              <a:rPr lang="en-US" sz="2000" spc="-14" dirty="0">
                <a:latin typeface="Times New Roman" panose="02020603050405020304" pitchFamily="18" charset="0"/>
                <a:cs typeface="Times New Roman" panose="02020603050405020304" pitchFamily="18" charset="0"/>
              </a:rPr>
              <a:t>Thus,</a:t>
            </a:r>
            <a:r>
              <a:rPr lang="en-US" sz="2000" spc="5" dirty="0">
                <a:latin typeface="Times New Roman" panose="02020603050405020304" pitchFamily="18" charset="0"/>
                <a:cs typeface="Times New Roman" panose="02020603050405020304" pitchFamily="18" charset="0"/>
              </a:rPr>
              <a:t> </a:t>
            </a:r>
            <a:r>
              <a:rPr lang="en-US" sz="2000" spc="-14" dirty="0">
                <a:latin typeface="Times New Roman" panose="02020603050405020304" pitchFamily="18" charset="0"/>
                <a:cs typeface="Times New Roman" panose="02020603050405020304" pitchFamily="18" charset="0"/>
              </a:rPr>
              <a:t>output </a:t>
            </a:r>
            <a:r>
              <a:rPr lang="en-US" sz="2000" spc="-9" dirty="0">
                <a:latin typeface="Times New Roman" panose="02020603050405020304" pitchFamily="18" charset="0"/>
                <a:cs typeface="Times New Roman" panose="02020603050405020304" pitchFamily="18" charset="0"/>
              </a:rPr>
              <a:t> </a:t>
            </a:r>
            <a:r>
              <a:rPr lang="en-US" sz="2000" spc="-23" dirty="0">
                <a:latin typeface="Times New Roman" panose="02020603050405020304" pitchFamily="18" charset="0"/>
                <a:cs typeface="Times New Roman" panose="02020603050405020304" pitchFamily="18" charset="0"/>
              </a:rPr>
              <a:t>units</a:t>
            </a:r>
            <a:r>
              <a:rPr lang="en-US" sz="2000" dirty="0">
                <a:latin typeface="Times New Roman" panose="02020603050405020304" pitchFamily="18" charset="0"/>
                <a:cs typeface="Times New Roman" panose="02020603050405020304" pitchFamily="18" charset="0"/>
              </a:rPr>
              <a:t> </a:t>
            </a:r>
            <a:r>
              <a:rPr lang="en-US" sz="2000" spc="-14" dirty="0">
                <a:latin typeface="Times New Roman" panose="02020603050405020304" pitchFamily="18" charset="0"/>
                <a:cs typeface="Times New Roman" panose="02020603050405020304" pitchFamily="18" charset="0"/>
              </a:rPr>
              <a:t>basically</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reproduce</a:t>
            </a:r>
            <a:r>
              <a:rPr lang="en-US" sz="2000"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data</a:t>
            </a:r>
            <a:r>
              <a:rPr lang="en-US" sz="2000"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formatted</a:t>
            </a:r>
            <a:r>
              <a:rPr lang="en-US" sz="2000" dirty="0">
                <a:latin typeface="Times New Roman" panose="02020603050405020304" pitchFamily="18" charset="0"/>
                <a:cs typeface="Times New Roman" panose="02020603050405020304" pitchFamily="18" charset="0"/>
              </a:rPr>
              <a:t> </a:t>
            </a:r>
            <a:r>
              <a:rPr lang="en-US" sz="2000" spc="-41" dirty="0">
                <a:latin typeface="Times New Roman" panose="02020603050405020304" pitchFamily="18" charset="0"/>
                <a:cs typeface="Times New Roman" panose="02020603050405020304" pitchFamily="18" charset="0"/>
              </a:rPr>
              <a:t>by </a:t>
            </a:r>
            <a:r>
              <a:rPr lang="en-US" sz="2000" spc="-608" dirty="0">
                <a:latin typeface="Times New Roman" panose="02020603050405020304" pitchFamily="18" charset="0"/>
                <a:cs typeface="Times New Roman" panose="02020603050405020304" pitchFamily="18" charset="0"/>
              </a:rPr>
              <a:t> </a:t>
            </a:r>
            <a:r>
              <a:rPr lang="en-US" sz="2000" spc="-9" dirty="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computer</a:t>
            </a:r>
            <a:r>
              <a:rPr lang="en-US" sz="2000" spc="5"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for</a:t>
            </a:r>
            <a:r>
              <a:rPr lang="en-US" sz="2000" spc="5" dirty="0">
                <a:latin typeface="Times New Roman" panose="02020603050405020304" pitchFamily="18" charset="0"/>
                <a:cs typeface="Times New Roman" panose="02020603050405020304" pitchFamily="18" charset="0"/>
              </a:rPr>
              <a:t> </a:t>
            </a:r>
            <a:r>
              <a:rPr lang="en-US" sz="2000" spc="-27" dirty="0">
                <a:latin typeface="Times New Roman" panose="02020603050405020304" pitchFamily="18" charset="0"/>
                <a:cs typeface="Times New Roman" panose="02020603050405020304" pitchFamily="18" charset="0"/>
              </a:rPr>
              <a:t>users’</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beneﬁt.</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04775"/>
            <a:ext cx="7048500" cy="629519"/>
          </a:xfrm>
          <a:prstGeom prst="rect">
            <a:avLst/>
          </a:prstGeom>
        </p:spPr>
        <p:txBody>
          <a:bodyPr vert="horz" wrap="square" lIns="0" tIns="13831" rIns="0" bIns="0" rtlCol="0" anchor="t">
            <a:spAutoFit/>
          </a:bodyPr>
          <a:lstStyle/>
          <a:p>
            <a:pPr marL="11527">
              <a:spcBef>
                <a:spcPts val="109"/>
              </a:spcBef>
            </a:pPr>
            <a:r>
              <a:rPr lang="en-US" sz="4000" spc="-14" dirty="0">
                <a:solidFill>
                  <a:srgbClr val="002060"/>
                </a:solidFill>
                <a:latin typeface="Times New Roman" panose="02020603050405020304" pitchFamily="18" charset="0"/>
                <a:cs typeface="Times New Roman" panose="02020603050405020304" pitchFamily="18" charset="0"/>
              </a:rPr>
              <a:t>   </a:t>
            </a:r>
            <a:r>
              <a:rPr sz="4000" spc="-14" dirty="0">
                <a:solidFill>
                  <a:srgbClr val="002060"/>
                </a:solidFill>
                <a:latin typeface="Times New Roman" panose="02020603050405020304" pitchFamily="18" charset="0"/>
                <a:cs typeface="Times New Roman" panose="02020603050405020304" pitchFamily="18" charset="0"/>
              </a:rPr>
              <a:t>Machine</a:t>
            </a:r>
            <a:r>
              <a:rPr sz="4000" spc="-27" dirty="0">
                <a:solidFill>
                  <a:srgbClr val="002060"/>
                </a:solidFill>
                <a:latin typeface="Times New Roman" panose="02020603050405020304" pitchFamily="18" charset="0"/>
                <a:cs typeface="Times New Roman" panose="02020603050405020304" pitchFamily="18" charset="0"/>
              </a:rPr>
              <a:t> </a:t>
            </a:r>
            <a:r>
              <a:rPr sz="4000" spc="-32" dirty="0">
                <a:solidFill>
                  <a:srgbClr val="002060"/>
                </a:solidFill>
                <a:latin typeface="Times New Roman" panose="02020603050405020304" pitchFamily="18" charset="0"/>
                <a:cs typeface="Times New Roman" panose="02020603050405020304" pitchFamily="18" charset="0"/>
              </a:rPr>
              <a:t>Instructions</a:t>
            </a:r>
            <a:endParaRPr sz="4000" dirty="0">
              <a:solidFill>
                <a:srgbClr val="00206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02138" y="847726"/>
            <a:ext cx="9970587" cy="6155402"/>
          </a:xfrm>
          <a:prstGeom prst="rect">
            <a:avLst/>
          </a:prstGeom>
        </p:spPr>
        <p:txBody>
          <a:bodyPr vert="horz" wrap="square" lIns="0" tIns="76072" rIns="0" bIns="0" rtlCol="0">
            <a:spAutoFit/>
          </a:bodyPr>
          <a:lstStyle/>
          <a:p>
            <a:pPr marL="296699" marR="27664" indent="-285750" algn="just">
              <a:lnSpc>
                <a:spcPts val="2360"/>
              </a:lnSpc>
              <a:spcBef>
                <a:spcPts val="599"/>
              </a:spcBef>
              <a:buFont typeface="Arial" panose="020B0604020202020204" pitchFamily="34" charset="0"/>
              <a:buChar char="•"/>
              <a:tabLst>
                <a:tab pos="206901" algn="l"/>
              </a:tabLst>
            </a:pPr>
            <a:r>
              <a:rPr lang="en-US" sz="2400" spc="5" dirty="0">
                <a:latin typeface="Times New Roman" panose="02020603050405020304" pitchFamily="18" charset="0"/>
                <a:cs typeface="Times New Roman" panose="02020603050405020304" pitchFamily="18" charset="0"/>
              </a:rPr>
              <a:t>These are</a:t>
            </a:r>
            <a:r>
              <a:rPr sz="2400"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commands </a:t>
            </a:r>
            <a:r>
              <a:rPr sz="2400" spc="5" dirty="0">
                <a:latin typeface="Times New Roman" panose="02020603050405020304" pitchFamily="18" charset="0"/>
                <a:cs typeface="Times New Roman" panose="02020603050405020304" pitchFamily="18" charset="0"/>
              </a:rPr>
              <a:t>or </a:t>
            </a:r>
            <a:r>
              <a:rPr sz="2400" spc="-9" dirty="0">
                <a:latin typeface="Times New Roman" panose="02020603050405020304" pitchFamily="18" charset="0"/>
                <a:cs typeface="Times New Roman" panose="02020603050405020304" pitchFamily="18" charset="0"/>
              </a:rPr>
              <a:t>programs </a:t>
            </a:r>
            <a:r>
              <a:rPr sz="2400" spc="-576"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written </a:t>
            </a:r>
            <a:r>
              <a:rPr sz="2400" spc="-18" dirty="0">
                <a:latin typeface="Times New Roman" panose="02020603050405020304" pitchFamily="18" charset="0"/>
                <a:cs typeface="Times New Roman" panose="02020603050405020304" pitchFamily="18" charset="0"/>
              </a:rPr>
              <a:t>in </a:t>
            </a:r>
            <a:r>
              <a:rPr sz="2400" dirty="0">
                <a:latin typeface="Times New Roman" panose="02020603050405020304" pitchFamily="18" charset="0"/>
                <a:cs typeface="Times New Roman" panose="02020603050405020304" pitchFamily="18" charset="0"/>
              </a:rPr>
              <a:t>machine </a:t>
            </a:r>
            <a:r>
              <a:rPr sz="2400" spc="18" dirty="0">
                <a:latin typeface="Times New Roman" panose="02020603050405020304" pitchFamily="18" charset="0"/>
                <a:cs typeface="Times New Roman" panose="02020603050405020304" pitchFamily="18" charset="0"/>
              </a:rPr>
              <a:t>code </a:t>
            </a:r>
            <a:r>
              <a:rPr sz="2400" spc="36" dirty="0">
                <a:latin typeface="Times New Roman" panose="02020603050405020304" pitchFamily="18" charset="0"/>
                <a:cs typeface="Times New Roman" panose="02020603050405020304" pitchFamily="18" charset="0"/>
              </a:rPr>
              <a:t>of </a:t>
            </a:r>
            <a:r>
              <a:rPr sz="2400" spc="5" dirty="0">
                <a:latin typeface="Times New Roman" panose="02020603050405020304" pitchFamily="18" charset="0"/>
                <a:cs typeface="Times New Roman" panose="02020603050405020304" pitchFamily="18" charset="0"/>
              </a:rPr>
              <a:t>a </a:t>
            </a:r>
            <a:r>
              <a:rPr sz="2400" dirty="0">
                <a:latin typeface="Times New Roman" panose="02020603050405020304" pitchFamily="18" charset="0"/>
                <a:cs typeface="Times New Roman" panose="02020603050405020304" pitchFamily="18" charset="0"/>
              </a:rPr>
              <a:t>machine </a:t>
            </a:r>
            <a:r>
              <a:rPr sz="2400" spc="14" dirty="0">
                <a:latin typeface="Times New Roman" panose="02020603050405020304" pitchFamily="18" charset="0"/>
                <a:cs typeface="Times New Roman" panose="02020603050405020304" pitchFamily="18" charset="0"/>
              </a:rPr>
              <a:t>(computer) </a:t>
            </a:r>
            <a:r>
              <a:rPr sz="2400" spc="-576"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that</a:t>
            </a:r>
            <a:r>
              <a:rPr sz="2400" spc="5" dirty="0">
                <a:latin typeface="Times New Roman" panose="02020603050405020304" pitchFamily="18" charset="0"/>
                <a:cs typeface="Times New Roman" panose="02020603050405020304" pitchFamily="18" charset="0"/>
              </a:rPr>
              <a:t> </a:t>
            </a:r>
            <a:r>
              <a:rPr sz="2400" spc="-18" dirty="0">
                <a:latin typeface="Times New Roman" panose="02020603050405020304" pitchFamily="18" charset="0"/>
                <a:cs typeface="Times New Roman" panose="02020603050405020304" pitchFamily="18" charset="0"/>
              </a:rPr>
              <a:t>it</a:t>
            </a:r>
            <a:r>
              <a:rPr sz="2400" spc="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can</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recognize</a:t>
            </a:r>
            <a:r>
              <a:rPr sz="2400" spc="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execute.</a:t>
            </a:r>
            <a:endParaRPr lang="en-US" sz="2400" spc="5" dirty="0">
              <a:latin typeface="Times New Roman" panose="02020603050405020304" pitchFamily="18" charset="0"/>
              <a:cs typeface="Times New Roman" panose="02020603050405020304" pitchFamily="18" charset="0"/>
            </a:endParaRPr>
          </a:p>
          <a:p>
            <a:pPr marL="10949" marR="27664" algn="just">
              <a:lnSpc>
                <a:spcPts val="2360"/>
              </a:lnSpc>
              <a:spcBef>
                <a:spcPts val="599"/>
              </a:spcBef>
              <a:tabLst>
                <a:tab pos="206901" algn="l"/>
              </a:tabLst>
            </a:pPr>
            <a:endParaRPr lang="en-US" sz="2400" dirty="0">
              <a:latin typeface="Times New Roman" panose="02020603050405020304" pitchFamily="18" charset="0"/>
              <a:cs typeface="Times New Roman" panose="02020603050405020304" pitchFamily="18" charset="0"/>
            </a:endParaRPr>
          </a:p>
          <a:p>
            <a:pPr marL="206324" marR="27664" indent="-195375" algn="just">
              <a:lnSpc>
                <a:spcPts val="2360"/>
              </a:lnSpc>
              <a:spcBef>
                <a:spcPts val="599"/>
              </a:spcBef>
              <a:buChar char="•"/>
              <a:tabLst>
                <a:tab pos="206901" algn="l"/>
              </a:tabLst>
            </a:pPr>
            <a:r>
              <a:rPr lang="en-US" sz="2400" spc="-5" dirty="0">
                <a:latin typeface="Times New Roman" panose="02020603050405020304" pitchFamily="18" charset="0"/>
                <a:cs typeface="Times New Roman" panose="02020603050405020304" pitchFamily="18" charset="0"/>
              </a:rPr>
              <a:t>C</a:t>
            </a:r>
            <a:r>
              <a:rPr sz="2400" spc="-5" dirty="0">
                <a:latin typeface="Times New Roman" panose="02020603050405020304" pitchFamily="18" charset="0"/>
                <a:cs typeface="Times New Roman" panose="02020603050405020304" pitchFamily="18" charset="0"/>
              </a:rPr>
              <a:t>onsists </a:t>
            </a:r>
            <a:r>
              <a:rPr sz="2400" spc="36" dirty="0">
                <a:latin typeface="Times New Roman" panose="02020603050405020304" pitchFamily="18" charset="0"/>
                <a:cs typeface="Times New Roman" panose="02020603050405020304" pitchFamily="18" charset="0"/>
              </a:rPr>
              <a:t>of </a:t>
            </a:r>
            <a:r>
              <a:rPr sz="2400" spc="-9" dirty="0">
                <a:latin typeface="Times New Roman" panose="02020603050405020304" pitchFamily="18" charset="0"/>
                <a:cs typeface="Times New Roman" panose="02020603050405020304" pitchFamily="18" charset="0"/>
              </a:rPr>
              <a:t>several </a:t>
            </a:r>
            <a:r>
              <a:rPr sz="2400" spc="-14" dirty="0">
                <a:latin typeface="Times New Roman" panose="02020603050405020304" pitchFamily="18" charset="0"/>
                <a:cs typeface="Times New Roman" panose="02020603050405020304" pitchFamily="18" charset="0"/>
              </a:rPr>
              <a:t>bytes </a:t>
            </a:r>
            <a:r>
              <a:rPr sz="2400" spc="-9" dirty="0">
                <a:latin typeface="Times New Roman" panose="02020603050405020304" pitchFamily="18" charset="0"/>
                <a:cs typeface="Times New Roman" panose="02020603050405020304" pitchFamily="18" charset="0"/>
              </a:rPr>
              <a:t> </a:t>
            </a:r>
            <a:r>
              <a:rPr sz="2400" spc="-18" dirty="0">
                <a:latin typeface="Times New Roman" panose="02020603050405020304" pitchFamily="18" charset="0"/>
                <a:cs typeface="Times New Roman" panose="02020603050405020304" pitchFamily="18" charset="0"/>
              </a:rPr>
              <a:t>in </a:t>
            </a:r>
            <a:r>
              <a:rPr sz="2400" spc="14" dirty="0">
                <a:latin typeface="Times New Roman" panose="02020603050405020304" pitchFamily="18" charset="0"/>
                <a:cs typeface="Times New Roman" panose="02020603050405020304" pitchFamily="18" charset="0"/>
              </a:rPr>
              <a:t>memory </a:t>
            </a:r>
            <a:r>
              <a:rPr sz="2400" spc="-14" dirty="0">
                <a:latin typeface="Times New Roman" panose="02020603050405020304" pitchFamily="18" charset="0"/>
                <a:cs typeface="Times New Roman" panose="02020603050405020304" pitchFamily="18" charset="0"/>
              </a:rPr>
              <a:t>that </a:t>
            </a:r>
            <a:r>
              <a:rPr sz="2400" spc="-5" dirty="0">
                <a:latin typeface="Times New Roman" panose="02020603050405020304" pitchFamily="18" charset="0"/>
                <a:cs typeface="Times New Roman" panose="02020603050405020304" pitchFamily="18" charset="0"/>
              </a:rPr>
              <a:t>tells the </a:t>
            </a:r>
            <a:r>
              <a:rPr sz="2400" dirty="0">
                <a:latin typeface="Times New Roman" panose="02020603050405020304" pitchFamily="18" charset="0"/>
                <a:cs typeface="Times New Roman" panose="02020603050405020304" pitchFamily="18" charset="0"/>
              </a:rPr>
              <a:t>processor </a:t>
            </a:r>
            <a:r>
              <a:rPr sz="2400" spc="-14" dirty="0">
                <a:latin typeface="Times New Roman" panose="02020603050405020304" pitchFamily="18" charset="0"/>
                <a:cs typeface="Times New Roman" panose="02020603050405020304" pitchFamily="18" charset="0"/>
              </a:rPr>
              <a:t>to </a:t>
            </a:r>
            <a:r>
              <a:rPr sz="2400" spc="18" dirty="0">
                <a:latin typeface="Times New Roman" panose="02020603050405020304" pitchFamily="18" charset="0"/>
                <a:cs typeface="Times New Roman" panose="02020603050405020304" pitchFamily="18" charset="0"/>
              </a:rPr>
              <a:t>perform </a:t>
            </a:r>
            <a:r>
              <a:rPr sz="2400" spc="9" dirty="0">
                <a:latin typeface="Times New Roman" panose="02020603050405020304" pitchFamily="18" charset="0"/>
                <a:cs typeface="Times New Roman" panose="02020603050405020304" pitchFamily="18" charset="0"/>
              </a:rPr>
              <a:t>one </a:t>
            </a:r>
            <a:r>
              <a:rPr sz="2400" spc="-576"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machine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operation.</a:t>
            </a:r>
            <a:endParaRPr lang="en-US" sz="2400" spc="-5" dirty="0">
              <a:latin typeface="Times New Roman" panose="02020603050405020304" pitchFamily="18" charset="0"/>
              <a:cs typeface="Times New Roman" panose="02020603050405020304" pitchFamily="18" charset="0"/>
            </a:endParaRPr>
          </a:p>
          <a:p>
            <a:pPr marL="10949" marR="27664" algn="just">
              <a:lnSpc>
                <a:spcPts val="2360"/>
              </a:lnSpc>
              <a:spcBef>
                <a:spcPts val="599"/>
              </a:spcBef>
              <a:tabLst>
                <a:tab pos="206901" algn="l"/>
              </a:tabLst>
            </a:pPr>
            <a:endParaRPr lang="en-US" sz="2400" dirty="0">
              <a:latin typeface="Times New Roman" panose="02020603050405020304" pitchFamily="18" charset="0"/>
              <a:cs typeface="Times New Roman" panose="02020603050405020304" pitchFamily="18" charset="0"/>
            </a:endParaRPr>
          </a:p>
          <a:p>
            <a:pPr marL="206324" marR="27664" indent="-195375" algn="just">
              <a:lnSpc>
                <a:spcPts val="2360"/>
              </a:lnSpc>
              <a:spcBef>
                <a:spcPts val="599"/>
              </a:spcBef>
              <a:buChar char="•"/>
              <a:tabLst>
                <a:tab pos="206901" algn="l"/>
              </a:tabLst>
            </a:pPr>
            <a:r>
              <a:rPr sz="2400" spc="5" dirty="0">
                <a:latin typeface="Times New Roman" panose="02020603050405020304" pitchFamily="18" charset="0"/>
                <a:cs typeface="Times New Roman" panose="02020603050405020304" pitchFamily="18" charset="0"/>
              </a:rPr>
              <a:t>The</a:t>
            </a:r>
            <a:r>
              <a:rPr sz="2400" spc="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processor</a:t>
            </a:r>
            <a:r>
              <a:rPr sz="2400" spc="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looks</a:t>
            </a:r>
            <a:r>
              <a:rPr sz="2400" spc="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a:t>
            </a:r>
            <a:r>
              <a:rPr sz="2400" spc="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machine</a:t>
            </a:r>
            <a:r>
              <a:rPr sz="2400" spc="14"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instructions</a:t>
            </a:r>
            <a:r>
              <a:rPr sz="2400" spc="5" dirty="0">
                <a:latin typeface="Times New Roman" panose="02020603050405020304" pitchFamily="18" charset="0"/>
                <a:cs typeface="Times New Roman" panose="02020603050405020304" pitchFamily="18" charset="0"/>
              </a:rPr>
              <a:t> </a:t>
            </a:r>
            <a:r>
              <a:rPr sz="2400" spc="-18" dirty="0">
                <a:latin typeface="Times New Roman" panose="02020603050405020304" pitchFamily="18" charset="0"/>
                <a:cs typeface="Times New Roman" panose="02020603050405020304" pitchFamily="18" charset="0"/>
              </a:rPr>
              <a:t>in </a:t>
            </a:r>
            <a:r>
              <a:rPr sz="2400" spc="-57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main </a:t>
            </a:r>
            <a:r>
              <a:rPr sz="2400" spc="14" dirty="0">
                <a:latin typeface="Times New Roman" panose="02020603050405020304" pitchFamily="18" charset="0"/>
                <a:cs typeface="Times New Roman" panose="02020603050405020304" pitchFamily="18" charset="0"/>
              </a:rPr>
              <a:t>memory</a:t>
            </a:r>
            <a:r>
              <a:rPr sz="2400"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one</a:t>
            </a:r>
            <a:r>
              <a:rPr sz="2400" spc="5"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after</a:t>
            </a:r>
            <a:r>
              <a:rPr sz="2400" spc="9" dirty="0">
                <a:latin typeface="Times New Roman" panose="02020603050405020304" pitchFamily="18" charset="0"/>
                <a:cs typeface="Times New Roman" panose="02020603050405020304" pitchFamily="18" charset="0"/>
              </a:rPr>
              <a:t> </a:t>
            </a:r>
            <a:r>
              <a:rPr sz="2400" spc="-27" dirty="0">
                <a:latin typeface="Times New Roman" panose="02020603050405020304" pitchFamily="18" charset="0"/>
                <a:cs typeface="Times New Roman" panose="02020603050405020304" pitchFamily="18" charset="0"/>
              </a:rPr>
              <a:t>another,</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dirty="0">
                <a:latin typeface="Times New Roman" panose="02020603050405020304" pitchFamily="18" charset="0"/>
                <a:cs typeface="Times New Roman" panose="02020603050405020304" pitchFamily="18" charset="0"/>
              </a:rPr>
              <a:t> </a:t>
            </a:r>
            <a:r>
              <a:rPr sz="2400" spc="18" dirty="0">
                <a:latin typeface="Times New Roman" panose="02020603050405020304" pitchFamily="18" charset="0"/>
                <a:cs typeface="Times New Roman" panose="02020603050405020304" pitchFamily="18" charset="0"/>
              </a:rPr>
              <a:t>performs </a:t>
            </a:r>
            <a:r>
              <a:rPr sz="2400" spc="23"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one </a:t>
            </a:r>
            <a:r>
              <a:rPr sz="2400" dirty="0">
                <a:latin typeface="Times New Roman" panose="02020603050405020304" pitchFamily="18" charset="0"/>
                <a:cs typeface="Times New Roman" panose="02020603050405020304" pitchFamily="18" charset="0"/>
              </a:rPr>
              <a:t>machine</a:t>
            </a:r>
            <a:r>
              <a:rPr sz="2400" spc="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operation</a:t>
            </a:r>
            <a:r>
              <a:rPr sz="2400" spc="5" dirty="0">
                <a:latin typeface="Times New Roman" panose="02020603050405020304" pitchFamily="18" charset="0"/>
                <a:cs typeface="Times New Roman" panose="02020603050405020304" pitchFamily="18" charset="0"/>
              </a:rPr>
              <a:t> </a:t>
            </a:r>
            <a:r>
              <a:rPr sz="2400" spc="18" dirty="0">
                <a:latin typeface="Times New Roman" panose="02020603050405020304" pitchFamily="18" charset="0"/>
                <a:cs typeface="Times New Roman" panose="02020603050405020304" pitchFamily="18" charset="0"/>
              </a:rPr>
              <a:t>for</a:t>
            </a:r>
            <a:r>
              <a:rPr sz="2400" spc="14"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each</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machine </a:t>
            </a:r>
            <a:r>
              <a:rPr sz="2400" spc="5"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instruction</a:t>
            </a:r>
            <a:r>
              <a:rPr lang="en-US" sz="2400" spc="-14" dirty="0">
                <a:latin typeface="Times New Roman" panose="02020603050405020304" pitchFamily="18" charset="0"/>
                <a:cs typeface="Times New Roman" panose="02020603050405020304" pitchFamily="18" charset="0"/>
              </a:rPr>
              <a:t>.</a:t>
            </a:r>
          </a:p>
          <a:p>
            <a:pPr marL="10949" marR="27664" algn="just">
              <a:lnSpc>
                <a:spcPts val="2360"/>
              </a:lnSpc>
              <a:spcBef>
                <a:spcPts val="599"/>
              </a:spcBef>
              <a:tabLst>
                <a:tab pos="206901" algn="l"/>
              </a:tabLst>
            </a:pPr>
            <a:endParaRPr lang="en-US" sz="2400" spc="-14" dirty="0">
              <a:latin typeface="Times New Roman" panose="02020603050405020304" pitchFamily="18" charset="0"/>
              <a:cs typeface="Times New Roman" panose="02020603050405020304" pitchFamily="18" charset="0"/>
            </a:endParaRPr>
          </a:p>
          <a:p>
            <a:pPr marL="206324" marR="27664" indent="-195375" algn="just">
              <a:lnSpc>
                <a:spcPts val="2360"/>
              </a:lnSpc>
              <a:spcBef>
                <a:spcPts val="599"/>
              </a:spcBef>
              <a:buChar char="•"/>
              <a:tabLst>
                <a:tab pos="206901" algn="l"/>
              </a:tabLst>
            </a:pPr>
            <a:r>
              <a:rPr lang="en-US" sz="2400" spc="5" dirty="0">
                <a:latin typeface="Times New Roman" panose="02020603050405020304" pitchFamily="18" charset="0"/>
                <a:cs typeface="Times New Roman" panose="02020603050405020304" pitchFamily="18" charset="0"/>
              </a:rPr>
              <a:t>The</a:t>
            </a:r>
            <a:r>
              <a:rPr lang="en-US" sz="2400" spc="1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collection</a:t>
            </a:r>
            <a:r>
              <a:rPr lang="en-US" sz="2400" spc="5" dirty="0">
                <a:latin typeface="Times New Roman" panose="02020603050405020304" pitchFamily="18" charset="0"/>
                <a:cs typeface="Times New Roman" panose="02020603050405020304" pitchFamily="18" charset="0"/>
              </a:rPr>
              <a:t> </a:t>
            </a:r>
            <a:r>
              <a:rPr lang="en-US" sz="2400" spc="36" dirty="0">
                <a:latin typeface="Times New Roman" panose="02020603050405020304" pitchFamily="18" charset="0"/>
                <a:cs typeface="Times New Roman" panose="02020603050405020304" pitchFamily="18" charset="0"/>
              </a:rPr>
              <a:t>of</a:t>
            </a:r>
            <a:r>
              <a:rPr lang="en-US" sz="2400" spc="1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machine</a:t>
            </a:r>
            <a:r>
              <a:rPr lang="en-US" sz="2400" spc="18"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instructions</a:t>
            </a:r>
            <a:r>
              <a:rPr lang="en-US" sz="2400" spc="5"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in</a:t>
            </a:r>
            <a:r>
              <a:rPr lang="en-US" sz="2400" spc="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main </a:t>
            </a:r>
            <a:r>
              <a:rPr lang="en-US" sz="2400" spc="-572"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memory</a:t>
            </a:r>
            <a:r>
              <a:rPr lang="en-US" sz="2400" spc="5"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is</a:t>
            </a:r>
            <a:r>
              <a:rPr lang="en-US" sz="2400" spc="9"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called a</a:t>
            </a:r>
            <a:r>
              <a:rPr lang="en-US" sz="2400" spc="1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machine</a:t>
            </a:r>
            <a:r>
              <a:rPr lang="en-US" sz="2400" spc="9"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language</a:t>
            </a:r>
            <a:r>
              <a:rPr lang="en-US" sz="2400" spc="14"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program.</a:t>
            </a:r>
          </a:p>
          <a:p>
            <a:pPr marL="10949" marR="27664" algn="just">
              <a:lnSpc>
                <a:spcPts val="2360"/>
              </a:lnSpc>
              <a:spcBef>
                <a:spcPts val="599"/>
              </a:spcBef>
              <a:tabLst>
                <a:tab pos="206901" algn="l"/>
              </a:tabLst>
            </a:pPr>
            <a:endParaRPr lang="en-US" sz="2400" dirty="0">
              <a:latin typeface="Times New Roman" panose="02020603050405020304" pitchFamily="18" charset="0"/>
              <a:cs typeface="Times New Roman" panose="02020603050405020304" pitchFamily="18" charset="0"/>
            </a:endParaRPr>
          </a:p>
          <a:p>
            <a:pPr marL="296699" marR="27664" indent="-285750" algn="just">
              <a:lnSpc>
                <a:spcPts val="2360"/>
              </a:lnSpc>
              <a:spcBef>
                <a:spcPts val="599"/>
              </a:spcBef>
              <a:buFont typeface="Arial" panose="020B0604020202020204" pitchFamily="34" charset="0"/>
              <a:buChar char="•"/>
              <a:tabLst>
                <a:tab pos="206901" algn="l"/>
              </a:tabLst>
            </a:pPr>
            <a:r>
              <a:rPr lang="en-US" sz="2400" spc="9"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achine</a:t>
            </a:r>
            <a:r>
              <a:rPr lang="en-US" sz="2400" spc="9"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language</a:t>
            </a:r>
            <a:r>
              <a:rPr lang="en-US" sz="2400" spc="9"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is</a:t>
            </a:r>
            <a:r>
              <a:rPr lang="en-US" sz="2400" spc="5" dirty="0">
                <a:latin typeface="Times New Roman" panose="02020603050405020304" pitchFamily="18" charset="0"/>
                <a:cs typeface="Times New Roman" panose="02020603050405020304" pitchFamily="18" charset="0"/>
              </a:rPr>
              <a:t> a</a:t>
            </a:r>
            <a:r>
              <a:rPr lang="en-US" sz="2400" spc="9"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set</a:t>
            </a:r>
            <a:r>
              <a:rPr lang="en-US" sz="2400" spc="9" dirty="0">
                <a:latin typeface="Times New Roman" panose="02020603050405020304" pitchFamily="18" charset="0"/>
                <a:cs typeface="Times New Roman" panose="02020603050405020304" pitchFamily="18" charset="0"/>
              </a:rPr>
              <a:t> </a:t>
            </a:r>
            <a:r>
              <a:rPr lang="en-US" sz="2400" spc="36" dirty="0">
                <a:latin typeface="Times New Roman" panose="02020603050405020304" pitchFamily="18" charset="0"/>
                <a:cs typeface="Times New Roman" panose="02020603050405020304" pitchFamily="18" charset="0"/>
              </a:rPr>
              <a:t>of </a:t>
            </a:r>
            <a:r>
              <a:rPr lang="en-US" sz="2400" spc="41"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instructions</a:t>
            </a:r>
            <a:r>
              <a:rPr lang="en-US" sz="2400"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executed</a:t>
            </a:r>
            <a:r>
              <a:rPr lang="en-US" sz="2400" spc="5"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directly</a:t>
            </a:r>
            <a:r>
              <a:rPr lang="en-US" sz="2400" spc="5" dirty="0">
                <a:latin typeface="Times New Roman" panose="02020603050405020304" pitchFamily="18" charset="0"/>
                <a:cs typeface="Times New Roman" panose="02020603050405020304" pitchFamily="18" charset="0"/>
              </a:rPr>
              <a:t> </a:t>
            </a:r>
            <a:r>
              <a:rPr lang="en-US" sz="2400" spc="-36" dirty="0">
                <a:latin typeface="Times New Roman" panose="02020603050405020304" pitchFamily="18" charset="0"/>
                <a:cs typeface="Times New Roman" panose="02020603050405020304" pitchFamily="18" charset="0"/>
              </a:rPr>
              <a:t>by</a:t>
            </a:r>
            <a:r>
              <a:rPr lang="en-US" sz="2400" spc="5" dirty="0">
                <a:latin typeface="Times New Roman" panose="02020603050405020304" pitchFamily="18" charset="0"/>
                <a:cs typeface="Times New Roman" panose="02020603050405020304" pitchFamily="18" charset="0"/>
              </a:rPr>
              <a:t> a</a:t>
            </a:r>
            <a:r>
              <a:rPr lang="en-US" sz="2400" spc="9" dirty="0">
                <a:latin typeface="Times New Roman" panose="02020603050405020304" pitchFamily="18" charset="0"/>
                <a:cs typeface="Times New Roman" panose="02020603050405020304" pitchFamily="18" charset="0"/>
              </a:rPr>
              <a:t>  </a:t>
            </a:r>
            <a:r>
              <a:rPr lang="en-US" sz="2400" spc="14" dirty="0">
                <a:latin typeface="Times New Roman" panose="02020603050405020304" pitchFamily="18" charset="0"/>
                <a:cs typeface="Times New Roman" panose="02020603050405020304" pitchFamily="18" charset="0"/>
              </a:rPr>
              <a:t>CPU.</a:t>
            </a:r>
          </a:p>
          <a:p>
            <a:pPr marL="10949" marR="27664" algn="just">
              <a:lnSpc>
                <a:spcPts val="2360"/>
              </a:lnSpc>
              <a:spcBef>
                <a:spcPts val="599"/>
              </a:spcBef>
              <a:tabLst>
                <a:tab pos="206901" algn="l"/>
              </a:tabLst>
            </a:pPr>
            <a:endParaRPr lang="en-US" sz="2400" spc="5" dirty="0">
              <a:latin typeface="Times New Roman" panose="02020603050405020304" pitchFamily="18" charset="0"/>
              <a:cs typeface="Times New Roman" panose="02020603050405020304" pitchFamily="18" charset="0"/>
            </a:endParaRPr>
          </a:p>
          <a:p>
            <a:pPr marL="296699" marR="27664" indent="-285750" algn="just">
              <a:lnSpc>
                <a:spcPts val="2360"/>
              </a:lnSpc>
              <a:spcBef>
                <a:spcPts val="599"/>
              </a:spcBef>
              <a:buFont typeface="Arial" panose="020B0604020202020204" pitchFamily="34" charset="0"/>
              <a:buChar char="•"/>
              <a:tabLst>
                <a:tab pos="206901" algn="l"/>
              </a:tabLst>
            </a:pPr>
            <a:r>
              <a:rPr lang="en-US" sz="2400" spc="14" dirty="0">
                <a:latin typeface="Times New Roman" panose="02020603050405020304" pitchFamily="18" charset="0"/>
                <a:cs typeface="Times New Roman" panose="02020603050405020304" pitchFamily="18" charset="0"/>
              </a:rPr>
              <a:t>Each</a:t>
            </a:r>
            <a:r>
              <a:rPr lang="en-US" sz="2400" spc="5"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instruction </a:t>
            </a:r>
            <a:r>
              <a:rPr lang="en-US" sz="2400" spc="-5"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performs</a:t>
            </a:r>
            <a:r>
              <a:rPr lang="en-US" sz="2400" spc="5" dirty="0">
                <a:latin typeface="Times New Roman" panose="02020603050405020304" pitchFamily="18" charset="0"/>
                <a:cs typeface="Times New Roman" panose="02020603050405020304" pitchFamily="18" charset="0"/>
              </a:rPr>
              <a:t> a</a:t>
            </a:r>
            <a:r>
              <a:rPr lang="en-US" sz="2400" spc="9"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very</a:t>
            </a:r>
            <a:r>
              <a:rPr lang="en-US" sz="2400" spc="5" dirty="0">
                <a:latin typeface="Times New Roman" panose="02020603050405020304" pitchFamily="18" charset="0"/>
                <a:cs typeface="Times New Roman" panose="02020603050405020304" pitchFamily="18" charset="0"/>
              </a:rPr>
              <a:t> speciﬁc</a:t>
            </a:r>
            <a:r>
              <a:rPr lang="en-US" sz="2400" spc="9"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task,</a:t>
            </a:r>
            <a:r>
              <a:rPr lang="en-US" sz="2400" spc="5"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such</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a:t>
            </a:r>
            <a:r>
              <a:rPr lang="en-US" sz="2400" spc="5" dirty="0">
                <a:latin typeface="Times New Roman" panose="02020603050405020304" pitchFamily="18" charset="0"/>
                <a:cs typeface="Times New Roman" panose="02020603050405020304" pitchFamily="18" charset="0"/>
              </a:rPr>
              <a:t> a</a:t>
            </a:r>
            <a:r>
              <a:rPr lang="en-US" sz="2400" spc="9"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load, a </a:t>
            </a:r>
            <a:r>
              <a:rPr lang="en-US" sz="2400" spc="9"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jump,</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or</a:t>
            </a:r>
            <a:r>
              <a:rPr lang="en-US" sz="2400" spc="9"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an</a:t>
            </a:r>
            <a:r>
              <a:rPr lang="en-US" sz="2400" spc="5" dirty="0">
                <a:latin typeface="Times New Roman" panose="02020603050405020304" pitchFamily="18" charset="0"/>
                <a:cs typeface="Times New Roman" panose="02020603050405020304" pitchFamily="18" charset="0"/>
              </a:rPr>
              <a:t> </a:t>
            </a:r>
            <a:r>
              <a:rPr lang="en-US" sz="2400" spc="-9" dirty="0">
                <a:latin typeface="Times New Roman" panose="02020603050405020304" pitchFamily="18" charset="0"/>
                <a:cs typeface="Times New Roman" panose="02020603050405020304" pitchFamily="18" charset="0"/>
              </a:rPr>
              <a:t>ALU</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operation</a:t>
            </a:r>
            <a:r>
              <a:rPr lang="en-US" sz="2400" dirty="0">
                <a:latin typeface="Times New Roman" panose="02020603050405020304" pitchFamily="18" charset="0"/>
                <a:cs typeface="Times New Roman" panose="02020603050405020304" pitchFamily="18" charset="0"/>
              </a:rPr>
              <a:t> on</a:t>
            </a:r>
            <a:r>
              <a:rPr lang="en-US" sz="2400" spc="5" dirty="0">
                <a:latin typeface="Times New Roman" panose="02020603050405020304" pitchFamily="18" charset="0"/>
                <a:cs typeface="Times New Roman" panose="02020603050405020304" pitchFamily="18" charset="0"/>
              </a:rPr>
              <a:t> a</a:t>
            </a:r>
            <a:r>
              <a:rPr lang="en-US" sz="2400" spc="9"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unit</a:t>
            </a:r>
            <a:r>
              <a:rPr lang="en-US" sz="2400" spc="9" dirty="0">
                <a:latin typeface="Times New Roman" panose="02020603050405020304" pitchFamily="18" charset="0"/>
                <a:cs typeface="Times New Roman" panose="02020603050405020304" pitchFamily="18" charset="0"/>
              </a:rPr>
              <a:t> </a:t>
            </a:r>
            <a:r>
              <a:rPr lang="en-US" sz="2400" spc="36" dirty="0">
                <a:latin typeface="Times New Roman" panose="02020603050405020304" pitchFamily="18" charset="0"/>
                <a:cs typeface="Times New Roman" panose="02020603050405020304" pitchFamily="18" charset="0"/>
              </a:rPr>
              <a:t>of</a:t>
            </a:r>
            <a:r>
              <a:rPr lang="en-US" sz="2400" spc="9"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in</a:t>
            </a:r>
            <a:r>
              <a:rPr lang="en-US" sz="2400" spc="5" dirty="0">
                <a:latin typeface="Times New Roman" panose="02020603050405020304" pitchFamily="18" charset="0"/>
                <a:cs typeface="Times New Roman" panose="02020603050405020304" pitchFamily="18" charset="0"/>
              </a:rPr>
              <a:t> a </a:t>
            </a:r>
            <a:r>
              <a:rPr lang="en-US" sz="2400" spc="9" dirty="0">
                <a:latin typeface="Times New Roman" panose="02020603050405020304" pitchFamily="18" charset="0"/>
                <a:cs typeface="Times New Roman" panose="02020603050405020304" pitchFamily="18" charset="0"/>
              </a:rPr>
              <a:t> CPU</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register</a:t>
            </a:r>
            <a:r>
              <a:rPr lang="en-US" sz="2400" spc="14"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or</a:t>
            </a:r>
            <a:r>
              <a:rPr lang="en-US" sz="2400" spc="14" dirty="0">
                <a:latin typeface="Times New Roman" panose="02020603050405020304" pitchFamily="18" charset="0"/>
                <a:cs typeface="Times New Roman" panose="02020603050405020304" pitchFamily="18" charset="0"/>
              </a:rPr>
              <a:t> </a:t>
            </a:r>
            <a:r>
              <a:rPr lang="en-US" sz="2400" spc="-18" dirty="0">
                <a:latin typeface="Times New Roman" panose="02020603050405020304" pitchFamily="18" charset="0"/>
                <a:cs typeface="Times New Roman" panose="02020603050405020304" pitchFamily="18" charset="0"/>
              </a:rPr>
              <a:t>memory.</a:t>
            </a:r>
            <a:endParaRPr lang="en-US" sz="2400" spc="9" dirty="0">
              <a:latin typeface="Times New Roman" panose="02020603050405020304" pitchFamily="18" charset="0"/>
              <a:cs typeface="Times New Roman" panose="02020603050405020304" pitchFamily="18" charset="0"/>
            </a:endParaRPr>
          </a:p>
          <a:p>
            <a:pPr marL="925349" marR="27664" lvl="2" algn="just">
              <a:lnSpc>
                <a:spcPts val="2360"/>
              </a:lnSpc>
              <a:spcBef>
                <a:spcPts val="599"/>
              </a:spcBef>
              <a:tabLst>
                <a:tab pos="206901" algn="l"/>
              </a:tabLst>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6325" y="219075"/>
            <a:ext cx="8123826" cy="769441"/>
          </a:xfrm>
          <a:prstGeom prst="rect">
            <a:avLst/>
          </a:prstGeom>
          <a:noFill/>
        </p:spPr>
        <p:txBody>
          <a:bodyPr wrap="square" rtlCol="0">
            <a:spAutoFit/>
          </a:bodyPr>
          <a:lstStyle/>
          <a:p>
            <a:r>
              <a:rPr lang="en-IN" dirty="0">
                <a:solidFill>
                  <a:srgbClr val="002060"/>
                </a:solidFill>
                <a:latin typeface="Times New Roman" panose="02020603050405020304" pitchFamily="18" charset="0"/>
                <a:cs typeface="Times New Roman" panose="02020603050405020304" pitchFamily="18" charset="0"/>
              </a:rPr>
              <a:t>                               </a:t>
            </a:r>
            <a:r>
              <a:rPr lang="en-IN" sz="4400" dirty="0">
                <a:solidFill>
                  <a:srgbClr val="002060"/>
                </a:solidFill>
                <a:latin typeface="Times New Roman" panose="02020603050405020304" pitchFamily="18" charset="0"/>
                <a:cs typeface="Times New Roman" panose="02020603050405020304" pitchFamily="18" charset="0"/>
              </a:rPr>
              <a:t>Opcodes</a:t>
            </a:r>
            <a:r>
              <a:rPr lang="en-IN" sz="4400" b="1" dirty="0">
                <a:solidFill>
                  <a:srgbClr val="002060"/>
                </a:solidFill>
                <a:latin typeface="Times New Roman" panose="02020603050405020304" pitchFamily="18" charset="0"/>
                <a:cs typeface="Times New Roman" panose="02020603050405020304" pitchFamily="18" charset="0"/>
              </a:rPr>
              <a:t> </a:t>
            </a:r>
            <a:r>
              <a:rPr lang="en-IN" sz="4400" dirty="0">
                <a:solidFill>
                  <a:srgbClr val="002060"/>
                </a:solidFill>
                <a:latin typeface="Times New Roman" panose="02020603050405020304" pitchFamily="18" charset="0"/>
                <a:cs typeface="Times New Roman" panose="02020603050405020304" pitchFamily="18" charset="0"/>
              </a:rPr>
              <a:t>&amp; Operands</a:t>
            </a:r>
            <a:endParaRPr lang="en-US" sz="44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2143" y="1074241"/>
            <a:ext cx="10777307"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a:t>
            </a:r>
            <a:r>
              <a:rPr lang="en-US" sz="2000" b="1" dirty="0">
                <a:latin typeface="Times New Roman" panose="02020603050405020304" pitchFamily="18" charset="0"/>
                <a:cs typeface="Times New Roman" panose="02020603050405020304" pitchFamily="18" charset="0"/>
              </a:rPr>
              <a:t>assembly language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statement</a:t>
            </a:r>
            <a:r>
              <a:rPr lang="en-US" sz="2000" dirty="0">
                <a:latin typeface="Times New Roman" panose="02020603050405020304" pitchFamily="18" charset="0"/>
                <a:cs typeface="Times New Roman" panose="02020603050405020304" pitchFamily="18" charset="0"/>
              </a:rPr>
              <a:t> is split into an </a:t>
            </a:r>
            <a:r>
              <a:rPr lang="en-US" sz="2000" b="1" dirty="0">
                <a:latin typeface="Times New Roman" panose="02020603050405020304" pitchFamily="18" charset="0"/>
                <a:cs typeface="Times New Roman" panose="02020603050405020304" pitchFamily="18" charset="0"/>
              </a:rPr>
              <a:t>opcode</a:t>
            </a:r>
            <a:r>
              <a:rPr lang="en-US" sz="2000" dirty="0">
                <a:latin typeface="Times New Roman" panose="02020603050405020304" pitchFamily="18" charset="0"/>
                <a:cs typeface="Times New Roman" panose="02020603050405020304" pitchFamily="18" charset="0"/>
              </a:rPr>
              <a:t> and an </a:t>
            </a:r>
            <a:r>
              <a:rPr lang="en-US" sz="2000" b="1" dirty="0">
                <a:latin typeface="Times New Roman" panose="02020603050405020304" pitchFamily="18" charset="0"/>
                <a:cs typeface="Times New Roman" panose="02020603050405020304" pitchFamily="18" charset="0"/>
              </a:rPr>
              <a:t>operand</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opcode</a:t>
            </a:r>
            <a:r>
              <a:rPr lang="en-US" sz="2000" dirty="0">
                <a:latin typeface="Times New Roman" panose="02020603050405020304" pitchFamily="18" charset="0"/>
                <a:cs typeface="Times New Roman" panose="02020603050405020304" pitchFamily="18" charset="0"/>
              </a:rPr>
              <a:t> </a:t>
            </a:r>
            <a:r>
              <a:rPr lang="en-US" sz="2000" dirty="0">
                <a:solidFill>
                  <a:srgbClr val="003300"/>
                </a:solidFill>
                <a:latin typeface="Times New Roman" panose="02020603050405020304" pitchFamily="18" charset="0"/>
                <a:cs typeface="Times New Roman" panose="02020603050405020304" pitchFamily="18" charset="0"/>
              </a:rPr>
              <a:t>is the </a:t>
            </a:r>
            <a:r>
              <a:rPr lang="en-US" sz="2000" b="1" dirty="0">
                <a:solidFill>
                  <a:srgbClr val="003300"/>
                </a:solidFill>
                <a:latin typeface="Times New Roman" panose="02020603050405020304" pitchFamily="18" charset="0"/>
                <a:cs typeface="Times New Roman" panose="02020603050405020304" pitchFamily="18" charset="0"/>
              </a:rPr>
              <a:t>instruction</a:t>
            </a:r>
            <a:r>
              <a:rPr lang="en-US" sz="2000" dirty="0">
                <a:solidFill>
                  <a:srgbClr val="003300"/>
                </a:solidFill>
                <a:latin typeface="Times New Roman" panose="02020603050405020304" pitchFamily="18" charset="0"/>
                <a:cs typeface="Times New Roman" panose="02020603050405020304" pitchFamily="18" charset="0"/>
              </a:rPr>
              <a:t> that is executed by the </a:t>
            </a:r>
            <a:r>
              <a:rPr lang="en-US" sz="2000" b="1" dirty="0">
                <a:solidFill>
                  <a:srgbClr val="003300"/>
                </a:solidFill>
                <a:latin typeface="Times New Roman" panose="02020603050405020304" pitchFamily="18" charset="0"/>
                <a:cs typeface="Times New Roman" panose="02020603050405020304" pitchFamily="18" charset="0"/>
              </a:rPr>
              <a:t>CPU</a:t>
            </a:r>
            <a:r>
              <a:rPr lang="en-US" sz="2000" dirty="0">
                <a:latin typeface="Times New Roman" panose="02020603050405020304" pitchFamily="18" charset="0"/>
                <a:cs typeface="Times New Roman" panose="02020603050405020304" pitchFamily="18" charset="0"/>
              </a:rPr>
              <a:t> and the </a:t>
            </a:r>
            <a:r>
              <a:rPr lang="en-US" sz="2000" dirty="0">
                <a:solidFill>
                  <a:srgbClr val="FF0000"/>
                </a:solidFill>
                <a:latin typeface="Times New Roman" panose="02020603050405020304" pitchFamily="18" charset="0"/>
                <a:cs typeface="Times New Roman" panose="02020603050405020304" pitchFamily="18" charset="0"/>
              </a:rPr>
              <a:t>operand</a:t>
            </a:r>
            <a:r>
              <a:rPr lang="en-US" sz="2000" dirty="0">
                <a:latin typeface="Times New Roman" panose="02020603050405020304" pitchFamily="18" charset="0"/>
                <a:cs typeface="Times New Roman" panose="02020603050405020304" pitchFamily="18" charset="0"/>
              </a:rPr>
              <a:t> </a:t>
            </a:r>
            <a:r>
              <a:rPr lang="en-US" sz="2000" dirty="0">
                <a:solidFill>
                  <a:srgbClr val="003300"/>
                </a:solidFill>
                <a:latin typeface="Times New Roman" panose="02020603050405020304" pitchFamily="18" charset="0"/>
                <a:cs typeface="Times New Roman" panose="02020603050405020304" pitchFamily="18" charset="0"/>
              </a:rPr>
              <a:t>is the </a:t>
            </a:r>
            <a:r>
              <a:rPr lang="en-US" sz="2000" b="1" dirty="0">
                <a:solidFill>
                  <a:srgbClr val="003300"/>
                </a:solidFill>
                <a:latin typeface="Times New Roman" panose="02020603050405020304" pitchFamily="18" charset="0"/>
                <a:cs typeface="Times New Roman" panose="02020603050405020304" pitchFamily="18" charset="0"/>
              </a:rPr>
              <a:t>data</a:t>
            </a:r>
            <a:r>
              <a:rPr lang="en-US" sz="2000" dirty="0">
                <a:solidFill>
                  <a:srgbClr val="003300"/>
                </a:solidFill>
                <a:latin typeface="Times New Roman" panose="02020603050405020304" pitchFamily="18" charset="0"/>
                <a:cs typeface="Times New Roman" panose="02020603050405020304" pitchFamily="18" charset="0"/>
              </a:rPr>
              <a:t> or </a:t>
            </a:r>
            <a:r>
              <a:rPr lang="en-US" sz="2000" b="1" dirty="0">
                <a:solidFill>
                  <a:srgbClr val="003300"/>
                </a:solidFill>
                <a:latin typeface="Times New Roman" panose="02020603050405020304" pitchFamily="18" charset="0"/>
                <a:cs typeface="Times New Roman" panose="02020603050405020304" pitchFamily="18" charset="0"/>
              </a:rPr>
              <a:t>memory location</a:t>
            </a:r>
            <a:r>
              <a:rPr lang="en-US" sz="2000" dirty="0">
                <a:solidFill>
                  <a:srgbClr val="003300"/>
                </a:solidFill>
                <a:latin typeface="Times New Roman" panose="02020603050405020304" pitchFamily="18" charset="0"/>
                <a:cs typeface="Times New Roman" panose="02020603050405020304" pitchFamily="18" charset="0"/>
              </a:rPr>
              <a:t> used to execute that instruction.</a:t>
            </a:r>
          </a:p>
          <a:p>
            <a:endParaRPr lang="en-US" sz="2000" dirty="0">
              <a:solidFill>
                <a:srgbClr val="0033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Within the computer, each instruction is represented by a sequence of bits.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instruction is divided into fields, corresponding to the constituent elements of the instruction.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During instruction execution, an instruction is read into an </a:t>
            </a:r>
            <a:r>
              <a:rPr lang="en-US" sz="2000" b="1" dirty="0">
                <a:solidFill>
                  <a:srgbClr val="C00000"/>
                </a:solidFill>
                <a:latin typeface="Times New Roman" panose="02020603050405020304" pitchFamily="18" charset="0"/>
                <a:cs typeface="Times New Roman" panose="02020603050405020304" pitchFamily="18" charset="0"/>
              </a:rPr>
              <a:t>instruction register (IR) </a:t>
            </a:r>
            <a:r>
              <a:rPr lang="en-US" sz="2000" dirty="0">
                <a:solidFill>
                  <a:srgbClr val="C00000"/>
                </a:solidFill>
                <a:latin typeface="Times New Roman" panose="02020603050405020304" pitchFamily="18" charset="0"/>
                <a:cs typeface="Times New Roman" panose="02020603050405020304" pitchFamily="18" charset="0"/>
              </a:rPr>
              <a:t>in the processor.</a:t>
            </a:r>
          </a:p>
          <a:p>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The processor must be able to extract the data from the various instruction fields to perform the required operation.</a:t>
            </a:r>
          </a:p>
          <a:p>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become common practice to use a </a:t>
            </a:r>
            <a:r>
              <a:rPr lang="en-US" sz="2000" dirty="0">
                <a:solidFill>
                  <a:schemeClr val="tx2">
                    <a:lumMod val="50000"/>
                  </a:schemeClr>
                </a:solidFill>
                <a:latin typeface="Times New Roman" panose="02020603050405020304" pitchFamily="18" charset="0"/>
                <a:cs typeface="Times New Roman" panose="02020603050405020304" pitchFamily="18" charset="0"/>
              </a:rPr>
              <a:t>symbolic representation</a:t>
            </a:r>
            <a:r>
              <a:rPr lang="en-US" sz="2000" dirty="0">
                <a:latin typeface="Times New Roman" panose="02020603050405020304" pitchFamily="18" charset="0"/>
                <a:cs typeface="Times New Roman" panose="02020603050405020304" pitchFamily="18" charset="0"/>
              </a:rPr>
              <a:t> of machine instructions.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Opcodes are represented by</a:t>
            </a:r>
            <a:r>
              <a:rPr lang="en-US" sz="2000" dirty="0">
                <a:solidFill>
                  <a:schemeClr val="tx2">
                    <a:lumMod val="50000"/>
                  </a:schemeClr>
                </a:solidFill>
                <a:latin typeface="Times New Roman" panose="02020603050405020304" pitchFamily="18" charset="0"/>
                <a:cs typeface="Times New Roman" panose="02020603050405020304" pitchFamily="18" charset="0"/>
              </a:rPr>
              <a:t> abbreviations</a:t>
            </a:r>
            <a:r>
              <a:rPr lang="en-US" sz="2000" dirty="0">
                <a:latin typeface="Times New Roman" panose="02020603050405020304" pitchFamily="18" charset="0"/>
                <a:cs typeface="Times New Roman" panose="02020603050405020304" pitchFamily="18" charset="0"/>
              </a:rPr>
              <a:t>, called </a:t>
            </a:r>
            <a:r>
              <a:rPr lang="en-US" sz="2000" b="1" i="1" dirty="0">
                <a:solidFill>
                  <a:schemeClr val="tx2">
                    <a:lumMod val="50000"/>
                  </a:schemeClr>
                </a:solidFill>
                <a:latin typeface="Times New Roman" panose="02020603050405020304" pitchFamily="18" charset="0"/>
                <a:cs typeface="Times New Roman" panose="02020603050405020304" pitchFamily="18" charset="0"/>
              </a:rPr>
              <a:t>mnemonic</a:t>
            </a:r>
            <a:r>
              <a:rPr lang="en-US" sz="2000" b="1" dirty="0">
                <a:solidFill>
                  <a:schemeClr val="tx2">
                    <a:lumMod val="50000"/>
                  </a:schemeClr>
                </a:solidFill>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that indicate the operation. </a:t>
            </a:r>
          </a:p>
          <a:p>
            <a:r>
              <a:rPr lang="en-US" sz="2000" dirty="0">
                <a:solidFill>
                  <a:srgbClr val="0070C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75445495"/>
              </p:ext>
            </p:extLst>
          </p:nvPr>
        </p:nvGraphicFramePr>
        <p:xfrm>
          <a:off x="0" y="0"/>
          <a:ext cx="12192000" cy="6869227"/>
        </p:xfrm>
        <a:graphic>
          <a:graphicData uri="http://schemas.openxmlformats.org/drawingml/2006/table">
            <a:tbl>
              <a:tblPr firstRow="1" bandRow="1">
                <a:tableStyleId>{5940675A-B579-460E-94D1-54222C63F5DA}</a:tableStyleId>
              </a:tblPr>
              <a:tblGrid>
                <a:gridCol w="3300935">
                  <a:extLst>
                    <a:ext uri="{9D8B030D-6E8A-4147-A177-3AD203B41FA5}">
                      <a16:colId xmlns:a16="http://schemas.microsoft.com/office/drawing/2014/main" val="20000"/>
                    </a:ext>
                  </a:extLst>
                </a:gridCol>
                <a:gridCol w="8891065">
                  <a:extLst>
                    <a:ext uri="{9D8B030D-6E8A-4147-A177-3AD203B41FA5}">
                      <a16:colId xmlns:a16="http://schemas.microsoft.com/office/drawing/2014/main" val="20001"/>
                    </a:ext>
                  </a:extLst>
                </a:gridCol>
              </a:tblGrid>
              <a:tr h="903174">
                <a:tc>
                  <a:txBody>
                    <a:bodyPr/>
                    <a:lstStyle/>
                    <a:p>
                      <a:pPr algn="ctr"/>
                      <a:r>
                        <a:rPr lang="en-US" sz="1800" b="1" i="0" kern="1200" dirty="0">
                          <a:solidFill>
                            <a:schemeClr val="bg2">
                              <a:lumMod val="10000"/>
                            </a:schemeClr>
                          </a:solidFill>
                          <a:latin typeface="Bookman Old Style" panose="02050604050505020204" pitchFamily="18" charset="0"/>
                          <a:ea typeface="+mn-ea"/>
                          <a:cs typeface="+mn-cs"/>
                        </a:rPr>
                        <a:t>Assembly language opcode mnemonics and instructions</a:t>
                      </a:r>
                      <a:endParaRPr lang="en-US" dirty="0">
                        <a:solidFill>
                          <a:schemeClr val="bg2">
                            <a:lumMod val="10000"/>
                          </a:schemeClr>
                        </a:solidFill>
                        <a:latin typeface="Bookman Old Style" panose="02050604050505020204" pitchFamily="18" charset="0"/>
                      </a:endParaRPr>
                    </a:p>
                  </a:txBody>
                  <a:tcPr>
                    <a:solidFill>
                      <a:srgbClr val="FFFF00"/>
                    </a:solidFill>
                  </a:tcPr>
                </a:tc>
                <a:tc>
                  <a:txBody>
                    <a:bodyPr/>
                    <a:lstStyle/>
                    <a:p>
                      <a:pPr algn="ctr"/>
                      <a:r>
                        <a:rPr lang="en-US" sz="1800" b="1" i="0" kern="1200" dirty="0">
                          <a:solidFill>
                            <a:schemeClr val="bg2">
                              <a:lumMod val="10000"/>
                            </a:schemeClr>
                          </a:solidFill>
                          <a:latin typeface="Bookman Old Style" panose="02050604050505020204" pitchFamily="18" charset="0"/>
                          <a:ea typeface="+mn-ea"/>
                          <a:cs typeface="+mn-cs"/>
                        </a:rPr>
                        <a:t>Meaning/use</a:t>
                      </a:r>
                      <a:endParaRPr lang="en-US" dirty="0">
                        <a:solidFill>
                          <a:schemeClr val="bg2">
                            <a:lumMod val="10000"/>
                          </a:schemeClr>
                        </a:solidFill>
                        <a:latin typeface="Bookman Old Style" panose="02050604050505020204" pitchFamily="18" charset="0"/>
                      </a:endParaRPr>
                    </a:p>
                  </a:txBody>
                  <a:tcPr>
                    <a:solidFill>
                      <a:srgbClr val="FFFF00"/>
                    </a:solidFill>
                  </a:tcPr>
                </a:tc>
                <a:extLst>
                  <a:ext uri="{0D108BD9-81ED-4DB2-BD59-A6C34878D82A}">
                    <a16:rowId xmlns:a16="http://schemas.microsoft.com/office/drawing/2014/main" val="10000"/>
                  </a:ext>
                </a:extLst>
              </a:tr>
              <a:tr h="818975">
                <a:tc>
                  <a:txBody>
                    <a:bodyPr/>
                    <a:lstStyle/>
                    <a:p>
                      <a:r>
                        <a:rPr lang="en-US" sz="1800" b="0" i="0" kern="1200" dirty="0">
                          <a:solidFill>
                            <a:srgbClr val="002060"/>
                          </a:solidFill>
                          <a:latin typeface="Bookman Old Style" panose="02050604050505020204" pitchFamily="18" charset="0"/>
                          <a:ea typeface="+mn-ea"/>
                          <a:cs typeface="+mn-cs"/>
                        </a:rPr>
                        <a:t>INP (Input)</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Inputs a value, then stores the value in the accumulator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1"/>
                  </a:ext>
                </a:extLst>
              </a:tr>
              <a:tr h="651205">
                <a:tc>
                  <a:txBody>
                    <a:bodyPr/>
                    <a:lstStyle/>
                    <a:p>
                      <a:r>
                        <a:rPr lang="en-US" sz="1800" b="0" i="0" kern="1200" dirty="0">
                          <a:solidFill>
                            <a:srgbClr val="002060"/>
                          </a:solidFill>
                          <a:latin typeface="Bookman Old Style" panose="02050604050505020204" pitchFamily="18" charset="0"/>
                          <a:ea typeface="+mn-ea"/>
                          <a:cs typeface="+mn-cs"/>
                        </a:rPr>
                        <a:t>OUT (Output)</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Outputs the accumulator contents</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2"/>
                  </a:ext>
                </a:extLst>
              </a:tr>
              <a:tr h="651205">
                <a:tc>
                  <a:txBody>
                    <a:bodyPr/>
                    <a:lstStyle/>
                    <a:p>
                      <a:r>
                        <a:rPr lang="en-US" sz="1800" b="0" i="0" kern="1200" dirty="0">
                          <a:solidFill>
                            <a:srgbClr val="002060"/>
                          </a:solidFill>
                          <a:latin typeface="Bookman Old Style" panose="02050604050505020204" pitchFamily="18" charset="0"/>
                          <a:ea typeface="+mn-ea"/>
                          <a:cs typeface="+mn-cs"/>
                        </a:rPr>
                        <a:t>STA (Store)</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Transfers a number from the accumulator to RAM</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3"/>
                  </a:ext>
                </a:extLst>
              </a:tr>
              <a:tr h="651205">
                <a:tc>
                  <a:txBody>
                    <a:bodyPr/>
                    <a:lstStyle/>
                    <a:p>
                      <a:r>
                        <a:rPr lang="en-US" sz="1800" b="0" i="0" kern="1200" dirty="0">
                          <a:solidFill>
                            <a:srgbClr val="002060"/>
                          </a:solidFill>
                          <a:latin typeface="Bookman Old Style" panose="02050604050505020204" pitchFamily="18" charset="0"/>
                          <a:ea typeface="+mn-ea"/>
                          <a:cs typeface="+mn-cs"/>
                        </a:rPr>
                        <a:t>LDA (Load)</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Transfers a number from RAM to the accumulator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4"/>
                  </a:ext>
                </a:extLst>
              </a:tr>
              <a:tr h="818975">
                <a:tc>
                  <a:txBody>
                    <a:bodyPr/>
                    <a:lstStyle/>
                    <a:p>
                      <a:r>
                        <a:rPr lang="en-US" sz="1800" b="0" i="0" kern="1200" dirty="0">
                          <a:solidFill>
                            <a:srgbClr val="002060"/>
                          </a:solidFill>
                          <a:latin typeface="Bookman Old Style" panose="02050604050505020204" pitchFamily="18" charset="0"/>
                          <a:ea typeface="+mn-ea"/>
                          <a:cs typeface="+mn-cs"/>
                        </a:rPr>
                        <a:t>ADD (Add)</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Adds accumulator contents to the contents at a RAM address</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5"/>
                  </a:ext>
                </a:extLst>
              </a:tr>
              <a:tr h="930293">
                <a:tc>
                  <a:txBody>
                    <a:bodyPr/>
                    <a:lstStyle/>
                    <a:p>
                      <a:r>
                        <a:rPr lang="en-US" sz="1800" b="0" i="0" kern="1200" dirty="0">
                          <a:solidFill>
                            <a:srgbClr val="002060"/>
                          </a:solidFill>
                          <a:latin typeface="Bookman Old Style" panose="02050604050505020204" pitchFamily="18" charset="0"/>
                          <a:ea typeface="+mn-ea"/>
                          <a:cs typeface="+mn-cs"/>
                        </a:rPr>
                        <a:t>SUB (Subtract)</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Subtracts accumulator contents from the contents at a RAM address</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6"/>
                  </a:ext>
                </a:extLst>
              </a:tr>
              <a:tr h="651205">
                <a:tc>
                  <a:txBody>
                    <a:bodyPr/>
                    <a:lstStyle/>
                    <a:p>
                      <a:r>
                        <a:rPr lang="en-US" sz="1800" b="0" i="0" kern="1200" dirty="0">
                          <a:solidFill>
                            <a:srgbClr val="002060"/>
                          </a:solidFill>
                          <a:latin typeface="Bookman Old Style" panose="02050604050505020204" pitchFamily="18" charset="0"/>
                          <a:ea typeface="+mn-ea"/>
                          <a:cs typeface="+mn-cs"/>
                        </a:rPr>
                        <a:t>BRA (Branch)</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When looping, jumps to the RAM memory address</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7"/>
                  </a:ext>
                </a:extLst>
              </a:tr>
              <a:tr h="390882">
                <a:tc>
                  <a:txBody>
                    <a:bodyPr/>
                    <a:lstStyle/>
                    <a:p>
                      <a:r>
                        <a:rPr lang="en-US" sz="1800" b="0" i="0" kern="1200" dirty="0">
                          <a:solidFill>
                            <a:srgbClr val="002060"/>
                          </a:solidFill>
                          <a:latin typeface="Bookman Old Style" panose="02050604050505020204" pitchFamily="18" charset="0"/>
                          <a:ea typeface="+mn-ea"/>
                          <a:cs typeface="+mn-cs"/>
                        </a:rPr>
                        <a:t>HLT (Halt/Stop/End)</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Stops the processor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8"/>
                  </a:ext>
                </a:extLst>
              </a:tr>
              <a:tr h="390882">
                <a:tc>
                  <a:txBody>
                    <a:bodyPr/>
                    <a:lstStyle/>
                    <a:p>
                      <a:r>
                        <a:rPr lang="en-US" sz="1800" b="0" i="0" kern="1200" dirty="0">
                          <a:solidFill>
                            <a:srgbClr val="002060"/>
                          </a:solidFill>
                          <a:latin typeface="Bookman Old Style" panose="02050604050505020204" pitchFamily="18" charset="0"/>
                          <a:ea typeface="+mn-ea"/>
                          <a:cs typeface="+mn-cs"/>
                        </a:rPr>
                        <a:t>DAT (Data definition)</a:t>
                      </a:r>
                      <a:endParaRPr lang="en-US" dirty="0">
                        <a:solidFill>
                          <a:srgbClr val="002060"/>
                        </a:solidFill>
                        <a:latin typeface="Bookman Old Style" panose="02050604050505020204" pitchFamily="18" charset="0"/>
                      </a:endParaRPr>
                    </a:p>
                  </a:txBody>
                  <a:tcPr>
                    <a:solidFill>
                      <a:srgbClr val="92D050"/>
                    </a:solidFill>
                  </a:tcPr>
                </a:tc>
                <a:tc>
                  <a:txBody>
                    <a:bodyPr/>
                    <a:lstStyle/>
                    <a:p>
                      <a:r>
                        <a:rPr lang="en-US" sz="1800" b="0" i="0" kern="1200" dirty="0">
                          <a:solidFill>
                            <a:srgbClr val="002060"/>
                          </a:solidFill>
                          <a:latin typeface="Bookman Old Style" panose="02050604050505020204" pitchFamily="18" charset="0"/>
                          <a:ea typeface="+mn-ea"/>
                          <a:cs typeface="+mn-cs"/>
                        </a:rPr>
                        <a:t>Variable definition</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6250" y="152401"/>
            <a:ext cx="10182225" cy="6863417"/>
          </a:xfrm>
          <a:prstGeom prst="rect">
            <a:avLst/>
          </a:prstGeom>
          <a:noFill/>
        </p:spPr>
        <p:txBody>
          <a:bodyPr wrap="square" rtlCol="0">
            <a:spAutoFit/>
          </a:bodyPr>
          <a:lstStyle/>
          <a:p>
            <a:r>
              <a:rPr lang="en-US" sz="4000" dirty="0">
                <a:solidFill>
                  <a:srgbClr val="002060"/>
                </a:solidFill>
                <a:latin typeface="Times New Roman" panose="02020603050405020304" pitchFamily="18" charset="0"/>
                <a:cs typeface="Times New Roman" panose="02020603050405020304" pitchFamily="18" charset="0"/>
              </a:rPr>
              <a:t>Operands</a:t>
            </a:r>
            <a:r>
              <a:rPr lang="en-US" sz="4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are also represented symbolically.</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the instruction </a:t>
            </a:r>
            <a:r>
              <a:rPr lang="en-US" sz="2000" dirty="0">
                <a:solidFill>
                  <a:srgbClr val="C00000"/>
                </a:solidFill>
                <a:latin typeface="Times New Roman" panose="02020603050405020304" pitchFamily="18" charset="0"/>
                <a:cs typeface="Times New Roman" panose="02020603050405020304" pitchFamily="18" charset="0"/>
              </a:rPr>
              <a:t>ADD R, Y </a:t>
            </a:r>
            <a:r>
              <a:rPr lang="en-US" sz="2000" dirty="0">
                <a:latin typeface="Times New Roman" panose="02020603050405020304" pitchFamily="18" charset="0"/>
                <a:cs typeface="Times New Roman" panose="02020603050405020304" pitchFamily="18" charset="0"/>
              </a:rPr>
              <a:t>may mean </a:t>
            </a:r>
            <a:r>
              <a:rPr lang="en-US" sz="2000" dirty="0">
                <a:solidFill>
                  <a:srgbClr val="002060"/>
                </a:solidFill>
                <a:latin typeface="Times New Roman" panose="02020603050405020304" pitchFamily="18" charset="0"/>
                <a:cs typeface="Times New Roman" panose="02020603050405020304" pitchFamily="18" charset="0"/>
              </a:rPr>
              <a:t>add the value contained in data location Y to the contents of register R</a:t>
            </a:r>
            <a:r>
              <a:rPr lang="en-US" sz="2000" dirty="0">
                <a:latin typeface="Times New Roman" panose="02020603050405020304" pitchFamily="18" charset="0"/>
                <a:cs typeface="Times New Roman" panose="02020603050405020304" pitchFamily="18" charset="0"/>
              </a:rPr>
              <a:t>. Here, </a:t>
            </a:r>
            <a:r>
              <a:rPr lang="en-US" sz="2000" dirty="0">
                <a:solidFill>
                  <a:schemeClr val="accent4">
                    <a:lumMod val="50000"/>
                  </a:schemeClr>
                </a:solidFill>
                <a:latin typeface="Times New Roman" panose="02020603050405020304" pitchFamily="18" charset="0"/>
                <a:cs typeface="Times New Roman" panose="02020603050405020304" pitchFamily="18" charset="0"/>
              </a:rPr>
              <a:t>Y refers to the address of a location in memory</a:t>
            </a:r>
            <a:r>
              <a:rPr lang="en-US" sz="2000" dirty="0">
                <a:latin typeface="Times New Roman" panose="02020603050405020304" pitchFamily="18" charset="0"/>
                <a:cs typeface="Times New Roman" panose="02020603050405020304" pitchFamily="18" charset="0"/>
              </a:rPr>
              <a:t>, and </a:t>
            </a:r>
            <a:r>
              <a:rPr lang="en-US" sz="2000" dirty="0">
                <a:solidFill>
                  <a:schemeClr val="accent4">
                    <a:lumMod val="50000"/>
                  </a:schemeClr>
                </a:solidFill>
                <a:latin typeface="Times New Roman" panose="02020603050405020304" pitchFamily="18" charset="0"/>
                <a:cs typeface="Times New Roman" panose="02020603050405020304" pitchFamily="18" charset="0"/>
              </a:rPr>
              <a:t>R refers to a particular register</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Note that the operation is performed on the contents of a location, not on its address.</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it is possible to write a machine- language program in symbolic form. </a:t>
            </a:r>
            <a:r>
              <a:rPr lang="en-US" sz="2000" dirty="0">
                <a:solidFill>
                  <a:srgbClr val="7030A0"/>
                </a:solidFill>
                <a:latin typeface="Times New Roman" panose="02020603050405020304" pitchFamily="18" charset="0"/>
                <a:cs typeface="Times New Roman" panose="02020603050405020304" pitchFamily="18" charset="0"/>
              </a:rPr>
              <a:t>Each symbolic opcode has a fixed binary representation</a:t>
            </a:r>
            <a:r>
              <a:rPr lang="en-US" sz="2000" dirty="0">
                <a:latin typeface="Times New Roman" panose="02020603050405020304" pitchFamily="18" charset="0"/>
                <a:cs typeface="Times New Roman" panose="02020603050405020304" pitchFamily="18" charset="0"/>
              </a:rPr>
              <a:t>, and the </a:t>
            </a:r>
            <a:r>
              <a:rPr lang="en-US" sz="2000" dirty="0">
                <a:solidFill>
                  <a:srgbClr val="7030A0"/>
                </a:solidFill>
                <a:latin typeface="Times New Roman" panose="02020603050405020304" pitchFamily="18" charset="0"/>
                <a:cs typeface="Times New Roman" panose="02020603050405020304" pitchFamily="18" charset="0"/>
              </a:rPr>
              <a:t>programmer specifies the location of each symbolic operand</a:t>
            </a:r>
            <a:r>
              <a:rPr lang="en-US" sz="2000" dirty="0">
                <a:latin typeface="Times New Roman" panose="02020603050405020304" pitchFamily="18" charset="0"/>
                <a:cs typeface="Times New Roman" panose="02020603050405020304" pitchFamily="18" charset="0"/>
              </a:rPr>
              <a:t>. For example, the programmer might begin with a list of definitions: </a:t>
            </a:r>
          </a:p>
          <a:p>
            <a:r>
              <a:rPr lang="en-US" sz="2000" dirty="0">
                <a:latin typeface="Times New Roman" panose="02020603050405020304" pitchFamily="18" charset="0"/>
                <a:cs typeface="Times New Roman" panose="02020603050405020304" pitchFamily="18" charset="0"/>
              </a:rPr>
              <a:t>                                               X = 513 </a:t>
            </a:r>
          </a:p>
          <a:p>
            <a:r>
              <a:rPr lang="en-US" sz="2000" dirty="0">
                <a:latin typeface="Times New Roman" panose="02020603050405020304" pitchFamily="18" charset="0"/>
                <a:cs typeface="Times New Roman" panose="02020603050405020304" pitchFamily="18" charset="0"/>
              </a:rPr>
              <a:t>                                               Y = 514</a:t>
            </a:r>
          </a:p>
          <a:p>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simple program would accept this symbolic input, convert opcodes and operand references to binary form, and construct binary machine instructions.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accent2">
                    <a:lumMod val="75000"/>
                  </a:schemeClr>
                </a:solidFill>
                <a:latin typeface="Times New Roman" panose="02020603050405020304" pitchFamily="18" charset="0"/>
                <a:cs typeface="Times New Roman" panose="02020603050405020304" pitchFamily="18" charset="0"/>
              </a:rPr>
              <a:t>An operand (written using </a:t>
            </a:r>
            <a:r>
              <a:rPr lang="en-US" sz="2000" b="1" dirty="0">
                <a:solidFill>
                  <a:schemeClr val="accent2">
                    <a:lumMod val="75000"/>
                  </a:schemeClr>
                </a:solidFill>
                <a:latin typeface="Times New Roman" panose="02020603050405020304" pitchFamily="18" charset="0"/>
                <a:cs typeface="Times New Roman" panose="02020603050405020304" pitchFamily="18" charset="0"/>
              </a:rPr>
              <a:t>hexadecimal</a:t>
            </a:r>
            <a:r>
              <a:rPr lang="en-US" sz="2000" dirty="0">
                <a:solidFill>
                  <a:schemeClr val="accent2">
                    <a:lumMod val="75000"/>
                  </a:schemeClr>
                </a:solidFill>
                <a:latin typeface="Times New Roman" panose="02020603050405020304" pitchFamily="18" charset="0"/>
                <a:cs typeface="Times New Roman" panose="02020603050405020304" pitchFamily="18" charset="0"/>
              </a:rPr>
              <a:t> notation) provides the data itself, or the location where the data to be processed is stored.</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19545910"/>
              </p:ext>
            </p:extLst>
          </p:nvPr>
        </p:nvGraphicFramePr>
        <p:xfrm>
          <a:off x="838200" y="1295400"/>
          <a:ext cx="8982074" cy="5259560"/>
        </p:xfrm>
        <a:graphic>
          <a:graphicData uri="http://schemas.openxmlformats.org/drawingml/2006/table">
            <a:tbl>
              <a:tblPr firstRow="1" bandRow="1">
                <a:tableStyleId>{5940675A-B579-460E-94D1-54222C63F5DA}</a:tableStyleId>
              </a:tblPr>
              <a:tblGrid>
                <a:gridCol w="1944572">
                  <a:extLst>
                    <a:ext uri="{9D8B030D-6E8A-4147-A177-3AD203B41FA5}">
                      <a16:colId xmlns:a16="http://schemas.microsoft.com/office/drawing/2014/main" val="20000"/>
                    </a:ext>
                  </a:extLst>
                </a:gridCol>
                <a:gridCol w="1666775">
                  <a:extLst>
                    <a:ext uri="{9D8B030D-6E8A-4147-A177-3AD203B41FA5}">
                      <a16:colId xmlns:a16="http://schemas.microsoft.com/office/drawing/2014/main" val="20001"/>
                    </a:ext>
                  </a:extLst>
                </a:gridCol>
                <a:gridCol w="1759376">
                  <a:extLst>
                    <a:ext uri="{9D8B030D-6E8A-4147-A177-3AD203B41FA5}">
                      <a16:colId xmlns:a16="http://schemas.microsoft.com/office/drawing/2014/main" val="20002"/>
                    </a:ext>
                  </a:extLst>
                </a:gridCol>
                <a:gridCol w="3611351">
                  <a:extLst>
                    <a:ext uri="{9D8B030D-6E8A-4147-A177-3AD203B41FA5}">
                      <a16:colId xmlns:a16="http://schemas.microsoft.com/office/drawing/2014/main" val="20003"/>
                    </a:ext>
                  </a:extLst>
                </a:gridCol>
              </a:tblGrid>
              <a:tr h="943445">
                <a:tc>
                  <a:txBody>
                    <a:bodyPr/>
                    <a:lstStyle/>
                    <a:p>
                      <a:pPr algn="ctr"/>
                      <a:r>
                        <a:rPr lang="en-US" sz="1800" b="1" i="0" kern="1200" dirty="0">
                          <a:solidFill>
                            <a:schemeClr val="bg2">
                              <a:lumMod val="10000"/>
                            </a:schemeClr>
                          </a:solidFill>
                          <a:latin typeface="Bookman Old Style" panose="02050604050505020204" pitchFamily="18" charset="0"/>
                          <a:ea typeface="+mn-ea"/>
                          <a:cs typeface="+mn-cs"/>
                        </a:rPr>
                        <a:t>Original assembly language</a:t>
                      </a:r>
                      <a:endParaRPr lang="en-US" dirty="0">
                        <a:solidFill>
                          <a:schemeClr val="bg2">
                            <a:lumMod val="10000"/>
                          </a:schemeClr>
                        </a:solidFill>
                        <a:latin typeface="Bookman Old Style" panose="02050604050505020204" pitchFamily="18" charset="0"/>
                      </a:endParaRPr>
                    </a:p>
                  </a:txBody>
                  <a:tcPr>
                    <a:solidFill>
                      <a:srgbClr val="FFFF00"/>
                    </a:solidFill>
                  </a:tcPr>
                </a:tc>
                <a:tc>
                  <a:txBody>
                    <a:bodyPr/>
                    <a:lstStyle/>
                    <a:p>
                      <a:pPr algn="ctr"/>
                      <a:r>
                        <a:rPr lang="en-US" b="1" dirty="0">
                          <a:solidFill>
                            <a:schemeClr val="bg2">
                              <a:lumMod val="10000"/>
                            </a:schemeClr>
                          </a:solidFill>
                          <a:latin typeface="Bookman Old Style" panose="02050604050505020204" pitchFamily="18" charset="0"/>
                        </a:rPr>
                        <a:t>Opcode</a:t>
                      </a:r>
                    </a:p>
                  </a:txBody>
                  <a:tcPr marL="30480" marR="30480" marT="30480" marB="30480" anchor="ctr">
                    <a:solidFill>
                      <a:srgbClr val="FFFF00"/>
                    </a:solidFill>
                  </a:tcPr>
                </a:tc>
                <a:tc>
                  <a:txBody>
                    <a:bodyPr/>
                    <a:lstStyle/>
                    <a:p>
                      <a:pPr algn="ctr"/>
                      <a:r>
                        <a:rPr lang="en-US" b="1" dirty="0">
                          <a:solidFill>
                            <a:schemeClr val="bg2">
                              <a:lumMod val="10000"/>
                            </a:schemeClr>
                          </a:solidFill>
                          <a:latin typeface="Bookman Old Style" panose="02050604050505020204" pitchFamily="18" charset="0"/>
                        </a:rPr>
                        <a:t>Operand</a:t>
                      </a:r>
                    </a:p>
                  </a:txBody>
                  <a:tcPr marL="30480" marR="30480" marT="30480" marB="30480" anchor="ctr">
                    <a:solidFill>
                      <a:srgbClr val="FFFF00"/>
                    </a:solidFill>
                  </a:tcPr>
                </a:tc>
                <a:tc>
                  <a:txBody>
                    <a:bodyPr/>
                    <a:lstStyle/>
                    <a:p>
                      <a:pPr algn="ctr"/>
                      <a:r>
                        <a:rPr lang="en-US" sz="1800" b="1" i="0" kern="1200" dirty="0">
                          <a:solidFill>
                            <a:schemeClr val="bg2">
                              <a:lumMod val="10000"/>
                            </a:schemeClr>
                          </a:solidFill>
                          <a:latin typeface="Bookman Old Style" panose="02050604050505020204" pitchFamily="18" charset="0"/>
                          <a:ea typeface="+mn-ea"/>
                          <a:cs typeface="+mn-cs"/>
                        </a:rPr>
                        <a:t>Description</a:t>
                      </a:r>
                      <a:endParaRPr lang="en-US" dirty="0">
                        <a:solidFill>
                          <a:schemeClr val="bg2">
                            <a:lumMod val="10000"/>
                          </a:schemeClr>
                        </a:solidFill>
                        <a:latin typeface="Bookman Old Style" panose="02050604050505020204" pitchFamily="18" charset="0"/>
                      </a:endParaRPr>
                    </a:p>
                  </a:txBody>
                  <a:tcPr>
                    <a:solidFill>
                      <a:srgbClr val="FFFF00"/>
                    </a:solidFill>
                  </a:tcPr>
                </a:tc>
                <a:extLst>
                  <a:ext uri="{0D108BD9-81ED-4DB2-BD59-A6C34878D82A}">
                    <a16:rowId xmlns:a16="http://schemas.microsoft.com/office/drawing/2014/main" val="10000"/>
                  </a:ext>
                </a:extLst>
              </a:tr>
              <a:tr h="807833">
                <a:tc>
                  <a:txBody>
                    <a:bodyPr/>
                    <a:lstStyle/>
                    <a:p>
                      <a:pPr algn="ctr"/>
                      <a:r>
                        <a:rPr lang="en-US" sz="1800" b="0" i="0" kern="1200" dirty="0">
                          <a:solidFill>
                            <a:srgbClr val="002060"/>
                          </a:solidFill>
                          <a:latin typeface="Bookman Old Style" panose="02050604050505020204" pitchFamily="18" charset="0"/>
                          <a:ea typeface="+mn-ea"/>
                          <a:cs typeface="+mn-cs"/>
                        </a:rPr>
                        <a:t>INP</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INP</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Input value and store in the accumulator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1"/>
                  </a:ext>
                </a:extLst>
              </a:tr>
              <a:tr h="802041">
                <a:tc>
                  <a:txBody>
                    <a:bodyPr/>
                    <a:lstStyle/>
                    <a:p>
                      <a:pPr algn="ctr"/>
                      <a:r>
                        <a:rPr lang="en-US" sz="1800" b="0" i="0" kern="1200" dirty="0">
                          <a:solidFill>
                            <a:srgbClr val="002060"/>
                          </a:solidFill>
                          <a:latin typeface="Bookman Old Style" panose="02050604050505020204" pitchFamily="18" charset="0"/>
                          <a:ea typeface="+mn-ea"/>
                          <a:cs typeface="+mn-cs"/>
                        </a:rPr>
                        <a:t>STA 1C</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STA</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1C</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Store the number at memory address 1C</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2"/>
                  </a:ext>
                </a:extLst>
              </a:tr>
              <a:tr h="807833">
                <a:tc>
                  <a:txBody>
                    <a:bodyPr/>
                    <a:lstStyle/>
                    <a:p>
                      <a:pPr algn="ctr"/>
                      <a:r>
                        <a:rPr lang="en-US" sz="1800" b="0" i="0" kern="1200" dirty="0">
                          <a:solidFill>
                            <a:srgbClr val="002060"/>
                          </a:solidFill>
                          <a:latin typeface="Bookman Old Style" panose="02050604050505020204" pitchFamily="18" charset="0"/>
                          <a:ea typeface="+mn-ea"/>
                          <a:cs typeface="+mn-cs"/>
                        </a:rPr>
                        <a:t>INP</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INP</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Input value and store in the accumulator</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3"/>
                  </a:ext>
                </a:extLst>
              </a:tr>
              <a:tr h="1025748">
                <a:tc>
                  <a:txBody>
                    <a:bodyPr/>
                    <a:lstStyle/>
                    <a:p>
                      <a:pPr algn="ctr"/>
                      <a:r>
                        <a:rPr lang="en-US" sz="1800" b="0" i="0" kern="1200" dirty="0">
                          <a:solidFill>
                            <a:srgbClr val="002060"/>
                          </a:solidFill>
                          <a:latin typeface="Bookman Old Style" panose="02050604050505020204" pitchFamily="18" charset="0"/>
                          <a:ea typeface="+mn-ea"/>
                          <a:cs typeface="+mn-cs"/>
                        </a:rPr>
                        <a:t>ADD 1C</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ADD</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1C</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Add this number to the number stored at memory address 1C</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4"/>
                  </a:ext>
                </a:extLst>
              </a:tr>
              <a:tr h="456315">
                <a:tc>
                  <a:txBody>
                    <a:bodyPr/>
                    <a:lstStyle/>
                    <a:p>
                      <a:pPr algn="ctr"/>
                      <a:r>
                        <a:rPr lang="en-US" sz="1800" b="0" i="0" kern="1200" dirty="0">
                          <a:solidFill>
                            <a:srgbClr val="002060"/>
                          </a:solidFill>
                          <a:latin typeface="Bookman Old Style" panose="02050604050505020204" pitchFamily="18" charset="0"/>
                          <a:ea typeface="+mn-ea"/>
                          <a:cs typeface="+mn-cs"/>
                        </a:rPr>
                        <a:t>OUT</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OUT</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endParaRPr lang="en-US">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Output the result</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5"/>
                  </a:ext>
                </a:extLst>
              </a:tr>
              <a:tr h="416345">
                <a:tc>
                  <a:txBody>
                    <a:bodyPr/>
                    <a:lstStyle/>
                    <a:p>
                      <a:pPr algn="ctr"/>
                      <a:r>
                        <a:rPr lang="en-US" sz="1800" b="0" i="0" kern="1200" dirty="0">
                          <a:solidFill>
                            <a:srgbClr val="002060"/>
                          </a:solidFill>
                          <a:latin typeface="Bookman Old Style" panose="02050604050505020204" pitchFamily="18" charset="0"/>
                          <a:ea typeface="+mn-ea"/>
                          <a:cs typeface="+mn-cs"/>
                        </a:rPr>
                        <a:t>HLT</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HLT</a:t>
                      </a:r>
                      <a:endParaRPr lang="en-US" dirty="0">
                        <a:solidFill>
                          <a:srgbClr val="002060"/>
                        </a:solidFill>
                        <a:latin typeface="Bookman Old Style" panose="02050604050505020204" pitchFamily="18" charset="0"/>
                      </a:endParaRPr>
                    </a:p>
                  </a:txBody>
                  <a:tcPr>
                    <a:solidFill>
                      <a:srgbClr val="92D050"/>
                    </a:solidFill>
                  </a:tcPr>
                </a:tc>
                <a:tc>
                  <a:txBody>
                    <a:bodyPr/>
                    <a:lstStyle/>
                    <a:p>
                      <a:pPr algn="ctr"/>
                      <a:endParaRPr lang="en-US">
                        <a:solidFill>
                          <a:srgbClr val="002060"/>
                        </a:solidFill>
                        <a:latin typeface="Bookman Old Style" panose="02050604050505020204" pitchFamily="18" charset="0"/>
                      </a:endParaRPr>
                    </a:p>
                  </a:txBody>
                  <a:tcPr>
                    <a:solidFill>
                      <a:srgbClr val="92D050"/>
                    </a:solidFill>
                  </a:tcPr>
                </a:tc>
                <a:tc>
                  <a:txBody>
                    <a:bodyPr/>
                    <a:lstStyle/>
                    <a:p>
                      <a:pPr algn="ctr"/>
                      <a:r>
                        <a:rPr lang="en-US" sz="1800" b="0" i="0" kern="1200" dirty="0">
                          <a:solidFill>
                            <a:srgbClr val="002060"/>
                          </a:solidFill>
                          <a:latin typeface="Bookman Old Style" panose="02050604050505020204" pitchFamily="18" charset="0"/>
                          <a:ea typeface="+mn-ea"/>
                          <a:cs typeface="+mn-cs"/>
                        </a:rPr>
                        <a:t>Stop the program</a:t>
                      </a:r>
                      <a:endParaRPr lang="en-US" dirty="0">
                        <a:solidFill>
                          <a:srgbClr val="002060"/>
                        </a:solidFill>
                        <a:latin typeface="Bookman Old Style" panose="02050604050505020204" pitchFamily="18" charset="0"/>
                      </a:endParaRPr>
                    </a:p>
                  </a:txBody>
                  <a:tcPr>
                    <a:solidFill>
                      <a:srgbClr val="92D050"/>
                    </a:solidFill>
                  </a:tcPr>
                </a:tc>
                <a:extLst>
                  <a:ext uri="{0D108BD9-81ED-4DB2-BD59-A6C34878D82A}">
                    <a16:rowId xmlns:a16="http://schemas.microsoft.com/office/drawing/2014/main" val="10006"/>
                  </a:ext>
                </a:extLst>
              </a:tr>
            </a:tbl>
          </a:graphicData>
        </a:graphic>
      </p:graphicFrame>
      <p:sp>
        <p:nvSpPr>
          <p:cNvPr id="3" name="TextBox 2"/>
          <p:cNvSpPr txBox="1"/>
          <p:nvPr/>
        </p:nvSpPr>
        <p:spPr>
          <a:xfrm>
            <a:off x="693217" y="357168"/>
            <a:ext cx="8072494"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table below is a small assembly language program with a description of the opcode and operand components during execution.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90525" y="419100"/>
            <a:ext cx="7934326" cy="438150"/>
          </a:xfrm>
        </p:spPr>
        <p:txBody>
          <a:bodyPr>
            <a:noAutofit/>
          </a:bodyPr>
          <a:lstStyle/>
          <a:p>
            <a:r>
              <a:rPr lang="en-IN" b="1" dirty="0">
                <a:solidFill>
                  <a:srgbClr val="002060"/>
                </a:solidFill>
                <a:latin typeface="Times New Roman" panose="02020603050405020304" pitchFamily="18" charset="0"/>
                <a:cs typeface="Times New Roman" panose="02020603050405020304" pitchFamily="18" charset="0"/>
              </a:rPr>
              <a:t>Instruction Cycle</a:t>
            </a:r>
            <a:br>
              <a:rPr lang="en-IN" b="1" dirty="0">
                <a:solidFill>
                  <a:srgbClr val="002060"/>
                </a:solidFill>
                <a:latin typeface="Times New Roman" panose="02020603050405020304" pitchFamily="18" charset="0"/>
                <a:cs typeface="Times New Roman" panose="02020603050405020304" pitchFamily="18" charset="0"/>
              </a:rPr>
            </a:b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4294967295"/>
          </p:nvPr>
        </p:nvSpPr>
        <p:spPr>
          <a:xfrm>
            <a:off x="-1" y="781050"/>
            <a:ext cx="10353675" cy="6076950"/>
          </a:xfrm>
        </p:spPr>
        <p:txBody>
          <a:bodyPr>
            <a:noAutofit/>
          </a:bodyPr>
          <a:lstStyle/>
          <a:p>
            <a:pPr algn="just"/>
            <a:r>
              <a:rPr lang="en-US" sz="1600" b="1" dirty="0">
                <a:latin typeface="Times New Roman" panose="02020603050405020304" pitchFamily="18" charset="0"/>
                <a:cs typeface="Times New Roman" panose="02020603050405020304" pitchFamily="18" charset="0"/>
              </a:rPr>
              <a:t>A program residing in the memory unit of the computer consists of a sequence of instructions and is executed in the computer by going through a cycle for each instruction.</a:t>
            </a:r>
          </a:p>
          <a:p>
            <a:pPr marL="0" indent="0" algn="just">
              <a:buNone/>
            </a:pPr>
            <a:endParaRPr lang="en-US" sz="1600" b="1" dirty="0">
              <a:latin typeface="Times New Roman" panose="02020603050405020304" pitchFamily="18" charset="0"/>
              <a:cs typeface="Times New Roman" panose="02020603050405020304" pitchFamily="18" charset="0"/>
            </a:endParaRPr>
          </a:p>
          <a:p>
            <a:pPr algn="just"/>
            <a:r>
              <a:rPr lang="en-US" sz="1600" b="1" dirty="0">
                <a:solidFill>
                  <a:srgbClr val="003300"/>
                </a:solidFill>
                <a:latin typeface="Times New Roman" panose="02020603050405020304" pitchFamily="18" charset="0"/>
                <a:cs typeface="Times New Roman" panose="02020603050405020304" pitchFamily="18" charset="0"/>
              </a:rPr>
              <a:t>The instruction cycle (also known as the fetch–decode–execute cycle, or simply the fetch-execute cycle) is the cycle that the</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a:solidFill>
                  <a:srgbClr val="003300"/>
                </a:solidFill>
                <a:latin typeface="Times New Roman" panose="02020603050405020304" pitchFamily="18" charset="0"/>
                <a:cs typeface="Times New Roman" panose="02020603050405020304" pitchFamily="18" charset="0"/>
              </a:rPr>
              <a:t>CPU follows from </a:t>
            </a:r>
            <a:r>
              <a:rPr lang="en-US" sz="1600" b="1" dirty="0">
                <a:solidFill>
                  <a:srgbClr val="FF0000"/>
                </a:solidFill>
                <a:latin typeface="Times New Roman" panose="02020603050405020304" pitchFamily="18" charset="0"/>
                <a:cs typeface="Times New Roman" panose="02020603050405020304" pitchFamily="18" charset="0"/>
              </a:rPr>
              <a:t>boot-up </a:t>
            </a:r>
            <a:r>
              <a:rPr lang="en-US" sz="1600" b="1" dirty="0">
                <a:solidFill>
                  <a:srgbClr val="003300"/>
                </a:solidFill>
                <a:latin typeface="Times New Roman" panose="02020603050405020304" pitchFamily="18" charset="0"/>
                <a:cs typeface="Times New Roman" panose="02020603050405020304" pitchFamily="18" charset="0"/>
              </a:rPr>
              <a:t>until the computer has shut down in order to process instructions.</a:t>
            </a:r>
          </a:p>
          <a:p>
            <a:pPr marL="0" indent="0" algn="just">
              <a:buNone/>
            </a:pPr>
            <a:endParaRPr lang="en-US" sz="1600" b="1" dirty="0">
              <a:solidFill>
                <a:srgbClr val="003300"/>
              </a:solidFill>
              <a:latin typeface="Times New Roman" panose="02020603050405020304" pitchFamily="18" charset="0"/>
              <a:cs typeface="Times New Roman" panose="02020603050405020304" pitchFamily="18" charset="0"/>
            </a:endParaRPr>
          </a:p>
          <a:p>
            <a:pPr algn="just"/>
            <a:r>
              <a:rPr lang="en-US" sz="1600" b="1" dirty="0">
                <a:solidFill>
                  <a:schemeClr val="accent4">
                    <a:lumMod val="50000"/>
                  </a:schemeClr>
                </a:solidFill>
                <a:latin typeface="Times New Roman" panose="02020603050405020304" pitchFamily="18" charset="0"/>
                <a:cs typeface="Times New Roman" panose="02020603050405020304" pitchFamily="18" charset="0"/>
              </a:rPr>
              <a:t>In simpler CPUs, the instruction cycle is executed sequentially, each instruction being processed before the next one is started. </a:t>
            </a:r>
          </a:p>
          <a:p>
            <a:pPr marL="0" indent="0" algn="just">
              <a:buNone/>
            </a:pPr>
            <a:endParaRPr lang="en-US" sz="1600" b="1" dirty="0">
              <a:solidFill>
                <a:schemeClr val="accent4">
                  <a:lumMod val="50000"/>
                </a:schemeClr>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In the basic computer each instruction cycle consists of the following phases:</a:t>
            </a:r>
          </a:p>
          <a:p>
            <a:pPr algn="just">
              <a:buNone/>
            </a:pPr>
            <a:r>
              <a:rPr lang="en-US" sz="1600" b="1"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1. Fetch an instruction from memory.</a:t>
            </a:r>
          </a:p>
          <a:p>
            <a:pPr algn="just">
              <a:buNone/>
            </a:pPr>
            <a:r>
              <a:rPr lang="en-US" sz="1600" b="1" dirty="0">
                <a:solidFill>
                  <a:srgbClr val="FF0000"/>
                </a:solidFill>
                <a:latin typeface="Times New Roman" panose="02020603050405020304" pitchFamily="18" charset="0"/>
                <a:cs typeface="Times New Roman" panose="02020603050405020304" pitchFamily="18" charset="0"/>
              </a:rPr>
              <a:t>      2. Decode the instruction.</a:t>
            </a:r>
          </a:p>
          <a:p>
            <a:pPr algn="just">
              <a:buNone/>
            </a:pPr>
            <a:r>
              <a:rPr lang="en-US" sz="1600" b="1" dirty="0">
                <a:solidFill>
                  <a:srgbClr val="FF0000"/>
                </a:solidFill>
                <a:latin typeface="Times New Roman" panose="02020603050405020304" pitchFamily="18" charset="0"/>
                <a:cs typeface="Times New Roman" panose="02020603050405020304" pitchFamily="18" charset="0"/>
              </a:rPr>
              <a:t>      3. Read the effective address from memory if the instruction has an indirect address. </a:t>
            </a:r>
          </a:p>
          <a:p>
            <a:pPr algn="just">
              <a:buNone/>
            </a:pPr>
            <a:r>
              <a:rPr lang="en-US" sz="1600" b="1" dirty="0">
                <a:solidFill>
                  <a:srgbClr val="FF0000"/>
                </a:solidFill>
                <a:latin typeface="Times New Roman" panose="02020603050405020304" pitchFamily="18" charset="0"/>
                <a:cs typeface="Times New Roman" panose="02020603050405020304" pitchFamily="18" charset="0"/>
              </a:rPr>
              <a:t>      4. Execute the instruction. </a:t>
            </a:r>
          </a:p>
          <a:p>
            <a:pPr algn="just">
              <a:buNone/>
            </a:pPr>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Upon the completion of step 4, the control goes back to step 1 to fetch, decode, and execute the next instruction. This process continues indefinitely unless a HALT instruction is encountered.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06E27-A0DB-42BC-9D62-F01BFFD33056}"/>
              </a:ext>
            </a:extLst>
          </p:cNvPr>
          <p:cNvSpPr txBox="1"/>
          <p:nvPr/>
        </p:nvSpPr>
        <p:spPr>
          <a:xfrm>
            <a:off x="264160" y="101600"/>
            <a:ext cx="10607040" cy="6986528"/>
          </a:xfrm>
          <a:prstGeom prst="rect">
            <a:avLst/>
          </a:prstGeom>
          <a:noFill/>
        </p:spPr>
        <p:txBody>
          <a:bodyPr wrap="square" rtlCol="0">
            <a:spAutoFit/>
          </a:bodyPr>
          <a:lstStyle/>
          <a:p>
            <a:pPr algn="just"/>
            <a:r>
              <a:rPr lang="en-US" sz="4000" dirty="0">
                <a:solidFill>
                  <a:schemeClr val="accent5">
                    <a:lumMod val="50000"/>
                  </a:schemeClr>
                </a:solidFill>
                <a:latin typeface="Times New Roman" panose="02020603050405020304" pitchFamily="18" charset="0"/>
                <a:cs typeface="Times New Roman" panose="02020603050405020304" pitchFamily="18" charset="0"/>
              </a:rPr>
              <a:t>Contents</a:t>
            </a:r>
          </a:p>
          <a:p>
            <a:pPr algn="just"/>
            <a:endParaRPr lang="en-US" sz="2400" dirty="0">
              <a:solidFill>
                <a:schemeClr val="accent5">
                  <a:lumMod val="50000"/>
                </a:schemeClr>
              </a:solidFill>
              <a:latin typeface="Times New Roman" panose="02020603050405020304" pitchFamily="18" charset="0"/>
              <a:cs typeface="Times New Roman" panose="02020603050405020304" pitchFamily="18" charset="0"/>
            </a:endParaRPr>
          </a:p>
          <a:p>
            <a:pPr marL="742950" indent="-742950" algn="just">
              <a:buFont typeface="+mj-lt"/>
              <a:buAutoNum type="arabicPeriod"/>
            </a:pPr>
            <a:r>
              <a:rPr lang="en-US" sz="2400" dirty="0">
                <a:latin typeface="Times New Roman" panose="02020603050405020304" pitchFamily="18" charset="0"/>
                <a:cs typeface="Times New Roman" panose="02020603050405020304" pitchFamily="18" charset="0"/>
              </a:rPr>
              <a:t>Stored program concepts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742950" indent="-742950" algn="just">
              <a:buFont typeface="+mj-lt"/>
              <a:buAutoNum type="arabicPeriod"/>
            </a:pPr>
            <a:r>
              <a:rPr lang="en-US" sz="2400" dirty="0">
                <a:latin typeface="Times New Roman" panose="02020603050405020304" pitchFamily="18" charset="0"/>
                <a:cs typeface="Times New Roman" panose="02020603050405020304" pitchFamily="18" charset="0"/>
              </a:rPr>
              <a:t>Components of a computer system</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742950" indent="-742950" algn="just">
              <a:buFont typeface="+mj-lt"/>
              <a:buAutoNum type="arabicPeriod"/>
            </a:pPr>
            <a:r>
              <a:rPr lang="en-US" sz="2400" dirty="0">
                <a:latin typeface="Times New Roman" panose="02020603050405020304" pitchFamily="18" charset="0"/>
                <a:cs typeface="Times New Roman" panose="02020603050405020304" pitchFamily="18" charset="0"/>
              </a:rPr>
              <a:t>Machine instruction</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742950" indent="-742950" algn="just">
              <a:buFont typeface="+mj-lt"/>
              <a:buAutoNum type="arabicPeriod"/>
            </a:pPr>
            <a:r>
              <a:rPr lang="en-US" sz="2400" dirty="0">
                <a:latin typeface="Times New Roman" panose="02020603050405020304" pitchFamily="18" charset="0"/>
                <a:cs typeface="Times New Roman" panose="02020603050405020304" pitchFamily="18" charset="0"/>
              </a:rPr>
              <a:t>Opcodes and Operands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742950" indent="-742950" algn="just">
              <a:buFont typeface="+mj-lt"/>
              <a:buAutoNum type="arabicPeriod"/>
            </a:pPr>
            <a:r>
              <a:rPr lang="en-US" sz="2400" dirty="0">
                <a:latin typeface="Times New Roman" panose="02020603050405020304" pitchFamily="18" charset="0"/>
                <a:cs typeface="Times New Roman" panose="02020603050405020304" pitchFamily="18" charset="0"/>
              </a:rPr>
              <a:t>Instruction cycle</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742950" indent="-742950" algn="just">
              <a:buFont typeface="+mj-lt"/>
              <a:buAutoNum type="arabicPeriod"/>
            </a:pPr>
            <a:r>
              <a:rPr lang="en-US" sz="2400" dirty="0">
                <a:latin typeface="Times New Roman" panose="02020603050405020304" pitchFamily="18" charset="0"/>
                <a:cs typeface="Times New Roman" panose="02020603050405020304" pitchFamily="18" charset="0"/>
              </a:rPr>
              <a:t>Organization of Central Processing Unit: ALU, Hardwired &amp; Microprogrammed Control Unit</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742950" indent="-742950" algn="just">
              <a:buFont typeface="+mj-lt"/>
              <a:buAutoNum type="arabicPeriod"/>
            </a:pPr>
            <a:r>
              <a:rPr lang="en-US" sz="2400" dirty="0">
                <a:latin typeface="Times New Roman" panose="02020603050405020304" pitchFamily="18" charset="0"/>
                <a:cs typeface="Times New Roman" panose="02020603050405020304" pitchFamily="18" charset="0"/>
              </a:rPr>
              <a:t>General purpose and Special purpose Registers</a:t>
            </a:r>
          </a:p>
          <a:p>
            <a:pPr marL="742950" indent="-742950" algn="just">
              <a:buFont typeface="+mj-lt"/>
              <a:buAutoNum type="arabicPeriod"/>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45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8010" y="302359"/>
            <a:ext cx="9931365" cy="6401753"/>
          </a:xfrm>
          <a:prstGeom prst="rect">
            <a:avLst/>
          </a:prstGeom>
          <a:noFill/>
        </p:spPr>
        <p:txBody>
          <a:bodyPr wrap="square" rtlCol="0">
            <a:spAutoFit/>
          </a:bodyPr>
          <a:lstStyle/>
          <a:p>
            <a:pPr algn="just"/>
            <a:r>
              <a:rPr lang="en-US" sz="4000" b="1" dirty="0">
                <a:solidFill>
                  <a:srgbClr val="002060"/>
                </a:solidFill>
                <a:latin typeface="Times New Roman" panose="02020603050405020304" pitchFamily="18" charset="0"/>
                <a:cs typeface="Times New Roman" panose="02020603050405020304" pitchFamily="18" charset="0"/>
              </a:rPr>
              <a:t>Role of components</a:t>
            </a:r>
          </a:p>
          <a:p>
            <a:pPr algn="just"/>
            <a:endParaRPr lang="en-US" sz="2000" b="1"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hlinkClick r:id="rId2" tooltip="Program counter">
                  <a:extLst>
                    <a:ext uri="{A12FA001-AC4F-418D-AE19-62706E023703}">
                      <ahyp:hlinkClr xmlns:ahyp="http://schemas.microsoft.com/office/drawing/2018/hyperlinkcolor" val="tx"/>
                    </a:ext>
                  </a:extLst>
                </a:hlinkClick>
              </a:rPr>
              <a:t>program counter (PC)</a:t>
            </a:r>
            <a:r>
              <a:rPr lang="en-US" sz="2400" dirty="0">
                <a:latin typeface="Times New Roman" panose="02020603050405020304" pitchFamily="18" charset="0"/>
                <a:cs typeface="Times New Roman" panose="02020603050405020304" pitchFamily="18" charset="0"/>
              </a:rPr>
              <a:t> is a special register that holds the memory address of the next instruction to be executed.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During the fetch stage, the address stored in the PC is copied into the </a:t>
            </a:r>
            <a:r>
              <a:rPr lang="en-US" sz="2400" dirty="0">
                <a:latin typeface="Times New Roman" panose="02020603050405020304" pitchFamily="18" charset="0"/>
                <a:cs typeface="Times New Roman" panose="02020603050405020304" pitchFamily="18" charset="0"/>
                <a:hlinkClick r:id="rId3" tooltip="Memory address register">
                  <a:extLst>
                    <a:ext uri="{A12FA001-AC4F-418D-AE19-62706E023703}">
                      <ahyp:hlinkClr xmlns:ahyp="http://schemas.microsoft.com/office/drawing/2018/hyperlinkcolor" val="tx"/>
                    </a:ext>
                  </a:extLst>
                </a:hlinkClick>
              </a:rPr>
              <a:t>memory address register (MAR)</a:t>
            </a:r>
            <a:r>
              <a:rPr lang="en-US" sz="2400" dirty="0">
                <a:latin typeface="Times New Roman" panose="02020603050405020304" pitchFamily="18" charset="0"/>
                <a:cs typeface="Times New Roman" panose="02020603050405020304" pitchFamily="18" charset="0"/>
              </a:rPr>
              <a:t> and then the PC is incremented in order to "point" to the memory address of the next instruction to be executed.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CPU then takes the instruction at the memory address described by the MAR and copies it into the </a:t>
            </a:r>
            <a:r>
              <a:rPr lang="en-US" sz="2400" dirty="0">
                <a:latin typeface="Times New Roman" panose="02020603050405020304" pitchFamily="18" charset="0"/>
                <a:cs typeface="Times New Roman" panose="02020603050405020304" pitchFamily="18" charset="0"/>
                <a:hlinkClick r:id="rId4" tooltip="Memory buffer register">
                  <a:extLst>
                    <a:ext uri="{A12FA001-AC4F-418D-AE19-62706E023703}">
                      <ahyp:hlinkClr xmlns:ahyp="http://schemas.microsoft.com/office/drawing/2018/hyperlinkcolor" val="tx"/>
                    </a:ext>
                  </a:extLst>
                </a:hlinkClick>
              </a:rPr>
              <a:t>memory data register (MDR)</a:t>
            </a:r>
            <a:r>
              <a:rPr lang="en-US" sz="24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MDR also acts as a two-way register that holds data fetched from memory or data waiting to be stored in memory (it is also known as the </a:t>
            </a:r>
            <a:r>
              <a:rPr lang="en-US" sz="2400" u="sng" dirty="0">
                <a:latin typeface="Times New Roman" panose="02020603050405020304" pitchFamily="18" charset="0"/>
                <a:cs typeface="Times New Roman" panose="02020603050405020304" pitchFamily="18" charset="0"/>
              </a:rPr>
              <a:t>memory buffer register (MBR) </a:t>
            </a:r>
            <a:r>
              <a:rPr lang="en-US" sz="2400" dirty="0">
                <a:latin typeface="Times New Roman" panose="02020603050405020304" pitchFamily="18" charset="0"/>
                <a:cs typeface="Times New Roman" panose="02020603050405020304" pitchFamily="18" charset="0"/>
              </a:rPr>
              <a:t>because of this).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0E2A3-3892-48B3-9AE3-23110D86D91C}"/>
              </a:ext>
            </a:extLst>
          </p:cNvPr>
          <p:cNvSpPr txBox="1"/>
          <p:nvPr/>
        </p:nvSpPr>
        <p:spPr>
          <a:xfrm>
            <a:off x="209551" y="161925"/>
            <a:ext cx="10058399" cy="6344545"/>
          </a:xfrm>
          <a:prstGeom prst="rect">
            <a:avLst/>
          </a:prstGeom>
          <a:noFill/>
        </p:spPr>
        <p:txBody>
          <a:bodyPr wrap="square">
            <a:spAutoFit/>
          </a:bodyPr>
          <a:lstStyle/>
          <a:p>
            <a:pPr algn="just"/>
            <a:endParaRPr lang="en-US" sz="2400"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Eventually, the instruction in the MDR is copied into the </a:t>
            </a:r>
            <a:r>
              <a:rPr lang="en-US" sz="2400" dirty="0">
                <a:latin typeface="Times New Roman" panose="02020603050405020304" pitchFamily="18" charset="0"/>
                <a:cs typeface="Times New Roman" panose="02020603050405020304" pitchFamily="18" charset="0"/>
                <a:hlinkClick r:id="rId2" tooltip="Instruction register">
                  <a:extLst>
                    <a:ext uri="{A12FA001-AC4F-418D-AE19-62706E023703}">
                      <ahyp:hlinkClr xmlns:ahyp="http://schemas.microsoft.com/office/drawing/2018/hyperlinkcolor" val="tx"/>
                    </a:ext>
                  </a:extLst>
                </a:hlinkClick>
              </a:rPr>
              <a:t>current instruction register (CIR)</a:t>
            </a:r>
            <a:r>
              <a:rPr lang="en-US" sz="2400" dirty="0">
                <a:latin typeface="Times New Roman" panose="02020603050405020304" pitchFamily="18" charset="0"/>
                <a:cs typeface="Times New Roman" panose="02020603050405020304" pitchFamily="18" charset="0"/>
              </a:rPr>
              <a:t> which acts as a temporary holding ground for the instruction that has just been fetched from memory.</a:t>
            </a:r>
            <a:endParaRPr lang="en-US" sz="2400" dirty="0">
              <a:solidFill>
                <a:srgbClr val="FF0000"/>
              </a:solidFill>
              <a:latin typeface="Times New Roman" panose="02020603050405020304" pitchFamily="18" charset="0"/>
              <a:cs typeface="Times New Roman" panose="02020603050405020304" pitchFamily="18" charset="0"/>
            </a:endParaRP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During the decode stage, the </a:t>
            </a:r>
            <a:r>
              <a:rPr lang="en-US" sz="2400" dirty="0">
                <a:latin typeface="Times New Roman" panose="02020603050405020304" pitchFamily="18" charset="0"/>
                <a:cs typeface="Times New Roman" panose="02020603050405020304" pitchFamily="18" charset="0"/>
                <a:hlinkClick r:id="rId3" tooltip="Control unit">
                  <a:extLst>
                    <a:ext uri="{A12FA001-AC4F-418D-AE19-62706E023703}">
                      <ahyp:hlinkClr xmlns:ahyp="http://schemas.microsoft.com/office/drawing/2018/hyperlinkcolor" val="tx"/>
                    </a:ext>
                  </a:extLst>
                </a:hlinkClick>
              </a:rPr>
              <a:t>control unit (CU)</a:t>
            </a:r>
            <a:r>
              <a:rPr lang="en-US" sz="2400" dirty="0">
                <a:latin typeface="Times New Roman" panose="02020603050405020304" pitchFamily="18" charset="0"/>
                <a:cs typeface="Times New Roman" panose="02020603050405020304" pitchFamily="18" charset="0"/>
              </a:rPr>
              <a:t> will decode the instruction in the CIR.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CU then sends signals to other components within the CPU, such as the </a:t>
            </a:r>
            <a:r>
              <a:rPr lang="en-US" sz="2400" dirty="0">
                <a:latin typeface="Times New Roman" panose="02020603050405020304" pitchFamily="18" charset="0"/>
                <a:cs typeface="Times New Roman" panose="02020603050405020304" pitchFamily="18" charset="0"/>
                <a:hlinkClick r:id="rId4" tooltip="Arithmetic logic unit">
                  <a:extLst>
                    <a:ext uri="{A12FA001-AC4F-418D-AE19-62706E023703}">
                      <ahyp:hlinkClr xmlns:ahyp="http://schemas.microsoft.com/office/drawing/2018/hyperlinkcolor" val="tx"/>
                    </a:ext>
                  </a:extLst>
                </a:hlinkClick>
              </a:rPr>
              <a:t>arithmetic logic unit (ALU)</a:t>
            </a:r>
            <a:r>
              <a:rPr lang="en-US" sz="2400" dirty="0">
                <a:latin typeface="Times New Roman" panose="02020603050405020304" pitchFamily="18" charset="0"/>
                <a:cs typeface="Times New Roman" panose="02020603050405020304" pitchFamily="18" charset="0"/>
              </a:rPr>
              <a:t> and the </a:t>
            </a:r>
            <a:r>
              <a:rPr lang="en-US" sz="2400" dirty="0">
                <a:latin typeface="Times New Roman" panose="02020603050405020304" pitchFamily="18" charset="0"/>
                <a:cs typeface="Times New Roman" panose="02020603050405020304" pitchFamily="18" charset="0"/>
                <a:hlinkClick r:id="rId5" tooltip="Floating-point unit">
                  <a:extLst>
                    <a:ext uri="{A12FA001-AC4F-418D-AE19-62706E023703}">
                      <ahyp:hlinkClr xmlns:ahyp="http://schemas.microsoft.com/office/drawing/2018/hyperlinkcolor" val="tx"/>
                    </a:ext>
                  </a:extLst>
                </a:hlinkClick>
              </a:rPr>
              <a:t>floating point unit (FPU)</a:t>
            </a:r>
            <a:r>
              <a:rPr lang="en-US" sz="2400" dirty="0">
                <a:latin typeface="Times New Roman" panose="02020603050405020304" pitchFamily="18" charset="0"/>
                <a:cs typeface="Times New Roman" panose="02020603050405020304" pitchFamily="18" charset="0"/>
              </a:rPr>
              <a:t>. </a:t>
            </a:r>
          </a:p>
          <a:p>
            <a:pPr algn="just">
              <a:buFont typeface="Wingdings"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ALU performs arithmetic operations such as addition and subtraction and also </a:t>
            </a:r>
            <a:r>
              <a:rPr lang="en-US" sz="2400" dirty="0">
                <a:latin typeface="Times New Roman" panose="02020603050405020304" pitchFamily="18" charset="0"/>
                <a:cs typeface="Times New Roman" panose="02020603050405020304" pitchFamily="18" charset="0"/>
                <a:hlinkClick r:id="rId6" tooltip="Multiplication and repeated addition">
                  <a:extLst>
                    <a:ext uri="{A12FA001-AC4F-418D-AE19-62706E023703}">
                      <ahyp:hlinkClr xmlns:ahyp="http://schemas.microsoft.com/office/drawing/2018/hyperlinkcolor" val="tx"/>
                    </a:ext>
                  </a:extLst>
                </a:hlinkClick>
              </a:rPr>
              <a:t>multiplication via repeated addition</a:t>
            </a:r>
            <a:r>
              <a:rPr lang="en-US" sz="2400" dirty="0">
                <a:latin typeface="Times New Roman" panose="02020603050405020304" pitchFamily="18" charset="0"/>
                <a:cs typeface="Times New Roman" panose="02020603050405020304" pitchFamily="18" charset="0"/>
              </a:rPr>
              <a:t> and </a:t>
            </a:r>
            <a:r>
              <a:rPr lang="en-US" sz="2400" u="sng" dirty="0">
                <a:latin typeface="Times New Roman" panose="02020603050405020304" pitchFamily="18" charset="0"/>
                <a:cs typeface="Times New Roman" panose="02020603050405020304" pitchFamily="18" charset="0"/>
              </a:rPr>
              <a:t>division via repeated subtraction</a:t>
            </a:r>
            <a:r>
              <a:rPr lang="en-US" sz="2400" dirty="0">
                <a:latin typeface="Times New Roman" panose="02020603050405020304" pitchFamily="18" charset="0"/>
                <a:cs typeface="Times New Roman" panose="02020603050405020304" pitchFamily="18" charset="0"/>
              </a:rPr>
              <a:t>.</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also performs logic operations such as </a:t>
            </a:r>
            <a:r>
              <a:rPr lang="en-US" sz="2400" dirty="0">
                <a:latin typeface="Times New Roman" panose="02020603050405020304" pitchFamily="18" charset="0"/>
                <a:cs typeface="Times New Roman" panose="02020603050405020304" pitchFamily="18" charset="0"/>
                <a:hlinkClick r:id="rId7" tooltip="AND gate">
                  <a:extLst>
                    <a:ext uri="{A12FA001-AC4F-418D-AE19-62706E023703}">
                      <ahyp:hlinkClr xmlns:ahyp="http://schemas.microsoft.com/office/drawing/2018/hyperlinkcolor" val="tx"/>
                    </a:ext>
                  </a:extLst>
                </a:hlinkClick>
              </a:rPr>
              <a:t>AND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8" tooltip="OR gate">
                  <a:extLst>
                    <a:ext uri="{A12FA001-AC4F-418D-AE19-62706E023703}">
                      <ahyp:hlinkClr xmlns:ahyp="http://schemas.microsoft.com/office/drawing/2018/hyperlinkcolor" val="tx"/>
                    </a:ext>
                  </a:extLst>
                </a:hlinkClick>
              </a:rPr>
              <a:t>OR</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9" tooltip="Inverter (logic gate)">
                  <a:extLst>
                    <a:ext uri="{A12FA001-AC4F-418D-AE19-62706E023703}">
                      <ahyp:hlinkClr xmlns:ahyp="http://schemas.microsoft.com/office/drawing/2018/hyperlinkcolor" val="tx"/>
                    </a:ext>
                  </a:extLst>
                </a:hlinkClick>
              </a:rPr>
              <a:t>NOT</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10" tooltip="Bitwise operation">
                  <a:extLst>
                    <a:ext uri="{A12FA001-AC4F-418D-AE19-62706E023703}">
                      <ahyp:hlinkClr xmlns:ahyp="http://schemas.microsoft.com/office/drawing/2018/hyperlinkcolor" val="tx"/>
                    </a:ext>
                  </a:extLst>
                </a:hlinkClick>
              </a:rPr>
              <a:t>binary shifts</a:t>
            </a:r>
            <a:r>
              <a:rPr lang="en-US" sz="2400" dirty="0">
                <a:latin typeface="Times New Roman" panose="02020603050405020304" pitchFamily="18" charset="0"/>
                <a:cs typeface="Times New Roman" panose="02020603050405020304" pitchFamily="18" charset="0"/>
              </a:rPr>
              <a:t> as well.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FPU is reserved for performing </a:t>
            </a:r>
            <a:r>
              <a:rPr lang="en-US" sz="2400" dirty="0">
                <a:latin typeface="Times New Roman" panose="02020603050405020304" pitchFamily="18" charset="0"/>
                <a:cs typeface="Times New Roman" panose="02020603050405020304" pitchFamily="18" charset="0"/>
                <a:hlinkClick r:id="rId11" tooltip="Floating-point arithmetic">
                  <a:extLst>
                    <a:ext uri="{A12FA001-AC4F-418D-AE19-62706E023703}">
                      <ahyp:hlinkClr xmlns:ahyp="http://schemas.microsoft.com/office/drawing/2018/hyperlinkcolor" val="tx"/>
                    </a:ext>
                  </a:extLst>
                </a:hlinkClick>
              </a:rPr>
              <a:t>floating-point operations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51701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65" y="514350"/>
            <a:ext cx="10973585" cy="6124754"/>
          </a:xfrm>
          <a:prstGeom prst="rect">
            <a:avLst/>
          </a:prstGeom>
          <a:noFill/>
        </p:spPr>
        <p:txBody>
          <a:bodyPr wrap="square" rtlCol="0">
            <a:spAutoFit/>
          </a:bodyPr>
          <a:lstStyle/>
          <a:p>
            <a:pPr algn="just"/>
            <a:r>
              <a:rPr lang="en-US" sz="4000" b="1" dirty="0">
                <a:solidFill>
                  <a:srgbClr val="002060"/>
                </a:solidFill>
                <a:latin typeface="Times New Roman" panose="02020603050405020304" pitchFamily="18" charset="0"/>
                <a:cs typeface="Times New Roman" panose="02020603050405020304" pitchFamily="18" charset="0"/>
              </a:rPr>
              <a:t>Summary of stages</a:t>
            </a:r>
          </a:p>
          <a:p>
            <a:pPr algn="just"/>
            <a:endParaRPr lang="en-US" sz="2800" b="1" i="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Each computer's CPU can have different cycles based on different instruction sets, but will be similar to the following cycle: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chemeClr val="tx2">
                    <a:lumMod val="50000"/>
                  </a:schemeClr>
                </a:solidFill>
                <a:latin typeface="Times New Roman" panose="02020603050405020304" pitchFamily="18" charset="0"/>
                <a:cs typeface="Times New Roman" panose="02020603050405020304" pitchFamily="18" charset="0"/>
              </a:rPr>
              <a:t>Fetch Stage</a:t>
            </a:r>
            <a:r>
              <a:rPr lang="en-US" dirty="0">
                <a:solidFill>
                  <a:schemeClr val="tx2">
                    <a:lumMod val="50000"/>
                  </a:schemeClr>
                </a:solidFill>
                <a:latin typeface="Times New Roman" panose="02020603050405020304" pitchFamily="18" charset="0"/>
                <a:cs typeface="Times New Roman" panose="02020603050405020304" pitchFamily="18" charset="0"/>
              </a:rPr>
              <a:t>: The next instruction is fetched from the memory address that is currently stored in the PC and stored into the instruction register. At the end of the fetch operation, the PC points to the next instruction that will be read at the next cycle.</a:t>
            </a:r>
          </a:p>
          <a:p>
            <a:pPr algn="just"/>
            <a:endParaRPr lang="en-US" dirty="0">
              <a:solidFill>
                <a:schemeClr val="tx2">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Decode Stage</a:t>
            </a:r>
            <a:r>
              <a:rPr lang="en-US" dirty="0">
                <a:latin typeface="Times New Roman" panose="02020603050405020304" pitchFamily="18" charset="0"/>
                <a:cs typeface="Times New Roman" panose="02020603050405020304" pitchFamily="18" charset="0"/>
              </a:rPr>
              <a:t>: During this stage, the encoded instruction presented in the instruction register is interpreted by the decoder.</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Read the effective address</a:t>
            </a:r>
            <a:r>
              <a:rPr lang="en-US" dirty="0">
                <a:latin typeface="Times New Roman" panose="02020603050405020304" pitchFamily="18" charset="0"/>
                <a:cs typeface="Times New Roman" panose="02020603050405020304" pitchFamily="18" charset="0"/>
              </a:rPr>
              <a:t>: In the case of a memory instruction (direct or indirect), the execution phase will be during the next clock pulse. </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the instruction has an </a:t>
            </a:r>
            <a:r>
              <a:rPr lang="en-US" dirty="0">
                <a:latin typeface="Times New Roman" panose="02020603050405020304" pitchFamily="18" charset="0"/>
                <a:cs typeface="Times New Roman" panose="02020603050405020304" pitchFamily="18" charset="0"/>
                <a:hlinkClick r:id="rId2" tooltip="Indirect address">
                  <a:extLst>
                    <a:ext uri="{A12FA001-AC4F-418D-AE19-62706E023703}">
                      <ahyp:hlinkClr xmlns:ahyp="http://schemas.microsoft.com/office/drawing/2018/hyperlinkcolor" val="tx"/>
                    </a:ext>
                  </a:extLst>
                </a:hlinkClick>
              </a:rPr>
              <a:t>indirect address</a:t>
            </a:r>
            <a:r>
              <a:rPr lang="en-US" dirty="0">
                <a:latin typeface="Times New Roman" panose="02020603050405020304" pitchFamily="18" charset="0"/>
                <a:cs typeface="Times New Roman" panose="02020603050405020304" pitchFamily="18" charset="0"/>
              </a:rPr>
              <a:t>, the effective address is read from main memory, and any required data is fetched from main memory to be processed and then placed into data registers (clock pulse: T</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the instruction is </a:t>
            </a:r>
            <a:r>
              <a:rPr lang="en-US" u="sng" dirty="0">
                <a:latin typeface="Times New Roman" panose="02020603050405020304" pitchFamily="18" charset="0"/>
                <a:cs typeface="Times New Roman" panose="02020603050405020304" pitchFamily="18" charset="0"/>
              </a:rPr>
              <a:t>direct, </a:t>
            </a:r>
            <a:r>
              <a:rPr lang="en-US" dirty="0">
                <a:latin typeface="Times New Roman" panose="02020603050405020304" pitchFamily="18" charset="0"/>
                <a:cs typeface="Times New Roman" panose="02020603050405020304" pitchFamily="18" charset="0"/>
              </a:rPr>
              <a:t>nothing is done during this clock pulse. </a:t>
            </a: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this is an </a:t>
            </a:r>
            <a:r>
              <a:rPr lang="en-US" u="sng" dirty="0">
                <a:latin typeface="Times New Roman" panose="02020603050405020304" pitchFamily="18" charset="0"/>
                <a:cs typeface="Times New Roman" panose="02020603050405020304" pitchFamily="18" charset="0"/>
              </a:rPr>
              <a:t>I/O instruction </a:t>
            </a:r>
            <a:r>
              <a:rPr lang="en-US" dirty="0">
                <a:latin typeface="Times New Roman" panose="02020603050405020304" pitchFamily="18" charset="0"/>
                <a:cs typeface="Times New Roman" panose="02020603050405020304" pitchFamily="18" charset="0"/>
              </a:rPr>
              <a:t>or a register instruction, the operation is performed during the clock pulse.</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50749-B163-4571-8B60-69FE15DFD3C0}"/>
              </a:ext>
            </a:extLst>
          </p:cNvPr>
          <p:cNvSpPr txBox="1"/>
          <p:nvPr/>
        </p:nvSpPr>
        <p:spPr>
          <a:xfrm>
            <a:off x="490889" y="600075"/>
            <a:ext cx="9862786" cy="6555641"/>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rgbClr val="003300"/>
                </a:solidFill>
                <a:latin typeface="Times New Roman" panose="02020603050405020304" pitchFamily="18" charset="0"/>
                <a:cs typeface="Times New Roman" panose="02020603050405020304" pitchFamily="18" charset="0"/>
              </a:rPr>
              <a:t>Execute Stage</a:t>
            </a:r>
            <a:r>
              <a:rPr lang="en-US" sz="2000" dirty="0">
                <a:solidFill>
                  <a:srgbClr val="003300"/>
                </a:solidFill>
                <a:latin typeface="Times New Roman" panose="02020603050405020304" pitchFamily="18" charset="0"/>
                <a:cs typeface="Times New Roman" panose="02020603050405020304" pitchFamily="18" charset="0"/>
              </a:rPr>
              <a:t>:</a:t>
            </a:r>
          </a:p>
          <a:p>
            <a:pPr algn="just"/>
            <a:r>
              <a:rPr lang="en-US" sz="2000" dirty="0">
                <a:solidFill>
                  <a:srgbClr val="003300"/>
                </a:solidFill>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 control unit of the CPU passes the decoded information as a sequence of control signals to the relevant functional units of the CPU to perform the actions required by the instruction, such as reading values from registers, passing them to the ALU to perform mathematical or logic functions on them, and writing the result back to a register.</a:t>
            </a:r>
          </a:p>
          <a:p>
            <a:pPr marL="285750" indent="-28575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Repeat Cycle:</a:t>
            </a: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addition, on most processors </a:t>
            </a:r>
            <a:r>
              <a:rPr lang="en-US" sz="2000" dirty="0">
                <a:latin typeface="Times New Roman" panose="02020603050405020304" pitchFamily="18" charset="0"/>
                <a:cs typeface="Times New Roman" panose="02020603050405020304" pitchFamily="18" charset="0"/>
                <a:hlinkClick r:id="rId2" tooltip="Interrupt">
                  <a:extLst>
                    <a:ext uri="{A12FA001-AC4F-418D-AE19-62706E023703}">
                      <ahyp:hlinkClr xmlns:ahyp="http://schemas.microsoft.com/office/drawing/2018/hyperlinkcolor" val="tx"/>
                    </a:ext>
                  </a:extLst>
                </a:hlinkClick>
              </a:rPr>
              <a:t>interrupts</a:t>
            </a:r>
            <a:r>
              <a:rPr lang="en-US" sz="2000" dirty="0">
                <a:latin typeface="Times New Roman" panose="02020603050405020304" pitchFamily="18" charset="0"/>
                <a:cs typeface="Times New Roman" panose="02020603050405020304" pitchFamily="18" charset="0"/>
              </a:rPr>
              <a:t> can occur. This will cause the CPU to jump to an interrupt service routine, execute that and then return. In some cases an instruction can be interrupted in the middle, the instruction will have no effect, but will be re-executed after return from the interrupt.</a:t>
            </a:r>
          </a:p>
          <a:p>
            <a:pPr marL="285750" indent="-28575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Initiation:</a:t>
            </a: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cycle begins as soon as power is applied to the system, with an initial PC value that is predefined by the system's architecture (for instance, in Intel </a:t>
            </a:r>
            <a:r>
              <a:rPr lang="en-US" sz="2000" dirty="0">
                <a:latin typeface="Times New Roman" panose="02020603050405020304" pitchFamily="18" charset="0"/>
                <a:cs typeface="Times New Roman" panose="02020603050405020304" pitchFamily="18" charset="0"/>
                <a:hlinkClick r:id="rId3" tooltip="IA-32">
                  <a:extLst>
                    <a:ext uri="{A12FA001-AC4F-418D-AE19-62706E023703}">
                      <ahyp:hlinkClr xmlns:ahyp="http://schemas.microsoft.com/office/drawing/2018/hyperlinkcolor" val="tx"/>
                    </a:ext>
                  </a:extLst>
                </a:hlinkClick>
              </a:rPr>
              <a:t>IA-32</a:t>
            </a:r>
            <a:r>
              <a:rPr lang="en-US" sz="2000" dirty="0">
                <a:latin typeface="Times New Roman" panose="02020603050405020304" pitchFamily="18" charset="0"/>
                <a:cs typeface="Times New Roman" panose="02020603050405020304" pitchFamily="18" charset="0"/>
              </a:rPr>
              <a:t> CPUs, the predefined PC value is 0xfffffff0). </a:t>
            </a:r>
          </a:p>
          <a:p>
            <a:pPr algn="just"/>
            <a:endParaRPr lang="en-US" sz="2000" dirty="0">
              <a:solidFill>
                <a:srgbClr val="003300"/>
              </a:solidFill>
              <a:latin typeface="Times New Roman" panose="02020603050405020304" pitchFamily="18" charset="0"/>
              <a:cs typeface="Times New Roman" panose="02020603050405020304" pitchFamily="18" charset="0"/>
            </a:endParaRPr>
          </a:p>
          <a:p>
            <a:pPr algn="just"/>
            <a:endParaRPr lang="en-US" sz="2000" dirty="0">
              <a:solidFill>
                <a:srgbClr val="00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136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tatic.javatpoint.com/tutorial/coa/images/instruction-cycle.png"/>
          <p:cNvPicPr>
            <a:picLocks noChangeAspect="1" noChangeArrowheads="1"/>
          </p:cNvPicPr>
          <p:nvPr/>
        </p:nvPicPr>
        <p:blipFill>
          <a:blip r:embed="rId2"/>
          <a:srcRect/>
          <a:stretch>
            <a:fillRect/>
          </a:stretch>
        </p:blipFill>
        <p:spPr bwMode="auto">
          <a:xfrm>
            <a:off x="988199" y="162415"/>
            <a:ext cx="3571868" cy="3473479"/>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4039340" y="2554823"/>
            <a:ext cx="6001305" cy="4139174"/>
          </a:xfrm>
          <a:prstGeom prst="rect">
            <a:avLst/>
          </a:prstGeom>
          <a:noFill/>
          <a:ln w="9525">
            <a:noFill/>
            <a:miter lim="800000"/>
            <a:headEnd/>
            <a:tailEnd/>
          </a:ln>
          <a:effectLst/>
        </p:spPr>
      </p:pic>
      <p:cxnSp>
        <p:nvCxnSpPr>
          <p:cNvPr id="10" name="Straight Arrow Connector 9"/>
          <p:cNvCxnSpPr/>
          <p:nvPr/>
        </p:nvCxnSpPr>
        <p:spPr>
          <a:xfrm>
            <a:off x="4738679" y="1077188"/>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81687" y="892522"/>
            <a:ext cx="1571636" cy="369332"/>
          </a:xfrm>
          <a:prstGeom prst="rect">
            <a:avLst/>
          </a:prstGeom>
          <a:noFill/>
        </p:spPr>
        <p:txBody>
          <a:bodyPr wrap="square" rtlCol="0">
            <a:spAutoFit/>
          </a:bodyPr>
          <a:lstStyle/>
          <a:p>
            <a:r>
              <a:rPr lang="en-IN" b="1" dirty="0"/>
              <a:t>Fig 6</a:t>
            </a:r>
            <a:endParaRPr lang="en-US" b="1" dirty="0"/>
          </a:p>
        </p:txBody>
      </p:sp>
      <p:cxnSp>
        <p:nvCxnSpPr>
          <p:cNvPr id="14" name="Straight Arrow Connector 13"/>
          <p:cNvCxnSpPr/>
          <p:nvPr/>
        </p:nvCxnSpPr>
        <p:spPr>
          <a:xfrm rot="10800000">
            <a:off x="3595670" y="4857760"/>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74133" y="4673094"/>
            <a:ext cx="1357322" cy="369332"/>
          </a:xfrm>
          <a:prstGeom prst="rect">
            <a:avLst/>
          </a:prstGeom>
          <a:noFill/>
        </p:spPr>
        <p:txBody>
          <a:bodyPr wrap="square" rtlCol="0">
            <a:spAutoFit/>
          </a:bodyPr>
          <a:lstStyle/>
          <a:p>
            <a:r>
              <a:rPr lang="en-IN" b="1" dirty="0"/>
              <a:t>Fig 7</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1" y="1438275"/>
            <a:ext cx="10953750"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Instruction processing consists of two steps: The processor reads (fetches) instructions from memory one at a time and executes each instruction.</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 execution consists of repeating the process of instruction fetch and instruction execution.</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instruction execution may involve several operations and depends on the nature of the instruction.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processing required for a single instruction is called an </a:t>
            </a:r>
            <a:r>
              <a:rPr lang="en-US" sz="2000" b="1" dirty="0">
                <a:latin typeface="Times New Roman" panose="02020603050405020304" pitchFamily="18" charset="0"/>
                <a:cs typeface="Times New Roman" panose="02020603050405020304" pitchFamily="18" charset="0"/>
              </a:rPr>
              <a:t>instruction cycle</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simplified two-step description given previously, the instruction cycle is depicted in Fig 7. The two steps are referred to as the </a:t>
            </a:r>
            <a:r>
              <a:rPr lang="en-US" sz="2000" b="1" dirty="0">
                <a:latin typeface="Times New Roman" panose="02020603050405020304" pitchFamily="18" charset="0"/>
                <a:cs typeface="Times New Roman" panose="02020603050405020304" pitchFamily="18" charset="0"/>
              </a:rPr>
              <a:t>fetch cycle </a:t>
            </a:r>
            <a:r>
              <a:rPr lang="en-US" sz="2000" dirty="0">
                <a:latin typeface="Times New Roman" panose="02020603050405020304" pitchFamily="18" charset="0"/>
                <a:cs typeface="Times New Roman" panose="02020603050405020304" pitchFamily="18" charset="0"/>
              </a:rPr>
              <a:t>and the </a:t>
            </a:r>
            <a:r>
              <a:rPr lang="en-US" sz="2000" b="1" dirty="0">
                <a:latin typeface="Times New Roman" panose="02020603050405020304" pitchFamily="18" charset="0"/>
                <a:cs typeface="Times New Roman" panose="02020603050405020304" pitchFamily="18" charset="0"/>
              </a:rPr>
              <a:t>execute cycle</a:t>
            </a:r>
            <a:r>
              <a:rPr lang="en-US" sz="2000" dirty="0">
                <a:latin typeface="Times New Roman" panose="02020603050405020304" pitchFamily="18" charset="0"/>
                <a:cs typeface="Times New Roman" panose="02020603050405020304" pitchFamily="18" charset="0"/>
              </a:rPr>
              <a:t>.  Program execution halts only if the machine is turned off, some sort of unrecoverable error occurs, or a program instruction that halts the computer is encountered.</a:t>
            </a:r>
          </a:p>
          <a:p>
            <a:pPr algn="just"/>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B7AF6E-4F70-4A12-9DD8-12C9DB2338BA}"/>
              </a:ext>
            </a:extLst>
          </p:cNvPr>
          <p:cNvSpPr txBox="1"/>
          <p:nvPr/>
        </p:nvSpPr>
        <p:spPr>
          <a:xfrm>
            <a:off x="847725" y="1162050"/>
            <a:ext cx="9239250" cy="5016758"/>
          </a:xfrm>
          <a:prstGeom prst="rect">
            <a:avLst/>
          </a:prstGeom>
          <a:noFill/>
        </p:spPr>
        <p:txBody>
          <a:bodyPr wrap="square" rtlCol="0">
            <a:spAutoFit/>
          </a:bodyPr>
          <a:lstStyle/>
          <a:p>
            <a:pPr algn="just" fontAlgn="base"/>
            <a:r>
              <a:rPr lang="en-US" sz="2000" dirty="0">
                <a:latin typeface="Times New Roman" panose="02020603050405020304" pitchFamily="18" charset="0"/>
                <a:cs typeface="Times New Roman" panose="02020603050405020304" pitchFamily="18" charset="0"/>
              </a:rPr>
              <a:t>Prerequisite – </a:t>
            </a:r>
            <a:r>
              <a:rPr lang="en-US" sz="20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Execution, Stages and Throughput</a:t>
            </a:r>
            <a:r>
              <a:rPr lang="en-US" sz="2000" dirty="0">
                <a:latin typeface="Times New Roman" panose="02020603050405020304" pitchFamily="18" charset="0"/>
                <a:cs typeface="Times New Roman" panose="02020603050405020304" pitchFamily="18" charset="0"/>
              </a:rPr>
              <a:t> </a:t>
            </a:r>
          </a:p>
          <a:p>
            <a:pPr algn="just" fontAlgn="base"/>
            <a:endParaRPr lang="en-US" sz="2000" dirty="0">
              <a:latin typeface="Times New Roman" panose="02020603050405020304" pitchFamily="18" charset="0"/>
              <a:cs typeface="Times New Roman" panose="02020603050405020304" pitchFamily="18" charset="0"/>
            </a:endParaRPr>
          </a:p>
          <a:p>
            <a:pPr fontAlgn="base"/>
            <a:r>
              <a:rPr lang="en-US" sz="2000" dirty="0">
                <a:latin typeface="Times New Roman" panose="02020603050405020304" pitchFamily="18" charset="0"/>
                <a:cs typeface="Times New Roman" panose="02020603050405020304" pitchFamily="18" charset="0"/>
              </a:rPr>
              <a:t>Registers involved in each Instruction Cycle: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p>
          <a:p>
            <a:pPr marL="457200" indent="-457200" algn="just" fontAlgn="base">
              <a:buFont typeface="+mj-lt"/>
              <a:buAutoNum type="arabicPeriod"/>
            </a:pPr>
            <a:r>
              <a:rPr lang="en-US" sz="2000" b="1" dirty="0">
                <a:latin typeface="Times New Roman" panose="02020603050405020304" pitchFamily="18" charset="0"/>
                <a:cs typeface="Times New Roman" panose="02020603050405020304" pitchFamily="18" charset="0"/>
              </a:rPr>
              <a:t>Memory address registers(MAR)</a:t>
            </a:r>
            <a:r>
              <a:rPr lang="en-US" sz="2000" dirty="0">
                <a:latin typeface="Times New Roman" panose="02020603050405020304" pitchFamily="18" charset="0"/>
                <a:cs typeface="Times New Roman" panose="02020603050405020304" pitchFamily="18" charset="0"/>
              </a:rPr>
              <a:t> : It is connected to the address lines of the system bus. It specifies the address in memory for a read or write operation.</a:t>
            </a:r>
          </a:p>
          <a:p>
            <a:pPr marL="457200" indent="-457200" algn="just" fontAlgn="base">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000" b="1" dirty="0">
                <a:latin typeface="Times New Roman" panose="02020603050405020304" pitchFamily="18" charset="0"/>
                <a:cs typeface="Times New Roman" panose="02020603050405020304" pitchFamily="18" charset="0"/>
              </a:rPr>
              <a:t>Memory Buffer Register(MBR)</a:t>
            </a:r>
            <a:r>
              <a:rPr lang="en-US" sz="2000" dirty="0">
                <a:latin typeface="Times New Roman" panose="02020603050405020304" pitchFamily="18" charset="0"/>
                <a:cs typeface="Times New Roman" panose="02020603050405020304" pitchFamily="18" charset="0"/>
              </a:rPr>
              <a:t> : It is connected to the data lines of the system bus. It contains the value to be stored in memory or the last value read from the memory.</a:t>
            </a:r>
          </a:p>
          <a:p>
            <a:pPr marL="457200" indent="-457200" algn="just" fontAlgn="base">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000" b="1" dirty="0">
                <a:latin typeface="Times New Roman" panose="02020603050405020304" pitchFamily="18" charset="0"/>
                <a:cs typeface="Times New Roman" panose="02020603050405020304" pitchFamily="18" charset="0"/>
              </a:rPr>
              <a:t>Program Counter(PC) </a:t>
            </a:r>
            <a:r>
              <a:rPr lang="en-US" sz="2000" dirty="0">
                <a:latin typeface="Times New Roman" panose="02020603050405020304" pitchFamily="18" charset="0"/>
                <a:cs typeface="Times New Roman" panose="02020603050405020304" pitchFamily="18" charset="0"/>
              </a:rPr>
              <a:t>: Holds the address of the next instruction to be fetched.</a:t>
            </a:r>
          </a:p>
          <a:p>
            <a:pPr marL="457200" indent="-457200" algn="just" fontAlgn="base">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000" b="1" dirty="0">
                <a:latin typeface="Times New Roman" panose="02020603050405020304" pitchFamily="18" charset="0"/>
                <a:cs typeface="Times New Roman" panose="02020603050405020304" pitchFamily="18" charset="0"/>
              </a:rPr>
              <a:t>Instruction Register(IR)</a:t>
            </a:r>
            <a:r>
              <a:rPr lang="en-US" sz="2000" dirty="0">
                <a:latin typeface="Times New Roman" panose="02020603050405020304" pitchFamily="18" charset="0"/>
                <a:cs typeface="Times New Roman" panose="02020603050405020304" pitchFamily="18" charset="0"/>
              </a:rPr>
              <a:t> : Holds the last instruction fetched.</a:t>
            </a:r>
          </a:p>
          <a:p>
            <a:pPr algn="just" fontAlgn="base"/>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773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9634" y="352425"/>
            <a:ext cx="8072494" cy="1477328"/>
          </a:xfrm>
          <a:prstGeom prst="rect">
            <a:avLst/>
          </a:prstGeom>
          <a:noFill/>
        </p:spPr>
        <p:txBody>
          <a:bodyPr wrap="square" rtlCol="0">
            <a:spAutoFit/>
          </a:bodyPr>
          <a:lstStyle/>
          <a:p>
            <a:pPr fontAlgn="base"/>
            <a:r>
              <a:rPr lang="en-US" b="1" dirty="0">
                <a:latin typeface="Times New Roman" panose="02020603050405020304" pitchFamily="18" charset="0"/>
                <a:cs typeface="Times New Roman" panose="02020603050405020304" pitchFamily="18" charset="0"/>
              </a:rPr>
              <a:t>The Instruction Cycle –</a:t>
            </a:r>
            <a:r>
              <a:rPr lang="en-US" dirty="0">
                <a:latin typeface="Times New Roman" panose="02020603050405020304" pitchFamily="18" charset="0"/>
                <a:cs typeface="Times New Roman" panose="02020603050405020304" pitchFamily="18" charset="0"/>
              </a:rPr>
              <a:t> </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Each phase of Instruction Cycle can be decomposed into a sequence of elementary micro-operations. In the above examples, there is one sequence each for the </a:t>
            </a:r>
            <a:r>
              <a:rPr lang="en-US" i="1" dirty="0">
                <a:latin typeface="Times New Roman" panose="02020603050405020304" pitchFamily="18" charset="0"/>
                <a:cs typeface="Times New Roman" panose="02020603050405020304" pitchFamily="18" charset="0"/>
              </a:rPr>
              <a:t>Fetch, Indirect, Execute and Interrupt Cycles</a:t>
            </a:r>
            <a:r>
              <a:rPr lang="en-US" dirty="0">
                <a:latin typeface="Times New Roman" panose="02020603050405020304" pitchFamily="18" charset="0"/>
                <a:cs typeface="Times New Roman" panose="02020603050405020304" pitchFamily="18" charset="0"/>
              </a:rPr>
              <a:t>. </a:t>
            </a:r>
          </a:p>
        </p:txBody>
      </p:sp>
      <p:pic>
        <p:nvPicPr>
          <p:cNvPr id="21506" name="Picture 2" descr="Lightbox"/>
          <p:cNvPicPr>
            <a:picLocks noChangeAspect="1" noChangeArrowheads="1"/>
          </p:cNvPicPr>
          <p:nvPr/>
        </p:nvPicPr>
        <p:blipFill>
          <a:blip r:embed="rId2"/>
          <a:srcRect/>
          <a:stretch>
            <a:fillRect/>
          </a:stretch>
        </p:blipFill>
        <p:spPr bwMode="auto">
          <a:xfrm>
            <a:off x="2795845" y="1829753"/>
            <a:ext cx="4177724" cy="3571142"/>
          </a:xfrm>
          <a:prstGeom prst="rect">
            <a:avLst/>
          </a:prstGeom>
          <a:noFill/>
        </p:spPr>
      </p:pic>
      <p:sp>
        <p:nvSpPr>
          <p:cNvPr id="4" name="TextBox 3"/>
          <p:cNvSpPr txBox="1"/>
          <p:nvPr/>
        </p:nvSpPr>
        <p:spPr>
          <a:xfrm>
            <a:off x="1109634" y="5400895"/>
            <a:ext cx="8072494" cy="1631216"/>
          </a:xfrm>
          <a:prstGeom prst="rect">
            <a:avLst/>
          </a:prstGeom>
          <a:noFill/>
        </p:spPr>
        <p:txBody>
          <a:bodyPr wrap="square" rtlCol="0">
            <a:spAutoFit/>
          </a:bodyPr>
          <a:lstStyle/>
          <a:p>
            <a:pPr fontAlgn="base"/>
            <a:r>
              <a:rPr lang="en-US" sz="2000" dirty="0">
                <a:latin typeface="Times New Roman" panose="02020603050405020304" pitchFamily="18" charset="0"/>
                <a:cs typeface="Times New Roman" panose="02020603050405020304" pitchFamily="18" charset="0"/>
              </a:rPr>
              <a:t>The </a:t>
            </a:r>
            <a:r>
              <a:rPr lang="en-US" sz="2000" i="1" dirty="0">
                <a:latin typeface="Times New Roman" panose="02020603050405020304" pitchFamily="18" charset="0"/>
                <a:cs typeface="Times New Roman" panose="02020603050405020304" pitchFamily="18" charset="0"/>
              </a:rPr>
              <a:t>Indirect Cycle</a:t>
            </a:r>
            <a:r>
              <a:rPr lang="en-US" sz="2000" dirty="0">
                <a:latin typeface="Times New Roman" panose="02020603050405020304" pitchFamily="18" charset="0"/>
                <a:cs typeface="Times New Roman" panose="02020603050405020304" pitchFamily="18" charset="0"/>
              </a:rPr>
              <a:t> is always followed by the </a:t>
            </a:r>
            <a:r>
              <a:rPr lang="en-US" sz="2000" i="1" dirty="0">
                <a:latin typeface="Times New Roman" panose="02020603050405020304" pitchFamily="18" charset="0"/>
                <a:cs typeface="Times New Roman" panose="02020603050405020304" pitchFamily="18" charset="0"/>
              </a:rPr>
              <a:t>Execute Cycle</a:t>
            </a:r>
            <a:r>
              <a:rPr lang="en-US" sz="2000" dirty="0">
                <a:latin typeface="Times New Roman" panose="02020603050405020304" pitchFamily="18" charset="0"/>
                <a:cs typeface="Times New Roman" panose="02020603050405020304" pitchFamily="18" charset="0"/>
              </a:rPr>
              <a:t>. The </a:t>
            </a:r>
            <a:r>
              <a:rPr lang="en-US" sz="2000" i="1" dirty="0">
                <a:latin typeface="Times New Roman" panose="02020603050405020304" pitchFamily="18" charset="0"/>
                <a:cs typeface="Times New Roman" panose="02020603050405020304" pitchFamily="18" charset="0"/>
              </a:rPr>
              <a:t>Interrupt Cycle</a:t>
            </a:r>
            <a:r>
              <a:rPr lang="en-US" sz="2000" dirty="0">
                <a:latin typeface="Times New Roman" panose="02020603050405020304" pitchFamily="18" charset="0"/>
                <a:cs typeface="Times New Roman" panose="02020603050405020304" pitchFamily="18" charset="0"/>
              </a:rPr>
              <a:t> is always followed by the </a:t>
            </a:r>
            <a:r>
              <a:rPr lang="en-US" sz="2000" i="1" dirty="0">
                <a:latin typeface="Times New Roman" panose="02020603050405020304" pitchFamily="18" charset="0"/>
                <a:cs typeface="Times New Roman" panose="02020603050405020304" pitchFamily="18" charset="0"/>
              </a:rPr>
              <a:t>Fetch Cycle</a:t>
            </a:r>
            <a:r>
              <a:rPr lang="en-US" sz="2000" dirty="0">
                <a:latin typeface="Times New Roman" panose="02020603050405020304" pitchFamily="18" charset="0"/>
                <a:cs typeface="Times New Roman" panose="02020603050405020304" pitchFamily="18" charset="0"/>
              </a:rPr>
              <a:t>. For both fetch and execute cycles, the next cycle depends on the state of the system. </a:t>
            </a:r>
          </a:p>
          <a:p>
            <a:pPr fontAlgn="base"/>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6E3514-27D1-48B6-930E-60B9EE5A1EE9}"/>
              </a:ext>
            </a:extLst>
          </p:cNvPr>
          <p:cNvSpPr txBox="1"/>
          <p:nvPr/>
        </p:nvSpPr>
        <p:spPr>
          <a:xfrm>
            <a:off x="3219422" y="4932998"/>
            <a:ext cx="733453" cy="338554"/>
          </a:xfrm>
          <a:prstGeom prst="rect">
            <a:avLst/>
          </a:prstGeom>
          <a:noFill/>
        </p:spPr>
        <p:txBody>
          <a:bodyPr wrap="square" rtlCol="0">
            <a:spAutoFit/>
          </a:bodyPr>
          <a:lstStyle/>
          <a:p>
            <a:r>
              <a:rPr lang="en-US" sz="1600" b="1" dirty="0"/>
              <a:t>Fig 8</a:t>
            </a:r>
            <a:endParaRPr lang="en-IN" sz="1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Lightbox"/>
          <p:cNvPicPr>
            <a:picLocks noChangeAspect="1" noChangeArrowheads="1"/>
          </p:cNvPicPr>
          <p:nvPr/>
        </p:nvPicPr>
        <p:blipFill>
          <a:blip r:embed="rId2"/>
          <a:srcRect/>
          <a:stretch>
            <a:fillRect/>
          </a:stretch>
        </p:blipFill>
        <p:spPr bwMode="auto">
          <a:xfrm>
            <a:off x="523875" y="0"/>
            <a:ext cx="8905876" cy="6449067"/>
          </a:xfrm>
          <a:prstGeom prst="rect">
            <a:avLst/>
          </a:prstGeom>
          <a:noFill/>
        </p:spPr>
      </p:pic>
      <p:sp>
        <p:nvSpPr>
          <p:cNvPr id="2" name="TextBox 1">
            <a:extLst>
              <a:ext uri="{FF2B5EF4-FFF2-40B4-BE49-F238E27FC236}">
                <a16:creationId xmlns:a16="http://schemas.microsoft.com/office/drawing/2014/main" id="{9F5CA5A2-04AE-4405-A869-D4751438FEAD}"/>
              </a:ext>
            </a:extLst>
          </p:cNvPr>
          <p:cNvSpPr txBox="1"/>
          <p:nvPr/>
        </p:nvSpPr>
        <p:spPr>
          <a:xfrm>
            <a:off x="2447926" y="6038850"/>
            <a:ext cx="742950" cy="369332"/>
          </a:xfrm>
          <a:prstGeom prst="rect">
            <a:avLst/>
          </a:prstGeom>
          <a:noFill/>
        </p:spPr>
        <p:txBody>
          <a:bodyPr wrap="square" rtlCol="0">
            <a:spAutoFit/>
          </a:bodyPr>
          <a:lstStyle/>
          <a:p>
            <a:r>
              <a:rPr lang="en-US" b="1" dirty="0"/>
              <a:t>Fig.9</a:t>
            </a:r>
            <a:endParaRPr lang="en-IN"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300" y="1000125"/>
            <a:ext cx="9839324" cy="5324535"/>
          </a:xfrm>
          <a:prstGeom prst="rect">
            <a:avLst/>
          </a:prstGeom>
          <a:noFill/>
        </p:spPr>
        <p:txBody>
          <a:bodyPr wrap="square" rtlCol="0">
            <a:spAutoFit/>
          </a:bodyPr>
          <a:lstStyle/>
          <a:p>
            <a:pPr algn="just" fontAlgn="base"/>
            <a:r>
              <a:rPr lang="en-US" sz="2000" dirty="0">
                <a:latin typeface="Times New Roman" panose="02020603050405020304" pitchFamily="18" charset="0"/>
                <a:cs typeface="Times New Roman" panose="02020603050405020304" pitchFamily="18" charset="0"/>
              </a:rPr>
              <a:t>We assumed a new 2-bit register called </a:t>
            </a:r>
            <a:r>
              <a:rPr lang="en-US" sz="2000" b="1" i="1" dirty="0">
                <a:latin typeface="Times New Roman" panose="02020603050405020304" pitchFamily="18" charset="0"/>
                <a:cs typeface="Times New Roman" panose="02020603050405020304" pitchFamily="18" charset="0"/>
              </a:rPr>
              <a:t>Instruction Cycle Code </a:t>
            </a:r>
            <a:r>
              <a:rPr lang="en-US" sz="2000" b="1" dirty="0">
                <a:latin typeface="Times New Roman" panose="02020603050405020304" pitchFamily="18" charset="0"/>
                <a:cs typeface="Times New Roman" panose="02020603050405020304" pitchFamily="18" charset="0"/>
              </a:rPr>
              <a:t>(ICC). </a:t>
            </a:r>
            <a:r>
              <a:rPr lang="en-US" sz="2000" dirty="0">
                <a:latin typeface="Times New Roman" panose="02020603050405020304" pitchFamily="18" charset="0"/>
                <a:cs typeface="Times New Roman" panose="02020603050405020304" pitchFamily="18" charset="0"/>
              </a:rPr>
              <a:t>The ICC designates the state of processor in terms of which portion of the cycle it is in:- </a:t>
            </a:r>
          </a:p>
          <a:p>
            <a:pPr fontAlgn="base"/>
            <a:endParaRPr lang="en-US" sz="2000" b="1"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00 : Fetch Cycle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01 : Indirect Cycle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10 : Execute Cycle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11 : Interrupt Cycle</a:t>
            </a:r>
            <a:r>
              <a:rPr lang="en-US" sz="2000" dirty="0">
                <a:latin typeface="Times New Roman" panose="02020603050405020304" pitchFamily="18" charset="0"/>
                <a:cs typeface="Times New Roman" panose="02020603050405020304" pitchFamily="18" charset="0"/>
              </a:rPr>
              <a:t> </a:t>
            </a:r>
          </a:p>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At the end of the each cycles, the ICC is set appropriately. The above flowchart of </a:t>
            </a:r>
            <a:r>
              <a:rPr lang="en-US" sz="2000" i="1" dirty="0">
                <a:latin typeface="Times New Roman" panose="02020603050405020304" pitchFamily="18" charset="0"/>
                <a:cs typeface="Times New Roman" panose="02020603050405020304" pitchFamily="18" charset="0"/>
              </a:rPr>
              <a:t>Instruction Cycle</a:t>
            </a:r>
            <a:r>
              <a:rPr lang="en-US" sz="2000" dirty="0">
                <a:latin typeface="Times New Roman" panose="02020603050405020304" pitchFamily="18" charset="0"/>
                <a:cs typeface="Times New Roman" panose="02020603050405020304" pitchFamily="18" charset="0"/>
              </a:rPr>
              <a:t> describes the complete sequence of micro-operations, depending only on the instruction sequence and the interrupt pattern(this is a simplified example). </a:t>
            </a:r>
          </a:p>
          <a:p>
            <a:pPr algn="just" fontAlgn="base"/>
            <a:endParaRPr lang="en-IN"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Different Instruction Cycles: </a:t>
            </a:r>
          </a:p>
          <a:p>
            <a:pPr algn="just" fontAlgn="base"/>
            <a:endParaRPr lang="en-US" sz="2000" dirty="0">
              <a:latin typeface="Times New Roman" panose="02020603050405020304" pitchFamily="18" charset="0"/>
              <a:cs typeface="Times New Roman" panose="02020603050405020304" pitchFamily="18" charset="0"/>
            </a:endParaRPr>
          </a:p>
          <a:p>
            <a:pPr algn="just" fontAlgn="base">
              <a:buFont typeface="Wingdings" pitchFamily="2" charset="2"/>
              <a:buChar char="Ø"/>
            </a:pPr>
            <a:r>
              <a:rPr lang="en-IN"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Fetch Cycle –</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At the beginning of the fetch cycle, the address of the next instruction to be executed is in the </a:t>
            </a:r>
            <a:r>
              <a:rPr lang="en-US" sz="2000" i="1" dirty="0">
                <a:latin typeface="Times New Roman" panose="02020603050405020304" pitchFamily="18" charset="0"/>
                <a:cs typeface="Times New Roman" panose="02020603050405020304" pitchFamily="18" charset="0"/>
              </a:rPr>
              <a:t>Program Counter</a:t>
            </a:r>
            <a:r>
              <a:rPr lang="en-US" sz="2000" dirty="0">
                <a:latin typeface="Times New Roman" panose="02020603050405020304" pitchFamily="18" charset="0"/>
                <a:cs typeface="Times New Roman" panose="02020603050405020304" pitchFamily="18" charset="0"/>
              </a:rPr>
              <a:t>(PC).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D41C-90D2-4AFA-B82E-98A7D9FF44C8}"/>
              </a:ext>
            </a:extLst>
          </p:cNvPr>
          <p:cNvSpPr>
            <a:spLocks noGrp="1"/>
          </p:cNvSpPr>
          <p:nvPr>
            <p:ph type="title" idx="4294967295"/>
          </p:nvPr>
        </p:nvSpPr>
        <p:spPr>
          <a:xfrm>
            <a:off x="97655" y="106947"/>
            <a:ext cx="8596313" cy="1320800"/>
          </a:xfrm>
        </p:spPr>
        <p:txBody>
          <a:bodyPr>
            <a:normAutofit/>
          </a:bodyPr>
          <a:lstStyle/>
          <a:p>
            <a:r>
              <a:rPr lang="en-IN" sz="4400" dirty="0">
                <a:solidFill>
                  <a:srgbClr val="002060"/>
                </a:solidFill>
                <a:latin typeface="Cooper Black" panose="0208090404030B020404" pitchFamily="18" charset="0"/>
              </a:rPr>
              <a:t> </a:t>
            </a:r>
            <a:r>
              <a:rPr lang="en-IN" sz="4000" b="1" dirty="0">
                <a:solidFill>
                  <a:srgbClr val="002060"/>
                </a:solidFill>
                <a:latin typeface="Times New Roman" panose="02020603050405020304" pitchFamily="18" charset="0"/>
                <a:cs typeface="Times New Roman" panose="02020603050405020304" pitchFamily="18" charset="0"/>
              </a:rPr>
              <a:t>Stored Program Concept</a:t>
            </a:r>
          </a:p>
        </p:txBody>
      </p:sp>
      <p:sp>
        <p:nvSpPr>
          <p:cNvPr id="3" name="Content Placeholder 2">
            <a:extLst>
              <a:ext uri="{FF2B5EF4-FFF2-40B4-BE49-F238E27FC236}">
                <a16:creationId xmlns:a16="http://schemas.microsoft.com/office/drawing/2014/main" id="{FB6F1F84-FDB8-48A1-9A5A-AC787915B0FB}"/>
              </a:ext>
            </a:extLst>
          </p:cNvPr>
          <p:cNvSpPr>
            <a:spLocks noGrp="1"/>
          </p:cNvSpPr>
          <p:nvPr>
            <p:ph idx="4294967295"/>
          </p:nvPr>
        </p:nvSpPr>
        <p:spPr>
          <a:xfrm>
            <a:off x="230820" y="1251752"/>
            <a:ext cx="11123720" cy="4749555"/>
          </a:xfrm>
        </p:spPr>
        <p:txBody>
          <a:bodyPr>
            <a:noAutofit/>
          </a:bodyPr>
          <a:lstStyle/>
          <a:p>
            <a:pPr algn="just"/>
            <a:r>
              <a:rPr lang="en-US" sz="2000" dirty="0">
                <a:solidFill>
                  <a:srgbClr val="2C2F34"/>
                </a:solidFill>
                <a:latin typeface="Times New Roman" panose="02020603050405020304" pitchFamily="18" charset="0"/>
                <a:cs typeface="Times New Roman" panose="02020603050405020304" pitchFamily="18" charset="0"/>
              </a:rPr>
              <a:t>It</a:t>
            </a:r>
            <a:r>
              <a:rPr lang="en-US" sz="2000" i="0" dirty="0">
                <a:solidFill>
                  <a:srgbClr val="2C2F34"/>
                </a:solidFill>
                <a:effectLst/>
                <a:latin typeface="Times New Roman" panose="02020603050405020304" pitchFamily="18" charset="0"/>
                <a:cs typeface="Times New Roman" panose="02020603050405020304" pitchFamily="18" charset="0"/>
              </a:rPr>
              <a:t> is the fundamental idea upon which all modern computers are based.</a:t>
            </a:r>
          </a:p>
          <a:p>
            <a:pPr marL="0" indent="0" algn="just">
              <a:buNone/>
            </a:pPr>
            <a:endParaRPr lang="en-US" sz="2000" i="0" dirty="0">
              <a:solidFill>
                <a:srgbClr val="2C2F34"/>
              </a:solidFill>
              <a:effectLst/>
              <a:latin typeface="Times New Roman" panose="02020603050405020304" pitchFamily="18" charset="0"/>
              <a:cs typeface="Times New Roman" panose="02020603050405020304" pitchFamily="18" charset="0"/>
            </a:endParaRPr>
          </a:p>
          <a:p>
            <a:pPr algn="just"/>
            <a:r>
              <a:rPr lang="en-US" sz="2000" dirty="0">
                <a:solidFill>
                  <a:srgbClr val="2C2F34"/>
                </a:solidFill>
                <a:latin typeface="Times New Roman" panose="02020603050405020304" pitchFamily="18" charset="0"/>
                <a:cs typeface="Times New Roman" panose="02020603050405020304" pitchFamily="18" charset="0"/>
              </a:rPr>
              <a:t>First</a:t>
            </a:r>
            <a:r>
              <a:rPr lang="en-US" sz="2000" i="0" dirty="0">
                <a:solidFill>
                  <a:srgbClr val="2C2F34"/>
                </a:solidFill>
                <a:effectLst/>
                <a:latin typeface="Times New Roman" panose="02020603050405020304" pitchFamily="18" charset="0"/>
                <a:cs typeface="Times New Roman" panose="02020603050405020304" pitchFamily="18" charset="0"/>
              </a:rPr>
              <a:t> introduced by John von Neumann in 1945.</a:t>
            </a:r>
          </a:p>
          <a:p>
            <a:pPr marL="0" indent="0" algn="just">
              <a:buNone/>
            </a:pPr>
            <a:endParaRPr lang="en-US" sz="2000" i="0" dirty="0">
              <a:solidFill>
                <a:srgbClr val="2C2F34"/>
              </a:solidFill>
              <a:effectLst/>
              <a:latin typeface="Times New Roman" panose="02020603050405020304" pitchFamily="18" charset="0"/>
              <a:cs typeface="Times New Roman" panose="02020603050405020304" pitchFamily="18" charset="0"/>
            </a:endParaRPr>
          </a:p>
          <a:p>
            <a:pPr algn="just"/>
            <a:r>
              <a:rPr lang="en-US" sz="2000" dirty="0">
                <a:solidFill>
                  <a:srgbClr val="2C2F34"/>
                </a:solidFill>
                <a:latin typeface="Times New Roman" panose="02020603050405020304" pitchFamily="18" charset="0"/>
                <a:cs typeface="Times New Roman" panose="02020603050405020304" pitchFamily="18" charset="0"/>
              </a:rPr>
              <a:t>T</a:t>
            </a:r>
            <a:r>
              <a:rPr lang="en-US" sz="2000" i="0" dirty="0">
                <a:solidFill>
                  <a:srgbClr val="2C2F34"/>
                </a:solidFill>
                <a:effectLst/>
                <a:latin typeface="Times New Roman" panose="02020603050405020304" pitchFamily="18" charset="0"/>
                <a:cs typeface="Times New Roman" panose="02020603050405020304" pitchFamily="18" charset="0"/>
              </a:rPr>
              <a:t>his architecture offers storage of your programs into Read-Only Memory (ROM) chips.</a:t>
            </a:r>
          </a:p>
          <a:p>
            <a:pPr marL="0" indent="0" algn="just">
              <a:buNone/>
            </a:pPr>
            <a:endParaRPr lang="en-US" sz="2000" i="0" dirty="0">
              <a:solidFill>
                <a:srgbClr val="2C2F34"/>
              </a:solidFill>
              <a:effectLst/>
              <a:latin typeface="Times New Roman" panose="02020603050405020304" pitchFamily="18" charset="0"/>
              <a:cs typeface="Times New Roman" panose="02020603050405020304" pitchFamily="18" charset="0"/>
            </a:endParaRPr>
          </a:p>
          <a:p>
            <a:pPr algn="just"/>
            <a:r>
              <a:rPr lang="en-US" sz="2000" dirty="0">
                <a:solidFill>
                  <a:srgbClr val="2C2F34"/>
                </a:solidFill>
                <a:latin typeface="Times New Roman" panose="02020603050405020304" pitchFamily="18" charset="0"/>
                <a:cs typeface="Times New Roman" panose="02020603050405020304" pitchFamily="18" charset="0"/>
              </a:rPr>
              <a:t>I</a:t>
            </a:r>
            <a:r>
              <a:rPr lang="en-US" sz="2000" i="0" dirty="0">
                <a:solidFill>
                  <a:srgbClr val="2C2F34"/>
                </a:solidFill>
                <a:effectLst/>
                <a:latin typeface="Times New Roman" panose="02020603050405020304" pitchFamily="18" charset="0"/>
                <a:cs typeface="Times New Roman" panose="02020603050405020304" pitchFamily="18" charset="0"/>
              </a:rPr>
              <a:t>nstead of having to hardwire them into your computer’s circuitry as was done with previous computers. </a:t>
            </a:r>
          </a:p>
          <a:p>
            <a:pPr marL="0" indent="0" algn="just">
              <a:buNone/>
            </a:pPr>
            <a:endParaRPr lang="en-US" sz="2000" i="0" dirty="0">
              <a:solidFill>
                <a:srgbClr val="2C2F34"/>
              </a:solidFill>
              <a:effectLst/>
              <a:latin typeface="Times New Roman" panose="02020603050405020304" pitchFamily="18" charset="0"/>
              <a:cs typeface="Times New Roman" panose="02020603050405020304" pitchFamily="18" charset="0"/>
            </a:endParaRPr>
          </a:p>
          <a:p>
            <a:pPr algn="just"/>
            <a:r>
              <a:rPr lang="en-US" sz="2000" b="0" i="0" dirty="0">
                <a:solidFill>
                  <a:srgbClr val="2C2F34"/>
                </a:solidFill>
                <a:effectLst/>
                <a:latin typeface="Times New Roman" panose="02020603050405020304" pitchFamily="18" charset="0"/>
                <a:cs typeface="Times New Roman" panose="02020603050405020304" pitchFamily="18" charset="0"/>
              </a:rPr>
              <a:t>This concept allows  much easier programming and reprogramming of a machine.</a:t>
            </a:r>
          </a:p>
          <a:p>
            <a:pPr marL="0" indent="0" algn="just">
              <a:buNone/>
            </a:pPr>
            <a:endParaRPr lang="en-US" sz="2000" b="0" i="0" dirty="0">
              <a:solidFill>
                <a:srgbClr val="2C2F34"/>
              </a:solidFill>
              <a:effectLst/>
              <a:latin typeface="Times New Roman" panose="02020603050405020304" pitchFamily="18" charset="0"/>
              <a:cs typeface="Times New Roman" panose="02020603050405020304" pitchFamily="18" charset="0"/>
            </a:endParaRPr>
          </a:p>
          <a:p>
            <a:pPr algn="just"/>
            <a:r>
              <a:rPr lang="en-US" sz="2000" dirty="0">
                <a:solidFill>
                  <a:srgbClr val="2C2F34"/>
                </a:solidFill>
                <a:latin typeface="Times New Roman" panose="02020603050405020304" pitchFamily="18" charset="0"/>
                <a:cs typeface="Times New Roman" panose="02020603050405020304" pitchFamily="18" charset="0"/>
              </a:rPr>
              <a:t>A</a:t>
            </a:r>
            <a:r>
              <a:rPr lang="en-US" sz="2000" b="0" i="0" dirty="0">
                <a:solidFill>
                  <a:srgbClr val="2C2F34"/>
                </a:solidFill>
                <a:effectLst/>
                <a:latin typeface="Times New Roman" panose="02020603050405020304" pitchFamily="18" charset="0"/>
                <a:cs typeface="Times New Roman" panose="02020603050405020304" pitchFamily="18" charset="0"/>
              </a:rPr>
              <a:t>lso makes hardware upgrades much simpler than before because only software needs to be modified if changes need to be made. </a:t>
            </a:r>
          </a:p>
          <a:p>
            <a:pPr algn="just"/>
            <a:endParaRPr lang="en-US" sz="2000" i="0" dirty="0">
              <a:solidFill>
                <a:srgbClr val="2C2F34"/>
              </a:solidFill>
              <a:effectLst/>
              <a:latin typeface="Times New Roman" panose="02020603050405020304" pitchFamily="18" charset="0"/>
              <a:cs typeface="Times New Roman" panose="02020603050405020304" pitchFamily="18" charset="0"/>
            </a:endParaRPr>
          </a:p>
          <a:p>
            <a:pPr algn="just"/>
            <a:endParaRPr lang="en-US" sz="2000" i="0" dirty="0">
              <a:solidFill>
                <a:srgbClr val="2C2F34"/>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2C2F34"/>
                </a:solidFill>
                <a:effectLst/>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909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Lightbox"/>
          <p:cNvPicPr>
            <a:picLocks noChangeAspect="1" noChangeArrowheads="1"/>
          </p:cNvPicPr>
          <p:nvPr/>
        </p:nvPicPr>
        <p:blipFill>
          <a:blip r:embed="rId2"/>
          <a:srcRect/>
          <a:stretch>
            <a:fillRect/>
          </a:stretch>
        </p:blipFill>
        <p:spPr bwMode="auto">
          <a:xfrm>
            <a:off x="2154988" y="171447"/>
            <a:ext cx="5353050" cy="2971801"/>
          </a:xfrm>
          <a:prstGeom prst="rect">
            <a:avLst/>
          </a:prstGeom>
          <a:noFill/>
        </p:spPr>
      </p:pic>
      <p:sp>
        <p:nvSpPr>
          <p:cNvPr id="3" name="TextBox 2"/>
          <p:cNvSpPr txBox="1"/>
          <p:nvPr/>
        </p:nvSpPr>
        <p:spPr>
          <a:xfrm>
            <a:off x="1225043" y="2895897"/>
            <a:ext cx="8286808" cy="1015663"/>
          </a:xfrm>
          <a:prstGeom prst="rect">
            <a:avLst/>
          </a:prstGeom>
          <a:noFill/>
        </p:spPr>
        <p:txBody>
          <a:bodyPr wrap="square" rtlCol="0">
            <a:spAutoFit/>
          </a:bodyPr>
          <a:lstStyle/>
          <a:p>
            <a:pPr algn="just">
              <a:buFont typeface="Arial" pitchFamily="34" charset="0"/>
              <a:buChar char="•"/>
            </a:pPr>
            <a:r>
              <a:rPr lang="en-IN"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The address in the program counter is moved to the memory address register(MAR), as this is the only register which is connected to address lines of the system bus. </a:t>
            </a:r>
          </a:p>
        </p:txBody>
      </p:sp>
      <p:pic>
        <p:nvPicPr>
          <p:cNvPr id="24580" name="Picture 4" descr="Lightbox"/>
          <p:cNvPicPr>
            <a:picLocks noChangeAspect="1" noChangeArrowheads="1"/>
          </p:cNvPicPr>
          <p:nvPr/>
        </p:nvPicPr>
        <p:blipFill>
          <a:blip r:embed="rId3"/>
          <a:srcRect/>
          <a:stretch>
            <a:fillRect/>
          </a:stretch>
        </p:blipFill>
        <p:spPr bwMode="auto">
          <a:xfrm>
            <a:off x="2539228" y="3819227"/>
            <a:ext cx="4829175" cy="27813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875" y="892964"/>
            <a:ext cx="9705975" cy="1938992"/>
          </a:xfrm>
          <a:prstGeom prst="rect">
            <a:avLst/>
          </a:prstGeom>
          <a:noFill/>
        </p:spPr>
        <p:txBody>
          <a:bodyPr wrap="square" rtlCol="0">
            <a:spAutoFit/>
          </a:bodyPr>
          <a:lstStyle/>
          <a:p>
            <a:pPr algn="just">
              <a:buFont typeface="Arial" pitchFamily="34" charset="0"/>
              <a:buChar char="•"/>
            </a:pPr>
            <a:r>
              <a:rPr lang="en-IN"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The address in MAR is placed on the address bus, now the control unit issues a READ command on the control bus, and the result appears on the data bus and is then copied into the memory buffer register(MBR). Program counter is incremented by one, to get ready for the next instruction. (These two action can be performed simultaneously to save time).</a:t>
            </a:r>
          </a:p>
        </p:txBody>
      </p:sp>
      <p:pic>
        <p:nvPicPr>
          <p:cNvPr id="26626" name="Picture 2" descr="Lightbox"/>
          <p:cNvPicPr>
            <a:picLocks noChangeAspect="1" noChangeArrowheads="1"/>
          </p:cNvPicPr>
          <p:nvPr/>
        </p:nvPicPr>
        <p:blipFill>
          <a:blip r:embed="rId2"/>
          <a:srcRect/>
          <a:stretch>
            <a:fillRect/>
          </a:stretch>
        </p:blipFill>
        <p:spPr bwMode="auto">
          <a:xfrm>
            <a:off x="2246818" y="2944740"/>
            <a:ext cx="5181600" cy="2819401"/>
          </a:xfrm>
          <a:prstGeom prst="rect">
            <a:avLst/>
          </a:prstGeom>
          <a:noFill/>
        </p:spPr>
      </p:pic>
      <p:sp>
        <p:nvSpPr>
          <p:cNvPr id="5" name="TextBox 4"/>
          <p:cNvSpPr txBox="1"/>
          <p:nvPr/>
        </p:nvSpPr>
        <p:spPr>
          <a:xfrm>
            <a:off x="762000" y="5876925"/>
            <a:ext cx="9572625" cy="461665"/>
          </a:xfrm>
          <a:prstGeom prst="rect">
            <a:avLst/>
          </a:prstGeom>
          <a:noFill/>
        </p:spPr>
        <p:txBody>
          <a:bodyPr wrap="square" rtlCol="0">
            <a:spAutoFit/>
          </a:bodyPr>
          <a:lstStyle/>
          <a:p>
            <a:pPr>
              <a:buFont typeface="Arial" pitchFamily="34" charset="0"/>
              <a:buChar char="•"/>
            </a:pPr>
            <a:r>
              <a:rPr lang="en-IN"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The content of the MBR is moved to the instruction register(IR).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Lightbox"/>
          <p:cNvPicPr>
            <a:picLocks noChangeAspect="1" noChangeArrowheads="1"/>
          </p:cNvPicPr>
          <p:nvPr/>
        </p:nvPicPr>
        <p:blipFill>
          <a:blip r:embed="rId2"/>
          <a:srcRect/>
          <a:stretch>
            <a:fillRect/>
          </a:stretch>
        </p:blipFill>
        <p:spPr bwMode="auto">
          <a:xfrm>
            <a:off x="3104899" y="42857"/>
            <a:ext cx="4791075" cy="2743201"/>
          </a:xfrm>
          <a:prstGeom prst="rect">
            <a:avLst/>
          </a:prstGeom>
          <a:noFill/>
        </p:spPr>
      </p:pic>
      <p:sp>
        <p:nvSpPr>
          <p:cNvPr id="8" name="TextBox 7"/>
          <p:cNvSpPr txBox="1"/>
          <p:nvPr/>
        </p:nvSpPr>
        <p:spPr>
          <a:xfrm>
            <a:off x="1233997" y="2786058"/>
            <a:ext cx="8542935" cy="707886"/>
          </a:xfrm>
          <a:prstGeom prst="rect">
            <a:avLst/>
          </a:prstGeom>
          <a:noFill/>
        </p:spPr>
        <p:txBody>
          <a:bodyPr wrap="square" rtlCol="0">
            <a:spAutoFit/>
          </a:bodyPr>
          <a:lstStyle/>
          <a:p>
            <a:pPr algn="just">
              <a:buFont typeface="Arial" pitchFamily="34" charset="0"/>
              <a:buChar char="•"/>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Thus, a simple </a:t>
            </a:r>
            <a:r>
              <a:rPr lang="en-US" sz="2000" i="1" dirty="0">
                <a:latin typeface="Times New Roman" panose="02020603050405020304" pitchFamily="18" charset="0"/>
                <a:cs typeface="Times New Roman" panose="02020603050405020304" pitchFamily="18" charset="0"/>
              </a:rPr>
              <a:t>Fetch Cycle </a:t>
            </a:r>
            <a:r>
              <a:rPr lang="en-US" sz="2000" dirty="0">
                <a:latin typeface="Times New Roman" panose="02020603050405020304" pitchFamily="18" charset="0"/>
                <a:cs typeface="Times New Roman" panose="02020603050405020304" pitchFamily="18" charset="0"/>
              </a:rPr>
              <a:t>consist of three steps and four micro-operation. Symbolically, we can write these sequence of events as follows:- </a:t>
            </a:r>
          </a:p>
        </p:txBody>
      </p:sp>
      <p:pic>
        <p:nvPicPr>
          <p:cNvPr id="27652" name="Picture 4" descr="Lightbox"/>
          <p:cNvPicPr>
            <a:picLocks noChangeAspect="1" noChangeArrowheads="1"/>
          </p:cNvPicPr>
          <p:nvPr/>
        </p:nvPicPr>
        <p:blipFill>
          <a:blip r:embed="rId3"/>
          <a:srcRect/>
          <a:stretch>
            <a:fillRect/>
          </a:stretch>
        </p:blipFill>
        <p:spPr bwMode="auto">
          <a:xfrm>
            <a:off x="3301874" y="3424255"/>
            <a:ext cx="4667250" cy="2362200"/>
          </a:xfrm>
          <a:prstGeom prst="rect">
            <a:avLst/>
          </a:prstGeom>
          <a:noFill/>
        </p:spPr>
      </p:pic>
      <p:sp>
        <p:nvSpPr>
          <p:cNvPr id="10" name="TextBox 9"/>
          <p:cNvSpPr txBox="1"/>
          <p:nvPr/>
        </p:nvSpPr>
        <p:spPr>
          <a:xfrm>
            <a:off x="1233997" y="5634722"/>
            <a:ext cx="8691238" cy="1015663"/>
          </a:xfrm>
          <a:prstGeom prst="rect">
            <a:avLst/>
          </a:prstGeom>
          <a:noFill/>
        </p:spPr>
        <p:txBody>
          <a:bodyPr wrap="square" rtlCol="0">
            <a:spAutoFit/>
          </a:bodyPr>
          <a:lstStyle/>
          <a:p>
            <a:pPr algn="just">
              <a:buFont typeface="Arial" pitchFamily="34" charset="0"/>
              <a:buChar char="•"/>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a:t>
            </a:r>
            <a:r>
              <a:rPr lang="en-US" sz="2000" b="1" dirty="0">
                <a:latin typeface="Times New Roman" panose="02020603050405020304" pitchFamily="18" charset="0"/>
                <a:cs typeface="Times New Roman" panose="02020603050405020304" pitchFamily="18" charset="0"/>
              </a:rPr>
              <a:t>‘I’ is the instruction length</a:t>
            </a:r>
            <a:r>
              <a:rPr lang="en-US" sz="2000" dirty="0">
                <a:latin typeface="Times New Roman" panose="02020603050405020304" pitchFamily="18" charset="0"/>
                <a:cs typeface="Times New Roman" panose="02020603050405020304" pitchFamily="18" charset="0"/>
              </a:rPr>
              <a:t>. The notations </a:t>
            </a:r>
            <a:r>
              <a:rPr lang="en-US" sz="2000" b="1" dirty="0">
                <a:latin typeface="Times New Roman" panose="02020603050405020304" pitchFamily="18" charset="0"/>
                <a:cs typeface="Times New Roman" panose="02020603050405020304" pitchFamily="18" charset="0"/>
              </a:rPr>
              <a:t>(t1, t2, t3) represents successive time units</a:t>
            </a:r>
            <a:r>
              <a:rPr lang="en-US" sz="2000" dirty="0">
                <a:latin typeface="Times New Roman" panose="02020603050405020304" pitchFamily="18" charset="0"/>
                <a:cs typeface="Times New Roman" panose="02020603050405020304" pitchFamily="18" charset="0"/>
              </a:rPr>
              <a:t>. We assume that a clock is available for timing purposes and it emits regularly spaced clock pulses. </a:t>
            </a:r>
          </a:p>
        </p:txBody>
      </p:sp>
      <p:sp>
        <p:nvSpPr>
          <p:cNvPr id="13" name="Rectangle 12"/>
          <p:cNvSpPr/>
          <p:nvPr/>
        </p:nvSpPr>
        <p:spPr>
          <a:xfrm>
            <a:off x="5095868" y="2214554"/>
            <a:ext cx="1285884"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95868" y="2214554"/>
            <a:ext cx="1495432" cy="369332"/>
          </a:xfrm>
          <a:prstGeom prst="rect">
            <a:avLst/>
          </a:prstGeom>
          <a:noFill/>
        </p:spPr>
        <p:txBody>
          <a:bodyPr wrap="square" rtlCol="0">
            <a:spAutoFit/>
          </a:bodyPr>
          <a:lstStyle/>
          <a:p>
            <a:r>
              <a:rPr lang="en-IN" dirty="0"/>
              <a:t>THIRD STEP</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761" y="285729"/>
            <a:ext cx="9948539" cy="594008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Each clock pulse defines a time unit. Thus, all time units are of equal duration. Each micro-operation can be performed within the time of a single time unit.</a:t>
            </a:r>
          </a:p>
          <a:p>
            <a:pPr algn="just"/>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solidFill>
                  <a:schemeClr val="accent1">
                    <a:lumMod val="75000"/>
                  </a:schemeClr>
                </a:solidFill>
                <a:latin typeface="Times New Roman" panose="02020603050405020304" pitchFamily="18" charset="0"/>
                <a:cs typeface="Times New Roman" panose="02020603050405020304" pitchFamily="18" charset="0"/>
              </a:rPr>
              <a:t>First time unit: Move the contents of the PC to MAR. </a:t>
            </a:r>
            <a:br>
              <a:rPr lang="en-US" sz="2000" dirty="0">
                <a:solidFill>
                  <a:schemeClr val="accent1">
                    <a:lumMod val="75000"/>
                  </a:schemeClr>
                </a:solidFill>
                <a:latin typeface="Times New Roman" panose="02020603050405020304" pitchFamily="18" charset="0"/>
                <a:cs typeface="Times New Roman" panose="02020603050405020304" pitchFamily="18" charset="0"/>
              </a:rPr>
            </a:b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solidFill>
                  <a:schemeClr val="accent1">
                    <a:lumMod val="75000"/>
                  </a:schemeClr>
                </a:solidFill>
                <a:latin typeface="Times New Roman" panose="02020603050405020304" pitchFamily="18" charset="0"/>
                <a:cs typeface="Times New Roman" panose="02020603050405020304" pitchFamily="18" charset="0"/>
              </a:rPr>
              <a:t>Second time unit: Move contents of memory location specified by MAR to MBR. Increment content of PC by 1. </a:t>
            </a:r>
            <a:br>
              <a:rPr lang="en-US" sz="2000" dirty="0">
                <a:solidFill>
                  <a:schemeClr val="accent1">
                    <a:lumMod val="75000"/>
                  </a:schemeClr>
                </a:solidFill>
                <a:latin typeface="Times New Roman" panose="02020603050405020304" pitchFamily="18" charset="0"/>
                <a:cs typeface="Times New Roman" panose="02020603050405020304" pitchFamily="18" charset="0"/>
              </a:rPr>
            </a:b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solidFill>
                  <a:schemeClr val="accent1">
                    <a:lumMod val="75000"/>
                  </a:schemeClr>
                </a:solidFill>
                <a:latin typeface="Times New Roman" panose="02020603050405020304" pitchFamily="18" charset="0"/>
                <a:cs typeface="Times New Roman" panose="02020603050405020304" pitchFamily="18" charset="0"/>
              </a:rPr>
              <a:t>Third time unit: Move contents of MBR to IR. </a:t>
            </a:r>
          </a:p>
          <a:p>
            <a:pPr algn="just"/>
            <a:endParaRPr lang="en-US" sz="2000" b="1" dirty="0">
              <a:solidFill>
                <a:srgbClr val="FF00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latin typeface="Times New Roman" panose="02020603050405020304" pitchFamily="18" charset="0"/>
                <a:cs typeface="Times New Roman" panose="02020603050405020304" pitchFamily="18" charset="0"/>
              </a:rPr>
              <a:t>Note:</a:t>
            </a:r>
            <a:r>
              <a:rPr lang="en-US" sz="2000" dirty="0">
                <a:solidFill>
                  <a:srgbClr val="FF0000"/>
                </a:solidFill>
                <a:latin typeface="Times New Roman" panose="02020603050405020304" pitchFamily="18" charset="0"/>
                <a:cs typeface="Times New Roman" panose="02020603050405020304" pitchFamily="18" charset="0"/>
              </a:rPr>
              <a:t> Second and third micro-operations both take place during the second time unit. </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fontAlgn="base">
              <a:buFont typeface="Wingdings" pitchFamily="2" charset="2"/>
              <a:buChar char="Ø"/>
            </a:pPr>
            <a:r>
              <a:rPr lang="en-IN"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The Indirect Cycles –</a:t>
            </a:r>
            <a:r>
              <a:rPr lang="en-US" sz="2000" dirty="0">
                <a:latin typeface="Times New Roman" panose="02020603050405020304" pitchFamily="18" charset="0"/>
                <a:cs typeface="Times New Roman" panose="02020603050405020304" pitchFamily="18" charset="0"/>
              </a:rPr>
              <a:t> Once an instruction is fetched, the next step is to fetch source operands. </a:t>
            </a:r>
            <a:r>
              <a:rPr lang="en-US" sz="2000" i="1" dirty="0">
                <a:latin typeface="Times New Roman" panose="02020603050405020304" pitchFamily="18" charset="0"/>
                <a:cs typeface="Times New Roman" panose="02020603050405020304" pitchFamily="18" charset="0"/>
              </a:rPr>
              <a:t>Source Operand</a:t>
            </a:r>
            <a:r>
              <a:rPr lang="en-US" sz="2000" dirty="0">
                <a:latin typeface="Times New Roman" panose="02020603050405020304" pitchFamily="18" charset="0"/>
                <a:cs typeface="Times New Roman" panose="02020603050405020304" pitchFamily="18" charset="0"/>
              </a:rPr>
              <a:t> is being fetched by indirect addressing. Register-based operands need not be fetched. Once the opcode is executed, a similar process may be needed to store the result in main memory. Following </a:t>
            </a:r>
            <a:r>
              <a:rPr lang="en-US" sz="2000" i="1" dirty="0">
                <a:latin typeface="Times New Roman" panose="02020603050405020304" pitchFamily="18" charset="0"/>
                <a:cs typeface="Times New Roman" panose="02020603050405020304" pitchFamily="18" charset="0"/>
              </a:rPr>
              <a:t>micro-operations</a:t>
            </a:r>
            <a:r>
              <a:rPr lang="en-US" sz="2000" dirty="0">
                <a:latin typeface="Times New Roman" panose="02020603050405020304" pitchFamily="18" charset="0"/>
                <a:cs typeface="Times New Roman" panose="02020603050405020304" pitchFamily="18" charset="0"/>
              </a:rPr>
              <a:t> takes place:- </a:t>
            </a:r>
          </a:p>
          <a:p>
            <a:pPr algn="just" fontAlgn="base"/>
            <a:r>
              <a:rPr lang="en-US" sz="2000" dirty="0">
                <a:latin typeface="Times New Roman" panose="02020603050405020304" pitchFamily="18" charset="0"/>
                <a:cs typeface="Times New Roman" panose="02020603050405020304" pitchFamily="18" charset="0"/>
              </a:rPr>
              <a:t> </a:t>
            </a:r>
          </a:p>
          <a:p>
            <a:pPr algn="just"/>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28674" name="Picture 2" descr="Lightbox"/>
          <p:cNvPicPr>
            <a:picLocks noChangeAspect="1" noChangeArrowheads="1"/>
          </p:cNvPicPr>
          <p:nvPr/>
        </p:nvPicPr>
        <p:blipFill>
          <a:blip r:embed="rId2"/>
          <a:srcRect/>
          <a:stretch>
            <a:fillRect/>
          </a:stretch>
        </p:blipFill>
        <p:spPr bwMode="auto">
          <a:xfrm>
            <a:off x="7200900" y="4953000"/>
            <a:ext cx="4920526" cy="1905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507" y="580587"/>
            <a:ext cx="9735167" cy="501675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Step 1: </a:t>
            </a:r>
            <a:r>
              <a:rPr lang="en-US" sz="2000" dirty="0">
                <a:latin typeface="Times New Roman" panose="02020603050405020304" pitchFamily="18" charset="0"/>
                <a:cs typeface="Times New Roman" panose="02020603050405020304" pitchFamily="18" charset="0"/>
              </a:rPr>
              <a:t>The address field of the instruction is transferred to the MAR. This is used to fetch the address of the operand. </a:t>
            </a:r>
          </a:p>
          <a:p>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The address field of the IR is updated from the MBR.(So that it now contains a direct addressing rather than indirect addressing).</a:t>
            </a:r>
          </a:p>
          <a:p>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The IR is now in the state, as if indirect addressing has not been occurred.</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Note:</a:t>
            </a:r>
            <a:r>
              <a:rPr lang="en-US" sz="2000" dirty="0">
                <a:solidFill>
                  <a:srgbClr val="FF0000"/>
                </a:solidFill>
                <a:latin typeface="Times New Roman" panose="02020603050405020304" pitchFamily="18" charset="0"/>
                <a:cs typeface="Times New Roman" panose="02020603050405020304" pitchFamily="18" charset="0"/>
              </a:rPr>
              <a:t> Now IR is ready for the execute cycle, but it skips that cycle for a moment to consider the </a:t>
            </a:r>
            <a:r>
              <a:rPr lang="en-US" sz="2000" i="1" dirty="0">
                <a:solidFill>
                  <a:srgbClr val="FF0000"/>
                </a:solidFill>
                <a:latin typeface="Times New Roman" panose="02020603050405020304" pitchFamily="18" charset="0"/>
                <a:cs typeface="Times New Roman" panose="02020603050405020304" pitchFamily="18" charset="0"/>
              </a:rPr>
              <a:t>Interrupt Cycle </a:t>
            </a:r>
            <a:r>
              <a:rPr lang="en-US" sz="2000" dirty="0">
                <a:solidFill>
                  <a:srgbClr val="FF0000"/>
                </a:solidFill>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pPr fontAlgn="base">
              <a:buFont typeface="Wingdings" pitchFamily="2" charset="2"/>
              <a:buChar char="Ø"/>
            </a:pPr>
            <a:r>
              <a:rPr lang="en-IN"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Execute Cycle -</a:t>
            </a:r>
            <a:r>
              <a:rPr lang="en-US" sz="2000" dirty="0">
                <a:latin typeface="Times New Roman" panose="02020603050405020304" pitchFamily="18" charset="0"/>
                <a:cs typeface="Times New Roman" panose="02020603050405020304" pitchFamily="18" charset="0"/>
              </a:rPr>
              <a:t> Execute Cycle is different from the other cycles. Like, for a machine with N different opcodes there are N different sequence of micro-operations that can occur.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fontAlgn="base">
              <a:buFont typeface="Wingdings" pitchFamily="2" charset="2"/>
              <a:buChar char="Ø"/>
            </a:pPr>
            <a:r>
              <a:rPr lang="en-US" sz="2000" dirty="0">
                <a:latin typeface="Times New Roman" panose="02020603050405020304" pitchFamily="18" charset="0"/>
                <a:cs typeface="Times New Roman" panose="02020603050405020304" pitchFamily="18" charset="0"/>
              </a:rPr>
              <a:t>Lets take an hypothetical example :-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consider an add instruction: </a:t>
            </a:r>
          </a:p>
        </p:txBody>
      </p:sp>
      <p:pic>
        <p:nvPicPr>
          <p:cNvPr id="29698" name="Picture 2" descr="Lightbox"/>
          <p:cNvPicPr>
            <a:picLocks noChangeAspect="1" noChangeArrowheads="1"/>
          </p:cNvPicPr>
          <p:nvPr/>
        </p:nvPicPr>
        <p:blipFill>
          <a:blip r:embed="rId2"/>
          <a:srcRect/>
          <a:stretch>
            <a:fillRect/>
          </a:stretch>
        </p:blipFill>
        <p:spPr bwMode="auto">
          <a:xfrm>
            <a:off x="4883936" y="4807114"/>
            <a:ext cx="4612489" cy="1922142"/>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6745" y="454822"/>
            <a:ext cx="8293930" cy="707886"/>
          </a:xfrm>
          <a:prstGeom prst="rect">
            <a:avLst/>
          </a:prstGeom>
          <a:noFill/>
        </p:spPr>
        <p:txBody>
          <a:bodyPr wrap="square" rtlCol="0">
            <a:spAutoFit/>
          </a:bodyPr>
          <a:lstStyle/>
          <a:p>
            <a:pPr fontAlgn="base">
              <a:buFont typeface="Arial" pitchFamily="34" charset="0"/>
              <a:buChar char="•"/>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this instruction adds the content of location X to register R.  Corresponding micro-operation will be:- </a:t>
            </a:r>
          </a:p>
        </p:txBody>
      </p:sp>
      <p:pic>
        <p:nvPicPr>
          <p:cNvPr id="30722" name="Picture 2" descr="Lightbox"/>
          <p:cNvPicPr>
            <a:picLocks noChangeAspect="1" noChangeArrowheads="1"/>
          </p:cNvPicPr>
          <p:nvPr/>
        </p:nvPicPr>
        <p:blipFill>
          <a:blip r:embed="rId2"/>
          <a:srcRect/>
          <a:stretch>
            <a:fillRect/>
          </a:stretch>
        </p:blipFill>
        <p:spPr bwMode="auto">
          <a:xfrm>
            <a:off x="2237386" y="1283854"/>
            <a:ext cx="5295900" cy="2219326"/>
          </a:xfrm>
          <a:prstGeom prst="rect">
            <a:avLst/>
          </a:prstGeom>
          <a:noFill/>
        </p:spPr>
      </p:pic>
      <p:sp>
        <p:nvSpPr>
          <p:cNvPr id="4" name="TextBox 3"/>
          <p:cNvSpPr txBox="1"/>
          <p:nvPr/>
        </p:nvSpPr>
        <p:spPr>
          <a:xfrm>
            <a:off x="1033390" y="3624326"/>
            <a:ext cx="8853560" cy="1951501"/>
          </a:xfrm>
          <a:prstGeom prst="rect">
            <a:avLst/>
          </a:prstGeom>
          <a:noFill/>
        </p:spPr>
        <p:txBody>
          <a:bodyPr wrap="square" rtlCol="0">
            <a:spAutoFit/>
          </a:bodyPr>
          <a:lstStyle/>
          <a:p>
            <a:pPr>
              <a:buFont typeface="Arial" pitchFamily="34" charset="0"/>
              <a:buChar char="•"/>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begin with the IR containing the ADD instruction.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The address portion of IR is loaded into the MAR.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The address field of the IR is updated from the MBR, so the reference memory location is read.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Now, the contents of R and MBR are added by the ALU. Lets take a complex example :- </a:t>
            </a:r>
          </a:p>
        </p:txBody>
      </p:sp>
      <p:pic>
        <p:nvPicPr>
          <p:cNvPr id="30724" name="Picture 4" descr="Lightbox"/>
          <p:cNvPicPr>
            <a:picLocks noChangeAspect="1" noChangeArrowheads="1"/>
          </p:cNvPicPr>
          <p:nvPr/>
        </p:nvPicPr>
        <p:blipFill>
          <a:blip r:embed="rId3"/>
          <a:srcRect/>
          <a:stretch>
            <a:fillRect/>
          </a:stretch>
        </p:blipFill>
        <p:spPr bwMode="auto">
          <a:xfrm>
            <a:off x="3283157" y="5479253"/>
            <a:ext cx="2362200" cy="92392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2221" y="479618"/>
            <a:ext cx="7786742" cy="1015663"/>
          </a:xfrm>
          <a:prstGeom prst="rect">
            <a:avLst/>
          </a:prstGeom>
          <a:noFill/>
        </p:spPr>
        <p:txBody>
          <a:bodyPr wrap="square" rtlCol="0">
            <a:spAutoFit/>
          </a:bodyPr>
          <a:lstStyle/>
          <a:p>
            <a:pPr>
              <a:buFont typeface="Arial" pitchFamily="34" charset="0"/>
              <a:buChar char="•"/>
            </a:pPr>
            <a:r>
              <a:rPr lang="en-US" sz="2000" dirty="0">
                <a:latin typeface="Times New Roman" panose="02020603050405020304" pitchFamily="18" charset="0"/>
                <a:cs typeface="Times New Roman" panose="02020603050405020304" pitchFamily="18" charset="0"/>
              </a:rPr>
              <a:t> Here, the content of location X is incremented by 1. If the result is 0, the next instruction will be skipped. Corresponding sequence of micro-operation will be :-</a:t>
            </a:r>
          </a:p>
        </p:txBody>
      </p:sp>
      <p:pic>
        <p:nvPicPr>
          <p:cNvPr id="31746" name="Picture 2" descr="Lightbox"/>
          <p:cNvPicPr>
            <a:picLocks noChangeAspect="1" noChangeArrowheads="1"/>
          </p:cNvPicPr>
          <p:nvPr/>
        </p:nvPicPr>
        <p:blipFill>
          <a:blip r:embed="rId2"/>
          <a:srcRect/>
          <a:stretch>
            <a:fillRect/>
          </a:stretch>
        </p:blipFill>
        <p:spPr bwMode="auto">
          <a:xfrm>
            <a:off x="2465015" y="1600056"/>
            <a:ext cx="5572125" cy="2819401"/>
          </a:xfrm>
          <a:prstGeom prst="rect">
            <a:avLst/>
          </a:prstGeom>
          <a:noFill/>
        </p:spPr>
      </p:pic>
      <p:sp>
        <p:nvSpPr>
          <p:cNvPr id="4" name="TextBox 3"/>
          <p:cNvSpPr txBox="1"/>
          <p:nvPr/>
        </p:nvSpPr>
        <p:spPr>
          <a:xfrm>
            <a:off x="1262221" y="4668625"/>
            <a:ext cx="7643866" cy="1323439"/>
          </a:xfrm>
          <a:prstGeom prst="rect">
            <a:avLst/>
          </a:prstGeom>
          <a:noFill/>
        </p:spPr>
        <p:txBody>
          <a:bodyPr wrap="square" rtlCol="0">
            <a:spAutoFit/>
          </a:bodyPr>
          <a:lstStyle/>
          <a:p>
            <a:pPr>
              <a:buFont typeface="Arial" pitchFamily="34" charset="0"/>
              <a:buChar char="•"/>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 the PC is incremented if (MBR) = 0. This test (is MBR equal to zero or not) and action (PC is incremented by 1) can be implemented as one micro-operation. </a:t>
            </a:r>
            <a:br>
              <a:rPr lang="en-US" sz="2000" dirty="0">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4640" y="517959"/>
            <a:ext cx="9187584" cy="1631216"/>
          </a:xfrm>
          <a:prstGeom prst="rect">
            <a:avLst/>
          </a:prstGeom>
          <a:noFill/>
        </p:spPr>
        <p:txBody>
          <a:bodyPr wrap="square" rtlCol="0">
            <a:spAutoFit/>
          </a:bodyPr>
          <a:lstStyle/>
          <a:p>
            <a:pPr fontAlgn="base">
              <a:buFont typeface="Wingdings" pitchFamily="2" charset="2"/>
              <a:buChar char="Ø"/>
            </a:pPr>
            <a:r>
              <a:rPr lang="en-US" sz="2000" b="1" dirty="0">
                <a:latin typeface="Times New Roman" panose="02020603050405020304" pitchFamily="18" charset="0"/>
                <a:cs typeface="Times New Roman" panose="02020603050405020304" pitchFamily="18" charset="0"/>
              </a:rPr>
              <a:t> The Interrupt Cycle</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the completion of the Execute Cycle, a test is made to determine whether any enabled interrupt has occurred or not. If an enabled interrupt has occurred then Interrupt Cycle occurs. The nature of this cycle varies greatly from one machine to another.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Lets take a sequence of micro-operation:-</a:t>
            </a:r>
          </a:p>
        </p:txBody>
      </p:sp>
      <p:pic>
        <p:nvPicPr>
          <p:cNvPr id="32770" name="Picture 2" descr="Lightbox"/>
          <p:cNvPicPr>
            <a:picLocks noChangeAspect="1" noChangeArrowheads="1"/>
          </p:cNvPicPr>
          <p:nvPr/>
        </p:nvPicPr>
        <p:blipFill>
          <a:blip r:embed="rId2"/>
          <a:srcRect/>
          <a:stretch>
            <a:fillRect/>
          </a:stretch>
        </p:blipFill>
        <p:spPr bwMode="auto">
          <a:xfrm>
            <a:off x="1647158" y="2260978"/>
            <a:ext cx="6029992" cy="2806539"/>
          </a:xfrm>
          <a:prstGeom prst="rect">
            <a:avLst/>
          </a:prstGeom>
          <a:noFill/>
        </p:spPr>
      </p:pic>
      <p:sp>
        <p:nvSpPr>
          <p:cNvPr id="4" name="TextBox 3"/>
          <p:cNvSpPr txBox="1"/>
          <p:nvPr/>
        </p:nvSpPr>
        <p:spPr>
          <a:xfrm>
            <a:off x="847726" y="4838700"/>
            <a:ext cx="10477500"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Contents of the PC is transferred to the MBR, so that they can be saved for return.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MAR is loaded with the address at which the contents of the PC are to be saved. </a:t>
            </a:r>
          </a:p>
          <a:p>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MBR, containing the old value of PC, is stored in memory. </a:t>
            </a: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240" y="401971"/>
            <a:ext cx="7929618" cy="2031325"/>
          </a:xfrm>
          <a:prstGeom prst="rect">
            <a:avLst/>
          </a:prstGeom>
          <a:noFill/>
        </p:spPr>
        <p:txBody>
          <a:bodyPr wrap="square" rtlCol="0">
            <a:spAutoFit/>
          </a:bodyPr>
          <a:lstStyle/>
          <a:p>
            <a:r>
              <a:rPr lang="en-US" sz="2800" b="1" dirty="0">
                <a:solidFill>
                  <a:srgbClr val="002060"/>
                </a:solidFill>
                <a:latin typeface="Times New Roman" panose="02020603050405020304" pitchFamily="18" charset="0"/>
                <a:cs typeface="Times New Roman" panose="02020603050405020304" pitchFamily="18" charset="0"/>
              </a:rPr>
              <a:t>Input-Output Configuration</a:t>
            </a:r>
          </a:p>
          <a:p>
            <a:endParaRPr lang="en-US"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computer architecture, </a:t>
            </a:r>
            <a:r>
              <a:rPr lang="en-US" sz="2000" dirty="0">
                <a:solidFill>
                  <a:srgbClr val="C00000"/>
                </a:solidFill>
                <a:latin typeface="Times New Roman" panose="02020603050405020304" pitchFamily="18" charset="0"/>
                <a:cs typeface="Times New Roman" panose="02020603050405020304" pitchFamily="18" charset="0"/>
              </a:rPr>
              <a:t>input-output devices act as an </a:t>
            </a:r>
            <a:r>
              <a:rPr lang="en-US" sz="2000" b="1" dirty="0">
                <a:solidFill>
                  <a:srgbClr val="C00000"/>
                </a:solidFill>
                <a:latin typeface="Times New Roman" panose="02020603050405020304" pitchFamily="18" charset="0"/>
                <a:cs typeface="Times New Roman" panose="02020603050405020304" pitchFamily="18" charset="0"/>
              </a:rPr>
              <a:t>interface</a:t>
            </a:r>
            <a:r>
              <a:rPr lang="en-US" sz="2000" dirty="0">
                <a:solidFill>
                  <a:srgbClr val="C00000"/>
                </a:solidFill>
                <a:latin typeface="Times New Roman" panose="02020603050405020304" pitchFamily="18" charset="0"/>
                <a:cs typeface="Times New Roman" panose="02020603050405020304" pitchFamily="18" charset="0"/>
              </a:rPr>
              <a:t> between the machine and the user.</a:t>
            </a:r>
          </a:p>
          <a:p>
            <a:pPr algn="just"/>
            <a:r>
              <a:rPr lang="en-US" sz="2000" dirty="0">
                <a:latin typeface="Times New Roman" panose="02020603050405020304" pitchFamily="18" charset="0"/>
                <a:cs typeface="Times New Roman" panose="02020603050405020304" pitchFamily="18" charset="0"/>
              </a:rPr>
              <a:t>Instructions and data stored in the memory must come from some input device. The results are displayed to the user through some output device. </a:t>
            </a:r>
          </a:p>
        </p:txBody>
      </p:sp>
      <p:pic>
        <p:nvPicPr>
          <p:cNvPr id="20482" name="Picture 2" descr="https://static.javatpoint.com/tutorial/coa/images/instruction-cycle2.png"/>
          <p:cNvPicPr>
            <a:picLocks noChangeAspect="1" noChangeArrowheads="1"/>
          </p:cNvPicPr>
          <p:nvPr/>
        </p:nvPicPr>
        <p:blipFill>
          <a:blip r:embed="rId2"/>
          <a:srcRect/>
          <a:stretch>
            <a:fillRect/>
          </a:stretch>
        </p:blipFill>
        <p:spPr bwMode="auto">
          <a:xfrm>
            <a:off x="1247382" y="2864184"/>
            <a:ext cx="7134618" cy="3717654"/>
          </a:xfrm>
          <a:prstGeom prst="rect">
            <a:avLst/>
          </a:prstGeom>
          <a:noFill/>
        </p:spPr>
      </p:pic>
      <p:sp>
        <p:nvSpPr>
          <p:cNvPr id="3" name="TextBox 2">
            <a:extLst>
              <a:ext uri="{FF2B5EF4-FFF2-40B4-BE49-F238E27FC236}">
                <a16:creationId xmlns:a16="http://schemas.microsoft.com/office/drawing/2014/main" id="{BA3911BC-D6BD-4F07-AA14-EB65026B41D1}"/>
              </a:ext>
            </a:extLst>
          </p:cNvPr>
          <p:cNvSpPr txBox="1"/>
          <p:nvPr/>
        </p:nvSpPr>
        <p:spPr>
          <a:xfrm>
            <a:off x="123825" y="2790825"/>
            <a:ext cx="1047750" cy="338554"/>
          </a:xfrm>
          <a:prstGeom prst="rect">
            <a:avLst/>
          </a:prstGeom>
          <a:noFill/>
        </p:spPr>
        <p:txBody>
          <a:bodyPr wrap="square" rtlCol="0">
            <a:spAutoFit/>
          </a:bodyPr>
          <a:lstStyle/>
          <a:p>
            <a:pPr algn="r"/>
            <a:r>
              <a:rPr lang="en-US" sz="1600" b="1" dirty="0"/>
              <a:t>Fig.10</a:t>
            </a:r>
            <a:endParaRPr lang="en-IN" sz="16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379" y="1422116"/>
            <a:ext cx="9940771" cy="532453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The input-output terminals send and receive information.</a:t>
            </a:r>
          </a:p>
          <a:p>
            <a:pPr algn="just"/>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The amount of information transferred will always have eight bits of an alphanumeric code.</a:t>
            </a:r>
          </a:p>
          <a:p>
            <a:pPr algn="just"/>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The information generated through the keyboard is shifted into an input register 'INPR’.</a:t>
            </a:r>
          </a:p>
          <a:p>
            <a:pPr algn="just"/>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The information for the printer is stored in the output register 'OUTR’.</a:t>
            </a:r>
          </a:p>
          <a:p>
            <a:pPr algn="just"/>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 Registers INPR and OUTR communicate with a communication interface serially and with the AC in parallel.</a:t>
            </a:r>
          </a:p>
          <a:p>
            <a:pPr algn="just"/>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The transmitter interface receives information from the keyboard and transmits it to INPR.</a:t>
            </a:r>
          </a:p>
          <a:p>
            <a:pPr algn="just"/>
            <a:endParaRPr lang="en-US" sz="2000" dirty="0">
              <a:solidFill>
                <a:schemeClr val="tx2">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The receiver interface receives information from OUTR and sends it to the printer serially.</a:t>
            </a:r>
          </a:p>
          <a:p>
            <a:pPr algn="just">
              <a:buFont typeface="Courier New" pitchFamily="49" charset="0"/>
              <a:buChar char="o"/>
            </a:pPr>
            <a:endParaRPr lang="en-US" sz="2000" dirty="0">
              <a:latin typeface="Times New Roman" panose="02020603050405020304" pitchFamily="18" charset="0"/>
              <a:cs typeface="Times New Roman" panose="02020603050405020304" pitchFamily="18" charset="0"/>
            </a:endParaRPr>
          </a:p>
          <a:p>
            <a:pPr algn="just">
              <a:buFont typeface="Courier New" pitchFamily="49" charset="0"/>
              <a:buChar char="o"/>
            </a:pPr>
            <a:endParaRPr lang="en-US" sz="2000" dirty="0">
              <a:latin typeface="Times New Roman" panose="02020603050405020304" pitchFamily="18" charset="0"/>
              <a:cs typeface="Times New Roman" panose="02020603050405020304" pitchFamily="18" charset="0"/>
            </a:endParaRPr>
          </a:p>
          <a:p>
            <a:pPr algn="just">
              <a:buFont typeface="Courier New" pitchFamily="49" charset="0"/>
              <a:buChar char="o"/>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3F8FBA3-9645-45B6-9613-27475BE10939}"/>
              </a:ext>
            </a:extLst>
          </p:cNvPr>
          <p:cNvSpPr>
            <a:spLocks noGrp="1"/>
          </p:cNvSpPr>
          <p:nvPr>
            <p:ph idx="4294967295"/>
          </p:nvPr>
        </p:nvSpPr>
        <p:spPr>
          <a:xfrm>
            <a:off x="408373" y="719138"/>
            <a:ext cx="9953240" cy="5562600"/>
          </a:xfrm>
        </p:spPr>
        <p:txBody>
          <a:bodyPr>
            <a:normAutofit fontScale="92500" lnSpcReduction="10000"/>
          </a:bodyPr>
          <a:lstStyle/>
          <a:p>
            <a:pPr marL="0" indent="0" algn="just">
              <a:buNone/>
            </a:pPr>
            <a:endParaRPr lang="en-US" sz="2400" b="0" i="0" dirty="0">
              <a:solidFill>
                <a:srgbClr val="2C2F34"/>
              </a:solidFill>
              <a:effectLst/>
              <a:latin typeface="Times New Roman" panose="02020603050405020304" pitchFamily="18" charset="0"/>
              <a:cs typeface="Times New Roman" panose="02020603050405020304" pitchFamily="18" charset="0"/>
            </a:endParaRPr>
          </a:p>
          <a:p>
            <a:pPr algn="just"/>
            <a:r>
              <a:rPr lang="en-US" sz="2400" b="0" i="0" u="none" strike="noStrike" dirty="0">
                <a:solidFill>
                  <a:srgbClr val="C0000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The Stored Program Control Concept</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2C2F34"/>
                </a:solidFill>
                <a:effectLst/>
                <a:latin typeface="Times New Roman" panose="02020603050405020304" pitchFamily="18" charset="0"/>
                <a:cs typeface="Times New Roman" panose="02020603050405020304" pitchFamily="18" charset="0"/>
              </a:rPr>
              <a:t>is an innovation that has allowed for the storage of instructions in computer memory.</a:t>
            </a:r>
          </a:p>
          <a:p>
            <a:pPr algn="just"/>
            <a:endParaRPr lang="en-US" sz="2400" b="0" i="0" dirty="0">
              <a:solidFill>
                <a:srgbClr val="2C2F34"/>
              </a:solidFill>
              <a:effectLst/>
              <a:latin typeface="Times New Roman" panose="02020603050405020304" pitchFamily="18" charset="0"/>
              <a:cs typeface="Times New Roman" panose="02020603050405020304" pitchFamily="18" charset="0"/>
            </a:endParaRPr>
          </a:p>
          <a:p>
            <a:pPr algn="just"/>
            <a:r>
              <a:rPr lang="en-US" sz="2400" dirty="0">
                <a:solidFill>
                  <a:srgbClr val="2C2F34"/>
                </a:solidFill>
                <a:latin typeface="Times New Roman" panose="02020603050405020304" pitchFamily="18" charset="0"/>
                <a:cs typeface="Times New Roman" panose="02020603050405020304" pitchFamily="18" charset="0"/>
              </a:rPr>
              <a:t>E</a:t>
            </a:r>
            <a:r>
              <a:rPr lang="en-US" sz="2400" b="0" i="0" dirty="0">
                <a:solidFill>
                  <a:srgbClr val="2C2F34"/>
                </a:solidFill>
                <a:effectLst/>
                <a:latin typeface="Times New Roman" panose="02020603050405020304" pitchFamily="18" charset="0"/>
                <a:cs typeface="Times New Roman" panose="02020603050405020304" pitchFamily="18" charset="0"/>
              </a:rPr>
              <a:t>nable computers not only execute tasks sequentially but also </a:t>
            </a:r>
            <a:r>
              <a:rPr lang="en-US" sz="2400" b="0" i="0" dirty="0" err="1">
                <a:solidFill>
                  <a:srgbClr val="2C2F34"/>
                </a:solidFill>
                <a:effectLst/>
                <a:latin typeface="Times New Roman" panose="02020603050405020304" pitchFamily="18" charset="0"/>
                <a:cs typeface="Times New Roman" panose="02020603050405020304" pitchFamily="18" charset="0"/>
              </a:rPr>
              <a:t>intermittentally</a:t>
            </a:r>
            <a:r>
              <a:rPr lang="en-US" sz="2400" b="0" i="0" dirty="0">
                <a:solidFill>
                  <a:srgbClr val="2C2F34"/>
                </a:solidFill>
                <a:effectLst/>
                <a:latin typeface="Times New Roman" panose="02020603050405020304" pitchFamily="18" charset="0"/>
                <a:cs typeface="Times New Roman" panose="02020603050405020304" pitchFamily="18" charset="0"/>
              </a:rPr>
              <a:t>.</a:t>
            </a:r>
          </a:p>
          <a:p>
            <a:pPr marL="0" indent="0" algn="just">
              <a:buNone/>
            </a:pPr>
            <a:endParaRPr lang="en-US" sz="2400" b="0" i="0" dirty="0">
              <a:solidFill>
                <a:srgbClr val="2C2F34"/>
              </a:solidFill>
              <a:effectLst/>
              <a:latin typeface="Times New Roman" panose="02020603050405020304" pitchFamily="18" charset="0"/>
              <a:cs typeface="Times New Roman" panose="02020603050405020304" pitchFamily="18" charset="0"/>
            </a:endParaRPr>
          </a:p>
          <a:p>
            <a:pPr algn="just"/>
            <a:r>
              <a:rPr lang="en-US" sz="2400" b="0" i="0" dirty="0">
                <a:solidFill>
                  <a:srgbClr val="2C2F34"/>
                </a:solidFill>
                <a:effectLst/>
                <a:latin typeface="Times New Roman" panose="02020603050405020304" pitchFamily="18" charset="0"/>
                <a:cs typeface="Times New Roman" panose="02020603050405020304" pitchFamily="18" charset="0"/>
              </a:rPr>
              <a:t>The ENIAC (Electronic Numerical Integrator and Computer) is often called the “first computer.”</a:t>
            </a:r>
          </a:p>
          <a:p>
            <a:pPr marL="0" indent="0" algn="just">
              <a:buNone/>
            </a:pPr>
            <a:endParaRPr lang="en-US" sz="2400" b="0" i="0" dirty="0">
              <a:solidFill>
                <a:srgbClr val="2C2F34"/>
              </a:solidFill>
              <a:effectLst/>
              <a:latin typeface="Times New Roman" panose="02020603050405020304" pitchFamily="18" charset="0"/>
              <a:cs typeface="Times New Roman" panose="02020603050405020304" pitchFamily="18" charset="0"/>
            </a:endParaRPr>
          </a:p>
          <a:p>
            <a:pPr algn="just"/>
            <a:r>
              <a:rPr lang="en-US" sz="2400" dirty="0">
                <a:solidFill>
                  <a:srgbClr val="2C2F34"/>
                </a:solidFill>
                <a:latin typeface="Times New Roman" panose="02020603050405020304" pitchFamily="18" charset="0"/>
                <a:cs typeface="Times New Roman" panose="02020603050405020304" pitchFamily="18" charset="0"/>
              </a:rPr>
              <a:t>B</a:t>
            </a:r>
            <a:r>
              <a:rPr lang="en-US" sz="2400" b="0" i="0" dirty="0">
                <a:solidFill>
                  <a:srgbClr val="2C2F34"/>
                </a:solidFill>
                <a:effectLst/>
                <a:latin typeface="Times New Roman" panose="02020603050405020304" pitchFamily="18" charset="0"/>
                <a:cs typeface="Times New Roman" panose="02020603050405020304" pitchFamily="18" charset="0"/>
              </a:rPr>
              <a:t>ut it was actually a programming system rather than just an Instruction Machine.</a:t>
            </a:r>
          </a:p>
          <a:p>
            <a:pPr marL="0" indent="0" algn="just">
              <a:buNone/>
            </a:pPr>
            <a:endParaRPr lang="en-US" sz="2400" b="0" i="0" dirty="0">
              <a:solidFill>
                <a:srgbClr val="2C2F34"/>
              </a:solidFill>
              <a:effectLst/>
              <a:latin typeface="Times New Roman" panose="02020603050405020304" pitchFamily="18" charset="0"/>
              <a:cs typeface="Times New Roman" panose="02020603050405020304" pitchFamily="18" charset="0"/>
            </a:endParaRPr>
          </a:p>
          <a:p>
            <a:pPr algn="just"/>
            <a:r>
              <a:rPr lang="en-US" sz="2400" b="0" i="0" dirty="0">
                <a:solidFill>
                  <a:srgbClr val="2C2F34"/>
                </a:solidFill>
                <a:effectLst/>
                <a:latin typeface="Times New Roman" panose="02020603050405020304" pitchFamily="18" charset="0"/>
                <a:cs typeface="Times New Roman" panose="02020603050405020304" pitchFamily="18" charset="0"/>
              </a:rPr>
              <a:t> It is used stored program concepts in which machine use memory for processing data.</a:t>
            </a:r>
          </a:p>
          <a:p>
            <a:pPr algn="just"/>
            <a:endParaRPr lang="en-US" sz="2400" b="0" i="0" dirty="0">
              <a:solidFill>
                <a:srgbClr val="2C2F34"/>
              </a:solidFill>
              <a:effectLst/>
              <a:latin typeface="Times New Roman" panose="02020603050405020304" pitchFamily="18" charset="0"/>
              <a:cs typeface="Times New Roman" panose="020206030504050203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4257954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D840A41-5B88-460C-8C6C-0BF2A1BFDCEB}"/>
              </a:ext>
            </a:extLst>
          </p:cNvPr>
          <p:cNvPicPr>
            <a:picLocks noChangeAspect="1"/>
          </p:cNvPicPr>
          <p:nvPr/>
        </p:nvPicPr>
        <p:blipFill>
          <a:blip r:embed="rId3"/>
          <a:stretch>
            <a:fillRect/>
          </a:stretch>
        </p:blipFill>
        <p:spPr>
          <a:xfrm>
            <a:off x="6629400" y="2505075"/>
            <a:ext cx="5562600" cy="3975585"/>
          </a:xfrm>
          <a:prstGeom prst="rect">
            <a:avLst/>
          </a:prstGeom>
        </p:spPr>
      </p:pic>
      <p:sp>
        <p:nvSpPr>
          <p:cNvPr id="2" name="Title 1">
            <a:extLst>
              <a:ext uri="{FF2B5EF4-FFF2-40B4-BE49-F238E27FC236}">
                <a16:creationId xmlns:a16="http://schemas.microsoft.com/office/drawing/2014/main" id="{191BA3B9-B721-413B-9762-8FE643CAAD2E}"/>
              </a:ext>
            </a:extLst>
          </p:cNvPr>
          <p:cNvSpPr>
            <a:spLocks noGrp="1"/>
          </p:cNvSpPr>
          <p:nvPr>
            <p:ph type="ctrTitle" idx="4294967295"/>
          </p:nvPr>
        </p:nvSpPr>
        <p:spPr>
          <a:xfrm>
            <a:off x="0" y="623888"/>
            <a:ext cx="10058400" cy="885825"/>
          </a:xfrm>
        </p:spPr>
        <p:txBody>
          <a:bodyPr/>
          <a:lstStyle/>
          <a:p>
            <a:r>
              <a:rPr lang="en-US" sz="4000" dirty="0">
                <a:solidFill>
                  <a:srgbClr val="002060"/>
                </a:solidFill>
                <a:latin typeface="Times New Roman" panose="02020603050405020304" pitchFamily="18" charset="0"/>
                <a:cs typeface="Times New Roman" panose="02020603050405020304" pitchFamily="18" charset="0"/>
              </a:rPr>
              <a:t>CENTRAL PROCESSING UNIT </a:t>
            </a:r>
            <a:r>
              <a:rPr lang="en-I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(CPU) </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C23FB0-2978-4523-864A-46946C9BA481}"/>
              </a:ext>
            </a:extLst>
          </p:cNvPr>
          <p:cNvSpPr txBox="1"/>
          <p:nvPr/>
        </p:nvSpPr>
        <p:spPr>
          <a:xfrm>
            <a:off x="98324" y="1853381"/>
            <a:ext cx="10589342" cy="4474879"/>
          </a:xfrm>
          <a:prstGeom prst="rect">
            <a:avLst/>
          </a:prstGeom>
          <a:noFill/>
        </p:spPr>
        <p:txBody>
          <a:bodyPr wrap="square" rtlCol="0">
            <a:spAutoFit/>
          </a:bodyPr>
          <a:lstStyle/>
          <a:p>
            <a:pPr marL="30480" marR="30480" algn="just">
              <a:lnSpc>
                <a:spcPct val="107000"/>
              </a:lnSpc>
              <a:spcBef>
                <a:spcPts val="600"/>
              </a:spcBef>
              <a:spcAft>
                <a:spcPts val="720"/>
              </a:spcAft>
            </a:pPr>
            <a:r>
              <a:rPr lang="en-IN" sz="2000" b="1"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CPU</a:t>
            </a:r>
            <a:r>
              <a:rPr lang="en-IN" sz="20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part of the computer that performs the bulk of data-processing operations.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0480" marR="30480" algn="just">
              <a:lnSpc>
                <a:spcPct val="107000"/>
              </a:lnSpc>
              <a:spcBef>
                <a:spcPts val="600"/>
              </a:spcBef>
              <a:spcAft>
                <a:spcPts val="720"/>
              </a:spcAft>
            </a:pPr>
            <a:r>
              <a:rPr lang="en-IN" sz="20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Consists of the following features </a:t>
            </a:r>
            <a:r>
              <a:rPr lang="en-IN"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Considered as the brain of the computer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Performs all types of data processing operations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Stores  data, intermediate results, and instructions(program)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Controls  the operation of all parts of the computer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0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Three components of CPU </a:t>
            </a:r>
            <a:r>
              <a:rPr lang="en-IN"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375"/>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Memory or Storage Unit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375"/>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Control Unit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375"/>
              </a:spcAft>
              <a:buSzPts val="1000"/>
              <a:buFont typeface="Wingdings" panose="05000000000000000000" pitchFamily="2"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ALU(Arithmetic Logic Unit)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750"/>
              </a:spcAft>
              <a:buSzPts val="1000"/>
              <a:buFont typeface="Symbol" panose="05050102010706020507" pitchFamily="18" charset="2"/>
              <a:buChar char=""/>
              <a:tabLst>
                <a:tab pos="457200" algn="l"/>
              </a:tabLst>
            </a:pPr>
            <a:endPar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582E7CE-D400-4FCE-BCB6-7B430988DD17}"/>
              </a:ext>
            </a:extLst>
          </p:cNvPr>
          <p:cNvSpPr txBox="1"/>
          <p:nvPr/>
        </p:nvSpPr>
        <p:spPr>
          <a:xfrm>
            <a:off x="9010650" y="6488668"/>
            <a:ext cx="104775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11</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935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857D8-D73D-4F76-84DF-3706638E280E}"/>
              </a:ext>
            </a:extLst>
          </p:cNvPr>
          <p:cNvSpPr txBox="1"/>
          <p:nvPr/>
        </p:nvSpPr>
        <p:spPr>
          <a:xfrm>
            <a:off x="338328" y="1464587"/>
            <a:ext cx="9720072" cy="5116785"/>
          </a:xfrm>
          <a:prstGeom prst="rect">
            <a:avLst/>
          </a:prstGeom>
          <a:noFill/>
        </p:spPr>
        <p:txBody>
          <a:bodyPr wrap="square" rtlCol="0">
            <a:spAutoFit/>
          </a:bodyPr>
          <a:lstStyle/>
          <a:p>
            <a:pPr marL="316230" marR="30480" indent="-285750" algn="just">
              <a:lnSpc>
                <a:spcPct val="107000"/>
              </a:lnSpc>
              <a:spcBef>
                <a:spcPts val="600"/>
              </a:spcBef>
              <a:spcAft>
                <a:spcPts val="72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Supplies  information to other units of the computer when needed</a:t>
            </a:r>
          </a:p>
          <a:p>
            <a:pPr marL="316230" marR="30480" indent="-285750" algn="just">
              <a:lnSpc>
                <a:spcPct val="107000"/>
              </a:lnSpc>
              <a:spcBef>
                <a:spcPts val="600"/>
              </a:spcBef>
              <a:spcAft>
                <a:spcPts val="72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Known  as internal storage unit or the main memory or the primary storage or Random Access Memory (RAM)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16230" marR="30480" indent="-285750" algn="just">
              <a:lnSpc>
                <a:spcPct val="107000"/>
              </a:lnSpc>
              <a:spcBef>
                <a:spcPts val="600"/>
              </a:spcBef>
              <a:spcAft>
                <a:spcPts val="72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size affects speed, power, and capability</a:t>
            </a:r>
          </a:p>
          <a:p>
            <a:pPr marL="316230" marR="30480" indent="-285750" algn="just">
              <a:lnSpc>
                <a:spcPct val="107000"/>
              </a:lnSpc>
              <a:spcBef>
                <a:spcPts val="600"/>
              </a:spcBef>
              <a:spcAft>
                <a:spcPts val="720"/>
              </a:spcAft>
              <a:buFont typeface="Arial" panose="020B0604020202020204" pitchFamily="34" charset="0"/>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Types  of memories </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Primary memory and secondary memory</a:t>
            </a:r>
          </a:p>
          <a:p>
            <a:pPr marL="30480" marR="30480" algn="just">
              <a:lnSpc>
                <a:spcPct val="107000"/>
              </a:lnSpc>
              <a:spcBef>
                <a:spcPts val="600"/>
              </a:spcBef>
              <a:spcAft>
                <a:spcPts val="720"/>
              </a:spcAft>
            </a:pPr>
            <a:r>
              <a:rPr lang="en-IN" sz="20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Functions of the memory unit are </a:t>
            </a:r>
            <a:r>
              <a:rPr lang="en-IN"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Stores  all the data and the instructions required for processing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Stores  intermediate results of processing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Stores  the final results of processing before these results are released to an output device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Wingdings" panose="05000000000000000000" pitchFamily="2"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inputs and outputs are transmitted through the main memory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E2E244A-D904-42EA-B492-5AED8D1DE546}"/>
              </a:ext>
            </a:extLst>
          </p:cNvPr>
          <p:cNvSpPr>
            <a:spLocks noGrp="1"/>
          </p:cNvSpPr>
          <p:nvPr>
            <p:ph type="ctrTitle" idx="4294967295"/>
          </p:nvPr>
        </p:nvSpPr>
        <p:spPr>
          <a:xfrm>
            <a:off x="338328" y="716874"/>
            <a:ext cx="10058400" cy="747713"/>
          </a:xfrm>
        </p:spPr>
        <p:txBody>
          <a:bodyPr/>
          <a:lstStyle/>
          <a:p>
            <a:r>
              <a:rPr lang="en-IN" sz="4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MEMORY OR STORAGE UNIT</a:t>
            </a:r>
            <a:br>
              <a:rPr lang="en-IN" sz="4000"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145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857D8-D73D-4F76-84DF-3706638E280E}"/>
              </a:ext>
            </a:extLst>
          </p:cNvPr>
          <p:cNvSpPr txBox="1"/>
          <p:nvPr/>
        </p:nvSpPr>
        <p:spPr>
          <a:xfrm>
            <a:off x="572663" y="1653540"/>
            <a:ext cx="9239250" cy="4783361"/>
          </a:xfrm>
          <a:prstGeom prst="rect">
            <a:avLst/>
          </a:prstGeom>
          <a:noFill/>
        </p:spPr>
        <p:txBody>
          <a:bodyPr wrap="square" rtlCol="0">
            <a:spAutoFit/>
          </a:bodyPr>
          <a:lstStyle/>
          <a:p>
            <a:pPr marL="30480" marR="30480" algn="just">
              <a:lnSpc>
                <a:spcPct val="107000"/>
              </a:lnSpc>
              <a:spcBef>
                <a:spcPts val="600"/>
              </a:spcBef>
              <a:spcAft>
                <a:spcPts val="72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unit controls the operations of all parts of the computer but does not carry out any actual data processing operations.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0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Functions of this unit are </a:t>
            </a:r>
            <a:r>
              <a:rPr lang="en-IN"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Responsible for controlling the transfer of data/instructions among other units of a computer.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Manages and coordinates all the units of the computer.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Obtains the instructions from the memory, interprets them, and directs the operation of the computer.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Communicates  with Input/Output devices for transfer of data or results from storage.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Does  not process or store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E2E244A-D904-42EA-B492-5AED8D1DE546}"/>
              </a:ext>
            </a:extLst>
          </p:cNvPr>
          <p:cNvSpPr>
            <a:spLocks noGrp="1"/>
          </p:cNvSpPr>
          <p:nvPr>
            <p:ph type="ctrTitle" idx="4294967295"/>
          </p:nvPr>
        </p:nvSpPr>
        <p:spPr>
          <a:xfrm>
            <a:off x="572663" y="421099"/>
            <a:ext cx="4449763" cy="1487487"/>
          </a:xfrm>
        </p:spPr>
        <p:txBody>
          <a:bodyPr/>
          <a:lstStyle/>
          <a:p>
            <a:br>
              <a:rPr lang="en-IN" sz="4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CONTROL UNIT</a:t>
            </a:r>
            <a:br>
              <a:rPr lang="en-IN" sz="4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4000"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56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52D0D-0323-491A-B78A-2DC2DECDEB86}"/>
              </a:ext>
            </a:extLst>
          </p:cNvPr>
          <p:cNvSpPr>
            <a:spLocks noGrp="1"/>
          </p:cNvSpPr>
          <p:nvPr>
            <p:ph idx="4294967295"/>
          </p:nvPr>
        </p:nvSpPr>
        <p:spPr>
          <a:xfrm>
            <a:off x="418760" y="1971675"/>
            <a:ext cx="10106365" cy="3981450"/>
          </a:xfrm>
        </p:spPr>
        <p:txBody>
          <a:bodyPr>
            <a:noAutofit/>
          </a:bodyPr>
          <a:lstStyle/>
          <a:p>
            <a:pPr marL="30480" marR="30480" algn="just">
              <a:lnSpc>
                <a:spcPct val="107000"/>
              </a:lnSpc>
              <a:spcBef>
                <a:spcPts val="600"/>
              </a:spcBef>
              <a:spcAft>
                <a:spcPts val="720"/>
              </a:spcAft>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unit consists of two subsections namely,</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375"/>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Arithmetic Section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375"/>
              </a:spcAft>
              <a:buSzPts val="1000"/>
              <a:buFont typeface="Symbol" panose="05050102010706020507" pitchFamily="18" charset="2"/>
              <a:buChar char=""/>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Logic Section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Arithmetic Section</a:t>
            </a:r>
            <a:r>
              <a:rPr lang="en-IN"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 of arithmetic section is to perform arithmetic operations like addition, subtraction, multiplication, and division. All complex operations are done by making repetitive use of the above operations.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Logic Section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 of logic section is to perform logic operations such as comparing, selecting, matching, and merging of data.</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9EE63E-2A03-4905-88B8-BE14AEFCBBFE}"/>
              </a:ext>
            </a:extLst>
          </p:cNvPr>
          <p:cNvSpPr txBox="1"/>
          <p:nvPr/>
        </p:nvSpPr>
        <p:spPr>
          <a:xfrm>
            <a:off x="418760" y="736582"/>
            <a:ext cx="8429965" cy="1682768"/>
          </a:xfrm>
          <a:prstGeom prst="rect">
            <a:avLst/>
          </a:prstGeom>
          <a:noFill/>
        </p:spPr>
        <p:txBody>
          <a:bodyPr wrap="square">
            <a:spAutoFit/>
          </a:bodyPr>
          <a:lstStyle/>
          <a:p>
            <a:pPr>
              <a:lnSpc>
                <a:spcPct val="107000"/>
              </a:lnSpc>
              <a:spcAft>
                <a:spcPts val="800"/>
              </a:spcAft>
            </a:pPr>
            <a:r>
              <a:rPr lang="en-IN" sz="4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ARITHMETIC LOGIC UNIT(ALU)</a:t>
            </a:r>
            <a:endParaRPr lang="en-IN" sz="4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5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7956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8B2548-82F2-4E5E-B24C-5D4FC9CE9CF4}"/>
              </a:ext>
            </a:extLst>
          </p:cNvPr>
          <p:cNvSpPr txBox="1"/>
          <p:nvPr/>
        </p:nvSpPr>
        <p:spPr>
          <a:xfrm>
            <a:off x="361951" y="390526"/>
            <a:ext cx="10572750" cy="6571030"/>
          </a:xfrm>
          <a:prstGeom prst="rect">
            <a:avLst/>
          </a:prstGeom>
          <a:noFill/>
        </p:spPr>
        <p:txBody>
          <a:bodyPr wrap="square" rtlCol="0">
            <a:spAutoFit/>
          </a:bodyPr>
          <a:lstStyle/>
          <a:p>
            <a:pPr algn="just">
              <a:lnSpc>
                <a:spcPct val="107000"/>
              </a:lnSpc>
              <a:spcAft>
                <a:spcPts val="800"/>
              </a:spcAf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PROCESSOR ORGANIZATION</a:t>
            </a: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To understand the organization of the processor, let us consider the requirements placed on the processor, the things that it must do: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Fetch</a:t>
            </a:r>
            <a:r>
              <a:rPr lang="en-IN" sz="20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instruction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processor reads an instruction from memory (register, cache, main memory).</a:t>
            </a: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Interpret instruction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instruction is decoded to determine what action is required. </a:t>
            </a: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Fetch data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execution of an instruction may require reading data from memory or an I/O module.</a:t>
            </a: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Process data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execution of an instruction may require performing some arithmetic or logical     operation on data.</a:t>
            </a: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Write data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results of an execution may require writing data to memory or an I/O module.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666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A80C29-645A-48F4-87CC-7BBDC91048A6}"/>
              </a:ext>
            </a:extLst>
          </p:cNvPr>
          <p:cNvSpPr txBox="1">
            <a:spLocks noGrp="1"/>
          </p:cNvSpPr>
          <p:nvPr>
            <p:ph idx="4294967295"/>
          </p:nvPr>
        </p:nvSpPr>
        <p:spPr>
          <a:xfrm>
            <a:off x="219075" y="723900"/>
            <a:ext cx="10153650" cy="1456809"/>
          </a:xfrm>
          <a:prstGeom prst="rect">
            <a:avLst/>
          </a:prstGeom>
          <a:noFill/>
        </p:spPr>
        <p:txBody>
          <a:bodyPr wrap="square" rtlCol="0">
            <a:spAutoFit/>
          </a:bodyPr>
          <a:lstStyle/>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To do these things, it should be clear that the processor needs to store some data temporarily. </a:t>
            </a: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It must remember the location of the last instruction so that it can know where to get the next instruction.</a:t>
            </a: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 It needs to store instructions and data temporarily while an instruction is being executed. In other words, the processor needs a small internal memory.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A9E132-B734-4CEF-9D7E-F0F1BFCCD2DF}"/>
              </a:ext>
            </a:extLst>
          </p:cNvPr>
          <p:cNvPicPr>
            <a:picLocks noChangeAspect="1"/>
          </p:cNvPicPr>
          <p:nvPr/>
        </p:nvPicPr>
        <p:blipFill>
          <a:blip r:embed="rId2"/>
          <a:stretch>
            <a:fillRect/>
          </a:stretch>
        </p:blipFill>
        <p:spPr>
          <a:xfrm>
            <a:off x="-1" y="2535773"/>
            <a:ext cx="4295775" cy="4095750"/>
          </a:xfrm>
          <a:prstGeom prst="rect">
            <a:avLst/>
          </a:prstGeom>
        </p:spPr>
      </p:pic>
      <p:sp>
        <p:nvSpPr>
          <p:cNvPr id="6" name="TextBox 5">
            <a:extLst>
              <a:ext uri="{FF2B5EF4-FFF2-40B4-BE49-F238E27FC236}">
                <a16:creationId xmlns:a16="http://schemas.microsoft.com/office/drawing/2014/main" id="{2DB23A22-F807-443B-8CEF-1B97A591612D}"/>
              </a:ext>
            </a:extLst>
          </p:cNvPr>
          <p:cNvSpPr txBox="1"/>
          <p:nvPr/>
        </p:nvSpPr>
        <p:spPr>
          <a:xfrm>
            <a:off x="4067175" y="2632055"/>
            <a:ext cx="6153150" cy="3416320"/>
          </a:xfrm>
          <a:prstGeom prst="rect">
            <a:avLst/>
          </a:prstGeom>
          <a:noFill/>
        </p:spPr>
        <p:txBody>
          <a:bodyPr wrap="square">
            <a:spAutoFit/>
          </a:bodyPr>
          <a:lstStyle/>
          <a:p>
            <a:pPr algn="just"/>
            <a:r>
              <a:rPr lang="en-IN" dirty="0">
                <a:latin typeface="Times New Roman" panose="02020603050405020304" pitchFamily="18" charset="0"/>
                <a:ea typeface="Calibri" panose="020F0502020204030204" pitchFamily="34" charset="0"/>
                <a:cs typeface="Times New Roman" panose="02020603050405020304" pitchFamily="18" charset="0"/>
              </a:rPr>
              <a:t>Fig.12</a:t>
            </a:r>
            <a:r>
              <a:rPr lang="en-IN" dirty="0">
                <a:effectLst/>
                <a:latin typeface="Times New Roman" panose="02020603050405020304" pitchFamily="18" charset="0"/>
                <a:ea typeface="Calibri" panose="020F0502020204030204" pitchFamily="34" charset="0"/>
                <a:cs typeface="Times New Roman" panose="02020603050405020304" pitchFamily="18" charset="0"/>
              </a:rPr>
              <a:t> is a simplified view of a processor, indicating its connection to the rest of the system via the system bus. </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ALU does the actual computation or processing of data. </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control unit controls the movement of data and instructions into and out of the processor and controls the operation of the ALU.</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 In addition, the figure shows a minimal internal memory, consisting of a set of storage locations, called registers. </a:t>
            </a: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6E6FF34-580D-434B-8764-7373F9692053}"/>
              </a:ext>
            </a:extLst>
          </p:cNvPr>
          <p:cNvSpPr txBox="1"/>
          <p:nvPr/>
        </p:nvSpPr>
        <p:spPr>
          <a:xfrm>
            <a:off x="1647825" y="6262191"/>
            <a:ext cx="8667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12</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708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9022EB-F04B-4E7D-9417-3E2FEAB5D5A0}"/>
              </a:ext>
            </a:extLst>
          </p:cNvPr>
          <p:cNvSpPr txBox="1"/>
          <p:nvPr/>
        </p:nvSpPr>
        <p:spPr>
          <a:xfrm>
            <a:off x="371475" y="390525"/>
            <a:ext cx="9715500" cy="6552563"/>
          </a:xfrm>
          <a:prstGeom prst="rect">
            <a:avLst/>
          </a:prstGeom>
          <a:noFill/>
        </p:spPr>
        <p:txBody>
          <a:bodyPr wrap="square" rtlCol="0">
            <a:spAutoFit/>
          </a:bodyPr>
          <a:lstStyle/>
          <a:p>
            <a:pPr algn="just">
              <a:lnSpc>
                <a:spcPct val="107000"/>
              </a:lnSpc>
              <a:spcBef>
                <a:spcPts val="375"/>
              </a:spcBef>
            </a:pPr>
            <a:r>
              <a:rPr lang="en-IN" sz="4000" kern="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DESIGN OF CONTROL UNIT</a:t>
            </a:r>
          </a:p>
          <a:p>
            <a:pPr algn="just"/>
            <a:endParaRPr lang="en-IN"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To execute an instruction, the control unit of the CPU must generate the required control signal in the proper sequence. There are two approaches used for generating the control signals in proper sequence as Hardwired Control unit and the Micro-programmed control unit.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sz="20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Hardwired Control-</a:t>
            </a:r>
          </a:p>
          <a:p>
            <a:pPr algn="just"/>
            <a:endParaRPr lang="en-IN"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a:t>
            </a:r>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nvolves the control logic to be implemented with gates, flip-flops, decoders, and other digital circuits.</a:t>
            </a:r>
          </a:p>
          <a:p>
            <a:pPr algn="just"/>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Hard-wired Control consists of two decoders, a sequence counter, and a number of logic gates.</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instruction fetched from the memory unit is placed in the instruction register (IR).</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component of an instruction register includes;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bit, the operation code, and bits 0 through 11.</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operation code in bits 12 through 14 are coded with a 3 x 8 decoder.</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operation code at bit 15 is transferred to a flip-flop designated by the symbol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operation codes from Bits 0 through 11 are applied to the control logic gates.</a:t>
            </a:r>
          </a:p>
          <a:p>
            <a:pPr marL="285750" lvl="0" indent="-285750" algn="just">
              <a:lnSpc>
                <a:spcPts val="1875"/>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Sequence counter (SC) can count in binary from 0 through 15.</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357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A74B9-7F03-4E56-B262-174EEC4033E8}"/>
              </a:ext>
            </a:extLst>
          </p:cNvPr>
          <p:cNvSpPr txBox="1"/>
          <p:nvPr/>
        </p:nvSpPr>
        <p:spPr>
          <a:xfrm>
            <a:off x="827140" y="319548"/>
            <a:ext cx="9153832" cy="746358"/>
          </a:xfrm>
          <a:prstGeom prst="rect">
            <a:avLst/>
          </a:prstGeom>
          <a:noFill/>
        </p:spPr>
        <p:txBody>
          <a:bodyPr wrap="square" rtlCol="0">
            <a:spAutoFit/>
          </a:bodyPr>
          <a:lstStyle/>
          <a:p>
            <a:pPr algn="just">
              <a:lnSpc>
                <a:spcPts val="1875"/>
              </a:lnSpc>
              <a:spcBef>
                <a:spcPts val="300"/>
              </a:spcBef>
              <a:spcAft>
                <a:spcPts val="800"/>
              </a:spcAft>
              <a:buSzPts val="1000"/>
              <a:tabLst>
                <a:tab pos="457200" algn="l"/>
              </a:tabLs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image shows the block diagram of a Hardwired Control organization.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descr="Design of Control Unit">
            <a:extLst>
              <a:ext uri="{FF2B5EF4-FFF2-40B4-BE49-F238E27FC236}">
                <a16:creationId xmlns:a16="http://schemas.microsoft.com/office/drawing/2014/main" id="{01930EE5-D4FC-4F18-8B78-1FA003E51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436" y="692727"/>
            <a:ext cx="6714020" cy="5752730"/>
          </a:xfrm>
          <a:prstGeom prst="rect">
            <a:avLst/>
          </a:prstGeom>
          <a:noFill/>
          <a:ln>
            <a:noFill/>
          </a:ln>
        </p:spPr>
      </p:pic>
      <p:sp>
        <p:nvSpPr>
          <p:cNvPr id="2" name="TextBox 1">
            <a:extLst>
              <a:ext uri="{FF2B5EF4-FFF2-40B4-BE49-F238E27FC236}">
                <a16:creationId xmlns:a16="http://schemas.microsoft.com/office/drawing/2014/main" id="{F32D2BBA-FBDB-4603-9FB0-85B00A5ABD6A}"/>
              </a:ext>
            </a:extLst>
          </p:cNvPr>
          <p:cNvSpPr txBox="1"/>
          <p:nvPr/>
        </p:nvSpPr>
        <p:spPr>
          <a:xfrm>
            <a:off x="4184856" y="6445457"/>
            <a:ext cx="114300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Fig. 13</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240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E0523B-3F43-457B-8AA9-4E9746F54F05}"/>
              </a:ext>
            </a:extLst>
          </p:cNvPr>
          <p:cNvSpPr txBox="1"/>
          <p:nvPr/>
        </p:nvSpPr>
        <p:spPr>
          <a:xfrm>
            <a:off x="438150" y="838200"/>
            <a:ext cx="9919081" cy="1966885"/>
          </a:xfrm>
          <a:prstGeom prst="rect">
            <a:avLst/>
          </a:prstGeom>
          <a:noFill/>
        </p:spPr>
        <p:txBody>
          <a:bodyPr wrap="square" rtlCol="0">
            <a:spAutoFit/>
          </a:bodyPr>
          <a:lstStyle/>
          <a:p>
            <a:pPr algn="just">
              <a:lnSpc>
                <a:spcPct val="107000"/>
              </a:lnSpc>
              <a:spcAft>
                <a:spcPts val="800"/>
              </a:spcAft>
            </a:pPr>
            <a:r>
              <a:rPr lang="en-IN" sz="24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Micro-programmed Control-</a:t>
            </a:r>
            <a:endParaRPr lang="en-IN" sz="2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Microprogrammed Control, the micro-operations are performed by executing a program consisting of micro-instructions.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image shows the block diagram of a Microprogrammed Control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8" name="Picture 7" descr="Design of Control Unit">
            <a:extLst>
              <a:ext uri="{FF2B5EF4-FFF2-40B4-BE49-F238E27FC236}">
                <a16:creationId xmlns:a16="http://schemas.microsoft.com/office/drawing/2014/main" id="{AEDD6222-683C-4311-8CEB-B59DB191C6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5489" y="3020123"/>
            <a:ext cx="9852406" cy="2900515"/>
          </a:xfrm>
          <a:prstGeom prst="rect">
            <a:avLst/>
          </a:prstGeom>
          <a:noFill/>
          <a:ln>
            <a:noFill/>
          </a:ln>
        </p:spPr>
      </p:pic>
      <p:sp>
        <p:nvSpPr>
          <p:cNvPr id="2" name="TextBox 1">
            <a:extLst>
              <a:ext uri="{FF2B5EF4-FFF2-40B4-BE49-F238E27FC236}">
                <a16:creationId xmlns:a16="http://schemas.microsoft.com/office/drawing/2014/main" id="{438680F5-5BAF-4691-A6D1-D3CCBEEBC5D4}"/>
              </a:ext>
            </a:extLst>
          </p:cNvPr>
          <p:cNvSpPr txBox="1"/>
          <p:nvPr/>
        </p:nvSpPr>
        <p:spPr>
          <a:xfrm>
            <a:off x="4598242" y="6135676"/>
            <a:ext cx="93345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Fig.14</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819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8915E1-C7A3-4E43-B6DA-AD698D755862}"/>
              </a:ext>
            </a:extLst>
          </p:cNvPr>
          <p:cNvSpPr txBox="1"/>
          <p:nvPr/>
        </p:nvSpPr>
        <p:spPr>
          <a:xfrm>
            <a:off x="592863" y="701865"/>
            <a:ext cx="9303612" cy="5811847"/>
          </a:xfrm>
          <a:prstGeom prst="rect">
            <a:avLst/>
          </a:prstGeom>
          <a:noFill/>
        </p:spPr>
        <p:txBody>
          <a:bodyPr wrap="square" rtlCol="0">
            <a:spAutoFit/>
          </a:bodyPr>
          <a:lstStyle/>
          <a:p>
            <a:pPr marL="342900" lvl="0" indent="-342900" algn="just">
              <a:lnSpc>
                <a:spcPts val="1875"/>
              </a:lnSpc>
              <a:spcBef>
                <a:spcPts val="300"/>
              </a:spcBef>
              <a:spcAft>
                <a:spcPts val="800"/>
              </a:spcAft>
              <a:buSzPts val="1000"/>
              <a:buFont typeface="Wingdings" panose="05000000000000000000" pitchFamily="2" charset="2"/>
              <a:buChar char="q"/>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Control memory address register specifies the address of the micro-instruction.</a:t>
            </a:r>
          </a:p>
          <a:p>
            <a:pPr lvl="0" algn="just">
              <a:lnSpc>
                <a:spcPts val="1875"/>
              </a:lnSpc>
              <a:spcBef>
                <a:spcPts val="300"/>
              </a:spcBef>
              <a:spcAft>
                <a:spcPts val="800"/>
              </a:spcAft>
              <a:buSzPts val="1000"/>
              <a:tabLst>
                <a:tab pos="45720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q"/>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Control memory is assumed to be a ROM, within which all control information is permanently stored.</a:t>
            </a:r>
          </a:p>
          <a:p>
            <a:pPr lvl="0" algn="just">
              <a:lnSpc>
                <a:spcPts val="1875"/>
              </a:lnSpc>
              <a:spcBef>
                <a:spcPts val="300"/>
              </a:spcBef>
              <a:spcAft>
                <a:spcPts val="800"/>
              </a:spcAft>
              <a:buSzPts val="1000"/>
              <a:tabLst>
                <a:tab pos="45720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q"/>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control register holds the microinstruction fetched from the memory.</a:t>
            </a:r>
          </a:p>
          <a:p>
            <a:pPr lvl="0" algn="just">
              <a:lnSpc>
                <a:spcPts val="1875"/>
              </a:lnSpc>
              <a:spcBef>
                <a:spcPts val="300"/>
              </a:spcBef>
              <a:spcAft>
                <a:spcPts val="800"/>
              </a:spcAft>
              <a:buSzPts val="1000"/>
              <a:tabLst>
                <a:tab pos="45720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q"/>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micro-instruction contains a control word that specifies one or more micro-operations for the data processor.</a:t>
            </a:r>
          </a:p>
          <a:p>
            <a:pPr lvl="0" algn="just">
              <a:lnSpc>
                <a:spcPts val="1875"/>
              </a:lnSpc>
              <a:spcBef>
                <a:spcPts val="300"/>
              </a:spcBef>
              <a:spcAft>
                <a:spcPts val="800"/>
              </a:spcAft>
              <a:buSzPts val="1000"/>
              <a:tabLst>
                <a:tab pos="45720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q"/>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While the micro-operations are being executed, the next address is computed in the next address generator circuit and then transferred into the control address register to read the next microinstruction.</a:t>
            </a:r>
          </a:p>
          <a:p>
            <a:pPr lvl="0" algn="just">
              <a:lnSpc>
                <a:spcPts val="1875"/>
              </a:lnSpc>
              <a:spcBef>
                <a:spcPts val="300"/>
              </a:spcBef>
              <a:spcAft>
                <a:spcPts val="800"/>
              </a:spcAft>
              <a:buSzPts val="1000"/>
              <a:tabLst>
                <a:tab pos="457200" algn="l"/>
              </a:tabLst>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Wingdings" panose="05000000000000000000" pitchFamily="2" charset="2"/>
              <a:buChar char="q"/>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next address generator is often referred to as a micro-program sequencer, as it determines the address sequence that is read from control memory.</a:t>
            </a: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01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tored program concept">
            <a:extLst>
              <a:ext uri="{FF2B5EF4-FFF2-40B4-BE49-F238E27FC236}">
                <a16:creationId xmlns:a16="http://schemas.microsoft.com/office/drawing/2014/main" id="{EECC3C6E-6449-49DE-AAFD-8080D5636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458470"/>
            <a:ext cx="7513320" cy="55892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8A9DF3-41ED-4AB2-8CA0-FC7F9E018F07}"/>
              </a:ext>
            </a:extLst>
          </p:cNvPr>
          <p:cNvSpPr txBox="1"/>
          <p:nvPr/>
        </p:nvSpPr>
        <p:spPr>
          <a:xfrm>
            <a:off x="4599940" y="5484614"/>
            <a:ext cx="166878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Fig.1</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78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2B77E-4ED8-48D9-B5DF-DAD4F5219C31}"/>
              </a:ext>
            </a:extLst>
          </p:cNvPr>
          <p:cNvSpPr>
            <a:spLocks noGrp="1"/>
          </p:cNvSpPr>
          <p:nvPr>
            <p:ph type="title" idx="4294967295"/>
          </p:nvPr>
        </p:nvSpPr>
        <p:spPr>
          <a:xfrm>
            <a:off x="373855" y="190500"/>
            <a:ext cx="8596313" cy="1320800"/>
          </a:xfrm>
        </p:spPr>
        <p:txBody>
          <a:bodyPr>
            <a:normAutofit/>
          </a:bodyPr>
          <a:lstStyle/>
          <a:p>
            <a:r>
              <a:rPr lang="en-IN" sz="4000" dirty="0">
                <a:solidFill>
                  <a:srgbClr val="002060"/>
                </a:solidFill>
                <a:latin typeface="Times New Roman" panose="02020603050405020304" pitchFamily="18" charset="0"/>
                <a:cs typeface="Times New Roman" panose="02020603050405020304" pitchFamily="18" charset="0"/>
              </a:rPr>
              <a:t>COMPUTER REGISTERS</a:t>
            </a: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7E707C3-BD1D-44C8-9EE4-12BE3776575B}"/>
              </a:ext>
            </a:extLst>
          </p:cNvPr>
          <p:cNvSpPr>
            <a:spLocks noGrp="1"/>
          </p:cNvSpPr>
          <p:nvPr>
            <p:ph idx="4294967295"/>
          </p:nvPr>
        </p:nvSpPr>
        <p:spPr>
          <a:xfrm>
            <a:off x="373855" y="1235075"/>
            <a:ext cx="9934575" cy="6459538"/>
          </a:xfrm>
        </p:spPr>
        <p:txBody>
          <a:bodyPr>
            <a:normAutofit/>
          </a:bodyPr>
          <a:lstStyle/>
          <a:p>
            <a:endParaRPr lang="en-US" sz="2000" b="0" i="0" dirty="0">
              <a:solidFill>
                <a:srgbClr val="333333"/>
              </a:solidFill>
              <a:effectLst/>
              <a:latin typeface="Times New Roman" panose="02020603050405020304" pitchFamily="18" charset="0"/>
              <a:cs typeface="Times New Roman" panose="02020603050405020304" pitchFamily="18" charset="0"/>
            </a:endParaRPr>
          </a:p>
          <a:p>
            <a:r>
              <a:rPr lang="en-US" sz="2000" b="0" i="0" dirty="0">
                <a:solidFill>
                  <a:srgbClr val="333333"/>
                </a:solidFill>
                <a:effectLst/>
                <a:latin typeface="Times New Roman" panose="02020603050405020304" pitchFamily="18" charset="0"/>
                <a:cs typeface="Times New Roman" panose="02020603050405020304" pitchFamily="18" charset="0"/>
              </a:rPr>
              <a:t>Registers are a type of computer memory used to quickly accept, store, and transfer data and instructions that are being used immediately by the CPU. </a:t>
            </a:r>
            <a:endParaRPr lang="en-US" sz="20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r>
              <a:rPr lang="en-US" sz="2000" b="0" i="0" dirty="0">
                <a:solidFill>
                  <a:srgbClr val="333333"/>
                </a:solidFill>
                <a:effectLst/>
                <a:latin typeface="Times New Roman" panose="02020603050405020304" pitchFamily="18" charset="0"/>
                <a:cs typeface="Times New Roman" panose="02020603050405020304" pitchFamily="18" charset="0"/>
              </a:rPr>
              <a:t>A processor register may hold an instruction, a storage address, or any data (such as bit sequence or individual characters).</a:t>
            </a:r>
          </a:p>
          <a:p>
            <a:pPr marL="0" indent="0">
              <a:buNone/>
            </a:pPr>
            <a:r>
              <a:rPr lang="en-IN" sz="2400" dirty="0">
                <a:solidFill>
                  <a:srgbClr val="00B050"/>
                </a:solidFill>
                <a:latin typeface="Times New Roman" panose="02020603050405020304" pitchFamily="18" charset="0"/>
                <a:cs typeface="Times New Roman" panose="02020603050405020304" pitchFamily="18" charset="0"/>
              </a:rPr>
              <a:t>    </a:t>
            </a:r>
          </a:p>
          <a:p>
            <a:pPr marL="0" indent="0">
              <a:buNone/>
            </a:pPr>
            <a:r>
              <a:rPr lang="en-IN" sz="2400" dirty="0">
                <a:solidFill>
                  <a:schemeClr val="accent1"/>
                </a:solidFill>
                <a:latin typeface="Times New Roman" panose="02020603050405020304" pitchFamily="18" charset="0"/>
                <a:cs typeface="Times New Roman" panose="02020603050405020304" pitchFamily="18" charset="0"/>
              </a:rPr>
              <a:t>     </a:t>
            </a:r>
            <a:r>
              <a:rPr lang="en-IN" sz="2400" b="1" dirty="0">
                <a:solidFill>
                  <a:srgbClr val="00B050"/>
                </a:solidFill>
                <a:latin typeface="Times New Roman" panose="02020603050405020304" pitchFamily="18" charset="0"/>
                <a:cs typeface="Times New Roman" panose="02020603050405020304" pitchFamily="18" charset="0"/>
              </a:rPr>
              <a:t>Special Purpose Registers</a:t>
            </a:r>
            <a:endParaRPr lang="en-US" sz="2400" b="1" dirty="0">
              <a:solidFill>
                <a:srgbClr val="00B05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Special purpose registers hold the status of a program. </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These registers are designated for a special purpose. </a:t>
            </a:r>
            <a:endParaRPr lang="en-US" sz="20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Some of these registers are stack pointer, program counter etc.</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      Let us see some of the special purpose registers used in CPUs.</a:t>
            </a:r>
            <a:endParaRPr lang="en-IN" sz="20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11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1ABEF-2ACD-41EB-9EC0-630F797BC23F}"/>
              </a:ext>
            </a:extLst>
          </p:cNvPr>
          <p:cNvSpPr>
            <a:spLocks noGrp="1"/>
          </p:cNvSpPr>
          <p:nvPr>
            <p:ph idx="4294967295"/>
          </p:nvPr>
        </p:nvSpPr>
        <p:spPr>
          <a:xfrm>
            <a:off x="200025" y="525463"/>
            <a:ext cx="9848850" cy="5818187"/>
          </a:xfrm>
        </p:spPr>
        <p:txBody>
          <a:bodyPr>
            <a:normAutofit lnSpcReduction="10000"/>
          </a:bodyPr>
          <a:lstStyle/>
          <a:p>
            <a:pPr marL="0" indent="0" algn="just">
              <a:buNone/>
            </a:pPr>
            <a:r>
              <a:rPr lang="en-US" sz="2400" dirty="0">
                <a:solidFill>
                  <a:srgbClr val="00B050"/>
                </a:solidFill>
                <a:latin typeface="Times New Roman" panose="02020603050405020304" pitchFamily="18" charset="0"/>
                <a:cs typeface="Times New Roman" panose="02020603050405020304" pitchFamily="18" charset="0"/>
              </a:rPr>
              <a:t>    </a:t>
            </a:r>
            <a:r>
              <a:rPr lang="en-US" sz="2600" b="1" dirty="0">
                <a:solidFill>
                  <a:schemeClr val="accent1"/>
                </a:solidFill>
                <a:latin typeface="Times New Roman" panose="02020603050405020304" pitchFamily="18" charset="0"/>
                <a:cs typeface="Times New Roman" panose="02020603050405020304" pitchFamily="18" charset="0"/>
              </a:rPr>
              <a:t>Instruction registers</a:t>
            </a:r>
          </a:p>
          <a:p>
            <a:pPr marL="285750" indent="-28575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Instruction Register (IR) stores the instruction currently being executed.</a:t>
            </a:r>
          </a:p>
          <a:p>
            <a:pPr marL="0" indent="0" algn="just">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In simple processors each instruction to be executed is loaded into the instruction register which holds it while it is decoded, prepared and ultimately executed.</a:t>
            </a:r>
          </a:p>
          <a:p>
            <a:pPr marL="0" indent="0">
              <a:buNone/>
            </a:pPr>
            <a:r>
              <a:rPr lang="en-IN" sz="2600" dirty="0">
                <a:solidFill>
                  <a:srgbClr val="00B050"/>
                </a:solidFill>
                <a:latin typeface="Times New Roman" panose="02020603050405020304" pitchFamily="18" charset="0"/>
                <a:cs typeface="Times New Roman" panose="02020603050405020304" pitchFamily="18" charset="0"/>
              </a:rPr>
              <a:t>    </a:t>
            </a:r>
          </a:p>
          <a:p>
            <a:pPr marL="0" indent="0">
              <a:buNone/>
            </a:pPr>
            <a:r>
              <a:rPr lang="en-IN" sz="2600" dirty="0">
                <a:solidFill>
                  <a:schemeClr val="accent1"/>
                </a:solidFill>
                <a:latin typeface="Times New Roman" panose="02020603050405020304" pitchFamily="18" charset="0"/>
                <a:cs typeface="Times New Roman" panose="02020603050405020304" pitchFamily="18" charset="0"/>
              </a:rPr>
              <a:t>    </a:t>
            </a:r>
            <a:r>
              <a:rPr lang="en-IN" sz="2600" b="1" dirty="0">
                <a:solidFill>
                  <a:schemeClr val="accent1"/>
                </a:solidFill>
                <a:latin typeface="Times New Roman" panose="02020603050405020304" pitchFamily="18" charset="0"/>
                <a:cs typeface="Times New Roman" panose="02020603050405020304" pitchFamily="18" charset="0"/>
              </a:rPr>
              <a:t>Status Registers</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 Status register or flag register or condition code register is a collection of status flags based on a processor.</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Status register is also a hardware register that contains the information about the state of the processor.</a:t>
            </a: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This register has a size of 16 bits with each bit having a flag. </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Status register is used in different conditions like if the result is negative, result is zero etc.</a:t>
            </a:r>
            <a:endParaRPr lang="en-IN" sz="2200" dirty="0">
              <a:latin typeface="Times New Roman" panose="02020603050405020304" pitchFamily="18" charset="0"/>
              <a:cs typeface="Times New Roman" panose="02020603050405020304" pitchFamily="18" charset="0"/>
            </a:endParaRPr>
          </a:p>
          <a:p>
            <a:pPr marL="0" indent="0" algn="just">
              <a:buNone/>
            </a:pPr>
            <a:endParaRPr lang="en-US" dirty="0">
              <a:latin typeface="Bookman Old Style" panose="02050604050505020204" pitchFamily="18" charset="0"/>
              <a:cs typeface="Arial" panose="020B0604020202020204" pitchFamily="34" charset="0"/>
            </a:endParaRPr>
          </a:p>
          <a:p>
            <a:pPr marL="0" indent="0" algn="just">
              <a:buNone/>
            </a:pPr>
            <a:endParaRPr lang="en-IN" dirty="0">
              <a:latin typeface="Bookman Old Style" panose="02050604050505020204" pitchFamily="18" charset="0"/>
              <a:cs typeface="Arial" panose="020B0604020202020204" pitchFamily="34" charset="0"/>
            </a:endParaRPr>
          </a:p>
        </p:txBody>
      </p:sp>
    </p:spTree>
    <p:extLst>
      <p:ext uri="{BB962C8B-B14F-4D97-AF65-F5344CB8AC3E}">
        <p14:creationId xmlns:p14="http://schemas.microsoft.com/office/powerpoint/2010/main" val="1068290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187D-4404-42B5-B44C-4341C5AE4E56}"/>
              </a:ext>
            </a:extLst>
          </p:cNvPr>
          <p:cNvSpPr>
            <a:spLocks noGrp="1"/>
          </p:cNvSpPr>
          <p:nvPr>
            <p:ph type="title" idx="4294967295"/>
          </p:nvPr>
        </p:nvSpPr>
        <p:spPr>
          <a:xfrm>
            <a:off x="142875" y="87313"/>
            <a:ext cx="8596313" cy="1320800"/>
          </a:xfrm>
        </p:spPr>
        <p:txBody>
          <a:bodyPr>
            <a:normAutofit/>
          </a:bodyPr>
          <a:lstStyle/>
          <a:p>
            <a:r>
              <a:rPr lang="en-IN" sz="2400" b="1" dirty="0">
                <a:solidFill>
                  <a:srgbClr val="00B050"/>
                </a:solidFill>
                <a:latin typeface="Times New Roman" panose="02020603050405020304" pitchFamily="18" charset="0"/>
                <a:cs typeface="Times New Roman" panose="02020603050405020304" pitchFamily="18" charset="0"/>
              </a:rPr>
              <a:t>     </a:t>
            </a:r>
            <a:r>
              <a:rPr lang="en-IN" sz="2800" b="1" dirty="0">
                <a:solidFill>
                  <a:schemeClr val="accent1"/>
                </a:solidFill>
                <a:latin typeface="Times New Roman" panose="02020603050405020304" pitchFamily="18" charset="0"/>
                <a:cs typeface="Times New Roman" panose="02020603050405020304" pitchFamily="18" charset="0"/>
              </a:rPr>
              <a:t>Shift Registers</a:t>
            </a:r>
          </a:p>
        </p:txBody>
      </p:sp>
      <p:sp>
        <p:nvSpPr>
          <p:cNvPr id="3" name="Content Placeholder 2">
            <a:extLst>
              <a:ext uri="{FF2B5EF4-FFF2-40B4-BE49-F238E27FC236}">
                <a16:creationId xmlns:a16="http://schemas.microsoft.com/office/drawing/2014/main" id="{1E63CE14-040A-4F25-8DD8-8080E2EE34B5}"/>
              </a:ext>
            </a:extLst>
          </p:cNvPr>
          <p:cNvSpPr>
            <a:spLocks noGrp="1"/>
          </p:cNvSpPr>
          <p:nvPr>
            <p:ph idx="4294967295"/>
          </p:nvPr>
        </p:nvSpPr>
        <p:spPr>
          <a:xfrm>
            <a:off x="523875" y="1246188"/>
            <a:ext cx="9412605" cy="3879850"/>
          </a:xfrm>
        </p:spPr>
        <p:txBody>
          <a:bodyPr>
            <a:noAutofit/>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A Shift Register is a kind of sequential logic circuit that have ability of both storing and transferring data, made up of flip-flops and connected in such manner that the output of one flip-flop will work as the input of other flip-flop (depending upon which type of shift register is used).</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There are six types of shift register which are as follows −</a:t>
            </a:r>
          </a:p>
          <a:p>
            <a:pPr algn="just">
              <a:buFont typeface="Arial" panose="020B0604020202020204" pitchFamily="34" charset="0"/>
              <a:buChar char="•"/>
            </a:pPr>
            <a:r>
              <a:rPr lang="en-US" sz="2000" i="0" dirty="0">
                <a:solidFill>
                  <a:schemeClr val="accent4">
                    <a:lumMod val="75000"/>
                  </a:schemeClr>
                </a:solidFill>
                <a:effectLst/>
                <a:latin typeface="Times New Roman" panose="02020603050405020304" pitchFamily="18" charset="0"/>
                <a:cs typeface="Times New Roman" panose="02020603050405020304" pitchFamily="18" charset="0"/>
              </a:rPr>
              <a:t>Serial in - Serial out Shift Register </a:t>
            </a:r>
            <a:r>
              <a:rPr lang="en-US" sz="2000" i="0" dirty="0">
                <a:solidFill>
                  <a:srgbClr val="000000"/>
                </a:solidFill>
                <a:effectLst/>
                <a:latin typeface="Times New Roman" panose="02020603050405020304" pitchFamily="18" charset="0"/>
                <a:cs typeface="Times New Roman" panose="02020603050405020304" pitchFamily="18" charset="0"/>
              </a:rPr>
              <a:t>− It streams-in data serially one after the other and streams-out in similar manner.</a:t>
            </a:r>
          </a:p>
          <a:p>
            <a:pPr algn="just">
              <a:buFont typeface="Arial" panose="020B0604020202020204" pitchFamily="34" charset="0"/>
              <a:buChar char="•"/>
            </a:pPr>
            <a:r>
              <a:rPr lang="en-US" sz="2000" i="0" dirty="0">
                <a:solidFill>
                  <a:schemeClr val="accent4">
                    <a:lumMod val="75000"/>
                  </a:schemeClr>
                </a:solidFill>
                <a:effectLst/>
                <a:latin typeface="Times New Roman" panose="02020603050405020304" pitchFamily="18" charset="0"/>
                <a:cs typeface="Times New Roman" panose="02020603050405020304" pitchFamily="18" charset="0"/>
              </a:rPr>
              <a:t>Serial in - Parallel Out Shift Register </a:t>
            </a:r>
            <a:r>
              <a:rPr lang="en-US" sz="2000" b="0" i="0" dirty="0">
                <a:solidFill>
                  <a:srgbClr val="000000"/>
                </a:solidFill>
                <a:effectLst/>
                <a:latin typeface="Times New Roman" panose="02020603050405020304" pitchFamily="18" charset="0"/>
                <a:cs typeface="Times New Roman" panose="02020603050405020304" pitchFamily="18" charset="0"/>
              </a:rPr>
              <a:t>− It converts the data in serial manner and out the data in parallel manner.</a:t>
            </a:r>
          </a:p>
          <a:p>
            <a:pPr algn="just">
              <a:buFont typeface="Arial" panose="020B0604020202020204" pitchFamily="34" charset="0"/>
              <a:buChar char="•"/>
            </a:pPr>
            <a:r>
              <a:rPr lang="en-US" sz="2000" i="0" dirty="0">
                <a:solidFill>
                  <a:schemeClr val="accent4">
                    <a:lumMod val="75000"/>
                  </a:schemeClr>
                </a:solidFill>
                <a:effectLst/>
                <a:latin typeface="Times New Roman" panose="02020603050405020304" pitchFamily="18" charset="0"/>
                <a:cs typeface="Times New Roman" panose="02020603050405020304" pitchFamily="18" charset="0"/>
              </a:rPr>
              <a:t>Parallel in - Serial Out Shift Register </a:t>
            </a:r>
            <a:r>
              <a:rPr lang="en-US" sz="2000" b="0" i="0" dirty="0">
                <a:solidFill>
                  <a:srgbClr val="000000"/>
                </a:solidFill>
                <a:effectLst/>
                <a:latin typeface="Times New Roman" panose="02020603050405020304" pitchFamily="18" charset="0"/>
                <a:cs typeface="Times New Roman" panose="02020603050405020304" pitchFamily="18" charset="0"/>
              </a:rPr>
              <a:t>− It takes data in parallel and </a:t>
            </a:r>
            <a:r>
              <a:rPr lang="en-US" sz="2000" b="0" i="0" dirty="0" err="1">
                <a:solidFill>
                  <a:srgbClr val="000000"/>
                </a:solidFill>
                <a:effectLst/>
                <a:latin typeface="Times New Roman" panose="02020603050405020304" pitchFamily="18" charset="0"/>
                <a:cs typeface="Times New Roman" panose="02020603050405020304" pitchFamily="18" charset="0"/>
              </a:rPr>
              <a:t>streamsout</a:t>
            </a:r>
            <a:r>
              <a:rPr lang="en-US" sz="2000" b="0" i="0" dirty="0">
                <a:solidFill>
                  <a:srgbClr val="000000"/>
                </a:solidFill>
                <a:effectLst/>
                <a:latin typeface="Times New Roman" panose="02020603050405020304" pitchFamily="18" charset="0"/>
                <a:cs typeface="Times New Roman" panose="02020603050405020304" pitchFamily="18" charset="0"/>
              </a:rPr>
              <a:t> in serial manner (one after other).</a:t>
            </a:r>
          </a:p>
          <a:p>
            <a:pPr algn="just">
              <a:buFont typeface="Arial" panose="020B0604020202020204" pitchFamily="34" charset="0"/>
              <a:buChar char="•"/>
            </a:pPr>
            <a:r>
              <a:rPr lang="en-US" sz="2000" i="0" dirty="0">
                <a:solidFill>
                  <a:schemeClr val="accent4">
                    <a:lumMod val="75000"/>
                  </a:schemeClr>
                </a:solidFill>
                <a:effectLst/>
                <a:latin typeface="Times New Roman" panose="02020603050405020304" pitchFamily="18" charset="0"/>
                <a:cs typeface="Times New Roman" panose="02020603050405020304" pitchFamily="18" charset="0"/>
              </a:rPr>
              <a:t>Parallel in - Parallel Out Shift Register </a:t>
            </a:r>
            <a:r>
              <a:rPr lang="en-US" sz="2000" b="0" i="0" dirty="0">
                <a:solidFill>
                  <a:srgbClr val="000000"/>
                </a:solidFill>
                <a:effectLst/>
                <a:latin typeface="Times New Roman" panose="02020603050405020304" pitchFamily="18" charset="0"/>
                <a:cs typeface="Times New Roman" panose="02020603050405020304" pitchFamily="18" charset="0"/>
              </a:rPr>
              <a:t>− Input data fed-in parallel and output data is streams-out simultaneously parallel.</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484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85398E-1B9F-4BF0-916F-070341868521}"/>
              </a:ext>
            </a:extLst>
          </p:cNvPr>
          <p:cNvSpPr txBox="1"/>
          <p:nvPr/>
        </p:nvSpPr>
        <p:spPr>
          <a:xfrm>
            <a:off x="294640" y="467360"/>
            <a:ext cx="9845040" cy="6432530"/>
          </a:xfrm>
          <a:prstGeom prst="rect">
            <a:avLst/>
          </a:prstGeom>
          <a:noFill/>
        </p:spPr>
        <p:txBody>
          <a:bodyPr wrap="square" rtlCol="0">
            <a:spAutoFit/>
          </a:bodyPr>
          <a:lstStyle/>
          <a:p>
            <a:pPr algn="just">
              <a:buFont typeface="Arial" panose="020B0604020202020204" pitchFamily="34" charset="0"/>
              <a:buChar char="•"/>
            </a:pPr>
            <a:r>
              <a:rPr lang="en-US" sz="2000" i="0" dirty="0">
                <a:solidFill>
                  <a:schemeClr val="accent4">
                    <a:lumMod val="75000"/>
                  </a:schemeClr>
                </a:solidFill>
                <a:effectLst/>
                <a:latin typeface="Times New Roman" panose="02020603050405020304" pitchFamily="18" charset="0"/>
                <a:cs typeface="Times New Roman" panose="02020603050405020304" pitchFamily="18" charset="0"/>
              </a:rPr>
              <a:t>  Bidirectional Shift Register </a:t>
            </a:r>
            <a:r>
              <a:rPr lang="en-US" sz="2000" b="0" i="0" dirty="0">
                <a:solidFill>
                  <a:srgbClr val="000000"/>
                </a:solidFill>
                <a:effectLst/>
                <a:latin typeface="Times New Roman" panose="02020603050405020304" pitchFamily="18" charset="0"/>
                <a:cs typeface="Times New Roman" panose="02020603050405020304" pitchFamily="18" charset="0"/>
              </a:rPr>
              <a:t>− This shift register can perform either right or left data shift or could perform in both directions.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i="0" dirty="0">
                <a:solidFill>
                  <a:schemeClr val="accent4">
                    <a:lumMod val="75000"/>
                  </a:schemeClr>
                </a:solidFill>
                <a:effectLst/>
                <a:latin typeface="Times New Roman" panose="02020603050405020304" pitchFamily="18" charset="0"/>
                <a:cs typeface="Times New Roman" panose="02020603050405020304" pitchFamily="18" charset="0"/>
              </a:rPr>
              <a:t>  Counters</a:t>
            </a:r>
            <a:r>
              <a:rPr lang="en-US" sz="20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It feedbacks their output into the device as input in such a manner that creates a particular pattern or sequence.</a:t>
            </a:r>
          </a:p>
          <a:p>
            <a:pPr algn="just"/>
            <a:endParaRPr lang="en-IN" sz="2800" dirty="0">
              <a:solidFill>
                <a:srgbClr val="00B050"/>
              </a:solidFill>
              <a:latin typeface="Times New Roman" panose="02020603050405020304" pitchFamily="18" charset="0"/>
              <a:cs typeface="Times New Roman" panose="02020603050405020304" pitchFamily="18" charset="0"/>
            </a:endParaRPr>
          </a:p>
          <a:p>
            <a:pPr algn="just"/>
            <a:r>
              <a:rPr lang="en-IN" sz="2400" b="1" dirty="0">
                <a:solidFill>
                  <a:schemeClr val="accent1"/>
                </a:solidFill>
                <a:latin typeface="Times New Roman" panose="02020603050405020304" pitchFamily="18" charset="0"/>
                <a:cs typeface="Times New Roman" panose="02020603050405020304" pitchFamily="18" charset="0"/>
              </a:rPr>
              <a:t>Accumulator Registers</a:t>
            </a:r>
          </a:p>
          <a:p>
            <a:pPr algn="just"/>
            <a:endParaRPr lang="en-IN" sz="2800" b="1" i="0" dirty="0">
              <a:solidFill>
                <a:srgbClr val="00B05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used for storing the results that are produced by the system.</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When the CPU gives the results after the executing then all the results are stored into the AC Register.</a:t>
            </a:r>
          </a:p>
          <a:p>
            <a:pPr algn="just"/>
            <a:endParaRPr lang="en-US" sz="2000" b="1" i="0" dirty="0">
              <a:solidFill>
                <a:srgbClr val="00B050"/>
              </a:solidFill>
              <a:effectLst/>
              <a:latin typeface="Times New Roman" panose="02020603050405020304" pitchFamily="18" charset="0"/>
              <a:cs typeface="Times New Roman" panose="02020603050405020304" pitchFamily="18" charset="0"/>
            </a:endParaRPr>
          </a:p>
          <a:p>
            <a:pPr marL="0" indent="0" algn="just">
              <a:buNone/>
            </a:pPr>
            <a:r>
              <a:rPr lang="en-US" sz="2400" b="1" dirty="0">
                <a:solidFill>
                  <a:schemeClr val="accent1"/>
                </a:solidFill>
                <a:latin typeface="Times New Roman" panose="02020603050405020304" pitchFamily="18" charset="0"/>
                <a:cs typeface="Times New Roman" panose="02020603050405020304" pitchFamily="18" charset="0"/>
              </a:rPr>
              <a:t>Memory Address Registers</a:t>
            </a:r>
          </a:p>
          <a:p>
            <a:pPr algn="just"/>
            <a:endParaRPr lang="en-US" sz="2800" b="1" dirty="0">
              <a:solidFill>
                <a:srgbClr val="00B05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used to hold the memory addresses of data and instructions.</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accesses data and instructions from memory during the execution phase of an instruction.</a:t>
            </a:r>
            <a:endParaRPr lang="en-US" sz="2000" dirty="0">
              <a:solidFill>
                <a:srgbClr val="000000"/>
              </a:solidFill>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052398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5BB0-5D76-4F25-8BAC-D8357EDB5BDA}"/>
              </a:ext>
            </a:extLst>
          </p:cNvPr>
          <p:cNvSpPr>
            <a:spLocks noGrp="1"/>
          </p:cNvSpPr>
          <p:nvPr>
            <p:ph type="title" idx="4294967295"/>
          </p:nvPr>
        </p:nvSpPr>
        <p:spPr>
          <a:xfrm>
            <a:off x="416560" y="126365"/>
            <a:ext cx="8596313" cy="1320800"/>
          </a:xfrm>
        </p:spPr>
        <p:txBody>
          <a:bodyPr>
            <a:normAutofit/>
          </a:bodyPr>
          <a:lstStyle/>
          <a:p>
            <a:r>
              <a:rPr lang="en-IN" sz="2800" b="1" dirty="0">
                <a:solidFill>
                  <a:schemeClr val="accent1"/>
                </a:solidFill>
                <a:latin typeface="Times New Roman" panose="02020603050405020304" pitchFamily="18" charset="0"/>
                <a:cs typeface="Times New Roman" panose="02020603050405020304" pitchFamily="18" charset="0"/>
              </a:rPr>
              <a:t>Program Counter</a:t>
            </a:r>
          </a:p>
        </p:txBody>
      </p:sp>
      <p:sp>
        <p:nvSpPr>
          <p:cNvPr id="3" name="Content Placeholder 2">
            <a:extLst>
              <a:ext uri="{FF2B5EF4-FFF2-40B4-BE49-F238E27FC236}">
                <a16:creationId xmlns:a16="http://schemas.microsoft.com/office/drawing/2014/main" id="{A7EF9513-FCE6-4E43-9F11-B8005F6DE23F}"/>
              </a:ext>
            </a:extLst>
          </p:cNvPr>
          <p:cNvSpPr>
            <a:spLocks noGrp="1"/>
          </p:cNvSpPr>
          <p:nvPr>
            <p:ph idx="4294967295"/>
          </p:nvPr>
        </p:nvSpPr>
        <p:spPr>
          <a:xfrm>
            <a:off x="0" y="1222375"/>
            <a:ext cx="9733280" cy="1770063"/>
          </a:xfrm>
        </p:spPr>
        <p:txBody>
          <a:bodyPr>
            <a:normAutofit/>
          </a:bodyPr>
          <a:lstStyle/>
          <a:p>
            <a:pPr marL="400050" lvl="1"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It contains the address of the next instruction to be executed. In other words, it holds the address of the memory location of the next instruction when the current instruction is executed by the microprocessor.</a:t>
            </a:r>
          </a:p>
          <a:p>
            <a:pPr marL="400050" lvl="1" indent="0" algn="just">
              <a:buNone/>
            </a:pPr>
            <a:endParaRPr lang="en-IN" dirty="0">
              <a:latin typeface="Bookman Old Style" panose="02050604050505020204" pitchFamily="18" charset="0"/>
            </a:endParaRPr>
          </a:p>
        </p:txBody>
      </p:sp>
      <p:sp>
        <p:nvSpPr>
          <p:cNvPr id="4" name="TextBox 3">
            <a:extLst>
              <a:ext uri="{FF2B5EF4-FFF2-40B4-BE49-F238E27FC236}">
                <a16:creationId xmlns:a16="http://schemas.microsoft.com/office/drawing/2014/main" id="{6A4E1F40-979D-4089-9989-F858F08FA6D4}"/>
              </a:ext>
            </a:extLst>
          </p:cNvPr>
          <p:cNvSpPr txBox="1"/>
          <p:nvPr/>
        </p:nvSpPr>
        <p:spPr>
          <a:xfrm>
            <a:off x="416560" y="2543175"/>
            <a:ext cx="9643748" cy="4770537"/>
          </a:xfrm>
          <a:prstGeom prst="rect">
            <a:avLst/>
          </a:prstGeom>
          <a:noFill/>
        </p:spPr>
        <p:txBody>
          <a:bodyPr wrap="square" rtlCol="0">
            <a:spAutoFit/>
          </a:bodyPr>
          <a:lstStyle/>
          <a:p>
            <a:r>
              <a:rPr lang="en-IN" sz="2400" b="1" dirty="0">
                <a:solidFill>
                  <a:srgbClr val="00B050"/>
                </a:solidFill>
                <a:latin typeface="Times New Roman" panose="02020603050405020304" pitchFamily="18" charset="0"/>
                <a:cs typeface="Times New Roman" panose="02020603050405020304" pitchFamily="18" charset="0"/>
              </a:rPr>
              <a:t>General Purpose Registers</a:t>
            </a:r>
          </a:p>
          <a:p>
            <a:endParaRPr lang="en-US" sz="2000" dirty="0">
              <a:solidFill>
                <a:srgbClr val="273239"/>
              </a:solidFill>
              <a:latin typeface="Times New Roman" panose="02020603050405020304" pitchFamily="18" charset="0"/>
              <a:cs typeface="Times New Roman" panose="02020603050405020304" pitchFamily="18" charset="0"/>
            </a:endParaRPr>
          </a:p>
          <a:p>
            <a:r>
              <a:rPr lang="en-US" sz="2000" dirty="0">
                <a:solidFill>
                  <a:srgbClr val="273239"/>
                </a:solidFill>
                <a:latin typeface="Times New Roman" panose="02020603050405020304" pitchFamily="18" charset="0"/>
                <a:cs typeface="Times New Roman" panose="02020603050405020304" pitchFamily="18" charset="0"/>
              </a:rPr>
              <a:t>These</a:t>
            </a:r>
            <a:r>
              <a:rPr lang="en-US" sz="2000" b="0" i="0" dirty="0">
                <a:solidFill>
                  <a:srgbClr val="273239"/>
                </a:solidFill>
                <a:effectLst/>
                <a:latin typeface="Times New Roman" panose="02020603050405020304" pitchFamily="18" charset="0"/>
                <a:cs typeface="Times New Roman" panose="02020603050405020304" pitchFamily="18" charset="0"/>
              </a:rPr>
              <a:t> are used to store temporary data within the microprocessor.</a:t>
            </a:r>
          </a:p>
          <a:p>
            <a:pPr marL="342900" indent="-342900">
              <a:buFont typeface="Arial" panose="020B0604020202020204" pitchFamily="34" charset="0"/>
              <a:buChar char="•"/>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There are 8 general purpose registers in 8086 microprocessor -</a:t>
            </a:r>
          </a:p>
          <a:p>
            <a:endParaRPr lang="en-US" sz="2000" b="0" i="0" dirty="0">
              <a:solidFill>
                <a:srgbClr val="273239"/>
              </a:solidFill>
              <a:effectLst/>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273239"/>
                </a:solidFill>
                <a:latin typeface="Times New Roman" panose="02020603050405020304" pitchFamily="18" charset="0"/>
                <a:cs typeface="Times New Roman" panose="02020603050405020304" pitchFamily="18" charset="0"/>
              </a:rPr>
              <a:t>  </a:t>
            </a:r>
            <a:r>
              <a:rPr lang="en-US" sz="2000" b="1" i="0" dirty="0">
                <a:solidFill>
                  <a:srgbClr val="273239"/>
                </a:solidFill>
                <a:effectLst/>
                <a:latin typeface="Times New Roman" panose="02020603050405020304" pitchFamily="18" charset="0"/>
                <a:cs typeface="Times New Roman" panose="02020603050405020304" pitchFamily="18" charset="0"/>
              </a:rPr>
              <a:t> AX –</a:t>
            </a:r>
            <a:r>
              <a:rPr lang="en-US" sz="2000" b="0" i="0" dirty="0">
                <a:solidFill>
                  <a:srgbClr val="273239"/>
                </a:solidFill>
                <a:effectLst/>
                <a:latin typeface="Times New Roman" panose="02020603050405020304" pitchFamily="18" charset="0"/>
                <a:cs typeface="Times New Roman" panose="02020603050405020304" pitchFamily="18" charset="0"/>
              </a:rPr>
              <a:t> This is the accumulator of 16 bits and is divided into two 8-bit registers AH  and                 </a:t>
            </a:r>
            <a:r>
              <a:rPr lang="en-US" sz="2000" dirty="0">
                <a:solidFill>
                  <a:srgbClr val="273239"/>
                </a:solidFill>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AL to perform 8-bit instructions.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It is generally used for arithmetical and logical instructions but in 8086 microprocessor it is not mandatory to have accumulator as the destination operand.</a:t>
            </a:r>
          </a:p>
          <a:p>
            <a:pPr>
              <a:buFont typeface="+mj-lt"/>
              <a:buAutoNum type="arabicPeriod"/>
            </a:pPr>
            <a:endParaRPr lang="en-US" sz="2000" dirty="0">
              <a:solidFill>
                <a:srgbClr val="273239"/>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a:p>
            <a:pPr>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568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F0C8A-DF64-4119-B7D8-2CBA1FEF3F38}"/>
              </a:ext>
            </a:extLst>
          </p:cNvPr>
          <p:cNvSpPr>
            <a:spLocks noGrp="1"/>
          </p:cNvSpPr>
          <p:nvPr>
            <p:ph idx="4294967295"/>
          </p:nvPr>
        </p:nvSpPr>
        <p:spPr>
          <a:xfrm>
            <a:off x="365760" y="680720"/>
            <a:ext cx="10017760" cy="5859463"/>
          </a:xfrm>
        </p:spPr>
        <p:txBody>
          <a:bodyPr>
            <a:noAutofit/>
          </a:bodyPr>
          <a:lstStyle/>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2.  BX –</a:t>
            </a:r>
            <a:r>
              <a:rPr lang="en-US" sz="2000" b="0" i="0" dirty="0">
                <a:solidFill>
                  <a:srgbClr val="273239"/>
                </a:solidFill>
                <a:effectLst/>
                <a:latin typeface="Times New Roman" panose="02020603050405020304" pitchFamily="18" charset="0"/>
                <a:cs typeface="Times New Roman" panose="02020603050405020304" pitchFamily="18" charset="0"/>
              </a:rPr>
              <a:t> This is the base register of 16 bits and is divided into two 8-bit registers BH   and BL to also perform 8-bit instructions.</a:t>
            </a:r>
          </a:p>
          <a:p>
            <a:pPr>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It is used to store the value of the offset.</a:t>
            </a:r>
            <a:endParaRPr lang="en-IN" sz="2000" dirty="0">
              <a:latin typeface="Times New Roman" panose="02020603050405020304" pitchFamily="18" charset="0"/>
              <a:cs typeface="Times New Roman" panose="02020603050405020304" pitchFamily="18" charset="0"/>
            </a:endParaRPr>
          </a:p>
          <a:p>
            <a:pPr marL="0" indent="0">
              <a:buNone/>
            </a:pPr>
            <a:endParaRPr lang="en-US" sz="2000" b="1"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3.  CX –</a:t>
            </a:r>
            <a:r>
              <a:rPr lang="en-US" sz="2000" b="0" i="0" dirty="0">
                <a:solidFill>
                  <a:srgbClr val="273239"/>
                </a:solidFill>
                <a:effectLst/>
                <a:latin typeface="Times New Roman" panose="02020603050405020304" pitchFamily="18" charset="0"/>
                <a:cs typeface="Times New Roman" panose="02020603050405020304" pitchFamily="18" charset="0"/>
              </a:rPr>
              <a:t> This is the counter register</a:t>
            </a:r>
            <a:r>
              <a:rPr lang="en-US" sz="2000" dirty="0">
                <a:solidFill>
                  <a:srgbClr val="273239"/>
                </a:solidFill>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of 16 bits and is divided into two 8-bit registers CH and CL to also perform 8-bit instructions.</a:t>
            </a:r>
          </a:p>
          <a:p>
            <a:pPr>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It is used in looping and rotation.</a:t>
            </a:r>
            <a:br>
              <a:rPr lang="en-US" sz="2000" dirty="0">
                <a:latin typeface="Times New Roman" panose="02020603050405020304" pitchFamily="18" charset="0"/>
                <a:cs typeface="Times New Roman" panose="02020603050405020304" pitchFamily="18" charset="0"/>
              </a:rPr>
            </a:b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sz="2000" b="1" dirty="0">
                <a:solidFill>
                  <a:srgbClr val="273239"/>
                </a:solidFill>
                <a:latin typeface="Times New Roman" panose="02020603050405020304" pitchFamily="18" charset="0"/>
                <a:cs typeface="Times New Roman" panose="02020603050405020304" pitchFamily="18" charset="0"/>
              </a:rPr>
              <a:t>4.  </a:t>
            </a:r>
            <a:r>
              <a:rPr lang="en-US" sz="2000" b="1" i="0" dirty="0">
                <a:solidFill>
                  <a:srgbClr val="273239"/>
                </a:solidFill>
                <a:effectLst/>
                <a:latin typeface="Times New Roman" panose="02020603050405020304" pitchFamily="18" charset="0"/>
                <a:cs typeface="Times New Roman" panose="02020603050405020304" pitchFamily="18" charset="0"/>
              </a:rPr>
              <a:t>DX –</a:t>
            </a:r>
            <a:r>
              <a:rPr lang="en-US" sz="2000" b="0" i="0" dirty="0">
                <a:solidFill>
                  <a:srgbClr val="273239"/>
                </a:solidFill>
                <a:effectLst/>
                <a:latin typeface="Times New Roman" panose="02020603050405020304" pitchFamily="18" charset="0"/>
                <a:cs typeface="Times New Roman" panose="02020603050405020304" pitchFamily="18" charset="0"/>
              </a:rPr>
              <a:t> This is the data register of 16 bits and is divided into two 8-bit registers DH and DL to also perform 8-bit instructions.</a:t>
            </a:r>
          </a:p>
          <a:p>
            <a:pPr>
              <a:buFont typeface="Wingdings" panose="05000000000000000000" pitchFamily="2" charset="2"/>
              <a:buChar char="Ø"/>
            </a:pPr>
            <a:r>
              <a:rPr lang="en-US" sz="2000" b="0" i="0" dirty="0">
                <a:solidFill>
                  <a:srgbClr val="273239"/>
                </a:solidFill>
                <a:effectLst/>
                <a:latin typeface="Times New Roman" panose="02020603050405020304" pitchFamily="18" charset="0"/>
                <a:cs typeface="Times New Roman" panose="02020603050405020304" pitchFamily="18" charset="0"/>
              </a:rPr>
              <a:t>It is used in multiplication an input/output port addressing.</a:t>
            </a:r>
            <a:br>
              <a:rPr lang="en-US" sz="2000" dirty="0">
                <a:latin typeface="Times New Roman" panose="02020603050405020304" pitchFamily="18" charset="0"/>
                <a:cs typeface="Times New Roman" panose="02020603050405020304" pitchFamily="18" charset="0"/>
              </a:rPr>
            </a:br>
            <a:endParaRPr lang="en-US" sz="2000" dirty="0">
              <a:solidFill>
                <a:srgbClr val="273239"/>
              </a:solidFill>
              <a:latin typeface="Times New Roman" panose="02020603050405020304" pitchFamily="18" charset="0"/>
              <a:cs typeface="Times New Roman" panose="02020603050405020304" pitchFamily="18" charset="0"/>
            </a:endParaRPr>
          </a:p>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5.   SP –</a:t>
            </a:r>
            <a:r>
              <a:rPr lang="en-US" sz="2000" b="0" i="0" dirty="0">
                <a:solidFill>
                  <a:srgbClr val="273239"/>
                </a:solidFill>
                <a:effectLst/>
                <a:latin typeface="Times New Roman" panose="02020603050405020304" pitchFamily="18" charset="0"/>
                <a:cs typeface="Times New Roman" panose="02020603050405020304" pitchFamily="18" charset="0"/>
              </a:rPr>
              <a:t> This is the stack pointer of 16 bits</a:t>
            </a:r>
            <a:r>
              <a:rPr lang="en-US" sz="2000" dirty="0">
                <a:solidFill>
                  <a:srgbClr val="273239"/>
                </a:solidFill>
                <a:latin typeface="Times New Roman" panose="02020603050405020304" pitchFamily="18" charset="0"/>
                <a:cs typeface="Times New Roman" panose="02020603050405020304" pitchFamily="18" charset="0"/>
              </a:rPr>
              <a:t> which</a:t>
            </a:r>
            <a:r>
              <a:rPr lang="en-US" sz="2000" b="0" i="0" dirty="0">
                <a:solidFill>
                  <a:srgbClr val="273239"/>
                </a:solidFill>
                <a:effectLst/>
                <a:latin typeface="Times New Roman" panose="02020603050405020304" pitchFamily="18" charset="0"/>
                <a:cs typeface="Times New Roman" panose="02020603050405020304" pitchFamily="18" charset="0"/>
              </a:rPr>
              <a:t> points to the topmost item of the stack.        </a:t>
            </a:r>
          </a:p>
          <a:p>
            <a:pPr marL="0" indent="0">
              <a:buNone/>
            </a:pPr>
            <a:r>
              <a:rPr lang="en-US" sz="2000" dirty="0">
                <a:solidFill>
                  <a:srgbClr val="273239"/>
                </a:solidFill>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If the stack is empty the stack pointer will be (FFFE)H ,i.e. offset address relative               </a:t>
            </a:r>
          </a:p>
          <a:p>
            <a:pPr marL="0" indent="0">
              <a:buNone/>
            </a:pPr>
            <a:r>
              <a:rPr lang="en-US" sz="2000" dirty="0">
                <a:solidFill>
                  <a:srgbClr val="273239"/>
                </a:solidFill>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to stack segment.</a:t>
            </a: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0" indent="0">
              <a:buNone/>
            </a:pPr>
            <a:endParaRPr lang="en-US" sz="2000" b="0" i="0" dirty="0">
              <a:solidFill>
                <a:schemeClr val="accent1"/>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273239"/>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IN" sz="2000" dirty="0">
                <a:solidFill>
                  <a:schemeClr val="accent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08056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0C362-1597-4798-81BC-6B9760CF2174}"/>
              </a:ext>
            </a:extLst>
          </p:cNvPr>
          <p:cNvSpPr txBox="1"/>
          <p:nvPr/>
        </p:nvSpPr>
        <p:spPr>
          <a:xfrm>
            <a:off x="568960" y="732978"/>
            <a:ext cx="9672320" cy="5632311"/>
          </a:xfrm>
          <a:prstGeom prst="rect">
            <a:avLst/>
          </a:prstGeom>
          <a:noFill/>
        </p:spPr>
        <p:txBody>
          <a:bodyPr wrap="square" rtlCol="0">
            <a:spAutoFit/>
          </a:bodyPr>
          <a:lstStyle/>
          <a:p>
            <a:r>
              <a:rPr lang="en-US" sz="2400" b="1" i="0" dirty="0">
                <a:solidFill>
                  <a:srgbClr val="273239"/>
                </a:solidFill>
                <a:effectLst/>
                <a:latin typeface="Times New Roman" panose="02020603050405020304" pitchFamily="18" charset="0"/>
                <a:cs typeface="Times New Roman" panose="02020603050405020304" pitchFamily="18" charset="0"/>
              </a:rPr>
              <a:t>6.   BP –</a:t>
            </a:r>
            <a:r>
              <a:rPr lang="en-US" sz="2400" b="0" i="0" dirty="0">
                <a:solidFill>
                  <a:srgbClr val="273239"/>
                </a:solidFill>
                <a:effectLst/>
                <a:latin typeface="Times New Roman" panose="02020603050405020304" pitchFamily="18" charset="0"/>
                <a:cs typeface="Times New Roman" panose="02020603050405020304" pitchFamily="18" charset="0"/>
              </a:rPr>
              <a:t> This is the base pointer of 16 bits.</a:t>
            </a:r>
            <a:br>
              <a:rPr lang="en-US" sz="2400" b="0" i="0" dirty="0">
                <a:solidFill>
                  <a:srgbClr val="273239"/>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400" b="0" i="0" dirty="0">
                <a:solidFill>
                  <a:srgbClr val="273239"/>
                </a:solidFill>
                <a:effectLst/>
                <a:latin typeface="Times New Roman" panose="02020603050405020304" pitchFamily="18" charset="0"/>
                <a:cs typeface="Times New Roman" panose="02020603050405020304" pitchFamily="18" charset="0"/>
              </a:rPr>
              <a:t>It is primarily used in accessing parameters passed by the stack. It’s offset address relative to stack segment.</a:t>
            </a:r>
          </a:p>
          <a:p>
            <a:endParaRPr lang="en-US" sz="2400" b="0" i="0" dirty="0">
              <a:solidFill>
                <a:srgbClr val="273239"/>
              </a:solidFill>
              <a:effectLst/>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7.   SI</a:t>
            </a:r>
            <a:r>
              <a:rPr lang="en-US" sz="2400" dirty="0">
                <a:latin typeface="Times New Roman" panose="02020603050405020304" pitchFamily="18" charset="0"/>
                <a:cs typeface="Times New Roman" panose="02020603050405020304" pitchFamily="18" charset="0"/>
              </a:rPr>
              <a:t> – This is the source index register of 16 bits.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used in the pointer addressing of data and as a source in some string related operations. It’s offset is relative to data segment.</a:t>
            </a:r>
          </a:p>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AutoNum type="arabicPeriod" startAt="8"/>
            </a:pPr>
            <a:r>
              <a:rPr lang="en-US" sz="2400" b="1" dirty="0">
                <a:latin typeface="Times New Roman" panose="02020603050405020304" pitchFamily="18" charset="0"/>
                <a:cs typeface="Times New Roman" panose="02020603050405020304" pitchFamily="18" charset="0"/>
              </a:rPr>
              <a:t>DI</a:t>
            </a:r>
            <a:r>
              <a:rPr lang="en-US" sz="2400" dirty="0">
                <a:latin typeface="Times New Roman" panose="02020603050405020304" pitchFamily="18" charset="0"/>
                <a:cs typeface="Times New Roman" panose="02020603050405020304" pitchFamily="18" charset="0"/>
              </a:rPr>
              <a:t> – This is the destination index register. It is of 16 bits.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used in the pointer addressing of data and as a destination in some string related operations. It’s offset is relative to extra segment.</a:t>
            </a:r>
          </a:p>
          <a:p>
            <a:endParaRPr lang="en-IN" sz="2400" dirty="0"/>
          </a:p>
        </p:txBody>
      </p:sp>
    </p:spTree>
    <p:extLst>
      <p:ext uri="{BB962C8B-B14F-4D97-AF65-F5344CB8AC3E}">
        <p14:creationId xmlns:p14="http://schemas.microsoft.com/office/powerpoint/2010/main" val="2581367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413A7-109B-4321-BAE8-9D0007E7852A}"/>
              </a:ext>
            </a:extLst>
          </p:cNvPr>
          <p:cNvSpPr txBox="1"/>
          <p:nvPr/>
        </p:nvSpPr>
        <p:spPr>
          <a:xfrm>
            <a:off x="457200" y="212735"/>
            <a:ext cx="10718800" cy="6432530"/>
          </a:xfrm>
          <a:prstGeom prst="rect">
            <a:avLst/>
          </a:prstGeom>
          <a:noFill/>
        </p:spPr>
        <p:txBody>
          <a:bodyPr wrap="square" rtlCol="0">
            <a:spAutoFit/>
          </a:bodyPr>
          <a:lstStyle/>
          <a:p>
            <a:r>
              <a:rPr lang="en-US" sz="3600" dirty="0">
                <a:solidFill>
                  <a:schemeClr val="accent5">
                    <a:lumMod val="50000"/>
                  </a:schemeClr>
                </a:solidFill>
                <a:latin typeface="Times New Roman" panose="02020603050405020304" pitchFamily="18" charset="0"/>
                <a:cs typeface="Times New Roman" panose="02020603050405020304" pitchFamily="18" charset="0"/>
              </a:rPr>
              <a:t>References</a:t>
            </a:r>
          </a:p>
          <a:p>
            <a:endParaRPr lang="en-US" sz="36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M.M.Mano</a:t>
            </a:r>
            <a:r>
              <a:rPr lang="en-US" sz="2000" dirty="0">
                <a:latin typeface="Times New Roman" panose="02020603050405020304" pitchFamily="18" charset="0"/>
                <a:cs typeface="Times New Roman" panose="02020603050405020304" pitchFamily="18" charset="0"/>
              </a:rPr>
              <a:t>, Computer System Architecture, PHI</a:t>
            </a: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W.Stallings</a:t>
            </a:r>
            <a:r>
              <a:rPr lang="en-US" sz="2000" dirty="0">
                <a:latin typeface="Times New Roman" panose="02020603050405020304" pitchFamily="18" charset="0"/>
                <a:cs typeface="Times New Roman" panose="02020603050405020304" pitchFamily="18" charset="0"/>
              </a:rPr>
              <a:t>, Computer Organization and Architecture: Designing for Performance, Prentice Hall</a:t>
            </a: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https://www.geeksforgeeks.org</a:t>
            </a:r>
            <a:endParaRPr lang="en-US" sz="2000" u="sng"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https://www.tutorialspoint.com</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https://www.Wikipedia.org</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https://www.javatpoint.com</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https://www.britannica.com</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https://www.testbook.com</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V. Rajaraman, T. Radhakrishnan, An Introduction to Digital Computer Design, PHI</a:t>
            </a:r>
          </a:p>
        </p:txBody>
      </p:sp>
    </p:spTree>
    <p:extLst>
      <p:ext uri="{BB962C8B-B14F-4D97-AF65-F5344CB8AC3E}">
        <p14:creationId xmlns:p14="http://schemas.microsoft.com/office/powerpoint/2010/main" val="1229801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36E1AD-57A3-40A0-AD6C-8AF9B37BFBE3}"/>
              </a:ext>
            </a:extLst>
          </p:cNvPr>
          <p:cNvSpPr>
            <a:spLocks noGrp="1"/>
          </p:cNvSpPr>
          <p:nvPr>
            <p:ph type="title" idx="4294967295"/>
          </p:nvPr>
        </p:nvSpPr>
        <p:spPr>
          <a:xfrm>
            <a:off x="5933440" y="5399405"/>
            <a:ext cx="9458325" cy="1320800"/>
          </a:xfrm>
        </p:spPr>
        <p:txBody>
          <a:bodyPr>
            <a:noAutofit/>
          </a:bodyPr>
          <a:lstStyle/>
          <a:p>
            <a:pPr marL="457200" indent="-457200">
              <a:buFont typeface="Arial" panose="020B0604020202020204" pitchFamily="34" charset="0"/>
              <a:buChar char="•"/>
            </a:pPr>
            <a:r>
              <a:rPr lang="en-US" sz="4000" dirty="0">
                <a:solidFill>
                  <a:srgbClr val="002060"/>
                </a:solidFill>
                <a:latin typeface="Times New Roman" panose="02020603050405020304" pitchFamily="18" charset="0"/>
                <a:cs typeface="Times New Roman" panose="02020603050405020304" pitchFamily="18" charset="0"/>
              </a:rPr>
              <a:t>Thank you for Patience</a:t>
            </a:r>
            <a:endParaRPr lang="en-IN"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71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60D0-43F2-45A5-A0D6-7709A6528AA7}"/>
              </a:ext>
            </a:extLst>
          </p:cNvPr>
          <p:cNvSpPr>
            <a:spLocks noGrp="1"/>
          </p:cNvSpPr>
          <p:nvPr>
            <p:ph type="title" idx="4294967295"/>
          </p:nvPr>
        </p:nvSpPr>
        <p:spPr>
          <a:xfrm>
            <a:off x="0" y="274638"/>
            <a:ext cx="8370888" cy="1320800"/>
          </a:xfrm>
        </p:spPr>
        <p:txBody>
          <a:bodyPr>
            <a:normAutofit/>
          </a:bodyPr>
          <a:lstStyle/>
          <a:p>
            <a:r>
              <a:rPr lang="en-IN" b="1" dirty="0">
                <a:solidFill>
                  <a:srgbClr val="002060"/>
                </a:solidFill>
                <a:latin typeface="Times New Roman" panose="02020603050405020304" pitchFamily="18" charset="0"/>
                <a:cs typeface="Times New Roman" panose="02020603050405020304" pitchFamily="18" charset="0"/>
              </a:rPr>
              <a:t>3 Ways Of Stored Program Concept</a:t>
            </a:r>
          </a:p>
        </p:txBody>
      </p:sp>
      <p:sp>
        <p:nvSpPr>
          <p:cNvPr id="3" name="Content Placeholder 2">
            <a:extLst>
              <a:ext uri="{FF2B5EF4-FFF2-40B4-BE49-F238E27FC236}">
                <a16:creationId xmlns:a16="http://schemas.microsoft.com/office/drawing/2014/main" id="{5BC8CC6C-9E8A-4C75-823E-5C8DDE22C1EF}"/>
              </a:ext>
            </a:extLst>
          </p:cNvPr>
          <p:cNvSpPr>
            <a:spLocks noGrp="1"/>
          </p:cNvSpPr>
          <p:nvPr>
            <p:ph idx="4294967295"/>
          </p:nvPr>
        </p:nvSpPr>
        <p:spPr>
          <a:xfrm>
            <a:off x="0" y="1743075"/>
            <a:ext cx="10467975" cy="5114925"/>
          </a:xfrm>
        </p:spPr>
        <p:txBody>
          <a:bodyPr>
            <a:normAutofit/>
          </a:bodyPr>
          <a:lstStyle/>
          <a:p>
            <a:pPr algn="just">
              <a:buFont typeface="+mj-lt"/>
              <a:buAutoNum type="arabicPeriod"/>
            </a:pPr>
            <a:r>
              <a:rPr lang="en-IN" sz="2400" b="1" dirty="0">
                <a:solidFill>
                  <a:srgbClr val="00B050"/>
                </a:solidFill>
                <a:latin typeface="Times New Roman" panose="02020603050405020304" pitchFamily="18" charset="0"/>
                <a:cs typeface="Times New Roman" panose="02020603050405020304" pitchFamily="18" charset="0"/>
              </a:rPr>
              <a:t>VON-NEUMANN MODEL</a:t>
            </a:r>
          </a:p>
          <a:p>
            <a:pPr marL="0" indent="0" algn="just">
              <a:buNone/>
            </a:pPr>
            <a:endParaRPr lang="en-IN" sz="2400" dirty="0">
              <a:latin typeface="Times New Roman" panose="02020603050405020304" pitchFamily="18" charset="0"/>
              <a:cs typeface="Times New Roman" panose="02020603050405020304" pitchFamily="18" charset="0"/>
            </a:endParaRPr>
          </a:p>
          <a:p>
            <a:pPr algn="just"/>
            <a:r>
              <a:rPr lang="en-US" sz="2400" b="0" i="0" dirty="0">
                <a:solidFill>
                  <a:srgbClr val="2C2F34"/>
                </a:solidFill>
                <a:effectLst/>
                <a:latin typeface="Times New Roman" panose="02020603050405020304" pitchFamily="18" charset="0"/>
                <a:cs typeface="Times New Roman" panose="02020603050405020304" pitchFamily="18" charset="0"/>
              </a:rPr>
              <a:t>It consisted of three main parts: The Control Unit (CU), Arithmetic &amp; Logic Memory Unit(ALU) Registers with input/outputs.</a:t>
            </a:r>
            <a:endParaRPr lang="en-IN" sz="2400" b="0" i="0" dirty="0">
              <a:solidFill>
                <a:srgbClr val="2C2F34"/>
              </a:solidFill>
              <a:effectLst/>
              <a:latin typeface="Times New Roman" panose="02020603050405020304" pitchFamily="18" charset="0"/>
              <a:cs typeface="Times New Roman" panose="02020603050405020304" pitchFamily="18" charset="0"/>
            </a:endParaRPr>
          </a:p>
          <a:p>
            <a:pPr algn="just"/>
            <a:r>
              <a:rPr lang="en-US" sz="2400" dirty="0">
                <a:solidFill>
                  <a:srgbClr val="2C2F34"/>
                </a:solidFill>
                <a:latin typeface="Times New Roman" panose="02020603050405020304" pitchFamily="18" charset="0"/>
                <a:cs typeface="Times New Roman" panose="02020603050405020304" pitchFamily="18" charset="0"/>
              </a:rPr>
              <a:t>T</a:t>
            </a:r>
            <a:r>
              <a:rPr lang="en-US" sz="2400" b="0" i="0" dirty="0">
                <a:solidFill>
                  <a:srgbClr val="2C2F34"/>
                </a:solidFill>
                <a:effectLst/>
                <a:latin typeface="Times New Roman" panose="02020603050405020304" pitchFamily="18" charset="0"/>
                <a:cs typeface="Times New Roman" panose="02020603050405020304" pitchFamily="18" charset="0"/>
              </a:rPr>
              <a:t>here is only one processor and it uses memory for both instructions as well as data.</a:t>
            </a:r>
          </a:p>
          <a:p>
            <a:pPr algn="just"/>
            <a:r>
              <a:rPr lang="en-US" sz="2400" b="0" i="0" dirty="0">
                <a:solidFill>
                  <a:srgbClr val="2C2F34"/>
                </a:solidFill>
                <a:effectLst/>
                <a:latin typeface="Times New Roman" panose="02020603050405020304" pitchFamily="18" charset="0"/>
                <a:cs typeface="Times New Roman" panose="02020603050405020304" pitchFamily="18" charset="0"/>
              </a:rPr>
              <a:t>The Central Processing Unit (CPU) is the most important part in von-Neumann model. </a:t>
            </a:r>
          </a:p>
          <a:p>
            <a:pPr algn="just"/>
            <a:r>
              <a:rPr lang="en-US" sz="2400" b="0" i="0" dirty="0">
                <a:solidFill>
                  <a:srgbClr val="2C2F34"/>
                </a:solidFill>
                <a:effectLst/>
                <a:latin typeface="Times New Roman" panose="02020603050405020304" pitchFamily="18" charset="0"/>
                <a:cs typeface="Times New Roman" panose="02020603050405020304" pitchFamily="18" charset="0"/>
              </a:rPr>
              <a:t>It processes information and makes decisions concerning what to do with it all.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2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on-Neumann Model - stored program concept">
            <a:extLst>
              <a:ext uri="{FF2B5EF4-FFF2-40B4-BE49-F238E27FC236}">
                <a16:creationId xmlns:a16="http://schemas.microsoft.com/office/drawing/2014/main" id="{71C051B9-D443-466D-9C57-037770BB6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
            <a:ext cx="11286066" cy="5746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C2FE1F-0978-4740-ADEF-6DB8D03D8E66}"/>
              </a:ext>
            </a:extLst>
          </p:cNvPr>
          <p:cNvSpPr txBox="1"/>
          <p:nvPr/>
        </p:nvSpPr>
        <p:spPr>
          <a:xfrm flipH="1">
            <a:off x="5186362" y="6086885"/>
            <a:ext cx="181927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Fig.2</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31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2316-7AD1-49D3-9036-B50F174C5531}"/>
              </a:ext>
            </a:extLst>
          </p:cNvPr>
          <p:cNvSpPr>
            <a:spLocks noGrp="1"/>
          </p:cNvSpPr>
          <p:nvPr>
            <p:ph type="title" idx="4294967295"/>
          </p:nvPr>
        </p:nvSpPr>
        <p:spPr>
          <a:xfrm>
            <a:off x="0" y="957263"/>
            <a:ext cx="6584950" cy="1320800"/>
          </a:xfrm>
        </p:spPr>
        <p:txBody>
          <a:bodyPr>
            <a:normAutofit/>
          </a:bodyPr>
          <a:lstStyle/>
          <a:p>
            <a:r>
              <a:rPr lang="en-IN" sz="2800" dirty="0">
                <a:solidFill>
                  <a:srgbClr val="00B050"/>
                </a:solidFill>
                <a:latin typeface="Times New Roman" panose="02020603050405020304" pitchFamily="18" charset="0"/>
                <a:cs typeface="Times New Roman" panose="02020603050405020304" pitchFamily="18" charset="0"/>
              </a:rPr>
              <a:t>2. GENERAL PURPOSE SYSTEM</a:t>
            </a:r>
          </a:p>
        </p:txBody>
      </p:sp>
      <p:sp>
        <p:nvSpPr>
          <p:cNvPr id="4" name="Content Placeholder 3">
            <a:extLst>
              <a:ext uri="{FF2B5EF4-FFF2-40B4-BE49-F238E27FC236}">
                <a16:creationId xmlns:a16="http://schemas.microsoft.com/office/drawing/2014/main" id="{DCCE17AF-76D1-4DDD-A486-93112A6EA03C}"/>
              </a:ext>
            </a:extLst>
          </p:cNvPr>
          <p:cNvSpPr>
            <a:spLocks noGrp="1"/>
          </p:cNvSpPr>
          <p:nvPr>
            <p:ph idx="4294967295"/>
          </p:nvPr>
        </p:nvSpPr>
        <p:spPr>
          <a:xfrm>
            <a:off x="0" y="2189163"/>
            <a:ext cx="5637213" cy="3879850"/>
          </a:xfrm>
        </p:spPr>
        <p:txBody>
          <a:bodyPr>
            <a:normAutofit/>
          </a:bodyPr>
          <a:lstStyle/>
          <a:p>
            <a:pPr marL="0" indent="0" algn="just">
              <a:buNone/>
            </a:pPr>
            <a:r>
              <a:rPr lang="en-US" sz="2800" b="0" i="0" dirty="0">
                <a:solidFill>
                  <a:srgbClr val="2C2F34"/>
                </a:solidFill>
                <a:effectLst/>
                <a:latin typeface="Times New Roman" panose="02020603050405020304" pitchFamily="18" charset="0"/>
                <a:cs typeface="Times New Roman" panose="02020603050405020304" pitchFamily="18" charset="0"/>
              </a:rPr>
              <a:t>In more modern terms we have general purpose computers which use Central Processing Units (CPUs) that contain an ALU along with several registers all interconnected by System Bus lines including Address Data &amp; Control Status Signals.</a:t>
            </a:r>
            <a:endParaRPr lang="en-IN" sz="2800" dirty="0">
              <a:latin typeface="Times New Roman" panose="02020603050405020304" pitchFamily="18" charset="0"/>
              <a:cs typeface="Times New Roman" panose="02020603050405020304" pitchFamily="18" charset="0"/>
            </a:endParaRPr>
          </a:p>
        </p:txBody>
      </p:sp>
      <p:pic>
        <p:nvPicPr>
          <p:cNvPr id="3076" name="Picture 4" descr="General Purpose System - stored program concept">
            <a:extLst>
              <a:ext uri="{FF2B5EF4-FFF2-40B4-BE49-F238E27FC236}">
                <a16:creationId xmlns:a16="http://schemas.microsoft.com/office/drawing/2014/main" id="{A7219835-C8F1-4918-855C-48F0D31AD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63" y="836619"/>
            <a:ext cx="5842176" cy="48774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C9AF7E-7057-4E80-99B7-1DCCE7E8726D}"/>
              </a:ext>
            </a:extLst>
          </p:cNvPr>
          <p:cNvSpPr txBox="1"/>
          <p:nvPr/>
        </p:nvSpPr>
        <p:spPr>
          <a:xfrm>
            <a:off x="8734425" y="6069013"/>
            <a:ext cx="15716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Fig.3</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396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77E1-01B9-4454-B8AD-D0AB508FBE1F}"/>
              </a:ext>
            </a:extLst>
          </p:cNvPr>
          <p:cNvSpPr>
            <a:spLocks noGrp="1"/>
          </p:cNvSpPr>
          <p:nvPr>
            <p:ph type="title" idx="4294967295"/>
          </p:nvPr>
        </p:nvSpPr>
        <p:spPr>
          <a:xfrm>
            <a:off x="0" y="682625"/>
            <a:ext cx="6007100" cy="1258888"/>
          </a:xfrm>
        </p:spPr>
        <p:txBody>
          <a:bodyPr>
            <a:normAutofit/>
          </a:bodyPr>
          <a:lstStyle/>
          <a:p>
            <a:r>
              <a:rPr lang="en-IN" sz="2800" dirty="0">
                <a:solidFill>
                  <a:srgbClr val="00B050"/>
                </a:solidFill>
                <a:latin typeface="Times New Roman" panose="02020603050405020304" pitchFamily="18" charset="0"/>
                <a:cs typeface="Times New Roman" panose="02020603050405020304" pitchFamily="18" charset="0"/>
              </a:rPr>
              <a:t>3. PARALLEL PROCESSING</a:t>
            </a:r>
          </a:p>
        </p:txBody>
      </p:sp>
      <p:sp>
        <p:nvSpPr>
          <p:cNvPr id="3" name="Content Placeholder 2">
            <a:extLst>
              <a:ext uri="{FF2B5EF4-FFF2-40B4-BE49-F238E27FC236}">
                <a16:creationId xmlns:a16="http://schemas.microsoft.com/office/drawing/2014/main" id="{FFD079F6-A737-45BB-9293-81B83E6BD1D1}"/>
              </a:ext>
            </a:extLst>
          </p:cNvPr>
          <p:cNvSpPr>
            <a:spLocks noGrp="1"/>
          </p:cNvSpPr>
          <p:nvPr>
            <p:ph idx="4294967295"/>
          </p:nvPr>
        </p:nvSpPr>
        <p:spPr>
          <a:xfrm>
            <a:off x="0" y="1808163"/>
            <a:ext cx="6580188" cy="5573712"/>
          </a:xfrm>
        </p:spPr>
        <p:txBody>
          <a:bodyPr>
            <a:normAutofit/>
          </a:bodyPr>
          <a:lstStyle/>
          <a:p>
            <a:pPr algn="just"/>
            <a:r>
              <a:rPr lang="en-US" sz="2000" dirty="0">
                <a:solidFill>
                  <a:srgbClr val="2C2F34"/>
                </a:solidFill>
                <a:latin typeface="Bookman Old Style" panose="02050604050505020204" pitchFamily="18" charset="0"/>
                <a:cs typeface="Arial" panose="020B0604020202020204" pitchFamily="34" charset="0"/>
              </a:rPr>
              <a:t>D</a:t>
            </a:r>
            <a:r>
              <a:rPr lang="en-US" sz="2000" b="0" i="0" dirty="0">
                <a:solidFill>
                  <a:srgbClr val="2C2F34"/>
                </a:solidFill>
                <a:effectLst/>
                <a:latin typeface="Bookman Old Style" panose="02050604050505020204" pitchFamily="18" charset="0"/>
                <a:cs typeface="Arial" panose="020B0604020202020204" pitchFamily="34" charset="0"/>
              </a:rPr>
              <a:t>escribed as a class of techniques which enables the system to achieve simultaneous data-processing tasks.</a:t>
            </a:r>
          </a:p>
          <a:p>
            <a:pPr marL="0" indent="0" algn="just">
              <a:buNone/>
            </a:pPr>
            <a:endParaRPr lang="en-US" sz="2000" b="0" i="0" dirty="0">
              <a:solidFill>
                <a:srgbClr val="2C2F34"/>
              </a:solidFill>
              <a:effectLst/>
              <a:latin typeface="Bookman Old Style" panose="02050604050505020204" pitchFamily="18" charset="0"/>
              <a:cs typeface="Arial" panose="020B0604020202020204" pitchFamily="34" charset="0"/>
            </a:endParaRPr>
          </a:p>
          <a:p>
            <a:pPr algn="just"/>
            <a:r>
              <a:rPr lang="en-US" sz="2000" b="0" i="0" dirty="0">
                <a:solidFill>
                  <a:srgbClr val="2C2F34"/>
                </a:solidFill>
                <a:effectLst/>
                <a:latin typeface="Bookman Old Style" panose="02050604050505020204" pitchFamily="18" charset="0"/>
                <a:cs typeface="Arial" panose="020B0604020202020204" pitchFamily="34" charset="0"/>
              </a:rPr>
              <a:t>These systems are typically faster than single-core or serial computing because they have more cores, speed up an instruction while it’s being processed in the ALU component for CPU (central processing units). </a:t>
            </a:r>
            <a:endParaRPr lang="en-IN" sz="2000" dirty="0">
              <a:latin typeface="Bookman Old Style" panose="02050604050505020204" pitchFamily="18" charset="0"/>
            </a:endParaRPr>
          </a:p>
        </p:txBody>
      </p:sp>
      <p:pic>
        <p:nvPicPr>
          <p:cNvPr id="4098" name="Picture 2" descr="Parallel Processing - stored program concept">
            <a:extLst>
              <a:ext uri="{FF2B5EF4-FFF2-40B4-BE49-F238E27FC236}">
                <a16:creationId xmlns:a16="http://schemas.microsoft.com/office/drawing/2014/main" id="{0332BD80-B844-4447-8DD6-1E6C78F2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961" y="1"/>
            <a:ext cx="5424039" cy="632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0362C6-F508-49AB-AE46-DF0C40DE5A52}"/>
              </a:ext>
            </a:extLst>
          </p:cNvPr>
          <p:cNvSpPr txBox="1"/>
          <p:nvPr/>
        </p:nvSpPr>
        <p:spPr>
          <a:xfrm>
            <a:off x="9182100" y="6400800"/>
            <a:ext cx="14478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Fig.4</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217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1500</TotalTime>
  <Words>5633</Words>
  <Application>Microsoft Office PowerPoint</Application>
  <PresentationFormat>Widescreen</PresentationFormat>
  <Paragraphs>536</Paragraphs>
  <Slides>58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58</vt:i4>
      </vt:variant>
    </vt:vector>
  </HeadingPairs>
  <TitlesOfParts>
    <vt:vector size="73" baseType="lpstr">
      <vt:lpstr>Arial</vt:lpstr>
      <vt:lpstr>Bahnschrift SemiBold SemiConden</vt:lpstr>
      <vt:lpstr>Bookman Old Style</vt:lpstr>
      <vt:lpstr>Calibri</vt:lpstr>
      <vt:lpstr>Century Gothic</vt:lpstr>
      <vt:lpstr>Cooper Black</vt:lpstr>
      <vt:lpstr>Courier New</vt:lpstr>
      <vt:lpstr>Franklin Gothic Medium</vt:lpstr>
      <vt:lpstr>Impact</vt:lpstr>
      <vt:lpstr>Roboto</vt:lpstr>
      <vt:lpstr>Symbol</vt:lpstr>
      <vt:lpstr>Times New Roman</vt:lpstr>
      <vt:lpstr>Wingdings</vt:lpstr>
      <vt:lpstr>Wingdings 3</vt:lpstr>
      <vt:lpstr>Ion Boardroom</vt:lpstr>
      <vt:lpstr>BASIC ORGANIZATION OF COMPUTER ARCHITECTURE </vt:lpstr>
      <vt:lpstr>PowerPoint Presentation</vt:lpstr>
      <vt:lpstr> Stored Program Concept</vt:lpstr>
      <vt:lpstr>PowerPoint Presentation</vt:lpstr>
      <vt:lpstr>PowerPoint Presentation</vt:lpstr>
      <vt:lpstr>3 Ways Of Stored Program Concept</vt:lpstr>
      <vt:lpstr>PowerPoint Presentation</vt:lpstr>
      <vt:lpstr>2. GENERAL PURPOSE SYSTEM</vt:lpstr>
      <vt:lpstr>3. PARALLEL PROCESSING</vt:lpstr>
      <vt:lpstr>COMPONENTS OF COMPUTER SYSTEM</vt:lpstr>
      <vt:lpstr>PowerPoint Presentation</vt:lpstr>
      <vt:lpstr>Input Unit</vt:lpstr>
      <vt:lpstr>  Central Processing Unit (CPU)</vt:lpstr>
      <vt:lpstr>   Machine Instructions</vt:lpstr>
      <vt:lpstr>PowerPoint Presentation</vt:lpstr>
      <vt:lpstr>PowerPoint Presentation</vt:lpstr>
      <vt:lpstr>PowerPoint Presentation</vt:lpstr>
      <vt:lpstr>PowerPoint Presentation</vt:lpstr>
      <vt:lpstr>Instruction 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 PROCESSING UNIT (CPU) </vt:lpstr>
      <vt:lpstr>MEMORY OR STORAGE UNIT  </vt:lpstr>
      <vt:lpstr> CONTROL UNIT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COMPUTER REGISTERS</vt:lpstr>
      <vt:lpstr>PowerPoint Presentation</vt:lpstr>
      <vt:lpstr>     Shift Registers</vt:lpstr>
      <vt:lpstr>PowerPoint Presentation</vt:lpstr>
      <vt:lpstr>Program Counter</vt:lpstr>
      <vt:lpstr>PowerPoint Presentation</vt:lpstr>
      <vt:lpstr>PowerPoint Presentation</vt:lpstr>
      <vt:lpstr>PowerPoint Presentation</vt:lpstr>
      <vt:lpstr>Thank you for Patience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ORGANIZATION OF COMPUTER ARCHITECTURE</dc:title>
  <dc:creator>Priyanka Paul</dc:creator>
  <cp:lastModifiedBy>Gitika Kishor</cp:lastModifiedBy>
  <cp:revision>30</cp:revision>
  <dcterms:created xsi:type="dcterms:W3CDTF">2022-02-12T19:41:36Z</dcterms:created>
  <dcterms:modified xsi:type="dcterms:W3CDTF">2022-03-10T14:22:28Z</dcterms:modified>
</cp:coreProperties>
</file>