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1/25/2025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1/25/2025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1/25/2025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1/25/2025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BE3-8397-E372-DD39-829DB2E1A358}"/>
              </a:ext>
            </a:extLst>
          </p:cNvPr>
          <p:cNvSpPr>
            <a:spLocks noGrp="1"/>
          </p:cNvSpPr>
          <p:nvPr>
            <p:ph type="ctrTitle"/>
          </p:nvPr>
        </p:nvSpPr>
        <p:spPr/>
        <p:txBody>
          <a:bodyPr/>
          <a:lstStyle/>
          <a:p>
            <a:r>
              <a:rPr lang="en-IN" dirty="0"/>
              <a:t>RETAIL STORE PERFORMANCE</a:t>
            </a:r>
          </a:p>
        </p:txBody>
      </p:sp>
      <p:sp>
        <p:nvSpPr>
          <p:cNvPr id="3" name="Subtitle 2">
            <a:extLst>
              <a:ext uri="{FF2B5EF4-FFF2-40B4-BE49-F238E27FC236}">
                <a16:creationId xmlns:a16="http://schemas.microsoft.com/office/drawing/2014/main" id="{C350A679-F75D-386A-A21F-23C90BF68418}"/>
              </a:ext>
            </a:extLst>
          </p:cNvPr>
          <p:cNvSpPr>
            <a:spLocks noGrp="1"/>
          </p:cNvSpPr>
          <p:nvPr>
            <p:ph type="subTitle" idx="1"/>
          </p:nvPr>
        </p:nvSpPr>
        <p:spPr/>
        <p:txBody>
          <a:bodyPr/>
          <a:lstStyle/>
          <a:p>
            <a:br>
              <a:rPr lang="en-IN" dirty="0">
                <a:solidFill>
                  <a:schemeClr val="bg1"/>
                </a:solidFill>
              </a:rPr>
            </a:br>
            <a:r>
              <a:rPr lang="en-IN" dirty="0">
                <a:solidFill>
                  <a:schemeClr val="bg1"/>
                </a:solidFill>
              </a:rPr>
              <a:t>ANKITA ROY</a:t>
            </a:r>
          </a:p>
          <a:p>
            <a:endParaRPr lang="en-IN" dirty="0"/>
          </a:p>
        </p:txBody>
      </p:sp>
    </p:spTree>
    <p:extLst>
      <p:ext uri="{BB962C8B-B14F-4D97-AF65-F5344CB8AC3E}">
        <p14:creationId xmlns:p14="http://schemas.microsoft.com/office/powerpoint/2010/main" val="2525719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85B4-0E4E-25E6-2CFA-E0A2FE01985C}"/>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24400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2FD5F-64F4-61D5-BC67-55C9EA205DF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7E60A1E-4FA0-69D3-17B7-19A18422BBA4}"/>
              </a:ext>
            </a:extLst>
          </p:cNvPr>
          <p:cNvSpPr>
            <a:spLocks noGrp="1"/>
          </p:cNvSpPr>
          <p:nvPr>
            <p:ph idx="1"/>
          </p:nvPr>
        </p:nvSpPr>
        <p:spPr/>
        <p:txBody>
          <a:bodyPr>
            <a:normAutofit/>
          </a:bodyPr>
          <a:lstStyle/>
          <a:p>
            <a:pPr algn="just">
              <a:lnSpc>
                <a:spcPct val="122000"/>
              </a:lnSpc>
              <a:spcBef>
                <a:spcPts val="2400"/>
              </a:spcBef>
              <a:spcAft>
                <a:spcPts val="1200"/>
              </a:spcAft>
            </a:pPr>
            <a:r>
              <a:rPr lang="en-US" sz="1800" b="1" kern="0" dirty="0">
                <a:solidFill>
                  <a:srgbClr val="202124"/>
                </a:solidFill>
                <a:effectLst/>
                <a:highlight>
                  <a:srgbClr val="FFFFFF"/>
                </a:highlight>
                <a:latin typeface="Arial" panose="020B0604020202020204" pitchFamily="34" charset="0"/>
                <a:ea typeface="Arial" panose="020B0604020202020204" pitchFamily="34" charset="0"/>
              </a:rPr>
              <a:t>Enhancing Retail Store Performance Through Data-Driven Insights</a:t>
            </a:r>
            <a:endParaRPr lang="en-IN" sz="1800" b="1" kern="0" dirty="0">
              <a:effectLst/>
              <a:latin typeface="Calibri" panose="020F0502020204030204" pitchFamily="34" charset="0"/>
            </a:endParaRPr>
          </a:p>
          <a:p>
            <a:pPr algn="just">
              <a:lnSpc>
                <a:spcPct val="150000"/>
              </a:lnSpc>
              <a:spcBef>
                <a:spcPts val="1200"/>
              </a:spcBef>
              <a:spcAft>
                <a:spcPts val="1200"/>
              </a:spcAft>
            </a:pPr>
            <a:r>
              <a:rPr lang="en-US" sz="1800" dirty="0">
                <a:solidFill>
                  <a:srgbClr val="3C4043"/>
                </a:solidFill>
                <a:effectLst/>
                <a:highlight>
                  <a:srgbClr val="FFFFFF"/>
                </a:highlight>
                <a:latin typeface="Arial" panose="020B0604020202020204" pitchFamily="34" charset="0"/>
                <a:ea typeface="Arial" panose="020B0604020202020204" pitchFamily="34" charset="0"/>
              </a:rPr>
              <a:t>Retail organizations strive to optimize store performance, enhance customer engagement, and improve financial outcomes. However, understanding the relationships between key performance indicators (KPIs), operational metrics, and store characteristics can be challenging without effective visualization and analysis tools.</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599704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B142-EB07-56B2-318D-65A08DB4FD5E}"/>
              </a:ext>
            </a:extLst>
          </p:cNvPr>
          <p:cNvSpPr>
            <a:spLocks noGrp="1"/>
          </p:cNvSpPr>
          <p:nvPr>
            <p:ph type="title"/>
          </p:nvPr>
        </p:nvSpPr>
        <p:spPr/>
        <p:txBody>
          <a:bodyPr/>
          <a:lstStyle/>
          <a:p>
            <a:r>
              <a:rPr lang="en-IN" dirty="0"/>
              <a:t>DATA REQUIREMENT</a:t>
            </a:r>
          </a:p>
        </p:txBody>
      </p:sp>
      <p:sp>
        <p:nvSpPr>
          <p:cNvPr id="3" name="Content Placeholder 2">
            <a:extLst>
              <a:ext uri="{FF2B5EF4-FFF2-40B4-BE49-F238E27FC236}">
                <a16:creationId xmlns:a16="http://schemas.microsoft.com/office/drawing/2014/main" id="{AE3F6E3A-1066-1F55-6196-284B126EDCAD}"/>
              </a:ext>
            </a:extLst>
          </p:cNvPr>
          <p:cNvSpPr>
            <a:spLocks noGrp="1"/>
          </p:cNvSpPr>
          <p:nvPr>
            <p:ph idx="1"/>
          </p:nvPr>
        </p:nvSpPr>
        <p:spPr/>
        <p:txBody>
          <a:bodyPr/>
          <a:lstStyle/>
          <a:p>
            <a:r>
              <a:rPr lang="en-IN" dirty="0"/>
              <a:t>Retail store performance data is acquired from various places</a:t>
            </a:r>
          </a:p>
        </p:txBody>
      </p:sp>
    </p:spTree>
    <p:extLst>
      <p:ext uri="{BB962C8B-B14F-4D97-AF65-F5344CB8AC3E}">
        <p14:creationId xmlns:p14="http://schemas.microsoft.com/office/powerpoint/2010/main" val="176285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9469-2E7A-FE3E-7C92-4432D82F5E74}"/>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A4CB7758-3258-61BC-C689-E3E97541051F}"/>
              </a:ext>
            </a:extLst>
          </p:cNvPr>
          <p:cNvSpPr>
            <a:spLocks noGrp="1"/>
          </p:cNvSpPr>
          <p:nvPr>
            <p:ph idx="1"/>
          </p:nvPr>
        </p:nvSpPr>
        <p:spPr/>
        <p:txBody>
          <a:bodyPr/>
          <a:lstStyle/>
          <a:p>
            <a:r>
              <a:rPr lang="en-IN" dirty="0"/>
              <a:t>Through market research data is collected</a:t>
            </a:r>
          </a:p>
        </p:txBody>
      </p:sp>
    </p:spTree>
    <p:extLst>
      <p:ext uri="{BB962C8B-B14F-4D97-AF65-F5344CB8AC3E}">
        <p14:creationId xmlns:p14="http://schemas.microsoft.com/office/powerpoint/2010/main" val="36809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444D-6A48-2039-9465-44E6851E12F3}"/>
              </a:ext>
            </a:extLst>
          </p:cNvPr>
          <p:cNvSpPr>
            <a:spLocks noGrp="1"/>
          </p:cNvSpPr>
          <p:nvPr>
            <p:ph type="title"/>
          </p:nvPr>
        </p:nvSpPr>
        <p:spPr/>
        <p:txBody>
          <a:bodyPr/>
          <a:lstStyle/>
          <a:p>
            <a:r>
              <a:rPr lang="en-IN" dirty="0"/>
              <a:t>DATA VALIDATION</a:t>
            </a:r>
          </a:p>
        </p:txBody>
      </p:sp>
      <p:sp>
        <p:nvSpPr>
          <p:cNvPr id="3" name="Content Placeholder 2">
            <a:extLst>
              <a:ext uri="{FF2B5EF4-FFF2-40B4-BE49-F238E27FC236}">
                <a16:creationId xmlns:a16="http://schemas.microsoft.com/office/drawing/2014/main" id="{F064BDAD-5F4F-B4C2-6ABE-4F3CABFBE5AC}"/>
              </a:ext>
            </a:extLst>
          </p:cNvPr>
          <p:cNvSpPr>
            <a:spLocks noGrp="1"/>
          </p:cNvSpPr>
          <p:nvPr>
            <p:ph idx="1"/>
          </p:nvPr>
        </p:nvSpPr>
        <p:spPr/>
        <p:txBody>
          <a:bodyPr/>
          <a:lstStyle/>
          <a:p>
            <a:pPr marL="0" indent="0">
              <a:lnSpc>
                <a:spcPct val="107000"/>
              </a:lnSpc>
              <a:spcAft>
                <a:spcPts val="800"/>
              </a:spcAft>
              <a:buNone/>
            </a:pPr>
            <a:r>
              <a:rPr lang="en-IN" sz="18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Completeness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Verify that all entries contain values for each nutritional category.</a:t>
            </a: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Consistency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Ensure values fall within plausible ranges, e.g., fat values for individual items should generally be less than 100 grams.</a:t>
            </a: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Cleanliness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Remove any unnecessary columns</a:t>
            </a:r>
          </a:p>
          <a:p>
            <a:pPr marL="342900" lvl="0" indent="-342900">
              <a:lnSpc>
                <a:spcPct val="107000"/>
              </a:lnSpc>
              <a:spcAft>
                <a:spcPts val="800"/>
              </a:spcAft>
              <a:tabLst>
                <a:tab pos="457200" algn="l"/>
              </a:tabLst>
            </a:pPr>
            <a:endParaRPr lang="en-IN" dirty="0"/>
          </a:p>
        </p:txBody>
      </p:sp>
    </p:spTree>
    <p:extLst>
      <p:ext uri="{BB962C8B-B14F-4D97-AF65-F5344CB8AC3E}">
        <p14:creationId xmlns:p14="http://schemas.microsoft.com/office/powerpoint/2010/main" val="245458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1C5C6-99B4-7ED8-0024-7AF0F3DA891B}"/>
              </a:ext>
            </a:extLst>
          </p:cNvPr>
          <p:cNvSpPr>
            <a:spLocks noGrp="1"/>
          </p:cNvSpPr>
          <p:nvPr>
            <p:ph type="title"/>
          </p:nvPr>
        </p:nvSpPr>
        <p:spPr/>
        <p:txBody>
          <a:bodyPr/>
          <a:lstStyle/>
          <a:p>
            <a:r>
              <a:rPr lang="en-IN" dirty="0"/>
              <a:t>DATA PROCESSING</a:t>
            </a:r>
          </a:p>
        </p:txBody>
      </p:sp>
      <p:sp>
        <p:nvSpPr>
          <p:cNvPr id="3" name="Content Placeholder 2">
            <a:extLst>
              <a:ext uri="{FF2B5EF4-FFF2-40B4-BE49-F238E27FC236}">
                <a16:creationId xmlns:a16="http://schemas.microsoft.com/office/drawing/2014/main" id="{A226364F-D597-AE35-4571-C44343F4849A}"/>
              </a:ext>
            </a:extLst>
          </p:cNvPr>
          <p:cNvSpPr>
            <a:spLocks noGrp="1"/>
          </p:cNvSpPr>
          <p:nvPr>
            <p:ph idx="1"/>
          </p:nvPr>
        </p:nvSpPr>
        <p:spPr/>
        <p:txBody>
          <a:bodyPr/>
          <a:lstStyle/>
          <a:p>
            <a:pPr marL="457200"/>
            <a:r>
              <a:rPr lang="en-IN" sz="1800" dirty="0">
                <a:effectLst/>
                <a:latin typeface="Times New Roman" panose="02020603050405020304" pitchFamily="18" charset="0"/>
                <a:ea typeface="Times New Roman" panose="02020603050405020304" pitchFamily="18" charset="0"/>
              </a:rPr>
              <a:t>Data Cleaning: Drop unnecessary columns and standardize missing values.</a:t>
            </a:r>
          </a:p>
          <a:p>
            <a:pPr marL="457200"/>
            <a:r>
              <a:rPr lang="en-IN" sz="1800" dirty="0">
                <a:effectLst/>
                <a:latin typeface="Times New Roman" panose="02020603050405020304" pitchFamily="18" charset="0"/>
                <a:ea typeface="Times New Roman" panose="02020603050405020304" pitchFamily="18" charset="0"/>
              </a:rPr>
              <a:t>Data Transformation: Normalize or scale nutritional values for easier comparisons, create new metrics if needed</a:t>
            </a:r>
          </a:p>
          <a:p>
            <a:pPr marL="457200"/>
            <a:r>
              <a:rPr lang="en-IN" sz="1800" dirty="0">
                <a:effectLst/>
                <a:latin typeface="Times New Roman" panose="02020603050405020304" pitchFamily="18" charset="0"/>
                <a:ea typeface="Times New Roman" panose="02020603050405020304" pitchFamily="18" charset="0"/>
              </a:rPr>
              <a:t>Feature Engineering: Calculate additional metrics</a:t>
            </a:r>
          </a:p>
          <a:p>
            <a:pPr marL="457200"/>
            <a:r>
              <a:rPr lang="en-IN" sz="1800" dirty="0">
                <a:effectLst/>
                <a:latin typeface="Times New Roman" panose="02020603050405020304" pitchFamily="18" charset="0"/>
                <a:ea typeface="Times New Roman" panose="02020603050405020304" pitchFamily="18" charset="0"/>
              </a:rPr>
              <a:t>Analysis Preparation</a:t>
            </a:r>
            <a:endParaRPr lang="en-IN" dirty="0"/>
          </a:p>
        </p:txBody>
      </p:sp>
    </p:spTree>
    <p:extLst>
      <p:ext uri="{BB962C8B-B14F-4D97-AF65-F5344CB8AC3E}">
        <p14:creationId xmlns:p14="http://schemas.microsoft.com/office/powerpoint/2010/main" val="341777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4A56-C637-7D75-F092-1E24293B59E2}"/>
              </a:ext>
            </a:extLst>
          </p:cNvPr>
          <p:cNvSpPr>
            <a:spLocks noGrp="1"/>
          </p:cNvSpPr>
          <p:nvPr>
            <p:ph type="title"/>
          </p:nvPr>
        </p:nvSpPr>
        <p:spPr/>
        <p:txBody>
          <a:bodyPr/>
          <a:lstStyle/>
          <a:p>
            <a:r>
              <a:rPr lang="en-IN" dirty="0"/>
              <a:t>TOOLS</a:t>
            </a:r>
          </a:p>
        </p:txBody>
      </p:sp>
      <p:sp>
        <p:nvSpPr>
          <p:cNvPr id="3" name="Content Placeholder 2">
            <a:extLst>
              <a:ext uri="{FF2B5EF4-FFF2-40B4-BE49-F238E27FC236}">
                <a16:creationId xmlns:a16="http://schemas.microsoft.com/office/drawing/2014/main" id="{75CC4534-1016-2949-598C-77B0CAD7D91B}"/>
              </a:ext>
            </a:extLst>
          </p:cNvPr>
          <p:cNvSpPr>
            <a:spLocks noGrp="1"/>
          </p:cNvSpPr>
          <p:nvPr>
            <p:ph idx="1"/>
          </p:nvPr>
        </p:nvSpPr>
        <p:spPr/>
        <p:txBody>
          <a:bodyPr/>
          <a:lstStyle/>
          <a:p>
            <a:r>
              <a:rPr lang="en-IN" dirty="0"/>
              <a:t>Analytical tool Tableau is used for the visualization purpose</a:t>
            </a:r>
          </a:p>
          <a:p>
            <a:endParaRPr lang="en-IN" dirty="0"/>
          </a:p>
        </p:txBody>
      </p:sp>
    </p:spTree>
    <p:extLst>
      <p:ext uri="{BB962C8B-B14F-4D97-AF65-F5344CB8AC3E}">
        <p14:creationId xmlns:p14="http://schemas.microsoft.com/office/powerpoint/2010/main" val="379111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6C7328E-C9B8-DB13-EF85-4E08D2425B9F}"/>
              </a:ext>
            </a:extLst>
          </p:cNvPr>
          <p:cNvPicPr>
            <a:picLocks noChangeAspect="1"/>
          </p:cNvPicPr>
          <p:nvPr/>
        </p:nvPicPr>
        <p:blipFill>
          <a:blip r:embed="rId2"/>
          <a:stretch>
            <a:fillRect/>
          </a:stretch>
        </p:blipFill>
        <p:spPr>
          <a:xfrm>
            <a:off x="0" y="296333"/>
            <a:ext cx="12192000" cy="6265333"/>
          </a:xfrm>
          <a:prstGeom prst="rect">
            <a:avLst/>
          </a:prstGeom>
        </p:spPr>
      </p:pic>
    </p:spTree>
    <p:extLst>
      <p:ext uri="{BB962C8B-B14F-4D97-AF65-F5344CB8AC3E}">
        <p14:creationId xmlns:p14="http://schemas.microsoft.com/office/powerpoint/2010/main" val="158344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E154-22DF-DFEE-01C7-BCB3970ADAFB}"/>
              </a:ext>
            </a:extLst>
          </p:cNvPr>
          <p:cNvSpPr>
            <a:spLocks noGrp="1"/>
          </p:cNvSpPr>
          <p:nvPr>
            <p:ph type="title"/>
          </p:nvPr>
        </p:nvSpPr>
        <p:spPr/>
        <p:txBody>
          <a:bodyPr/>
          <a:lstStyle/>
          <a:p>
            <a:r>
              <a:rPr lang="en-IN" dirty="0"/>
              <a:t>INFERENCES</a:t>
            </a:r>
          </a:p>
        </p:txBody>
      </p:sp>
      <p:sp>
        <p:nvSpPr>
          <p:cNvPr id="3" name="Content Placeholder 2">
            <a:extLst>
              <a:ext uri="{FF2B5EF4-FFF2-40B4-BE49-F238E27FC236}">
                <a16:creationId xmlns:a16="http://schemas.microsoft.com/office/drawing/2014/main" id="{F9E86F10-8D54-9FFF-3934-FFBC76532E4E}"/>
              </a:ext>
            </a:extLst>
          </p:cNvPr>
          <p:cNvSpPr>
            <a:spLocks noGrp="1"/>
          </p:cNvSpPr>
          <p:nvPr>
            <p:ph idx="1"/>
          </p:nvPr>
        </p:nvSpPr>
        <p:spPr>
          <a:xfrm>
            <a:off x="786581" y="2638044"/>
            <a:ext cx="9174283" cy="3101983"/>
          </a:xfrm>
        </p:spPr>
        <p:txBody>
          <a:bodyPr/>
          <a:lstStyle/>
          <a:p>
            <a:r>
              <a:rPr lang="en-IN" dirty="0"/>
              <a:t>1.  Higher footfall is leading to higher monthly sales revenue</a:t>
            </a:r>
          </a:p>
          <a:p>
            <a:r>
              <a:rPr lang="en-IN" dirty="0"/>
              <a:t>2. Grocery has the highest economic indicator of 58,690</a:t>
            </a:r>
          </a:p>
          <a:p>
            <a:r>
              <a:rPr lang="en-IN" dirty="0"/>
              <a:t>3. Los Angeles store has highest employee efficiency</a:t>
            </a:r>
          </a:p>
          <a:p>
            <a:r>
              <a:rPr lang="en-IN" dirty="0"/>
              <a:t>4. Monthly revenue is highest in grocery followed by clothing then electronic</a:t>
            </a:r>
          </a:p>
          <a:p>
            <a:r>
              <a:rPr lang="en-IN" dirty="0"/>
              <a:t>5. Oldest store sells more of electronics followed by second oldest store sells more of grocery</a:t>
            </a:r>
          </a:p>
          <a:p>
            <a:r>
              <a:rPr lang="en-IN" dirty="0"/>
              <a:t>6. Los Angeles store has maximum product variety</a:t>
            </a:r>
          </a:p>
        </p:txBody>
      </p:sp>
    </p:spTree>
    <p:extLst>
      <p:ext uri="{BB962C8B-B14F-4D97-AF65-F5344CB8AC3E}">
        <p14:creationId xmlns:p14="http://schemas.microsoft.com/office/powerpoint/2010/main" val="394187782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112</TotalTime>
  <Words>250</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Times New Roman</vt:lpstr>
      <vt:lpstr>Parcel</vt:lpstr>
      <vt:lpstr>RETAIL STORE PERFORMANCE</vt:lpstr>
      <vt:lpstr>PROBLEM STATEMENT</vt:lpstr>
      <vt:lpstr>DATA REQUIREMENT</vt:lpstr>
      <vt:lpstr>DATA COLLECTION</vt:lpstr>
      <vt:lpstr>DATA VALIDATION</vt:lpstr>
      <vt:lpstr>DATA PROCESSING</vt:lpstr>
      <vt:lpstr>TOOLS</vt:lpstr>
      <vt:lpstr>PowerPoint Presentation</vt:lpstr>
      <vt:lpstr>INFERENCES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Ankita Roy</dc:creator>
  <cp:lastModifiedBy>Ankita Roy</cp:lastModifiedBy>
  <cp:revision>10</cp:revision>
  <dcterms:created xsi:type="dcterms:W3CDTF">2024-12-05T04:39:48Z</dcterms:created>
  <dcterms:modified xsi:type="dcterms:W3CDTF">2025-01-25T13:56:27Z</dcterms:modified>
</cp:coreProperties>
</file>