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56" r:id="rId3"/>
    <p:sldId id="257" r:id="rId4"/>
    <p:sldId id="258" r:id="rId6"/>
    <p:sldId id="270" r:id="rId7"/>
    <p:sldId id="259" r:id="rId8"/>
    <p:sldId id="260" r:id="rId9"/>
    <p:sldId id="261" r:id="rId10"/>
    <p:sldId id="262" r:id="rId11"/>
    <p:sldId id="264" r:id="rId12"/>
    <p:sldId id="302" r:id="rId13"/>
    <p:sldId id="289" r:id="rId14"/>
    <p:sldId id="265" r:id="rId15"/>
    <p:sldId id="273" r:id="rId16"/>
    <p:sldId id="274" r:id="rId17"/>
    <p:sldId id="275" r:id="rId18"/>
    <p:sldId id="276" r:id="rId19"/>
    <p:sldId id="287" r:id="rId20"/>
    <p:sldId id="288" r:id="rId21"/>
    <p:sldId id="291" r:id="rId22"/>
    <p:sldId id="303" r:id="rId23"/>
    <p:sldId id="266" r:id="rId24"/>
    <p:sldId id="267" r:id="rId25"/>
    <p:sldId id="268" r:id="rId26"/>
    <p:sldId id="269" r:id="rId27"/>
  </p:sldIdLst>
  <p:sldSz cx="10972800" cy="7315200"/>
  <p:notesSz cx="10972800" cy="7315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2"/>
        <p:guide pos="21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607808" cy="2936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7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944609" y="0"/>
            <a:ext cx="7607808" cy="2936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7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5558536"/>
            <a:ext cx="7607808" cy="2936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7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944609" y="5558536"/>
            <a:ext cx="7607808" cy="2936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54880" cy="367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215381" y="0"/>
            <a:ext cx="4754880" cy="367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91840" y="914400"/>
            <a:ext cx="4389120" cy="24688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97280" y="3520440"/>
            <a:ext cx="8778240" cy="28803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0"/>
            <a:ext cx="4754880" cy="367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15381" y="6948170"/>
            <a:ext cx="4754880" cy="367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2267712"/>
            <a:ext cx="93268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799" cy="12982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0972800" cy="1219200"/>
          </a:xfrm>
          <a:custGeom>
            <a:avLst/>
            <a:gdLst/>
            <a:ahLst/>
            <a:cxnLst/>
            <a:rect l="l" t="t" r="r" b="b"/>
            <a:pathLst>
              <a:path w="10972800" h="1219200">
                <a:moveTo>
                  <a:pt x="1097279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2191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0972800" cy="1219200"/>
          </a:xfrm>
          <a:custGeom>
            <a:avLst/>
            <a:gdLst/>
            <a:ahLst/>
            <a:cxnLst/>
            <a:rect l="l" t="t" r="r" b="b"/>
            <a:pathLst>
              <a:path w="10972800" h="1219200">
                <a:moveTo>
                  <a:pt x="0" y="0"/>
                </a:moveTo>
                <a:lnTo>
                  <a:pt x="10972799" y="0"/>
                </a:lnTo>
                <a:lnTo>
                  <a:pt x="10972799" y="1219199"/>
                </a:lnTo>
                <a:lnTo>
                  <a:pt x="0" y="1219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590" y="253897"/>
            <a:ext cx="9993620" cy="13373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8640" y="292946"/>
            <a:ext cx="9875520" cy="1219200"/>
          </a:xfrm>
          <a:custGeom>
            <a:avLst/>
            <a:gdLst/>
            <a:ahLst/>
            <a:cxnLst/>
            <a:rect l="l" t="t" r="r" b="b"/>
            <a:pathLst>
              <a:path w="9875520" h="1219200">
                <a:moveTo>
                  <a:pt x="9875519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9875519" y="0"/>
                </a:lnTo>
                <a:lnTo>
                  <a:pt x="9875519" y="12191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48640" y="292946"/>
            <a:ext cx="9875520" cy="1219200"/>
          </a:xfrm>
          <a:custGeom>
            <a:avLst/>
            <a:gdLst/>
            <a:ahLst/>
            <a:cxnLst/>
            <a:rect l="l" t="t" r="r" b="b"/>
            <a:pathLst>
              <a:path w="9875520" h="1219200">
                <a:moveTo>
                  <a:pt x="0" y="0"/>
                </a:moveTo>
                <a:lnTo>
                  <a:pt x="9875519" y="0"/>
                </a:lnTo>
                <a:lnTo>
                  <a:pt x="9875519" y="1219199"/>
                </a:lnTo>
                <a:lnTo>
                  <a:pt x="0" y="1219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39" y="292946"/>
            <a:ext cx="9875520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286" y="1804498"/>
            <a:ext cx="10169525" cy="269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Emotion Based Music Recommendation System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755" y="457200"/>
            <a:ext cx="8065770" cy="13849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337185" algn="ctr">
              <a:lnSpc>
                <a:spcPts val="3450"/>
              </a:lnSpc>
              <a:spcBef>
                <a:spcPts val="230"/>
              </a:spcBef>
            </a:pPr>
            <a:r>
              <a:rPr 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Government College Of Engineeing And Research Avasari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37185" algn="ctr">
              <a:lnSpc>
                <a:spcPts val="3450"/>
              </a:lnSpc>
              <a:spcBef>
                <a:spcPts val="230"/>
              </a:spcBef>
            </a:pPr>
            <a:r>
              <a:rPr 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IN" alt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Computer Engineering</a:t>
            </a:r>
            <a:r>
              <a:rPr 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8755" y="1782445"/>
            <a:ext cx="8005445" cy="45294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345"/>
              </a:spcBef>
            </a:pPr>
            <a:r>
              <a:rPr sz="295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95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5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On</a:t>
            </a:r>
            <a:endParaRPr sz="2950" b="1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“Emotion </a:t>
            </a:r>
            <a:r>
              <a:rPr lang="en-IN" alt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B</a:t>
            </a: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ased </a:t>
            </a:r>
            <a:r>
              <a:rPr lang="en-IN" alt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M</a:t>
            </a: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usic </a:t>
            </a:r>
            <a:r>
              <a:rPr lang="en-IN" alt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R</a:t>
            </a: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ecommendation </a:t>
            </a:r>
            <a:r>
              <a:rPr lang="en-IN" alt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S</a:t>
            </a:r>
            <a:r>
              <a:rPr lang="en-US"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ystem</a:t>
            </a:r>
            <a:r>
              <a:rPr sz="4700" dirty="0">
                <a:solidFill>
                  <a:srgbClr val="538C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Calibri" panose="020F0502020204030204"/>
              </a:rPr>
              <a:t>”</a:t>
            </a:r>
            <a:endParaRPr sz="4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marL="10160" algn="ctr">
              <a:lnSpc>
                <a:spcPct val="100000"/>
              </a:lnSpc>
              <a:spcBef>
                <a:spcPts val="315"/>
              </a:spcBef>
            </a:pPr>
            <a:r>
              <a:rPr sz="295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By</a:t>
            </a:r>
            <a:endParaRPr sz="2950" b="1">
              <a:latin typeface="Calibri" panose="020F0502020204030204"/>
              <a:cs typeface="Calibri" panose="020F0502020204030204"/>
            </a:endParaRPr>
          </a:p>
          <a:p>
            <a:pPr marL="1270" algn="ctr">
              <a:lnSpc>
                <a:spcPct val="100000"/>
              </a:lnSpc>
              <a:spcBef>
                <a:spcPts val="330"/>
              </a:spcBef>
              <a:tabLst>
                <a:tab pos="1506220" algn="l"/>
              </a:tabLst>
            </a:pPr>
            <a:endParaRPr sz="3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4300">
              <a:latin typeface="Calibri" panose="020F0502020204030204"/>
              <a:cs typeface="Calibri" panose="020F0502020204030204"/>
            </a:endParaRPr>
          </a:p>
          <a:p>
            <a:pPr marR="180340" algn="ctr">
              <a:lnSpc>
                <a:spcPts val="2960"/>
              </a:lnSpc>
            </a:pPr>
            <a:endParaRPr sz="2500">
              <a:latin typeface="Calibri" panose="020F0502020204030204"/>
              <a:cs typeface="Calibri" panose="020F0502020204030204"/>
            </a:endParaRPr>
          </a:p>
          <a:p>
            <a:pPr marR="187325" algn="ctr">
              <a:lnSpc>
                <a:spcPts val="3260"/>
              </a:lnSpc>
            </a:pPr>
            <a:r>
              <a:rPr lang="en-US" sz="275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cs typeface="Calibri" panose="020F0502020204030204"/>
              </a:rPr>
              <a:t>Guide Name:</a:t>
            </a:r>
            <a:r>
              <a:rPr lang="en-US" sz="275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5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Dr.S.U.Ghumbre </a:t>
            </a:r>
            <a:endParaRPr sz="2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2110" y="6477000"/>
            <a:ext cx="2521585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>
                <a:latin typeface="Calibri" panose="020F0502020204030204"/>
                <a:cs typeface="Calibri" panose="020F0502020204030204"/>
              </a:rPr>
              <a:t>Thursday 1</a:t>
            </a:r>
            <a:r>
              <a:rPr lang="en-IN" altLang="en-US" sz="2100">
                <a:latin typeface="Calibri" panose="020F0502020204030204"/>
                <a:cs typeface="Calibri" panose="020F0502020204030204"/>
              </a:rPr>
              <a:t>3</a:t>
            </a:r>
            <a:r>
              <a:rPr lang="en-US" sz="2100">
                <a:latin typeface="Calibri" panose="020F0502020204030204"/>
                <a:cs typeface="Calibri" panose="020F0502020204030204"/>
              </a:rPr>
              <a:t> Oct 2022</a:t>
            </a:r>
            <a:endParaRPr lang="en-US"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447800" cy="1219200"/>
            <a:chOff x="0" y="0"/>
            <a:chExt cx="1447800" cy="12192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447800" cy="1219200"/>
            </a:xfrm>
            <a:custGeom>
              <a:avLst/>
              <a:gdLst/>
              <a:ahLst/>
              <a:cxnLst/>
              <a:rect l="l" t="t" r="r" b="b"/>
              <a:pathLst>
                <a:path w="1447800" h="1219200">
                  <a:moveTo>
                    <a:pt x="723899" y="1219199"/>
                  </a:moveTo>
                  <a:lnTo>
                    <a:pt x="0" y="609599"/>
                  </a:lnTo>
                  <a:lnTo>
                    <a:pt x="1817" y="566064"/>
                  </a:lnTo>
                  <a:lnTo>
                    <a:pt x="7188" y="523355"/>
                  </a:lnTo>
                  <a:lnTo>
                    <a:pt x="15990" y="481576"/>
                  </a:lnTo>
                  <a:lnTo>
                    <a:pt x="28101" y="440829"/>
                  </a:lnTo>
                  <a:lnTo>
                    <a:pt x="43398" y="401217"/>
                  </a:lnTo>
                  <a:lnTo>
                    <a:pt x="61758" y="362844"/>
                  </a:lnTo>
                  <a:lnTo>
                    <a:pt x="83059" y="325813"/>
                  </a:lnTo>
                  <a:lnTo>
                    <a:pt x="107179" y="290228"/>
                  </a:lnTo>
                  <a:lnTo>
                    <a:pt x="133994" y="256190"/>
                  </a:lnTo>
                  <a:lnTo>
                    <a:pt x="163384" y="223804"/>
                  </a:lnTo>
                  <a:lnTo>
                    <a:pt x="195224" y="193173"/>
                  </a:lnTo>
                  <a:lnTo>
                    <a:pt x="229393" y="164399"/>
                  </a:lnTo>
                  <a:lnTo>
                    <a:pt x="265768" y="137586"/>
                  </a:lnTo>
                  <a:lnTo>
                    <a:pt x="304226" y="112837"/>
                  </a:lnTo>
                  <a:lnTo>
                    <a:pt x="344646" y="90256"/>
                  </a:lnTo>
                  <a:lnTo>
                    <a:pt x="386904" y="69944"/>
                  </a:lnTo>
                  <a:lnTo>
                    <a:pt x="430878" y="52006"/>
                  </a:lnTo>
                  <a:lnTo>
                    <a:pt x="476445" y="36545"/>
                  </a:lnTo>
                  <a:lnTo>
                    <a:pt x="523484" y="23664"/>
                  </a:lnTo>
                  <a:lnTo>
                    <a:pt x="571871" y="13465"/>
                  </a:lnTo>
                  <a:lnTo>
                    <a:pt x="621485" y="6053"/>
                  </a:lnTo>
                  <a:lnTo>
                    <a:pt x="672202" y="1530"/>
                  </a:lnTo>
                  <a:lnTo>
                    <a:pt x="723899" y="0"/>
                  </a:lnTo>
                  <a:lnTo>
                    <a:pt x="775597" y="1530"/>
                  </a:lnTo>
                  <a:lnTo>
                    <a:pt x="826314" y="6053"/>
                  </a:lnTo>
                  <a:lnTo>
                    <a:pt x="875928" y="13465"/>
                  </a:lnTo>
                  <a:lnTo>
                    <a:pt x="924315" y="23664"/>
                  </a:lnTo>
                  <a:lnTo>
                    <a:pt x="971354" y="36545"/>
                  </a:lnTo>
                  <a:lnTo>
                    <a:pt x="1016921" y="52006"/>
                  </a:lnTo>
                  <a:lnTo>
                    <a:pt x="1060895" y="69944"/>
                  </a:lnTo>
                  <a:lnTo>
                    <a:pt x="1103153" y="90256"/>
                  </a:lnTo>
                  <a:lnTo>
                    <a:pt x="1143573" y="112837"/>
                  </a:lnTo>
                  <a:lnTo>
                    <a:pt x="1182031" y="137586"/>
                  </a:lnTo>
                  <a:lnTo>
                    <a:pt x="1218406" y="164399"/>
                  </a:lnTo>
                  <a:lnTo>
                    <a:pt x="1252575" y="193173"/>
                  </a:lnTo>
                  <a:lnTo>
                    <a:pt x="1284415" y="223804"/>
                  </a:lnTo>
                  <a:lnTo>
                    <a:pt x="1313805" y="256190"/>
                  </a:lnTo>
                  <a:lnTo>
                    <a:pt x="1340620" y="290228"/>
                  </a:lnTo>
                  <a:lnTo>
                    <a:pt x="1364740" y="325813"/>
                  </a:lnTo>
                  <a:lnTo>
                    <a:pt x="1386041" y="362844"/>
                  </a:lnTo>
                  <a:lnTo>
                    <a:pt x="1404401" y="401217"/>
                  </a:lnTo>
                  <a:lnTo>
                    <a:pt x="1419698" y="440829"/>
                  </a:lnTo>
                  <a:lnTo>
                    <a:pt x="1431809" y="481576"/>
                  </a:lnTo>
                  <a:lnTo>
                    <a:pt x="1440611" y="523355"/>
                  </a:lnTo>
                  <a:lnTo>
                    <a:pt x="1445982" y="566064"/>
                  </a:lnTo>
                  <a:lnTo>
                    <a:pt x="1447799" y="609599"/>
                  </a:lnTo>
                  <a:lnTo>
                    <a:pt x="1445982" y="653135"/>
                  </a:lnTo>
                  <a:lnTo>
                    <a:pt x="1440611" y="695844"/>
                  </a:lnTo>
                  <a:lnTo>
                    <a:pt x="1431809" y="737623"/>
                  </a:lnTo>
                  <a:lnTo>
                    <a:pt x="1419698" y="778370"/>
                  </a:lnTo>
                  <a:lnTo>
                    <a:pt x="1404401" y="817982"/>
                  </a:lnTo>
                  <a:lnTo>
                    <a:pt x="1386041" y="856355"/>
                  </a:lnTo>
                  <a:lnTo>
                    <a:pt x="1364740" y="893386"/>
                  </a:lnTo>
                  <a:lnTo>
                    <a:pt x="1340620" y="928971"/>
                  </a:lnTo>
                  <a:lnTo>
                    <a:pt x="1313805" y="963009"/>
                  </a:lnTo>
                  <a:lnTo>
                    <a:pt x="1284415" y="995395"/>
                  </a:lnTo>
                  <a:lnTo>
                    <a:pt x="1252575" y="1026026"/>
                  </a:lnTo>
                  <a:lnTo>
                    <a:pt x="1218406" y="1054800"/>
                  </a:lnTo>
                  <a:lnTo>
                    <a:pt x="1182031" y="1081613"/>
                  </a:lnTo>
                  <a:lnTo>
                    <a:pt x="1143573" y="1106362"/>
                  </a:lnTo>
                  <a:lnTo>
                    <a:pt x="1103153" y="1128943"/>
                  </a:lnTo>
                  <a:lnTo>
                    <a:pt x="1060895" y="1149255"/>
                  </a:lnTo>
                  <a:lnTo>
                    <a:pt x="1016921" y="1167193"/>
                  </a:lnTo>
                  <a:lnTo>
                    <a:pt x="971354" y="1182654"/>
                  </a:lnTo>
                  <a:lnTo>
                    <a:pt x="924315" y="1195535"/>
                  </a:lnTo>
                  <a:lnTo>
                    <a:pt x="875928" y="1205734"/>
                  </a:lnTo>
                  <a:lnTo>
                    <a:pt x="826314" y="1213146"/>
                  </a:lnTo>
                  <a:lnTo>
                    <a:pt x="775597" y="1217669"/>
                  </a:lnTo>
                  <a:lnTo>
                    <a:pt x="723899" y="1219199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447800" cy="1219200"/>
            </a:xfrm>
            <a:custGeom>
              <a:avLst/>
              <a:gdLst/>
              <a:ahLst/>
              <a:cxnLst/>
              <a:rect l="l" t="t" r="r" b="b"/>
              <a:pathLst>
                <a:path w="1447800" h="1219200">
                  <a:moveTo>
                    <a:pt x="0" y="609599"/>
                  </a:moveTo>
                  <a:lnTo>
                    <a:pt x="1817" y="566064"/>
                  </a:lnTo>
                  <a:lnTo>
                    <a:pt x="7188" y="523355"/>
                  </a:lnTo>
                  <a:lnTo>
                    <a:pt x="15990" y="481576"/>
                  </a:lnTo>
                  <a:lnTo>
                    <a:pt x="28101" y="440829"/>
                  </a:lnTo>
                  <a:lnTo>
                    <a:pt x="43398" y="401217"/>
                  </a:lnTo>
                  <a:lnTo>
                    <a:pt x="61758" y="362844"/>
                  </a:lnTo>
                  <a:lnTo>
                    <a:pt x="83059" y="325813"/>
                  </a:lnTo>
                  <a:lnTo>
                    <a:pt x="107179" y="290228"/>
                  </a:lnTo>
                  <a:lnTo>
                    <a:pt x="133994" y="256190"/>
                  </a:lnTo>
                  <a:lnTo>
                    <a:pt x="163384" y="223804"/>
                  </a:lnTo>
                  <a:lnTo>
                    <a:pt x="195224" y="193173"/>
                  </a:lnTo>
                  <a:lnTo>
                    <a:pt x="229393" y="164399"/>
                  </a:lnTo>
                  <a:lnTo>
                    <a:pt x="265768" y="137586"/>
                  </a:lnTo>
                  <a:lnTo>
                    <a:pt x="304226" y="112837"/>
                  </a:lnTo>
                  <a:lnTo>
                    <a:pt x="344646" y="90256"/>
                  </a:lnTo>
                  <a:lnTo>
                    <a:pt x="386904" y="69944"/>
                  </a:lnTo>
                  <a:lnTo>
                    <a:pt x="430878" y="52006"/>
                  </a:lnTo>
                  <a:lnTo>
                    <a:pt x="476445" y="36545"/>
                  </a:lnTo>
                  <a:lnTo>
                    <a:pt x="523484" y="23664"/>
                  </a:lnTo>
                  <a:lnTo>
                    <a:pt x="571871" y="13465"/>
                  </a:lnTo>
                  <a:lnTo>
                    <a:pt x="621485" y="6053"/>
                  </a:lnTo>
                  <a:lnTo>
                    <a:pt x="672202" y="1530"/>
                  </a:lnTo>
                  <a:lnTo>
                    <a:pt x="723899" y="0"/>
                  </a:lnTo>
                  <a:lnTo>
                    <a:pt x="775597" y="1530"/>
                  </a:lnTo>
                  <a:lnTo>
                    <a:pt x="826314" y="6053"/>
                  </a:lnTo>
                  <a:lnTo>
                    <a:pt x="875928" y="13465"/>
                  </a:lnTo>
                  <a:lnTo>
                    <a:pt x="924315" y="23664"/>
                  </a:lnTo>
                  <a:lnTo>
                    <a:pt x="971354" y="36545"/>
                  </a:lnTo>
                  <a:lnTo>
                    <a:pt x="1016921" y="52006"/>
                  </a:lnTo>
                  <a:lnTo>
                    <a:pt x="1060895" y="69944"/>
                  </a:lnTo>
                  <a:lnTo>
                    <a:pt x="1103153" y="90256"/>
                  </a:lnTo>
                  <a:lnTo>
                    <a:pt x="1143573" y="112837"/>
                  </a:lnTo>
                  <a:lnTo>
                    <a:pt x="1182031" y="137586"/>
                  </a:lnTo>
                  <a:lnTo>
                    <a:pt x="1218406" y="164399"/>
                  </a:lnTo>
                  <a:lnTo>
                    <a:pt x="1252575" y="193173"/>
                  </a:lnTo>
                  <a:lnTo>
                    <a:pt x="1284415" y="223804"/>
                  </a:lnTo>
                  <a:lnTo>
                    <a:pt x="1313805" y="256190"/>
                  </a:lnTo>
                  <a:lnTo>
                    <a:pt x="1340620" y="290228"/>
                  </a:lnTo>
                  <a:lnTo>
                    <a:pt x="1364740" y="325813"/>
                  </a:lnTo>
                  <a:lnTo>
                    <a:pt x="1386041" y="362844"/>
                  </a:lnTo>
                  <a:lnTo>
                    <a:pt x="1404401" y="401217"/>
                  </a:lnTo>
                  <a:lnTo>
                    <a:pt x="1419698" y="440829"/>
                  </a:lnTo>
                  <a:lnTo>
                    <a:pt x="1431809" y="481576"/>
                  </a:lnTo>
                  <a:lnTo>
                    <a:pt x="1440611" y="523355"/>
                  </a:lnTo>
                  <a:lnTo>
                    <a:pt x="1445982" y="566064"/>
                  </a:lnTo>
                  <a:lnTo>
                    <a:pt x="1447799" y="609599"/>
                  </a:lnTo>
                  <a:lnTo>
                    <a:pt x="1445982" y="653135"/>
                  </a:lnTo>
                  <a:lnTo>
                    <a:pt x="1440611" y="695844"/>
                  </a:lnTo>
                  <a:lnTo>
                    <a:pt x="1431809" y="737623"/>
                  </a:lnTo>
                  <a:lnTo>
                    <a:pt x="1419698" y="778370"/>
                  </a:lnTo>
                  <a:lnTo>
                    <a:pt x="1404401" y="817982"/>
                  </a:lnTo>
                  <a:lnTo>
                    <a:pt x="1386041" y="856355"/>
                  </a:lnTo>
                  <a:lnTo>
                    <a:pt x="1364740" y="893386"/>
                  </a:lnTo>
                  <a:lnTo>
                    <a:pt x="1340620" y="928971"/>
                  </a:lnTo>
                  <a:lnTo>
                    <a:pt x="1313805" y="963009"/>
                  </a:lnTo>
                  <a:lnTo>
                    <a:pt x="1284415" y="995395"/>
                  </a:lnTo>
                  <a:lnTo>
                    <a:pt x="1252575" y="1026026"/>
                  </a:lnTo>
                  <a:lnTo>
                    <a:pt x="1218406" y="1054800"/>
                  </a:lnTo>
                  <a:lnTo>
                    <a:pt x="1182031" y="1081613"/>
                  </a:lnTo>
                  <a:lnTo>
                    <a:pt x="1143573" y="1106362"/>
                  </a:lnTo>
                  <a:lnTo>
                    <a:pt x="1103153" y="1128943"/>
                  </a:lnTo>
                  <a:lnTo>
                    <a:pt x="1060895" y="1149255"/>
                  </a:lnTo>
                  <a:lnTo>
                    <a:pt x="1016921" y="1167193"/>
                  </a:lnTo>
                  <a:lnTo>
                    <a:pt x="971354" y="1182654"/>
                  </a:lnTo>
                  <a:lnTo>
                    <a:pt x="924315" y="1195535"/>
                  </a:lnTo>
                  <a:lnTo>
                    <a:pt x="875928" y="1205734"/>
                  </a:lnTo>
                  <a:lnTo>
                    <a:pt x="826314" y="1213146"/>
                  </a:lnTo>
                  <a:lnTo>
                    <a:pt x="775597" y="1217669"/>
                  </a:lnTo>
                  <a:lnTo>
                    <a:pt x="723899" y="1219199"/>
                  </a:lnTo>
                  <a:lnTo>
                    <a:pt x="0" y="609599"/>
                  </a:lnTo>
                  <a:close/>
                </a:path>
              </a:pathLst>
            </a:custGeom>
            <a:ln w="25399">
              <a:solidFill>
                <a:srgbClr val="8C39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3103" y="262381"/>
            <a:ext cx="82105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1130" marR="5080" indent="-139065">
              <a:lnSpc>
                <a:spcPct val="101000"/>
              </a:lnSpc>
              <a:spcBef>
                <a:spcPts val="70"/>
              </a:spcBef>
            </a:pPr>
            <a:r>
              <a:rPr sz="2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College  </a:t>
            </a:r>
            <a:r>
              <a:rPr sz="2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Logo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0" name="Content Placeholder 9"/>
          <p:cNvGraphicFramePr/>
          <p:nvPr>
            <p:ph sz="half" idx="2"/>
          </p:nvPr>
        </p:nvGraphicFramePr>
        <p:xfrm>
          <a:off x="2209800" y="4267200"/>
          <a:ext cx="7686675" cy="149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085"/>
                <a:gridCol w="3380740"/>
                <a:gridCol w="349885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Sr no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Name of Team Member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Roll No</a:t>
                      </a:r>
                      <a:endParaRPr lang="en-IN" altLang="en-US" sz="2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1.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Tejashri Shivaji Bachkar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20221080</a:t>
                      </a:r>
                      <a:endParaRPr lang="en-IN" altLang="en-US" sz="2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2.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Ankita Budhaji Gholap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20221076</a:t>
                      </a:r>
                      <a:endParaRPr lang="en-IN" altLang="en-US" sz="2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3.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Shubham Jayant Patil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19121041</a:t>
                      </a:r>
                      <a:endParaRPr lang="en-IN" altLang="en-US" sz="2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image1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1619250" cy="1583690"/>
          </a:xfrm>
          <a:prstGeom prst="rect">
            <a:avLst/>
          </a:prstGeom>
        </p:spPr>
      </p:pic>
      <p:pic>
        <p:nvPicPr>
          <p:cNvPr id="6" name="Google Shape;92;p13" descr="G:\Guest Lectures - Seminars - Workshops Conducted\PBS\images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38615" y="167640"/>
            <a:ext cx="1600200" cy="13373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429000" y="6858000"/>
            <a:ext cx="4772025" cy="215265"/>
          </a:xfrm>
        </p:spPr>
        <p:txBody>
          <a:bodyPr wrap="square"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1000" y="304800"/>
          <a:ext cx="10509250" cy="523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/>
                <a:gridCol w="2765425"/>
                <a:gridCol w="3399155"/>
                <a:gridCol w="3536950"/>
              </a:tblGrid>
              <a:tr h="47688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Sr.</a:t>
                      </a:r>
                      <a:r>
                        <a:rPr sz="22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No.</a:t>
                      </a:r>
                      <a:endParaRPr sz="22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647700" marR="169545" indent="-476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Reference</a:t>
                      </a:r>
                      <a:r>
                        <a:rPr lang="en-IN"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r>
                        <a:rPr sz="22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endParaRPr sz="22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414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Work</a:t>
                      </a:r>
                      <a:r>
                        <a:rPr sz="22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22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362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Problems</a:t>
                      </a:r>
                      <a:r>
                        <a:rPr sz="22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found</a:t>
                      </a:r>
                      <a:endParaRPr sz="22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20345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3.</a:t>
                      </a:r>
                      <a:endParaRPr lang="en-IN" sz="2100" dirty="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dirty="0">
                          <a:cs typeface="+mn-lt"/>
                        </a:rPr>
                        <a:t>Music</a:t>
                      </a:r>
                      <a:r>
                        <a:rPr lang="en-IN" sz="2100" dirty="0">
                          <a:cs typeface="+mn-lt"/>
                        </a:rPr>
                        <a:t> </a:t>
                      </a:r>
                      <a:r>
                        <a:rPr sz="2100" dirty="0">
                          <a:cs typeface="+mn-lt"/>
                        </a:rPr>
                        <a:t>Recommendation Based on Face Emotion </a:t>
                      </a:r>
                      <a:endParaRPr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dirty="0">
                          <a:cs typeface="+mn-lt"/>
                        </a:rPr>
                        <a:t>Recognition</a:t>
                      </a:r>
                      <a:r>
                        <a:rPr lang="en-IN" sz="2100" dirty="0">
                          <a:cs typeface="+mn-lt"/>
                        </a:rPr>
                        <a:t> (2021) </a:t>
                      </a:r>
                      <a:endParaRPr lang="en-IN"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(M. Athavle, D. Mudale, U. Shrivastav and M. Gupta )</a:t>
                      </a:r>
                      <a:endParaRPr lang="en-IN" sz="2100" dirty="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Capture image using OpenCV.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 Haar classifier used for face detection.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cs typeface="+mn-lt"/>
                        </a:rPr>
                        <a:t>They create their own song database playlist.</a:t>
                      </a:r>
                      <a:endParaRPr lang="en-US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Th</a:t>
                      </a:r>
                      <a:r>
                        <a:rPr lang="en-US" sz="2100">
                          <a:cs typeface="+mn-lt"/>
                        </a:rPr>
                        <a:t>is</a:t>
                      </a:r>
                      <a:r>
                        <a:rPr sz="2100">
                          <a:cs typeface="+mn-lt"/>
                        </a:rPr>
                        <a:t>  system does not perform well in bad light conditions and poor camera resolution</a:t>
                      </a:r>
                      <a:r>
                        <a:rPr lang="en-IN" sz="2100">
                          <a:cs typeface="+mn-lt"/>
                        </a:rPr>
                        <a:t>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27197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>
                          <a:cs typeface="+mn-lt"/>
                        </a:rPr>
                        <a:t>4.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Emotion Integrated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Music Recommendation System Using Generative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Adversarial</a:t>
                      </a:r>
                      <a:r>
                        <a:rPr lang="en-IN" sz="2100">
                          <a:cs typeface="+mn-lt"/>
                        </a:rPr>
                        <a:t> </a:t>
                      </a:r>
                      <a:r>
                        <a:rPr sz="2100">
                          <a:cs typeface="+mn-lt"/>
                        </a:rPr>
                        <a:t>Networks</a:t>
                      </a:r>
                      <a:r>
                        <a:rPr lang="en-IN" sz="2100">
                          <a:cs typeface="+mn-lt"/>
                        </a:rPr>
                        <a:t> (2020)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>
                          <a:cs typeface="+mn-lt"/>
                        </a:rPr>
                        <a:t>(</a:t>
                      </a:r>
                      <a:r>
                        <a:rPr sz="2100">
                          <a:cs typeface="+mn-lt"/>
                        </a:rPr>
                        <a:t>Mrinmoy Bhaumik,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Patricia U Attah , Dr.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Faizan Javed</a:t>
                      </a:r>
                      <a:r>
                        <a:rPr lang="en-IN" sz="2100">
                          <a:cs typeface="+mn-lt"/>
                        </a:rPr>
                        <a:t>)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en-IN" sz="2100">
                          <a:cs typeface="+mn-lt"/>
                        </a:rPr>
                        <a:t>C</a:t>
                      </a:r>
                      <a:r>
                        <a:rPr lang="en-IN" sz="2100">
                          <a:cs typeface="+mn-lt"/>
                        </a:rPr>
                        <a:t>lassify emotions throu</a:t>
                      </a:r>
                      <a:r>
                        <a:rPr lang="en-US" altLang="en-IN" sz="2100">
                          <a:cs typeface="+mn-lt"/>
                        </a:rPr>
                        <a:t>gh </a:t>
                      </a:r>
                      <a:r>
                        <a:rPr lang="en-IN" sz="2100">
                          <a:cs typeface="+mn-lt"/>
                        </a:rPr>
                        <a:t>using SVM.</a:t>
                      </a:r>
                      <a:endParaRPr lang="en-IN"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>
                          <a:cs typeface="+mn-lt"/>
                        </a:rPr>
                        <a:t>For music dataset they directly uses </a:t>
                      </a:r>
                      <a:r>
                        <a:rPr lang="en-US" altLang="en-IN" sz="2100">
                          <a:cs typeface="+mn-lt"/>
                        </a:rPr>
                        <a:t>s</a:t>
                      </a:r>
                      <a:r>
                        <a:rPr lang="en-IN" sz="2100">
                          <a:cs typeface="+mn-lt"/>
                        </a:rPr>
                        <a:t>potify API.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 </a:t>
                      </a:r>
                      <a:r>
                        <a:rPr lang="en-IN" sz="2100">
                          <a:cs typeface="+mn-lt"/>
                        </a:rPr>
                        <a:t>T</a:t>
                      </a:r>
                      <a:r>
                        <a:rPr sz="2100">
                          <a:cs typeface="+mn-lt"/>
                        </a:rPr>
                        <a:t>h</a:t>
                      </a:r>
                      <a:r>
                        <a:rPr lang="en-IN" sz="2100">
                          <a:cs typeface="+mn-lt"/>
                        </a:rPr>
                        <a:t>ey</a:t>
                      </a:r>
                      <a:r>
                        <a:rPr sz="2100">
                          <a:cs typeface="+mn-lt"/>
                        </a:rPr>
                        <a:t> do not point to any definitive conclusion on emotion.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>
                          <a:cs typeface="+mn-lt"/>
                        </a:rPr>
                        <a:t>T</a:t>
                      </a:r>
                      <a:r>
                        <a:rPr sz="2100">
                          <a:cs typeface="+mn-lt"/>
                        </a:rPr>
                        <a:t>here was no statistical</a:t>
                      </a:r>
                      <a:r>
                        <a:rPr lang="en-US" sz="2100">
                          <a:cs typeface="+mn-lt"/>
                        </a:rPr>
                        <a:t> </a:t>
                      </a:r>
                      <a:r>
                        <a:rPr sz="2100">
                          <a:cs typeface="+mn-lt"/>
                        </a:rPr>
                        <a:t>significance between the model with or without emotion</a:t>
                      </a:r>
                      <a:r>
                        <a:rPr lang="en-IN" sz="2100">
                          <a:cs typeface="+mn-lt"/>
                        </a:rPr>
                        <a:t>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127"/>
            <a:ext cx="9326880" cy="5170805"/>
          </a:xfrm>
        </p:spPr>
        <p:txBody>
          <a:bodyPr/>
          <a:p>
            <a:r>
              <a:rPr lang="en-US" sz="2800" b="1">
                <a:solidFill>
                  <a:schemeClr val="tx1"/>
                </a:solidFill>
              </a:rPr>
              <a:t>Software: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IN" altLang="en-US" sz="2800">
                <a:solidFill>
                  <a:schemeClr val="tx1"/>
                </a:solidFill>
              </a:rPr>
              <a:t>	</a:t>
            </a:r>
            <a:r>
              <a:rPr lang="en-US" sz="2800">
                <a:solidFill>
                  <a:schemeClr val="tx1"/>
                </a:solidFill>
              </a:rPr>
              <a:t>1) Python 3.6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IN" altLang="en-US" sz="2800">
                <a:solidFill>
                  <a:schemeClr val="tx1"/>
                </a:solidFill>
              </a:rPr>
              <a:t>	</a:t>
            </a:r>
            <a:r>
              <a:rPr lang="en-US" sz="2800">
                <a:solidFill>
                  <a:schemeClr val="tx1"/>
                </a:solidFill>
              </a:rPr>
              <a:t>2) Jupyter Notebook / PyCharm IDE 2021.2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 b="1">
                <a:solidFill>
                  <a:schemeClr val="tx1"/>
                </a:solidFill>
              </a:rPr>
              <a:t>Libraries: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IN" altLang="en-US" sz="2800">
                <a:solidFill>
                  <a:schemeClr val="tx1"/>
                </a:solidFill>
              </a:rPr>
              <a:t>	</a:t>
            </a:r>
            <a:r>
              <a:rPr lang="en-US" sz="2800">
                <a:solidFill>
                  <a:schemeClr val="tx1"/>
                </a:solidFill>
              </a:rPr>
              <a:t>1) OpenCV 3.1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IN" altLang="en-US" sz="2800">
                <a:solidFill>
                  <a:schemeClr val="tx1"/>
                </a:solidFill>
              </a:rPr>
              <a:t>	</a:t>
            </a:r>
            <a:r>
              <a:rPr lang="en-US" sz="2800">
                <a:solidFill>
                  <a:schemeClr val="tx1"/>
                </a:solidFill>
              </a:rPr>
              <a:t>2) Tensorflow</a:t>
            </a:r>
            <a:r>
              <a:rPr lang="en-IN" altLang="en-US" sz="2800">
                <a:solidFill>
                  <a:schemeClr val="tx1"/>
                </a:solidFill>
              </a:rPr>
              <a:t> 2.10.0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IN" altLang="en-US" sz="2800">
                <a:solidFill>
                  <a:schemeClr val="tx1"/>
                </a:solidFill>
              </a:rPr>
              <a:t>	</a:t>
            </a:r>
            <a:r>
              <a:rPr lang="en-US" sz="2800">
                <a:solidFill>
                  <a:schemeClr val="tx1"/>
                </a:solidFill>
              </a:rPr>
              <a:t>3) Keras</a:t>
            </a:r>
            <a:r>
              <a:rPr lang="en-IN" altLang="en-US" sz="2800">
                <a:solidFill>
                  <a:schemeClr val="tx1"/>
                </a:solidFill>
              </a:rPr>
              <a:t> 2.8.0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 b="1">
                <a:solidFill>
                  <a:schemeClr val="tx1"/>
                </a:solidFill>
              </a:rPr>
              <a:t>Framework: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IN" altLang="en-US" sz="2800">
                <a:solidFill>
                  <a:schemeClr val="tx1"/>
                </a:solidFill>
              </a:rPr>
              <a:t>	</a:t>
            </a:r>
            <a:r>
              <a:rPr lang="en-US" sz="2800">
                <a:solidFill>
                  <a:schemeClr val="tx1"/>
                </a:solidFill>
              </a:rPr>
              <a:t>1) Flask</a:t>
            </a:r>
            <a:r>
              <a:rPr lang="en-IN" altLang="en-US" sz="2800">
                <a:solidFill>
                  <a:schemeClr val="tx1"/>
                </a:solidFill>
              </a:rPr>
              <a:t> 2.0.0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 b="1">
                <a:solidFill>
                  <a:schemeClr val="tx1"/>
                </a:solidFill>
              </a:rPr>
              <a:t>Languages</a:t>
            </a:r>
            <a:r>
              <a:rPr lang="en-IN" altLang="en-US" sz="2800" b="1">
                <a:solidFill>
                  <a:schemeClr val="tx1"/>
                </a:solidFill>
              </a:rPr>
              <a:t> :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IN" altLang="en-US" sz="2800">
                <a:solidFill>
                  <a:schemeClr val="tx1"/>
                </a:solidFill>
              </a:rPr>
              <a:t>	</a:t>
            </a:r>
            <a:r>
              <a:rPr lang="en-US" sz="2800">
                <a:solidFill>
                  <a:schemeClr val="tx1"/>
                </a:solidFill>
              </a:rPr>
              <a:t>1) Backend- Python 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IN" altLang="en-US" sz="2800">
                <a:solidFill>
                  <a:schemeClr val="tx1"/>
                </a:solidFill>
              </a:rPr>
              <a:t>	</a:t>
            </a:r>
            <a:r>
              <a:rPr lang="en-US" sz="2800">
                <a:solidFill>
                  <a:schemeClr val="tx1"/>
                </a:solidFill>
              </a:rPr>
              <a:t>2) Frontend -JS,HTML,CSS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19325" y="9747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37285" y="497840"/>
            <a:ext cx="86982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4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Software</a:t>
            </a:r>
            <a:r>
              <a:rPr sz="4400" b="1" spc="-3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400"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Requirement</a:t>
            </a:r>
            <a:r>
              <a:rPr sz="4400" b="1" spc="-3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4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Specifications</a:t>
            </a:r>
            <a:endParaRPr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endParaRPr 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701014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Contents</a:t>
            </a:r>
            <a:r>
              <a:rPr b="1" spc="-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of</a:t>
            </a:r>
            <a:r>
              <a:rPr b="1" spc="-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</a:t>
            </a:r>
            <a:r>
              <a:rPr b="1" spc="-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133600"/>
            <a:ext cx="79508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sz="2800">
                <a:sym typeface="+mn-ea"/>
              </a:rPr>
              <a:t>Steps involved in emotion recognisation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US" sz="2800">
                <a:sym typeface="+mn-ea"/>
              </a:rPr>
              <a:t> Working of CNN</a:t>
            </a:r>
            <a:endParaRPr lang="en-US" sz="28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>
                <a:sym typeface="+mn-ea"/>
              </a:rPr>
              <a:t>Music recommendation</a:t>
            </a:r>
            <a:endParaRPr lang="en-US" sz="28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>
                <a:sym typeface="+mn-ea"/>
              </a:rPr>
              <a:t>Architecture diagram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IN" altLang="en-US" sz="2800">
                <a:sym typeface="+mn-ea"/>
              </a:rPr>
              <a:t>Use case diagram</a:t>
            </a:r>
            <a:endParaRPr lang="en-IN" altLang="en-US" sz="28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altLang="en-US" sz="2800">
                <a:sym typeface="+mn-ea"/>
              </a:rPr>
              <a:t>Data flow diagram</a:t>
            </a:r>
            <a:endParaRPr lang="en-IN" altLang="en-US" sz="28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altLang="en-US" sz="2800">
                <a:sym typeface="+mn-ea"/>
              </a:rPr>
              <a:t>Application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endParaRPr lang="en-US" sz="2800"/>
          </a:p>
          <a:p>
            <a:pPr marL="342900" indent="-342900">
              <a:buFont typeface="+mj-lt"/>
              <a:buAutoNum type="arabicPeriod"/>
            </a:pP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533400"/>
            <a:ext cx="11095990" cy="676910"/>
          </a:xfrm>
        </p:spPr>
        <p:txBody>
          <a:bodyPr wrap="square"/>
          <a:p>
            <a:r>
              <a:rPr 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Steps </a:t>
            </a:r>
            <a:r>
              <a:rPr lang="en-IN" alt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nvolved in </a:t>
            </a:r>
            <a:r>
              <a:rPr lang="en-IN" alt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motion </a:t>
            </a:r>
            <a:r>
              <a:rPr lang="en-IN" alt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ecognition</a:t>
            </a:r>
            <a:endParaRPr lang="en-US" sz="4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>
          <a:xfrm>
            <a:off x="8753475" y="4817745"/>
            <a:ext cx="1670685" cy="276860"/>
          </a:xfrm>
        </p:spPr>
        <p:txBody>
          <a:bodyPr wrap="square"/>
          <a:p>
            <a:endParaRPr lang="en-US"/>
          </a:p>
        </p:txBody>
      </p:sp>
      <p:pic>
        <p:nvPicPr>
          <p:cNvPr id="8" name="Content Placeholder 7" descr="flow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2750" y="2362200"/>
            <a:ext cx="10147300" cy="40538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002895" y="4298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399" y="533611"/>
            <a:ext cx="9875520" cy="768985"/>
          </a:xfrm>
        </p:spPr>
        <p:txBody>
          <a:bodyPr/>
          <a:p>
            <a:r>
              <a:rPr 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Working of CNN</a:t>
            </a:r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>
          <a:xfrm>
            <a:off x="1676400" y="5742940"/>
            <a:ext cx="4124960" cy="1846580"/>
          </a:xfrm>
        </p:spPr>
        <p:txBody>
          <a:bodyPr wrap="square"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CNN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Input layer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Hidden layer</a:t>
            </a:r>
            <a:endParaRPr lang="en-US" sz="2800"/>
          </a:p>
          <a:p>
            <a:pPr marL="285750" indent="-285750"/>
            <a:endParaRPr lang="en-US"/>
          </a:p>
          <a:p>
            <a:endParaRPr lang="en-US"/>
          </a:p>
        </p:txBody>
      </p:sp>
      <p:pic>
        <p:nvPicPr>
          <p:cNvPr id="6" name="Content Placeholder 5" descr="568241-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1657985"/>
            <a:ext cx="9312275" cy="39992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297930" y="5803265"/>
            <a:ext cx="41262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Pooling layer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Fully connected layer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Output layer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581527" y="701014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533611"/>
            <a:ext cx="9875520" cy="768985"/>
          </a:xfrm>
        </p:spPr>
        <p:txBody>
          <a:bodyPr/>
          <a:p>
            <a:r>
              <a:rPr 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Music </a:t>
            </a:r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ecommendation</a:t>
            </a:r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Content Placeholder 6" descr="Untitled Diagram.drawio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2362200"/>
            <a:ext cx="9255125" cy="356997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9" y="457411"/>
            <a:ext cx="9875520" cy="768985"/>
          </a:xfrm>
        </p:spPr>
        <p:txBody>
          <a:bodyPr/>
          <a:p>
            <a:r>
              <a:rPr 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Architecture </a:t>
            </a:r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Diagram</a:t>
            </a:r>
            <a:endParaRPr lang="en-IN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Picture 10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656080"/>
            <a:ext cx="10193020" cy="56597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43400" y="6781800"/>
            <a:ext cx="2484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Fig.Architecture Diagram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810127" y="710031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599" y="457411"/>
            <a:ext cx="9875520" cy="768985"/>
          </a:xfrm>
        </p:spPr>
        <p:txBody>
          <a:bodyPr/>
          <a:p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 Case Diagram</a:t>
            </a:r>
            <a:endParaRPr lang="en-IN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7467600" y="2801620"/>
            <a:ext cx="34925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8220" y="1847215"/>
            <a:ext cx="8976995" cy="51714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7018401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8639" y="457411"/>
            <a:ext cx="9875520" cy="768985"/>
          </a:xfrm>
        </p:spPr>
        <p:txBody>
          <a:bodyPr/>
          <a:p>
            <a:pPr algn="ctr"/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Flow Diagram</a:t>
            </a:r>
            <a:endParaRPr lang="en-IN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70" y="1741805"/>
            <a:ext cx="5695950" cy="19157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7200" y="1676400"/>
            <a:ext cx="128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DFD level- 0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7200" y="365760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DFD level- 1</a:t>
            </a:r>
            <a:endParaRPr lang="en-I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3"/>
          </p:nvPr>
        </p:nvPicPr>
        <p:blipFill>
          <a:blip r:embed="rId2"/>
          <a:srcRect t="-14017"/>
          <a:stretch>
            <a:fillRect/>
          </a:stretch>
        </p:blipFill>
        <p:spPr>
          <a:xfrm>
            <a:off x="1905000" y="2750185"/>
            <a:ext cx="8155305" cy="443293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05200" y="457200"/>
            <a:ext cx="328866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50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Prototyping</a:t>
            </a:r>
            <a:endParaRPr lang="en-US" sz="5000"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</p:txBody>
      </p:sp>
      <p:pic>
        <p:nvPicPr>
          <p:cNvPr id="7" name="Picture 7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r="501" b="8504"/>
          <a:stretch>
            <a:fillRect/>
          </a:stretch>
        </p:blipFill>
        <p:spPr>
          <a:xfrm>
            <a:off x="571500" y="1981200"/>
            <a:ext cx="9829800" cy="44958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381211"/>
            <a:ext cx="9875520" cy="88011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4400"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</a:t>
            </a:r>
            <a:r>
              <a:rPr sz="4400" b="1" spc="-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sz="44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Details</a:t>
            </a:r>
            <a:endParaRPr sz="4400"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9839325" cy="36461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Title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: Emotion based music</a:t>
            </a:r>
            <a:r>
              <a:rPr lang="en-US"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recommendation system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3464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Domain: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 AI/ML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3464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Group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Members: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91210" lvl="1" indent="-350520">
              <a:lnSpc>
                <a:spcPct val="100000"/>
              </a:lnSpc>
              <a:spcBef>
                <a:spcPts val="655"/>
              </a:spcBef>
              <a:buFont typeface="Arial MT"/>
              <a:buChar char="–"/>
              <a:tabLst>
                <a:tab pos="791845" algn="l"/>
              </a:tabLst>
            </a:pPr>
            <a:r>
              <a:rPr lang="en-IN" sz="2800" dirty="0">
                <a:latin typeface="Calibri" panose="020F0502020204030204"/>
                <a:cs typeface="Calibri" panose="020F0502020204030204"/>
              </a:rPr>
              <a:t>20221080</a:t>
            </a:r>
            <a:r>
              <a:rPr sz="2800" dirty="0">
                <a:latin typeface="Calibri" panose="020F0502020204030204"/>
                <a:cs typeface="Calibri" panose="020F0502020204030204"/>
              </a:rPr>
              <a:t>,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 Tejashri Bachkar 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91210" lvl="1" indent="-35052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791845" algn="l"/>
              </a:tabLst>
            </a:pPr>
            <a:r>
              <a:rPr lang="en-IN" sz="2800" spc="-15" dirty="0">
                <a:latin typeface="Calibri" panose="020F0502020204030204"/>
                <a:cs typeface="Calibri" panose="020F0502020204030204"/>
              </a:rPr>
              <a:t>20221076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,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800" spc="-15" dirty="0">
                <a:latin typeface="Calibri" panose="020F0502020204030204"/>
                <a:cs typeface="Calibri" panose="020F0502020204030204"/>
              </a:rPr>
              <a:t>Ankita Gholap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91210" lvl="1" indent="-35052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791845" algn="l"/>
              </a:tabLst>
            </a:pPr>
            <a:r>
              <a:rPr lang="en-IN" sz="2800" spc="-15" dirty="0">
                <a:latin typeface="Calibri" panose="020F0502020204030204"/>
                <a:cs typeface="Calibri" panose="020F0502020204030204"/>
              </a:rPr>
              <a:t>19121041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,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800" spc="-15" dirty="0">
                <a:latin typeface="Calibri" panose="020F0502020204030204"/>
                <a:cs typeface="Calibri" panose="020F0502020204030204"/>
              </a:rPr>
              <a:t>Shubham Patil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91210" lvl="1" indent="-35052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791845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Planning</a:t>
            </a:r>
            <a:endParaRPr lang="en-IN" alt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Content Placeholder 4" descr="WhatsApp Image 2022-10-13 at 11.36.39 AM"/>
          <p:cNvPicPr>
            <a:picLocks noChangeAspect="1"/>
          </p:cNvPicPr>
          <p:nvPr>
            <p:ph sz="half" idx="2"/>
          </p:nvPr>
        </p:nvPicPr>
        <p:blipFill>
          <a:blip r:embed="rId1"/>
          <a:srcRect l="7199" t="13834" r="1230" b="17605"/>
          <a:stretch>
            <a:fillRect/>
          </a:stretch>
        </p:blipFill>
        <p:spPr>
          <a:xfrm>
            <a:off x="816610" y="1894840"/>
            <a:ext cx="9422765" cy="42411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Applications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32761" y="685025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11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Content Placeholder 7" descr="moodsett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79970" y="4404360"/>
            <a:ext cx="2829560" cy="1851025"/>
          </a:xfrm>
          <a:prstGeom prst="rect">
            <a:avLst/>
          </a:prstGeom>
        </p:spPr>
      </p:pic>
      <p:pic>
        <p:nvPicPr>
          <p:cNvPr id="10" name="Content Placeholder 9" descr="workout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7325995" y="1600200"/>
            <a:ext cx="2887980" cy="1948180"/>
          </a:xfrm>
          <a:prstGeom prst="rect">
            <a:avLst/>
          </a:prstGeom>
        </p:spPr>
      </p:pic>
      <p:pic>
        <p:nvPicPr>
          <p:cNvPr id="11" name="Picture 10" descr="ce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81830"/>
            <a:ext cx="2989580" cy="1838960"/>
          </a:xfrm>
          <a:prstGeom prst="rect">
            <a:avLst/>
          </a:prstGeom>
        </p:spPr>
      </p:pic>
      <p:pic>
        <p:nvPicPr>
          <p:cNvPr id="12" name="Picture 11" descr="ent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00200"/>
            <a:ext cx="2931795" cy="19526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43000" y="6357620"/>
            <a:ext cx="12566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>
                <a:latin typeface="Calibri" panose="020F0502020204030204"/>
                <a:cs typeface="Calibri" panose="020F0502020204030204"/>
                <a:sym typeface="+mn-ea"/>
              </a:rPr>
              <a:t>Celebration</a:t>
            </a:r>
            <a:endParaRPr lang="en-IN">
              <a:latin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95400" y="3581400"/>
            <a:ext cx="1526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Entertainment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8229600" y="6357620"/>
            <a:ext cx="142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Mood setting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305800" y="3581400"/>
            <a:ext cx="989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Workout</a:t>
            </a:r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Conclusion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675" y="1630680"/>
            <a:ext cx="8992870" cy="33324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825"/>
              </a:spcBef>
              <a:buFont typeface="Wingdings" panose="05000000000000000000" charset="0"/>
              <a:buChar char="Ø"/>
              <a:tabLst>
                <a:tab pos="33464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 The emotions that the system can detect were happy, sad, angry, neutral, or surprised. 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354965" indent="-342900" algn="just">
              <a:lnSpc>
                <a:spcPct val="100000"/>
              </a:lnSpc>
              <a:spcBef>
                <a:spcPts val="825"/>
              </a:spcBef>
              <a:buFont typeface="Wingdings" panose="05000000000000000000" charset="0"/>
              <a:buChar char="Ø"/>
              <a:tabLst>
                <a:tab pos="334645" algn="l"/>
              </a:tabLst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The music are one that has the power to heal any stress or any kind of emotions.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marL="354965" indent="-342900" algn="just">
              <a:lnSpc>
                <a:spcPct val="100000"/>
              </a:lnSpc>
              <a:spcBef>
                <a:spcPts val="825"/>
              </a:spcBef>
              <a:buFont typeface="Wingdings" panose="05000000000000000000" charset="0"/>
              <a:buChar char="Ø"/>
              <a:tabLst>
                <a:tab pos="334645" algn="l"/>
              </a:tabLst>
            </a:pPr>
            <a:r>
              <a:rPr lang="en-US" sz="2800" dirty="0">
                <a:latin typeface="Calibri" panose="020F0502020204030204"/>
                <a:cs typeface="Calibri" panose="020F0502020204030204"/>
              </a:rPr>
              <a:t> Thus the proposed system presents Face based emotion recognition system to detect the emotions and play music from the emotion detected.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2761" y="685025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R="3810" algn="ctr">
              <a:lnSpc>
                <a:spcPct val="100000"/>
              </a:lnSpc>
              <a:spcBef>
                <a:spcPts val="1600"/>
              </a:spcBef>
            </a:pP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References</a:t>
            </a:r>
            <a:endParaRPr b="1" spc="-1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190" y="1665605"/>
            <a:ext cx="10121900" cy="5323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accent1"/>
                </a:solidFill>
                <a:effectLst/>
                <a:latin typeface="Calibri" panose="020F0502020204030204"/>
                <a:cs typeface="Calibri" panose="020F0502020204030204"/>
              </a:rPr>
              <a:t>1.https://ieeexplore.ieee.org/document/9596276 </a:t>
            </a:r>
            <a:endParaRPr sz="2200" dirty="0">
              <a:solidFill>
                <a:schemeClr val="accent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Sunil Kumar</a:t>
            </a:r>
            <a:r>
              <a:rPr lang="en-US" sz="22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,</a:t>
            </a:r>
            <a:r>
              <a:rPr sz="22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Shikha Sharma( 2021)</a:t>
            </a:r>
            <a:endParaRPr sz="22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accent1"/>
                </a:solidFill>
                <a:effectLst/>
                <a:latin typeface="Calibri" panose="020F0502020204030204"/>
                <a:cs typeface="Calibri" panose="020F0502020204030204"/>
              </a:rPr>
              <a:t>2.https://www.irjet.net/archives/V6/i3/IRJET-V6I3403.pdf</a:t>
            </a:r>
            <a:endParaRPr sz="2200" dirty="0">
              <a:solidFill>
                <a:schemeClr val="accent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H. Immanuel James1, J. James Anto Arnold (2021)</a:t>
            </a:r>
            <a:endParaRPr sz="22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accent1"/>
                </a:solidFill>
                <a:effectLst/>
                <a:latin typeface="Calibri" panose="020F0502020204030204"/>
                <a:cs typeface="Calibri" panose="020F0502020204030204"/>
              </a:rPr>
              <a:t>3.https://ieeexplore.ieee.org/document/9073556</a:t>
            </a:r>
            <a:endParaRPr sz="2200" dirty="0">
              <a:solidFill>
                <a:schemeClr val="accent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Ahlam Alrihaili , Alaa Alsaedi ,Kholood Albalawi , Liyakathunisa </a:t>
            </a:r>
            <a:endParaRPr sz="22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accent1"/>
                </a:solidFill>
                <a:effectLst/>
                <a:latin typeface="Calibri" panose="020F0502020204030204"/>
                <a:cs typeface="Calibri" panose="020F0502020204030204"/>
              </a:rPr>
              <a:t>4. https://scholar.smu.edu/datasciencereview/vol5/iss3/4</a:t>
            </a:r>
            <a:endParaRPr sz="2200" dirty="0">
              <a:solidFill>
                <a:schemeClr val="accent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accent1"/>
                </a:solidFill>
                <a:effectLst/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Mrinmoy Bhaumik, Patricia U Attah , Dr. Faiza </a:t>
            </a:r>
            <a:endParaRPr sz="22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accent1"/>
                </a:solidFill>
                <a:effectLst/>
                <a:latin typeface="Calibri" panose="020F0502020204030204"/>
                <a:cs typeface="Calibri" panose="020F0502020204030204"/>
              </a:rPr>
              <a:t>5.https://www.researchgate.net/publication/354855186_Music_Recommendation_Based_on_Face_Emotion_Recognition</a:t>
            </a:r>
            <a:endParaRPr sz="2200" dirty="0">
              <a:solidFill>
                <a:schemeClr val="accent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M.Athavle, D. Mudale, U. Shrivastav and M. Gupta (2021) </a:t>
            </a:r>
            <a:endParaRPr sz="2200" dirty="0">
              <a:solidFill>
                <a:schemeClr val="tx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accent1"/>
                </a:solidFill>
                <a:effectLst/>
                <a:latin typeface="Calibri" panose="020F0502020204030204"/>
                <a:cs typeface="Calibri" panose="020F0502020204030204"/>
              </a:rPr>
              <a:t>6.https://www.sciencedirect.com/science/article/pii/S1877050917305264</a:t>
            </a:r>
            <a:endParaRPr sz="2200" dirty="0">
              <a:solidFill>
                <a:schemeClr val="accent1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chemeClr val="tx1"/>
                </a:solidFill>
                <a:effectLst/>
                <a:latin typeface="Calibri" panose="020F0502020204030204"/>
                <a:cs typeface="Calibri" panose="020F0502020204030204"/>
              </a:rPr>
              <a:t>Paweł Tarnowski, Marcin Kołodziej, Andrzej Majkowski</a:t>
            </a:r>
            <a:endParaRPr sz="2200">
              <a:effectLst/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701014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2761" y="685025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14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600" y="2819400"/>
            <a:ext cx="630110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IN" sz="8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8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IN" sz="8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Contents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512" y="1654554"/>
            <a:ext cx="8535035" cy="56889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Introduction</a:t>
            </a:r>
            <a:r>
              <a:rPr sz="2800" spc="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2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domain</a:t>
            </a:r>
            <a:r>
              <a:rPr sz="28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28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topic</a:t>
            </a:r>
            <a:r>
              <a:rPr sz="2800" spc="3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800" spc="-2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Motivation</a:t>
            </a:r>
            <a:r>
              <a:rPr sz="2800" spc="5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Problem</a:t>
            </a:r>
            <a:r>
              <a:rPr sz="28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statement</a:t>
            </a:r>
            <a:r>
              <a:rPr sz="2800" spc="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Literature</a:t>
            </a:r>
            <a:r>
              <a:rPr sz="28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Survey</a:t>
            </a:r>
            <a:r>
              <a:rPr sz="2800" spc="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800" spc="-3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Requirement</a:t>
            </a:r>
            <a:r>
              <a:rPr sz="2800" spc="-3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Specifications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800" spc="-4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Design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28067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Analysis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UML</a:t>
            </a:r>
            <a:r>
              <a:rPr sz="28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diagrams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DFD's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8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Planning</a:t>
            </a:r>
            <a:r>
              <a:rPr sz="28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Prototyping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Conclusion</a:t>
            </a:r>
            <a:r>
              <a:rPr sz="28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351155" indent="-339090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1155" algn="l"/>
                <a:tab pos="351790" algn="l"/>
              </a:tabLst>
            </a:pPr>
            <a:r>
              <a:rPr sz="28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References</a:t>
            </a:r>
            <a:r>
              <a:rPr sz="2800" spc="-1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1035685" algn="ctr">
              <a:lnSpc>
                <a:spcPct val="100000"/>
              </a:lnSpc>
              <a:spcBef>
                <a:spcPts val="1840"/>
              </a:spcBef>
            </a:pP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1723390"/>
          </a:xfrm>
        </p:spPr>
        <p:txBody>
          <a:bodyPr wrap="square"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1122680" y="533400"/>
            <a:ext cx="87274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50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Introduction</a:t>
            </a:r>
            <a:r>
              <a:rPr sz="5000" b="1" spc="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50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to</a:t>
            </a:r>
            <a:r>
              <a:rPr sz="5000" b="1" spc="-2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en-IN" sz="5000" b="1" spc="-2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D</a:t>
            </a:r>
            <a:r>
              <a:rPr sz="50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omai</a:t>
            </a:r>
            <a:r>
              <a:rPr lang="en-US" sz="5000"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n</a:t>
            </a:r>
            <a:r>
              <a:rPr b="1" i="1" spc="3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endParaRPr lang="en-US" b="1" i="1" spc="3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</p:txBody>
      </p:sp>
      <p:pic>
        <p:nvPicPr>
          <p:cNvPr id="11" name="Content Placeholder 10" descr="AI-vs-ML-vs-Deep-Learning-01-removebg-preview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066800" y="2438400"/>
            <a:ext cx="8851265" cy="38106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9800"/>
            <a:ext cx="4335145" cy="455803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Motivation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646" y="1630934"/>
            <a:ext cx="9449435" cy="55606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 indent="0">
              <a:lnSpc>
                <a:spcPct val="100000"/>
              </a:lnSpc>
              <a:spcBef>
                <a:spcPts val="825"/>
              </a:spcBef>
              <a:buFont typeface="Arial MT"/>
              <a:buNone/>
              <a:tabLst>
                <a:tab pos="334645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12065" indent="0">
              <a:lnSpc>
                <a:spcPct val="100000"/>
              </a:lnSpc>
              <a:spcBef>
                <a:spcPts val="825"/>
              </a:spcBef>
              <a:buFont typeface="Arial MT"/>
              <a:buNone/>
              <a:tabLst>
                <a:tab pos="334645" algn="l"/>
              </a:tabLst>
            </a:pPr>
            <a:r>
              <a:rPr sz="2800">
                <a:latin typeface="Calibri" panose="020F0502020204030204"/>
                <a:cs typeface="Calibri" panose="020F0502020204030204"/>
              </a:rPr>
              <a:t>To implement and solve one of the most important problems that no one around notice, music is taking a very huge part of our everyday routine and we choose what to listen to base on many things on</a:t>
            </a:r>
            <a:r>
              <a:rPr lang="en-IN" sz="2800">
                <a:latin typeface="Calibri" panose="020F0502020204030204"/>
                <a:cs typeface="Calibri" panose="020F0502020204030204"/>
              </a:rPr>
              <a:t>e of</a:t>
            </a:r>
            <a:r>
              <a:rPr sz="2800">
                <a:latin typeface="Calibri" panose="020F0502020204030204"/>
                <a:cs typeface="Calibri" panose="020F0502020204030204"/>
              </a:rPr>
              <a:t> them is Emotions.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48410" lvl="2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lang="en-IN" sz="2800">
                <a:latin typeface="Calibri" panose="020F0502020204030204"/>
                <a:cs typeface="Calibri" panose="020F0502020204030204"/>
              </a:rPr>
              <a:t>Music can reduce your stress levels</a:t>
            </a:r>
            <a:endParaRPr lang="en-IN" sz="2800">
              <a:latin typeface="Calibri" panose="020F0502020204030204"/>
              <a:cs typeface="Calibri" panose="020F0502020204030204"/>
            </a:endParaRPr>
          </a:p>
          <a:p>
            <a:pPr marL="1248410" lvl="2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800">
                <a:latin typeface="Calibri" panose="020F0502020204030204"/>
                <a:cs typeface="Calibri" panose="020F0502020204030204"/>
              </a:rPr>
              <a:t>Music can influence your mood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48410" lvl="2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lang="en-IN" sz="2800">
                <a:latin typeface="Calibri" panose="020F0502020204030204"/>
                <a:cs typeface="Calibri" panose="020F0502020204030204"/>
              </a:rPr>
              <a:t>Music can improve mental health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12065" indent="0">
              <a:lnSpc>
                <a:spcPct val="100000"/>
              </a:lnSpc>
              <a:spcBef>
                <a:spcPts val="725"/>
              </a:spcBef>
              <a:buFont typeface="Arial MT"/>
              <a:buNone/>
              <a:tabLst>
                <a:tab pos="334645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34010" marR="160020" indent="-32194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34645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</a:t>
            </a:r>
            <a:r>
              <a:rPr b="1" spc="-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b="1" spc="-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tatement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65" y="2210053"/>
            <a:ext cx="9725660" cy="19945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43535" marR="5080" indent="-331470">
              <a:lnSpc>
                <a:spcPts val="3830"/>
              </a:lnSpc>
              <a:spcBef>
                <a:spcPts val="235"/>
              </a:spcBef>
              <a:buFont typeface="Arial MT"/>
              <a:buChar char="•"/>
              <a:tabLst>
                <a:tab pos="342900" algn="l"/>
                <a:tab pos="34417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To reduce the efforts of users in creating and managing playlist. We develop a system that presents a cross platform music player, which</a:t>
            </a:r>
            <a:r>
              <a:rPr lang="en-US"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recommends music based on the real-time mood of the user through a web</a:t>
            </a:r>
            <a:r>
              <a:rPr lang="en-US"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camera using machine learning algorithm.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1600"/>
              </a:spcBef>
            </a:pP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Aim</a:t>
            </a:r>
            <a:r>
              <a:rPr b="1" spc="-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</a:t>
            </a:r>
            <a:r>
              <a:rPr b="1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Objectives</a:t>
            </a:r>
            <a:r>
              <a:rPr b="1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of</a:t>
            </a:r>
            <a:r>
              <a:rPr b="1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</a:t>
            </a:r>
            <a:r>
              <a:rPr b="1" spc="-2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145" y="1606338"/>
            <a:ext cx="9537700" cy="50069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43535" indent="-31686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44170" algn="l"/>
              </a:tabLst>
            </a:pPr>
            <a:r>
              <a:rPr sz="3200" b="1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aim</a:t>
            </a:r>
            <a:r>
              <a:rPr sz="32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3200" b="1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32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lang="en-IN" sz="3200" b="1" spc="-5" dirty="0">
                <a:latin typeface="Calibri" panose="020F0502020204030204"/>
                <a:cs typeface="Calibri" panose="020F0502020204030204"/>
              </a:rPr>
              <a:t> :</a:t>
            </a:r>
            <a:endParaRPr sz="3200" b="1">
              <a:latin typeface="Calibri" panose="020F0502020204030204"/>
              <a:cs typeface="Calibri" panose="020F0502020204030204"/>
            </a:endParaRPr>
          </a:p>
          <a:p>
            <a:pPr marL="800735" lvl="1" indent="-344805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800">
                <a:latin typeface="Calibri" panose="020F0502020204030204"/>
                <a:cs typeface="Calibri" panose="020F0502020204030204"/>
              </a:rPr>
              <a:t>The aim of our proposed system is to provide a music playlist automatically </a:t>
            </a:r>
            <a:r>
              <a:rPr lang="en-IN" sz="2800">
                <a:latin typeface="Calibri" panose="020F0502020204030204"/>
                <a:cs typeface="Calibri" panose="020F0502020204030204"/>
              </a:rPr>
              <a:t>based on current mood of user.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43535" indent="-33147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42900" algn="l"/>
                <a:tab pos="344170" algn="l"/>
              </a:tabLst>
            </a:pPr>
            <a:r>
              <a:rPr sz="3200" b="1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latin typeface="Calibri" panose="020F0502020204030204"/>
                <a:cs typeface="Calibri" panose="020F0502020204030204"/>
              </a:rPr>
              <a:t>objectives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3200" b="1" spc="-10" dirty="0">
                <a:latin typeface="Calibri" panose="020F0502020204030204"/>
                <a:cs typeface="Calibri" panose="020F0502020204030204"/>
              </a:rPr>
              <a:t>:</a:t>
            </a:r>
            <a:endParaRPr sz="3200" b="1">
              <a:latin typeface="Calibri" panose="020F0502020204030204"/>
              <a:cs typeface="Calibri" panose="020F0502020204030204"/>
            </a:endParaRPr>
          </a:p>
          <a:p>
            <a:pPr marL="800735" lvl="1" indent="-34671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To helps users automatically play songs based on the emotions. 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800735" lvl="1" indent="-34671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To recommend music based on mood of the users. 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800735" lvl="1" indent="-34671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To implement the machine learning model on emotion based on recommendation system.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800735" lvl="1" indent="-34671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0100" algn="l"/>
                <a:tab pos="80137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To change emotional state of user.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6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195050" y="23952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39" y="292946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646" y="1630934"/>
            <a:ext cx="9605645" cy="43268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Human emotions can be broadly classified as: fear, disgust, anger, surprise, sad, happy and neutral.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We use facial expressions to propose a recommender system for emotion recognition that can detect user emotions and suggest a list of appropriate songs</a:t>
            </a:r>
            <a:r>
              <a:rPr lang="en-IN" sz="2400">
                <a:latin typeface="Calibri" panose="020F0502020204030204"/>
                <a:cs typeface="Calibri" panose="020F0502020204030204"/>
              </a:rPr>
              <a:t>.</a:t>
            </a:r>
            <a:r>
              <a:rPr sz="2400">
                <a:latin typeface="Calibri" panose="020F0502020204030204"/>
                <a:cs typeface="Calibri" panose="020F0502020204030204"/>
              </a:rPr>
              <a:t> 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Neural networks and machine learning have been used for these tasks and have obtained good results.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lang="en-US" sz="2400">
                <a:latin typeface="Calibri" panose="020F0502020204030204"/>
                <a:cs typeface="Calibri" panose="020F0502020204030204"/>
              </a:rPr>
              <a:t>OpenCV used for face detection.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34010" indent="-32194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34645" algn="l"/>
              </a:tabLst>
            </a:pPr>
            <a:r>
              <a:rPr sz="2400">
                <a:latin typeface="Calibri" panose="020F0502020204030204"/>
                <a:cs typeface="Calibri" panose="020F0502020204030204"/>
              </a:rPr>
              <a:t> </a:t>
            </a:r>
            <a:r>
              <a:rPr lang="en-US" sz="2400">
                <a:latin typeface="Calibri" panose="020F0502020204030204"/>
                <a:cs typeface="Calibri" panose="020F0502020204030204"/>
              </a:rPr>
              <a:t>CNN algorithm used for image classification and recognition</a:t>
            </a:r>
            <a:r>
              <a:rPr sz="2400"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65" indent="0">
              <a:lnSpc>
                <a:spcPct val="100000"/>
              </a:lnSpc>
              <a:spcBef>
                <a:spcPts val="825"/>
              </a:spcBef>
              <a:buFont typeface="Arial MT"/>
              <a:buNone/>
              <a:tabLst>
                <a:tab pos="334645" algn="l"/>
              </a:tabLst>
            </a:pPr>
            <a:endParaRPr 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485" y="685025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228811"/>
            <a:ext cx="9875520" cy="9721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892175" algn="ctr">
              <a:lnSpc>
                <a:spcPct val="100000"/>
              </a:lnSpc>
              <a:spcBef>
                <a:spcPts val="1600"/>
              </a:spcBef>
            </a:pP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Literature</a:t>
            </a:r>
            <a:r>
              <a:rPr b="1" spc="-3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b="1" spc="-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Survey</a:t>
            </a:r>
            <a:endParaRPr b="1" spc="-5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8968" y="686555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1000" y="1377315"/>
          <a:ext cx="10385425" cy="5937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/>
                <a:gridCol w="2932430"/>
                <a:gridCol w="4146550"/>
                <a:gridCol w="2507615"/>
              </a:tblGrid>
              <a:tr h="344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Sr.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No.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47700" marR="169545" indent="-476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Reference</a:t>
                      </a:r>
                      <a:r>
                        <a:rPr lang="en-IN"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Work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Problem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found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2392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dirty="0">
                          <a:cs typeface="+mn-lt"/>
                        </a:rPr>
                        <a:t>1</a:t>
                      </a:r>
                      <a:r>
                        <a:rPr lang="en-IN" sz="2100" dirty="0">
                          <a:cs typeface="+mn-lt"/>
                        </a:rPr>
                        <a:t>.</a:t>
                      </a:r>
                      <a:endParaRPr lang="en-IN" sz="2100" dirty="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dirty="0">
                          <a:cs typeface="+mn-lt"/>
                        </a:rPr>
                        <a:t>Emotion recognition using facial expressions</a:t>
                      </a:r>
                      <a:endParaRPr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(2021)</a:t>
                      </a:r>
                      <a:endParaRPr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 (Paweł Tarnowski, Marcin Kołodziej, Andrzej Majkowski, </a:t>
                      </a:r>
                      <a:endParaRPr lang="en-IN" sz="2100" dirty="0">
                        <a:cs typeface="+mn-l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 dirty="0">
                          <a:cs typeface="+mn-lt"/>
                        </a:rPr>
                        <a:t> Remigiusz J.Rak)</a:t>
                      </a:r>
                      <a:endParaRPr lang="en-IN" sz="2100" dirty="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Th</a:t>
                      </a:r>
                      <a:r>
                        <a:rPr lang="en-US" sz="2100">
                          <a:cs typeface="+mn-lt"/>
                        </a:rPr>
                        <a:t>is system </a:t>
                      </a:r>
                      <a:r>
                        <a:rPr sz="2100">
                          <a:cs typeface="+mn-lt"/>
                        </a:rPr>
                        <a:t>recognizing seven emotional states (neutral, joy, sadness, surprise, anger, fear, and disgust) based on facial expressions</a:t>
                      </a:r>
                      <a:r>
                        <a:rPr lang="en-US" sz="2100">
                          <a:cs typeface="+mn-lt"/>
                        </a:rPr>
                        <a:t>. </a:t>
                      </a:r>
                      <a:r>
                        <a:rPr lang="en-IN" sz="2100">
                          <a:cs typeface="+mn-lt"/>
                        </a:rPr>
                        <a:t>The characteristics were classified using a k-NN classifier</a:t>
                      </a:r>
                      <a:r>
                        <a:rPr lang="en-US" altLang="en-IN" sz="2100">
                          <a:cs typeface="+mn-lt"/>
                        </a:rPr>
                        <a:t>.</a:t>
                      </a:r>
                      <a:endParaRPr lang="en-US" alt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cs typeface="+mn-lt"/>
                        </a:rPr>
                        <a:t>T</a:t>
                      </a:r>
                      <a:r>
                        <a:rPr sz="2100">
                          <a:cs typeface="+mn-lt"/>
                        </a:rPr>
                        <a:t>hree dimensional model difficult to classify the features of facial expressions.</a:t>
                      </a:r>
                      <a:endParaRPr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  <a:tr h="320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IN" sz="2100">
                          <a:cs typeface="+mn-lt"/>
                        </a:rPr>
                        <a:t>2.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Music Recommender System for users used on Emotion Detection Through Facial Features.</a:t>
                      </a:r>
                      <a:r>
                        <a:rPr lang="en-IN" sz="2100">
                          <a:cs typeface="+mn-lt"/>
                        </a:rPr>
                        <a:t>(2021)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>
                          <a:cs typeface="+mn-lt"/>
                        </a:rPr>
                        <a:t>(</a:t>
                      </a:r>
                      <a:r>
                        <a:rPr sz="2100">
                          <a:cs typeface="+mn-lt"/>
                        </a:rPr>
                        <a:t>Ahlam Alrihaili ,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Alaa Alsaedi</a:t>
                      </a:r>
                      <a:r>
                        <a:rPr lang="en-IN" sz="2100">
                          <a:cs typeface="+mn-lt"/>
                        </a:rPr>
                        <a:t>,</a:t>
                      </a:r>
                      <a:endParaRPr lang="en-IN"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Kholood Albalawi , 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</a:rPr>
                        <a:t>Liyakathunisa Syed</a:t>
                      </a:r>
                      <a:r>
                        <a:rPr lang="en-IN" sz="2100">
                          <a:cs typeface="+mn-lt"/>
                        </a:rPr>
                        <a:t>)</a:t>
                      </a:r>
                      <a:endParaRPr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100">
                          <a:cs typeface="+mn-lt"/>
                          <a:sym typeface="+mn-ea"/>
                        </a:rPr>
                        <a:t>Th</a:t>
                      </a:r>
                      <a:r>
                        <a:rPr lang="en-US" sz="2100">
                          <a:cs typeface="+mn-lt"/>
                          <a:sym typeface="+mn-ea"/>
                        </a:rPr>
                        <a:t>is system </a:t>
                      </a:r>
                      <a:r>
                        <a:rPr sz="2100">
                          <a:cs typeface="+mn-lt"/>
                          <a:sym typeface="+mn-ea"/>
                        </a:rPr>
                        <a:t>recognizing </a:t>
                      </a:r>
                      <a:r>
                        <a:rPr lang="en-US" sz="2100">
                          <a:cs typeface="+mn-lt"/>
                          <a:sym typeface="+mn-ea"/>
                        </a:rPr>
                        <a:t>four</a:t>
                      </a:r>
                      <a:r>
                        <a:rPr sz="2100">
                          <a:cs typeface="+mn-lt"/>
                          <a:sym typeface="+mn-ea"/>
                        </a:rPr>
                        <a:t> emotional states</a:t>
                      </a:r>
                      <a:r>
                        <a:rPr lang="en-IN" sz="2100">
                          <a:cs typeface="+mn-lt"/>
                        </a:rPr>
                        <a:t>.</a:t>
                      </a:r>
                      <a:endParaRPr lang="en-IN" sz="2100">
                        <a:cs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en-IN" sz="2100">
                          <a:cs typeface="+mn-lt"/>
                        </a:rPr>
                        <a:t>U</a:t>
                      </a:r>
                      <a:r>
                        <a:rPr lang="en-IN" sz="2100">
                          <a:cs typeface="+mn-lt"/>
                        </a:rPr>
                        <a:t>sing PCA  algorithm emotion are detected.</a:t>
                      </a:r>
                      <a:endParaRPr lang="en-IN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cs typeface="+mn-lt"/>
                        </a:rPr>
                        <a:t>Classification and  feature extraction is difficult.</a:t>
                      </a:r>
                      <a:endParaRPr lang="en-US" sz="2100">
                        <a:cs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4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215265"/>
          </a:xfrm>
        </p:spPr>
        <p:txBody>
          <a:bodyPr/>
          <a:p>
            <a:r>
              <a:rPr sz="1400"/>
              <a:t>Emotion Based Music Recommendation System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6497</Words>
  <Application>WPS Presentation</Application>
  <PresentationFormat>On-screen Show (4:3)</PresentationFormat>
  <Paragraphs>324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Arial MT</vt:lpstr>
      <vt:lpstr>Arial</vt:lpstr>
      <vt:lpstr>Microsoft YaHei</vt:lpstr>
      <vt:lpstr>Arial Unicode MS</vt:lpstr>
      <vt:lpstr>Wingdings</vt:lpstr>
      <vt:lpstr>Office Theme</vt:lpstr>
      <vt:lpstr>PowerPoint 演示文稿</vt:lpstr>
      <vt:lpstr>Project Details</vt:lpstr>
      <vt:lpstr>Contents</vt:lpstr>
      <vt:lpstr>PowerPoint 演示文稿</vt:lpstr>
      <vt:lpstr>Motivation</vt:lpstr>
      <vt:lpstr>Problem Statement</vt:lpstr>
      <vt:lpstr>Aim and Objectives of the Project</vt:lpstr>
      <vt:lpstr>Introduction</vt:lpstr>
      <vt:lpstr>Literature Survey</vt:lpstr>
      <vt:lpstr>PowerPoint 演示文稿</vt:lpstr>
      <vt:lpstr>Software: 	1) Python 3.6 	2) Jupyter Notebook / PyCharm IDE 2021.2 Libraries: 	1) OpenCV 3.1 	2) Tensorflow 2.10.0 	3) Keras 2.8.0 Framework: 	1) Flask 2.0.0 Languages : 	1) Backend- Python  	2) Frontend -JS,HTML,CSS</vt:lpstr>
      <vt:lpstr>Contents of the Project</vt:lpstr>
      <vt:lpstr>Steps Involved in Emotion Recognition</vt:lpstr>
      <vt:lpstr> Working of CNN</vt:lpstr>
      <vt:lpstr>Music Recommendation</vt:lpstr>
      <vt:lpstr>Architecture Diagram</vt:lpstr>
      <vt:lpstr>Use Case Diagram</vt:lpstr>
      <vt:lpstr>Data Flow Diagram</vt:lpstr>
      <vt:lpstr>PowerPoint 演示文稿</vt:lpstr>
      <vt:lpstr>Planning</vt:lpstr>
      <vt:lpstr>Applications</vt:lpstr>
      <vt:lpstr>Conclusion</vt:lpstr>
      <vt:lpstr>References</vt:lpstr>
      <vt:lpstr>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Ankita Gholap</cp:lastModifiedBy>
  <cp:revision>23</cp:revision>
  <dcterms:created xsi:type="dcterms:W3CDTF">2022-10-08T07:39:00Z</dcterms:created>
  <dcterms:modified xsi:type="dcterms:W3CDTF">2022-10-13T09:58:52Z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3140766208E64FB0A43D09D9C0198A7C</vt:lpwstr>
  </property>
  <property fmtid="{D5CDD505-2E9C-101B-9397-08002B2CF9AE}" pid="4" name="KSOProductBuildVer">
    <vt:lpwstr>1033-11.2.0.11341</vt:lpwstr>
  </property>
</Properties>
</file>