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67" r:id="rId4"/>
    <p:sldId id="273" r:id="rId5"/>
    <p:sldId id="274" r:id="rId6"/>
    <p:sldId id="275" r:id="rId7"/>
    <p:sldId id="276" r:id="rId8"/>
    <p:sldId id="277" r:id="rId9"/>
    <p:sldId id="259" r:id="rId10"/>
    <p:sldId id="278" r:id="rId11"/>
    <p:sldId id="279" r:id="rId12"/>
    <p:sldId id="266" r:id="rId13"/>
    <p:sldId id="268" r:id="rId14"/>
    <p:sldId id="261"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67" d="100"/>
          <a:sy n="67" d="100"/>
        </p:scale>
        <p:origin x="147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9/26/2025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53856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9/26/2025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2029818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9/26/2025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2905257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9/26/2025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32729806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9/26/2025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62789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9/26/2025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33620496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9/26/2025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20785772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9/26/2025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42503205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BCAD085-E8A6-8845-BD4E-CB4CCA059FC4}" type="datetimeFigureOut">
              <a:rPr lang="en-US" smtClean="0"/>
              <a:t>9/26/2025</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3007496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5BCAD085-E8A6-8845-BD4E-CB4CCA059FC4}" type="datetimeFigureOut">
              <a:rPr lang="en-US" smtClean="0"/>
              <a:t>9/26/2025</a:t>
            </a:fld>
            <a:endParaRPr lang="en-US" dirty="0"/>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1FF6DA9-008F-8B48-92A6-B652298478BF}" type="slidenum">
              <a:rPr lang="en-US" smtClean="0"/>
              <a:t>‹#›</a:t>
            </a:fld>
            <a:endParaRPr lang="en-US" dirty="0"/>
          </a:p>
        </p:txBody>
      </p:sp>
    </p:spTree>
    <p:extLst>
      <p:ext uri="{BB962C8B-B14F-4D97-AF65-F5344CB8AC3E}">
        <p14:creationId xmlns:p14="http://schemas.microsoft.com/office/powerpoint/2010/main" val="17672252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9/26/2025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10958355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5BCAD085-E8A6-8845-BD4E-CB4CCA059FC4}" type="datetimeFigureOut">
              <a:rPr lang="en-US" smtClean="0"/>
              <a:t>9/26/2025</a:t>
            </a:fld>
            <a:endParaRPr lang="en-US" dirty="0"/>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C1FF6DA9-008F-8B48-92A6-B652298478BF}" type="slidenum">
              <a:rPr lang="en-US" smtClean="0"/>
              <a:t>‹#›</a:t>
            </a:fld>
            <a:endParaRPr lang="en-US" dirty="0"/>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711673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5.jpe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36707" y="532249"/>
            <a:ext cx="7994337" cy="5573571"/>
          </a:xfrm>
        </p:spPr>
        <p:txBody>
          <a:bodyPr>
            <a:normAutofit fontScale="90000"/>
          </a:bodyPr>
          <a:lstStyle/>
          <a:p>
            <a:pPr>
              <a:lnSpc>
                <a:spcPct val="100000"/>
              </a:lnSpc>
            </a:pPr>
            <a:br>
              <a:rPr lang="en-IN" sz="5800" dirty="0">
                <a:latin typeface="Androgyne" panose="05080000000003050000" pitchFamily="82" charset="0"/>
              </a:rPr>
            </a:br>
            <a:br>
              <a:rPr lang="en-IN" sz="5800" dirty="0">
                <a:latin typeface="Androgyne" panose="05080000000003050000" pitchFamily="82" charset="0"/>
              </a:rPr>
            </a:br>
            <a:r>
              <a:rPr lang="en-US" sz="6000" b="1" dirty="0">
                <a:solidFill>
                  <a:schemeClr val="tx1"/>
                </a:solidFill>
              </a:rPr>
              <a:t>F1 Data Analysis</a:t>
            </a:r>
            <a:br>
              <a:rPr lang="en-IN" dirty="0">
                <a:latin typeface="Androgyne" panose="05080000000003050000" pitchFamily="82" charset="0"/>
              </a:rPr>
            </a:br>
            <a:br>
              <a:rPr lang="en-IN" dirty="0">
                <a:latin typeface="Androgyne" panose="05080000000003050000" pitchFamily="82" charset="0"/>
              </a:rPr>
            </a:br>
            <a:r>
              <a:rPr lang="en-IN" sz="2000" dirty="0">
                <a:latin typeface="Androgyne" panose="05080000000003050000" pitchFamily="82" charset="0"/>
              </a:rPr>
              <a:t>Source: </a:t>
            </a:r>
            <a:r>
              <a:rPr lang="en-US" sz="2000" dirty="0"/>
              <a:t>: https://www.kaggle.com/datasets/rohanrao/formula-1-world-championship-1950-2020</a:t>
            </a:r>
            <a:br>
              <a:rPr lang="en-IN" sz="2000" dirty="0">
                <a:latin typeface="Androgyne" panose="05080000000003050000" pitchFamily="82" charset="0"/>
              </a:rPr>
            </a:br>
            <a:r>
              <a:rPr lang="en-IN" sz="2000" dirty="0">
                <a:latin typeface="Androgyne" panose="05080000000003050000" pitchFamily="82" charset="0"/>
              </a:rPr>
              <a:t>Dataset: </a:t>
            </a:r>
            <a:r>
              <a:rPr lang="en-US" sz="2000" dirty="0">
                <a:latin typeface="Androgyne" panose="05080000000003050000" pitchFamily="82" charset="0"/>
              </a:rPr>
              <a:t>f1_analytics_dataset</a:t>
            </a:r>
            <a:br>
              <a:rPr lang="en-US" sz="2000" i="0" dirty="0">
                <a:effectLst/>
                <a:latin typeface="Androgyne" panose="05080000000003050000" pitchFamily="82" charset="0"/>
              </a:rPr>
            </a:br>
            <a:r>
              <a:rPr lang="en-US" sz="2000" i="0" dirty="0">
                <a:effectLst/>
                <a:latin typeface="Androgyne" panose="05080000000003050000" pitchFamily="82" charset="0"/>
              </a:rPr>
              <a:t>Email: ankitabhamidimarri21804@gmail.com</a:t>
            </a:r>
            <a:br>
              <a:rPr lang="en-US" sz="2000" dirty="0">
                <a:latin typeface="Androgyne" panose="05080000000003050000" pitchFamily="82" charset="0"/>
              </a:rPr>
            </a:br>
            <a:r>
              <a:rPr lang="en-US" sz="2000" dirty="0">
                <a:latin typeface="Androgyne" panose="05080000000003050000" pitchFamily="82" charset="0"/>
              </a:rPr>
              <a:t>Phone : 6304450121</a:t>
            </a:r>
            <a:br>
              <a:rPr lang="en-US" sz="2000" dirty="0">
                <a:latin typeface="Androgyne" panose="05080000000003050000" pitchFamily="82" charset="0"/>
              </a:rPr>
            </a:br>
            <a:r>
              <a:rPr lang="en-US" sz="2000" dirty="0">
                <a:latin typeface="Androgyne" panose="05080000000003050000" pitchFamily="82" charset="0"/>
              </a:rPr>
              <a:t>LinkedIn : https://www.linkedin.com/in/ankita-bhamidimarri/</a:t>
            </a:r>
            <a:endParaRPr sz="2000" dirty="0">
              <a:latin typeface="Androgyne" panose="05080000000003050000" pitchFamily="82" charset="0"/>
            </a:endParaRPr>
          </a:p>
        </p:txBody>
      </p:sp>
      <p:sp>
        <p:nvSpPr>
          <p:cNvPr id="6" name="TextBox 5">
            <a:extLst>
              <a:ext uri="{FF2B5EF4-FFF2-40B4-BE49-F238E27FC236}">
                <a16:creationId xmlns:a16="http://schemas.microsoft.com/office/drawing/2014/main" id="{FB237B6E-36DE-DF96-009A-F1CC4371326C}"/>
              </a:ext>
            </a:extLst>
          </p:cNvPr>
          <p:cNvSpPr txBox="1"/>
          <p:nvPr/>
        </p:nvSpPr>
        <p:spPr>
          <a:xfrm>
            <a:off x="6459794" y="6475497"/>
            <a:ext cx="3785419" cy="369332"/>
          </a:xfrm>
          <a:prstGeom prst="rect">
            <a:avLst/>
          </a:prstGeom>
          <a:noFill/>
        </p:spPr>
        <p:txBody>
          <a:bodyPr wrap="square" rtlCol="0">
            <a:spAutoFit/>
          </a:bodyPr>
          <a:lstStyle/>
          <a:p>
            <a:r>
              <a:rPr lang="en-IN" dirty="0">
                <a:latin typeface="Androgyne" panose="05080000000003050000" pitchFamily="82" charset="0"/>
              </a:rPr>
              <a:t>Bharadwaj Kollepara</a:t>
            </a:r>
          </a:p>
        </p:txBody>
      </p:sp>
      <p:sp>
        <p:nvSpPr>
          <p:cNvPr id="5" name="TextBox 4">
            <a:extLst>
              <a:ext uri="{FF2B5EF4-FFF2-40B4-BE49-F238E27FC236}">
                <a16:creationId xmlns:a16="http://schemas.microsoft.com/office/drawing/2014/main" id="{AEE9355D-33DA-744E-1135-38EE6892A2E5}"/>
              </a:ext>
            </a:extLst>
          </p:cNvPr>
          <p:cNvSpPr txBox="1"/>
          <p:nvPr/>
        </p:nvSpPr>
        <p:spPr>
          <a:xfrm>
            <a:off x="1109299" y="476244"/>
            <a:ext cx="7297994" cy="461665"/>
          </a:xfrm>
          <a:prstGeom prst="rect">
            <a:avLst/>
          </a:prstGeom>
          <a:noFill/>
        </p:spPr>
        <p:txBody>
          <a:bodyPr wrap="square" rtlCol="0">
            <a:spAutoFit/>
          </a:bodyPr>
          <a:lstStyle/>
          <a:p>
            <a:r>
              <a:rPr lang="en-US" sz="2400" dirty="0">
                <a:solidFill>
                  <a:schemeClr val="accent1"/>
                </a:solidFill>
              </a:rPr>
              <a:t>F1 Data Analysis Using </a:t>
            </a:r>
            <a:r>
              <a:rPr lang="en-US" sz="2400" dirty="0" err="1">
                <a:solidFill>
                  <a:schemeClr val="accent1"/>
                </a:solidFill>
              </a:rPr>
              <a:t>PySpark</a:t>
            </a:r>
            <a:endParaRPr lang="en-IN" sz="2400" dirty="0">
              <a:solidFill>
                <a:schemeClr val="accent1"/>
              </a:solidFill>
              <a:latin typeface="Androgyne" panose="05080000000003050000" pitchFamily="82" charset="0"/>
            </a:endParaRPr>
          </a:p>
        </p:txBody>
      </p:sp>
      <p:pic>
        <p:nvPicPr>
          <p:cNvPr id="2050" name="Picture 2" descr="Linkedin icons for free download | Freepik">
            <a:extLst>
              <a:ext uri="{FF2B5EF4-FFF2-40B4-BE49-F238E27FC236}">
                <a16:creationId xmlns:a16="http://schemas.microsoft.com/office/drawing/2014/main" id="{1044F920-CD54-DBAF-79AC-B3D522BC8D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9123" y="5889875"/>
            <a:ext cx="153165" cy="14415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5F6C179C-5EA5-894E-26BA-73D917CBEFE2}"/>
              </a:ext>
            </a:extLst>
          </p:cNvPr>
          <p:cNvPicPr>
            <a:picLocks noChangeAspect="1"/>
          </p:cNvPicPr>
          <p:nvPr/>
        </p:nvPicPr>
        <p:blipFill>
          <a:blip r:embed="rId3"/>
          <a:stretch>
            <a:fillRect/>
          </a:stretch>
        </p:blipFill>
        <p:spPr>
          <a:xfrm>
            <a:off x="605747" y="5308296"/>
            <a:ext cx="199921" cy="107353"/>
          </a:xfrm>
          <a:prstGeom prst="rect">
            <a:avLst/>
          </a:prstGeom>
        </p:spPr>
      </p:pic>
      <p:pic>
        <p:nvPicPr>
          <p:cNvPr id="10" name="Picture 9">
            <a:extLst>
              <a:ext uri="{FF2B5EF4-FFF2-40B4-BE49-F238E27FC236}">
                <a16:creationId xmlns:a16="http://schemas.microsoft.com/office/drawing/2014/main" id="{1C23C557-4C9C-D4E3-2816-46D3B8FAD83C}"/>
              </a:ext>
            </a:extLst>
          </p:cNvPr>
          <p:cNvPicPr>
            <a:picLocks noChangeAspect="1"/>
          </p:cNvPicPr>
          <p:nvPr/>
        </p:nvPicPr>
        <p:blipFill>
          <a:blip r:embed="rId4"/>
          <a:stretch>
            <a:fillRect/>
          </a:stretch>
        </p:blipFill>
        <p:spPr>
          <a:xfrm>
            <a:off x="579422" y="5530975"/>
            <a:ext cx="252565" cy="243574"/>
          </a:xfrm>
          <a:prstGeom prst="rect">
            <a:avLst/>
          </a:prstGeom>
        </p:spPr>
      </p:pic>
      <p:sp>
        <p:nvSpPr>
          <p:cNvPr id="14" name="Rectangle 6">
            <a:extLst>
              <a:ext uri="{FF2B5EF4-FFF2-40B4-BE49-F238E27FC236}">
                <a16:creationId xmlns:a16="http://schemas.microsoft.com/office/drawing/2014/main" id="{0FDD7A44-16BE-6D10-DF78-3C9218B04DE0}"/>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1026" name="Picture 2" descr="GitHub Logo Computer File PNG">
            <a:extLst>
              <a:ext uri="{FF2B5EF4-FFF2-40B4-BE49-F238E27FC236}">
                <a16:creationId xmlns:a16="http://schemas.microsoft.com/office/drawing/2014/main" id="{918F51DA-84A7-7451-C0B4-67C8D8D6504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8014" y="498227"/>
            <a:ext cx="451285" cy="43968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646666-E500-9022-B624-67A00C89BB0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1297441-5D02-D080-58EE-E52731BEF2EE}"/>
              </a:ext>
            </a:extLst>
          </p:cNvPr>
          <p:cNvSpPr>
            <a:spLocks noGrp="1"/>
          </p:cNvSpPr>
          <p:nvPr>
            <p:ph type="title"/>
          </p:nvPr>
        </p:nvSpPr>
        <p:spPr>
          <a:xfrm>
            <a:off x="98323" y="286604"/>
            <a:ext cx="9045677" cy="1450757"/>
          </a:xfrm>
        </p:spPr>
        <p:txBody>
          <a:bodyPr>
            <a:normAutofit/>
          </a:bodyPr>
          <a:lstStyle/>
          <a:p>
            <a:pPr algn="ctr"/>
            <a:r>
              <a:rPr lang="en-US" b="1" dirty="0"/>
              <a:t>Three Visualizations </a:t>
            </a:r>
          </a:p>
        </p:txBody>
      </p:sp>
      <p:sp>
        <p:nvSpPr>
          <p:cNvPr id="5" name="TextBox 4">
            <a:extLst>
              <a:ext uri="{FF2B5EF4-FFF2-40B4-BE49-F238E27FC236}">
                <a16:creationId xmlns:a16="http://schemas.microsoft.com/office/drawing/2014/main" id="{8DC902DF-30C0-97C8-7518-2FBD78A70F92}"/>
              </a:ext>
            </a:extLst>
          </p:cNvPr>
          <p:cNvSpPr txBox="1"/>
          <p:nvPr/>
        </p:nvSpPr>
        <p:spPr>
          <a:xfrm>
            <a:off x="457201" y="1951762"/>
            <a:ext cx="8158162" cy="954107"/>
          </a:xfrm>
          <a:prstGeom prst="rect">
            <a:avLst/>
          </a:prstGeom>
          <a:noFill/>
        </p:spPr>
        <p:txBody>
          <a:bodyPr wrap="square">
            <a:spAutoFit/>
          </a:bodyPr>
          <a:lstStyle/>
          <a:p>
            <a:r>
              <a:rPr lang="en-US" sz="1400" b="1" dirty="0"/>
              <a:t>Plot 2: Average Points per Season</a:t>
            </a:r>
          </a:p>
          <a:p>
            <a:r>
              <a:rPr lang="en-US" sz="1400" dirty="0"/>
              <a:t>Line chart of average points per year.</a:t>
            </a:r>
          </a:p>
          <a:p>
            <a:r>
              <a:rPr lang="en-US" sz="1400" dirty="0"/>
              <a:t>Shows how scoring patterns evolve with regulation changes.</a:t>
            </a:r>
          </a:p>
          <a:p>
            <a:r>
              <a:rPr lang="en-US" sz="1400" dirty="0"/>
              <a:t>Reflects F1’s changing competitiveness over time.</a:t>
            </a:r>
          </a:p>
        </p:txBody>
      </p:sp>
      <p:pic>
        <p:nvPicPr>
          <p:cNvPr id="4" name="Picture 3">
            <a:extLst>
              <a:ext uri="{FF2B5EF4-FFF2-40B4-BE49-F238E27FC236}">
                <a16:creationId xmlns:a16="http://schemas.microsoft.com/office/drawing/2014/main" id="{7B06F8EE-BC13-4266-425F-CD12BF4704A6}"/>
              </a:ext>
            </a:extLst>
          </p:cNvPr>
          <p:cNvPicPr>
            <a:picLocks noChangeAspect="1"/>
          </p:cNvPicPr>
          <p:nvPr/>
        </p:nvPicPr>
        <p:blipFill>
          <a:blip r:embed="rId2"/>
          <a:stretch>
            <a:fillRect/>
          </a:stretch>
        </p:blipFill>
        <p:spPr>
          <a:xfrm>
            <a:off x="1671637" y="3020256"/>
            <a:ext cx="5457826" cy="3021691"/>
          </a:xfrm>
          <a:prstGeom prst="rect">
            <a:avLst/>
          </a:prstGeom>
        </p:spPr>
      </p:pic>
    </p:spTree>
    <p:extLst>
      <p:ext uri="{BB962C8B-B14F-4D97-AF65-F5344CB8AC3E}">
        <p14:creationId xmlns:p14="http://schemas.microsoft.com/office/powerpoint/2010/main" val="10827634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ADE1FF-0D65-25A6-D52A-EA5322284B3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338A000-FDA2-E427-0237-5C35540B71CC}"/>
              </a:ext>
            </a:extLst>
          </p:cNvPr>
          <p:cNvSpPr>
            <a:spLocks noGrp="1"/>
          </p:cNvSpPr>
          <p:nvPr>
            <p:ph type="title"/>
          </p:nvPr>
        </p:nvSpPr>
        <p:spPr>
          <a:xfrm>
            <a:off x="98323" y="286604"/>
            <a:ext cx="9045677" cy="1450757"/>
          </a:xfrm>
        </p:spPr>
        <p:txBody>
          <a:bodyPr>
            <a:normAutofit/>
          </a:bodyPr>
          <a:lstStyle/>
          <a:p>
            <a:pPr algn="ctr"/>
            <a:r>
              <a:rPr lang="en-US" b="1" dirty="0"/>
              <a:t>Three Visualizations </a:t>
            </a:r>
          </a:p>
        </p:txBody>
      </p:sp>
      <p:sp>
        <p:nvSpPr>
          <p:cNvPr id="5" name="TextBox 4">
            <a:extLst>
              <a:ext uri="{FF2B5EF4-FFF2-40B4-BE49-F238E27FC236}">
                <a16:creationId xmlns:a16="http://schemas.microsoft.com/office/drawing/2014/main" id="{83D86F19-CB94-AFF2-A085-05ABE31E4663}"/>
              </a:ext>
            </a:extLst>
          </p:cNvPr>
          <p:cNvSpPr txBox="1"/>
          <p:nvPr/>
        </p:nvSpPr>
        <p:spPr>
          <a:xfrm>
            <a:off x="457201" y="1951762"/>
            <a:ext cx="8158162" cy="954107"/>
          </a:xfrm>
          <a:prstGeom prst="rect">
            <a:avLst/>
          </a:prstGeom>
          <a:noFill/>
        </p:spPr>
        <p:txBody>
          <a:bodyPr wrap="square">
            <a:spAutoFit/>
          </a:bodyPr>
          <a:lstStyle/>
          <a:p>
            <a:r>
              <a:rPr lang="en-US" sz="1400" b="1" dirty="0"/>
              <a:t>Plot 3: Distribution of Finishing Positions</a:t>
            </a:r>
          </a:p>
          <a:p>
            <a:r>
              <a:rPr lang="en-US" sz="1400" dirty="0"/>
              <a:t>Histogram of </a:t>
            </a:r>
            <a:r>
              <a:rPr lang="en-US" sz="1400" dirty="0" err="1"/>
              <a:t>positionOrder</a:t>
            </a:r>
            <a:r>
              <a:rPr lang="en-US" sz="1400" dirty="0"/>
              <a:t> across dataset.</a:t>
            </a:r>
          </a:p>
          <a:p>
            <a:r>
              <a:rPr lang="en-US" sz="1400" dirty="0"/>
              <a:t>Shows most races end with full 20-car classification.</a:t>
            </a:r>
          </a:p>
          <a:p>
            <a:r>
              <a:rPr lang="en-US" sz="1400" dirty="0"/>
              <a:t>Demonstrates typical finishing spread with few wins, many midfield finishes.</a:t>
            </a:r>
          </a:p>
        </p:txBody>
      </p:sp>
      <p:pic>
        <p:nvPicPr>
          <p:cNvPr id="4" name="Picture 3">
            <a:extLst>
              <a:ext uri="{FF2B5EF4-FFF2-40B4-BE49-F238E27FC236}">
                <a16:creationId xmlns:a16="http://schemas.microsoft.com/office/drawing/2014/main" id="{0EB0E9BA-03E6-468F-4B54-8A62BCF7EDBA}"/>
              </a:ext>
            </a:extLst>
          </p:cNvPr>
          <p:cNvPicPr>
            <a:picLocks noChangeAspect="1"/>
          </p:cNvPicPr>
          <p:nvPr/>
        </p:nvPicPr>
        <p:blipFill>
          <a:blip r:embed="rId2"/>
          <a:stretch>
            <a:fillRect/>
          </a:stretch>
        </p:blipFill>
        <p:spPr>
          <a:xfrm>
            <a:off x="1952625" y="3120270"/>
            <a:ext cx="4912506" cy="3128220"/>
          </a:xfrm>
          <a:prstGeom prst="rect">
            <a:avLst/>
          </a:prstGeom>
        </p:spPr>
      </p:pic>
    </p:spTree>
    <p:extLst>
      <p:ext uri="{BB962C8B-B14F-4D97-AF65-F5344CB8AC3E}">
        <p14:creationId xmlns:p14="http://schemas.microsoft.com/office/powerpoint/2010/main" val="19849837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C4A0F-2190-ABCF-045D-4F6373DEB8A6}"/>
              </a:ext>
            </a:extLst>
          </p:cNvPr>
          <p:cNvSpPr>
            <a:spLocks noGrp="1"/>
          </p:cNvSpPr>
          <p:nvPr>
            <p:ph type="title"/>
          </p:nvPr>
        </p:nvSpPr>
        <p:spPr>
          <a:xfrm>
            <a:off x="457200" y="447686"/>
            <a:ext cx="8229600" cy="1143000"/>
          </a:xfrm>
        </p:spPr>
        <p:txBody>
          <a:bodyPr/>
          <a:lstStyle/>
          <a:p>
            <a:pPr algn="ctr"/>
            <a:r>
              <a:rPr lang="en-US" b="1" dirty="0"/>
              <a:t>Key Observations and Insights</a:t>
            </a:r>
          </a:p>
        </p:txBody>
      </p:sp>
      <p:sp>
        <p:nvSpPr>
          <p:cNvPr id="3" name="TextBox 2">
            <a:extLst>
              <a:ext uri="{FF2B5EF4-FFF2-40B4-BE49-F238E27FC236}">
                <a16:creationId xmlns:a16="http://schemas.microsoft.com/office/drawing/2014/main" id="{F99592D7-1362-BCF6-A062-94F56CE06BE3}"/>
              </a:ext>
            </a:extLst>
          </p:cNvPr>
          <p:cNvSpPr txBox="1"/>
          <p:nvPr/>
        </p:nvSpPr>
        <p:spPr>
          <a:xfrm>
            <a:off x="571500" y="1914525"/>
            <a:ext cx="8115300" cy="3323987"/>
          </a:xfrm>
          <a:prstGeom prst="rect">
            <a:avLst/>
          </a:prstGeom>
          <a:noFill/>
        </p:spPr>
        <p:txBody>
          <a:bodyPr wrap="square" rtlCol="0">
            <a:spAutoFit/>
          </a:bodyPr>
          <a:lstStyle/>
          <a:p>
            <a:r>
              <a:rPr lang="en-US" sz="1400" b="1" dirty="0"/>
              <a:t>Driver Performance</a:t>
            </a:r>
            <a:endParaRPr lang="en-US" sz="1400" dirty="0"/>
          </a:p>
          <a:p>
            <a:r>
              <a:rPr lang="en-US" sz="1400" dirty="0"/>
              <a:t>Hamilton, Vettel, and Verstappen lead in total points and wins.</a:t>
            </a:r>
          </a:p>
          <a:p>
            <a:r>
              <a:rPr lang="en-US" sz="1400" dirty="0"/>
              <a:t>Podium finishes reveal consistency beyond outright victories.</a:t>
            </a:r>
          </a:p>
          <a:p>
            <a:r>
              <a:rPr lang="en-US" sz="1400" b="1" dirty="0"/>
              <a:t>Constructor Dominance</a:t>
            </a:r>
            <a:endParaRPr lang="en-US" sz="1400" dirty="0"/>
          </a:p>
          <a:p>
            <a:r>
              <a:rPr lang="en-US" sz="1400" dirty="0"/>
              <a:t>Ferrari and Mercedes dominate across eras.</a:t>
            </a:r>
          </a:p>
          <a:p>
            <a:r>
              <a:rPr lang="en-US" sz="1400" dirty="0"/>
              <a:t>Red Bull’s sharp rise is evident in the hybrid era.</a:t>
            </a:r>
          </a:p>
          <a:p>
            <a:r>
              <a:rPr lang="en-US" sz="1400" b="1" dirty="0"/>
              <a:t>Race Dynamics</a:t>
            </a:r>
            <a:endParaRPr lang="en-US" sz="1400" dirty="0"/>
          </a:p>
          <a:p>
            <a:r>
              <a:rPr lang="en-US" sz="1400" dirty="0"/>
              <a:t>Strong correlation between starting grid and finishing position.</a:t>
            </a:r>
          </a:p>
          <a:p>
            <a:r>
              <a:rPr lang="en-US" sz="1400" dirty="0"/>
              <a:t>DNFs heavily impact outcomes; reliability is critical.</a:t>
            </a:r>
          </a:p>
          <a:p>
            <a:r>
              <a:rPr lang="en-US" sz="1400" b="1" dirty="0"/>
              <a:t>Season &amp; Geography</a:t>
            </a:r>
            <a:endParaRPr lang="en-US" sz="1400" dirty="0"/>
          </a:p>
          <a:p>
            <a:r>
              <a:rPr lang="en-US" sz="1400" dirty="0"/>
              <a:t>2023–2024 highlight Verstappen’s continued dominance.</a:t>
            </a:r>
          </a:p>
          <a:p>
            <a:r>
              <a:rPr lang="en-US" sz="1400" dirty="0"/>
              <a:t>UK, Italy, and USA host the largest share of races.</a:t>
            </a:r>
          </a:p>
          <a:p>
            <a:r>
              <a:rPr lang="en-US" sz="1400" b="1" dirty="0"/>
              <a:t>Statistical Insights</a:t>
            </a:r>
            <a:endParaRPr lang="en-US" sz="1400" dirty="0"/>
          </a:p>
          <a:p>
            <a:r>
              <a:rPr lang="en-US" sz="1400" dirty="0"/>
              <a:t>Negative correlation: higher grid start → more points.</a:t>
            </a:r>
          </a:p>
          <a:p>
            <a:r>
              <a:rPr lang="en-US" sz="1400" dirty="0"/>
              <a:t>Laps completed weakly correlate with points (finishing ≠ success).</a:t>
            </a:r>
          </a:p>
        </p:txBody>
      </p:sp>
    </p:spTree>
    <p:extLst>
      <p:ext uri="{BB962C8B-B14F-4D97-AF65-F5344CB8AC3E}">
        <p14:creationId xmlns:p14="http://schemas.microsoft.com/office/powerpoint/2010/main" val="17906615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9974F9-EB62-6D1C-B6B6-E7DC10458D5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F68D448-C101-8884-4EC5-0B38A632B216}"/>
              </a:ext>
            </a:extLst>
          </p:cNvPr>
          <p:cNvSpPr>
            <a:spLocks noGrp="1"/>
          </p:cNvSpPr>
          <p:nvPr>
            <p:ph type="title"/>
          </p:nvPr>
        </p:nvSpPr>
        <p:spPr>
          <a:xfrm>
            <a:off x="457200" y="447686"/>
            <a:ext cx="8229600" cy="1143000"/>
          </a:xfrm>
        </p:spPr>
        <p:txBody>
          <a:bodyPr/>
          <a:lstStyle/>
          <a:p>
            <a:pPr algn="ctr"/>
            <a:r>
              <a:rPr lang="en-IN" dirty="0">
                <a:latin typeface="Androgyne" panose="05080000000003050000" pitchFamily="82" charset="0"/>
              </a:rPr>
              <a:t>Dataset Observation</a:t>
            </a:r>
          </a:p>
        </p:txBody>
      </p:sp>
      <p:sp>
        <p:nvSpPr>
          <p:cNvPr id="8" name="Rectangle 4">
            <a:extLst>
              <a:ext uri="{FF2B5EF4-FFF2-40B4-BE49-F238E27FC236}">
                <a16:creationId xmlns:a16="http://schemas.microsoft.com/office/drawing/2014/main" id="{8B9A5465-8157-9A64-A246-0E21B8BC3844}"/>
              </a:ext>
            </a:extLst>
          </p:cNvPr>
          <p:cNvSpPr>
            <a:spLocks noChangeArrowheads="1"/>
          </p:cNvSpPr>
          <p:nvPr/>
        </p:nvSpPr>
        <p:spPr bwMode="auto">
          <a:xfrm>
            <a:off x="648666" y="1952103"/>
            <a:ext cx="8229600"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spcBef>
                <a:spcPct val="0"/>
              </a:spcBef>
              <a:spcAft>
                <a:spcPct val="0"/>
              </a:spcAft>
              <a:buClrTx/>
              <a:buSzTx/>
              <a:tabLst/>
            </a:pPr>
            <a:r>
              <a:rPr kumimoji="0" lang="en-US" altLang="en-US" sz="1600" b="1" i="0" u="none" strike="noStrike" cap="none" normalizeH="0" baseline="0" dirty="0">
                <a:ln>
                  <a:noFill/>
                </a:ln>
                <a:solidFill>
                  <a:schemeClr val="tx1"/>
                </a:solidFill>
                <a:effectLst/>
              </a:rPr>
              <a:t>Source:</a:t>
            </a:r>
            <a:r>
              <a:rPr kumimoji="0" lang="en-US" altLang="en-US" sz="1600" b="0" i="0" u="none" strike="noStrike" cap="none" normalizeH="0" baseline="0" dirty="0">
                <a:ln>
                  <a:noFill/>
                </a:ln>
                <a:solidFill>
                  <a:schemeClr val="tx1"/>
                </a:solidFill>
                <a:effectLst/>
              </a:rPr>
              <a:t> Formula 1 dataset (CSV files – races, results, drivers, constructors, circuits)</a:t>
            </a:r>
          </a:p>
          <a:p>
            <a:pPr marL="0" marR="0" lvl="0" indent="0" algn="l" defTabSz="914400" rtl="0" eaLnBrk="0" fontAlgn="base" latinLnBrk="0" hangingPunct="0">
              <a:spcBef>
                <a:spcPct val="0"/>
              </a:spcBef>
              <a:spcAft>
                <a:spcPct val="0"/>
              </a:spcAft>
              <a:buClrTx/>
              <a:buSzTx/>
              <a:tabLst/>
            </a:pPr>
            <a:r>
              <a:rPr kumimoji="0" lang="en-US" altLang="en-US" sz="1600" b="1" i="0" u="none" strike="noStrike" cap="none" normalizeH="0" baseline="0" dirty="0">
                <a:ln>
                  <a:noFill/>
                </a:ln>
                <a:solidFill>
                  <a:schemeClr val="tx1"/>
                </a:solidFill>
                <a:effectLst/>
              </a:rPr>
              <a:t>Size &amp; Scope:</a:t>
            </a:r>
            <a:r>
              <a:rPr kumimoji="0" lang="en-US" altLang="en-US" sz="1600" b="0" i="0" u="none" strike="noStrike" cap="none" normalizeH="0" baseline="0" dirty="0">
                <a:ln>
                  <a:noFill/>
                </a:ln>
                <a:solidFill>
                  <a:schemeClr val="tx1"/>
                </a:solidFill>
                <a:effectLst/>
              </a:rPr>
              <a:t> Thousands of race records spanning multiple decades</a:t>
            </a:r>
          </a:p>
          <a:p>
            <a:pPr marL="0" marR="0" lvl="0" indent="0" algn="l" defTabSz="914400" rtl="0" eaLnBrk="0" fontAlgn="base" latinLnBrk="0" hangingPunct="0">
              <a:spcBef>
                <a:spcPct val="0"/>
              </a:spcBef>
              <a:spcAft>
                <a:spcPct val="0"/>
              </a:spcAft>
              <a:buClrTx/>
              <a:buSzTx/>
              <a:tabLst/>
            </a:pPr>
            <a:r>
              <a:rPr kumimoji="0" lang="en-US" altLang="en-US" sz="1600" b="1" i="0" u="none" strike="noStrike" cap="none" normalizeH="0" baseline="0" dirty="0">
                <a:ln>
                  <a:noFill/>
                </a:ln>
                <a:solidFill>
                  <a:schemeClr val="tx1"/>
                </a:solidFill>
                <a:effectLst/>
              </a:rPr>
              <a:t>Key Identifiers:</a:t>
            </a:r>
            <a:r>
              <a:rPr kumimoji="0" lang="en-US" altLang="en-US" sz="1600" b="0" i="0" u="none" strike="noStrike" cap="none" normalizeH="0" baseline="0" dirty="0">
                <a:ln>
                  <a:noFill/>
                </a:ln>
                <a:solidFill>
                  <a:schemeClr val="tx1"/>
                </a:solidFill>
                <a:effectLst/>
              </a:rPr>
              <a:t> </a:t>
            </a:r>
            <a:r>
              <a:rPr kumimoji="0" lang="en-US" altLang="en-US" sz="1600" b="0" i="0" u="none" strike="noStrike" cap="none" normalizeH="0" baseline="0" dirty="0" err="1">
                <a:ln>
                  <a:noFill/>
                </a:ln>
                <a:solidFill>
                  <a:schemeClr val="tx1"/>
                </a:solidFill>
                <a:effectLst/>
              </a:rPr>
              <a:t>resultId</a:t>
            </a:r>
            <a:r>
              <a:rPr kumimoji="0" lang="en-US" altLang="en-US" sz="1600" b="0" i="0" u="none" strike="noStrike" cap="none" normalizeH="0" baseline="0" dirty="0">
                <a:ln>
                  <a:noFill/>
                </a:ln>
                <a:solidFill>
                  <a:schemeClr val="tx1"/>
                </a:solidFill>
                <a:effectLst/>
              </a:rPr>
              <a:t>, </a:t>
            </a:r>
            <a:r>
              <a:rPr kumimoji="0" lang="en-US" altLang="en-US" sz="1600" b="0" i="0" u="none" strike="noStrike" cap="none" normalizeH="0" baseline="0" dirty="0" err="1">
                <a:ln>
                  <a:noFill/>
                </a:ln>
                <a:solidFill>
                  <a:schemeClr val="tx1"/>
                </a:solidFill>
                <a:effectLst/>
              </a:rPr>
              <a:t>raceId</a:t>
            </a:r>
            <a:r>
              <a:rPr kumimoji="0" lang="en-US" altLang="en-US" sz="1600" b="0" i="0" u="none" strike="noStrike" cap="none" normalizeH="0" baseline="0" dirty="0">
                <a:ln>
                  <a:noFill/>
                </a:ln>
                <a:solidFill>
                  <a:schemeClr val="tx1"/>
                </a:solidFill>
                <a:effectLst/>
              </a:rPr>
              <a:t>, </a:t>
            </a:r>
            <a:r>
              <a:rPr kumimoji="0" lang="en-US" altLang="en-US" sz="1600" b="0" i="0" u="none" strike="noStrike" cap="none" normalizeH="0" baseline="0" dirty="0" err="1">
                <a:ln>
                  <a:noFill/>
                </a:ln>
                <a:solidFill>
                  <a:schemeClr val="tx1"/>
                </a:solidFill>
                <a:effectLst/>
              </a:rPr>
              <a:t>driverId</a:t>
            </a:r>
            <a:r>
              <a:rPr kumimoji="0" lang="en-US" altLang="en-US" sz="1600" b="0" i="0" u="none" strike="noStrike" cap="none" normalizeH="0" baseline="0" dirty="0">
                <a:ln>
                  <a:noFill/>
                </a:ln>
                <a:solidFill>
                  <a:schemeClr val="tx1"/>
                </a:solidFill>
                <a:effectLst/>
              </a:rPr>
              <a:t>, </a:t>
            </a:r>
            <a:r>
              <a:rPr kumimoji="0" lang="en-US" altLang="en-US" sz="1600" b="0" i="0" u="none" strike="noStrike" cap="none" normalizeH="0" baseline="0" dirty="0" err="1">
                <a:ln>
                  <a:noFill/>
                </a:ln>
                <a:solidFill>
                  <a:schemeClr val="tx1"/>
                </a:solidFill>
                <a:effectLst/>
              </a:rPr>
              <a:t>constructorId</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spcBef>
                <a:spcPct val="0"/>
              </a:spcBef>
              <a:spcAft>
                <a:spcPct val="0"/>
              </a:spcAft>
              <a:buClrTx/>
              <a:buSzTx/>
              <a:tabLst/>
            </a:pPr>
            <a:r>
              <a:rPr kumimoji="0" lang="en-US" altLang="en-US" sz="1600" b="1" i="0" u="none" strike="noStrike" cap="none" normalizeH="0" baseline="0" dirty="0">
                <a:ln>
                  <a:noFill/>
                </a:ln>
                <a:solidFill>
                  <a:schemeClr val="tx1"/>
                </a:solidFill>
                <a:effectLst/>
              </a:rPr>
              <a:t>Race Details:</a:t>
            </a:r>
            <a:r>
              <a:rPr kumimoji="0" lang="en-US" altLang="en-US" sz="1600" b="0" i="0" u="none" strike="noStrike" cap="none" normalizeH="0" baseline="0" dirty="0">
                <a:ln>
                  <a:noFill/>
                </a:ln>
                <a:solidFill>
                  <a:schemeClr val="tx1"/>
                </a:solidFill>
                <a:effectLst/>
              </a:rPr>
              <a:t> grid, position, points, laps, time, milliseconds</a:t>
            </a:r>
          </a:p>
          <a:p>
            <a:pPr marL="0" marR="0" lvl="0" indent="0" algn="l" defTabSz="914400" rtl="0" eaLnBrk="0" fontAlgn="base" latinLnBrk="0" hangingPunct="0">
              <a:spcBef>
                <a:spcPct val="0"/>
              </a:spcBef>
              <a:spcAft>
                <a:spcPct val="0"/>
              </a:spcAft>
              <a:buClrTx/>
              <a:buSzTx/>
              <a:tabLst/>
            </a:pPr>
            <a:r>
              <a:rPr kumimoji="0" lang="en-US" altLang="en-US" sz="1600" b="1" i="0" u="none" strike="noStrike" cap="none" normalizeH="0" baseline="0" dirty="0">
                <a:ln>
                  <a:noFill/>
                </a:ln>
                <a:solidFill>
                  <a:schemeClr val="tx1"/>
                </a:solidFill>
                <a:effectLst/>
              </a:rPr>
              <a:t>Performance Metrics:</a:t>
            </a:r>
            <a:r>
              <a:rPr kumimoji="0" lang="en-US" altLang="en-US" sz="1600" b="0" i="0" u="none" strike="noStrike" cap="none" normalizeH="0" baseline="0" dirty="0">
                <a:ln>
                  <a:noFill/>
                </a:ln>
                <a:solidFill>
                  <a:schemeClr val="tx1"/>
                </a:solidFill>
                <a:effectLst/>
              </a:rPr>
              <a:t> </a:t>
            </a:r>
            <a:r>
              <a:rPr kumimoji="0" lang="en-US" altLang="en-US" sz="1600" b="0" i="0" u="none" strike="noStrike" cap="none" normalizeH="0" baseline="0" dirty="0" err="1">
                <a:ln>
                  <a:noFill/>
                </a:ln>
                <a:solidFill>
                  <a:schemeClr val="tx1"/>
                </a:solidFill>
                <a:effectLst/>
              </a:rPr>
              <a:t>fastestLap</a:t>
            </a:r>
            <a:r>
              <a:rPr kumimoji="0" lang="en-US" altLang="en-US" sz="1600" b="0" i="0" u="none" strike="noStrike" cap="none" normalizeH="0" baseline="0" dirty="0">
                <a:ln>
                  <a:noFill/>
                </a:ln>
                <a:solidFill>
                  <a:schemeClr val="tx1"/>
                </a:solidFill>
                <a:effectLst/>
              </a:rPr>
              <a:t>, </a:t>
            </a:r>
            <a:r>
              <a:rPr kumimoji="0" lang="en-US" altLang="en-US" sz="1600" b="0" i="0" u="none" strike="noStrike" cap="none" normalizeH="0" baseline="0" dirty="0" err="1">
                <a:ln>
                  <a:noFill/>
                </a:ln>
                <a:solidFill>
                  <a:schemeClr val="tx1"/>
                </a:solidFill>
                <a:effectLst/>
              </a:rPr>
              <a:t>fastestLapTime</a:t>
            </a:r>
            <a:r>
              <a:rPr kumimoji="0" lang="en-US" altLang="en-US" sz="1600" b="0" i="0" u="none" strike="noStrike" cap="none" normalizeH="0" baseline="0" dirty="0">
                <a:ln>
                  <a:noFill/>
                </a:ln>
                <a:solidFill>
                  <a:schemeClr val="tx1"/>
                </a:solidFill>
                <a:effectLst/>
              </a:rPr>
              <a:t>, </a:t>
            </a:r>
            <a:r>
              <a:rPr kumimoji="0" lang="en-US" altLang="en-US" sz="1600" b="0" i="0" u="none" strike="noStrike" cap="none" normalizeH="0" baseline="0" dirty="0" err="1">
                <a:ln>
                  <a:noFill/>
                </a:ln>
                <a:solidFill>
                  <a:schemeClr val="tx1"/>
                </a:solidFill>
                <a:effectLst/>
              </a:rPr>
              <a:t>fastestLapSpeed</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spcBef>
                <a:spcPct val="0"/>
              </a:spcBef>
              <a:spcAft>
                <a:spcPct val="0"/>
              </a:spcAft>
              <a:buClrTx/>
              <a:buSzTx/>
              <a:tabLst/>
            </a:pPr>
            <a:r>
              <a:rPr kumimoji="0" lang="en-US" altLang="en-US" sz="1600" b="1" i="0" u="none" strike="noStrike" cap="none" normalizeH="0" baseline="0" dirty="0">
                <a:ln>
                  <a:noFill/>
                </a:ln>
                <a:solidFill>
                  <a:schemeClr val="tx1"/>
                </a:solidFill>
                <a:effectLst/>
              </a:rPr>
              <a:t>Metadata:</a:t>
            </a:r>
            <a:r>
              <a:rPr kumimoji="0" lang="en-US" altLang="en-US" sz="1600" b="0" i="0" u="none" strike="noStrike" cap="none" normalizeH="0" baseline="0" dirty="0">
                <a:ln>
                  <a:noFill/>
                </a:ln>
                <a:solidFill>
                  <a:schemeClr val="tx1"/>
                </a:solidFill>
                <a:effectLst/>
              </a:rPr>
              <a:t> </a:t>
            </a:r>
            <a:r>
              <a:rPr kumimoji="0" lang="en-US" altLang="en-US" sz="1600" b="0" i="0" u="none" strike="noStrike" cap="none" normalizeH="0" baseline="0" dirty="0" err="1">
                <a:ln>
                  <a:noFill/>
                </a:ln>
                <a:solidFill>
                  <a:schemeClr val="tx1"/>
                </a:solidFill>
                <a:effectLst/>
              </a:rPr>
              <a:t>driverRef</a:t>
            </a:r>
            <a:r>
              <a:rPr kumimoji="0" lang="en-US" altLang="en-US" sz="1600" b="0" i="0" u="none" strike="noStrike" cap="none" normalizeH="0" baseline="0" dirty="0">
                <a:ln>
                  <a:noFill/>
                </a:ln>
                <a:solidFill>
                  <a:schemeClr val="tx1"/>
                </a:solidFill>
                <a:effectLst/>
              </a:rPr>
              <a:t>, surname, dob, nationality</a:t>
            </a:r>
          </a:p>
          <a:p>
            <a:pPr lvl="0" defTabSz="914400" eaLnBrk="0" fontAlgn="base" hangingPunct="0">
              <a:spcBef>
                <a:spcPct val="0"/>
              </a:spcBef>
              <a:spcAft>
                <a:spcPct val="0"/>
              </a:spcAft>
            </a:pPr>
            <a:r>
              <a:rPr lang="en-IN" sz="1600" b="1" dirty="0"/>
              <a:t>Driver Attributes:</a:t>
            </a:r>
            <a:r>
              <a:rPr lang="en-IN" sz="1600" dirty="0"/>
              <a:t> </a:t>
            </a:r>
            <a:r>
              <a:rPr lang="en-IN" sz="1600" dirty="0" err="1"/>
              <a:t>driverRef</a:t>
            </a:r>
            <a:r>
              <a:rPr lang="en-IN" sz="1600" dirty="0"/>
              <a:t>, surname, dob, nationality</a:t>
            </a:r>
            <a:endParaRPr kumimoji="0" lang="en-US" altLang="en-US" sz="16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24576817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latin typeface="Androgyne" panose="05080000000003050000" pitchFamily="82" charset="0"/>
              </a:rPr>
              <a:t>Conclusion</a:t>
            </a:r>
          </a:p>
        </p:txBody>
      </p:sp>
      <p:sp>
        <p:nvSpPr>
          <p:cNvPr id="3" name="Content Placeholder 2"/>
          <p:cNvSpPr>
            <a:spLocks noGrp="1"/>
          </p:cNvSpPr>
          <p:nvPr>
            <p:ph idx="1"/>
          </p:nvPr>
        </p:nvSpPr>
        <p:spPr>
          <a:xfrm>
            <a:off x="822960" y="1964015"/>
            <a:ext cx="7543801" cy="4023360"/>
          </a:xfrm>
        </p:spPr>
        <p:txBody>
          <a:bodyPr/>
          <a:lstStyle/>
          <a:p>
            <a:pPr marL="0" indent="0" algn="just">
              <a:buNone/>
            </a:pPr>
            <a:r>
              <a:rPr lang="en-US" dirty="0"/>
              <a:t>The Formula 1 dataset offers a rich and detailed view of races, drivers, and constructors over multiple decades. Through </a:t>
            </a:r>
            <a:r>
              <a:rPr lang="en-US" dirty="0" err="1"/>
              <a:t>PySpark</a:t>
            </a:r>
            <a:r>
              <a:rPr lang="en-US" dirty="0"/>
              <a:t> analytics, we explored patterns in driver dominance, constructor performance, and race dynamics, revealing how grid positions, consistency, and reliability strongly influence outcomes. Visualizations further highlighted trends in points, wins, podiums, and finishing positions, bringing clarity to both individual and team performance. Overall, this analysis demonstrates the value of big data tools in uncovering meaningful insights from complex sports datasets, while also opening opportunities for future predictive modeling with additional factors such as weather, pit stops, and </a:t>
            </a:r>
            <a:r>
              <a:rPr lang="en-US" dirty="0" err="1"/>
              <a:t>tyre</a:t>
            </a:r>
            <a:r>
              <a:rPr lang="en-US" dirty="0"/>
              <a:t> strategies.</a:t>
            </a:r>
            <a:endParaRPr dirty="0">
              <a:latin typeface="Androgyne" panose="05080000000003050000" pitchFamily="82"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latin typeface="Androgyne" panose="05080000000003050000" pitchFamily="82" charset="0"/>
              </a:rPr>
              <a:t>Introduction</a:t>
            </a:r>
          </a:p>
        </p:txBody>
      </p:sp>
      <p:sp>
        <p:nvSpPr>
          <p:cNvPr id="3" name="Content Placeholder 2"/>
          <p:cNvSpPr>
            <a:spLocks noGrp="1"/>
          </p:cNvSpPr>
          <p:nvPr>
            <p:ph idx="1"/>
          </p:nvPr>
        </p:nvSpPr>
        <p:spPr>
          <a:xfrm>
            <a:off x="714805" y="2002831"/>
            <a:ext cx="7543801" cy="4023360"/>
          </a:xfrm>
        </p:spPr>
        <p:txBody>
          <a:bodyPr/>
          <a:lstStyle/>
          <a:p>
            <a:r>
              <a:rPr lang="en-US" dirty="0"/>
              <a:t>This presentation provides an analysis of the Formula 1 dataset using </a:t>
            </a:r>
            <a:r>
              <a:rPr lang="en-US" dirty="0" err="1"/>
              <a:t>PySpark</a:t>
            </a:r>
            <a:r>
              <a:rPr lang="en-US" dirty="0"/>
              <a:t>, covering:</a:t>
            </a:r>
          </a:p>
          <a:p>
            <a:r>
              <a:rPr lang="en-US" dirty="0"/>
              <a:t>Dataset Structure and Uniqueness</a:t>
            </a:r>
          </a:p>
          <a:p>
            <a:r>
              <a:rPr lang="en-US" dirty="0"/>
              <a:t>Nine Core Analytics</a:t>
            </a:r>
          </a:p>
          <a:p>
            <a:r>
              <a:rPr lang="en-US" dirty="0"/>
              <a:t>Three Visualizations </a:t>
            </a:r>
          </a:p>
          <a:p>
            <a:r>
              <a:rPr lang="en-US" dirty="0"/>
              <a:t>Key Observations and Insights</a:t>
            </a:r>
          </a:p>
          <a:p>
            <a:r>
              <a:rPr lang="en-IN" dirty="0">
                <a:latin typeface="Androgyne" panose="05080000000003050000" pitchFamily="82" charset="0"/>
              </a:rPr>
              <a:t>Dataset Observation</a:t>
            </a:r>
          </a:p>
          <a:p>
            <a:r>
              <a:rPr lang="en-IN" dirty="0">
                <a:latin typeface="Androgyne" panose="05080000000003050000" pitchFamily="82" charset="0"/>
              </a:rPr>
              <a:t>Conclusion</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547F37-A788-E3A2-382A-4683D1F5987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8831816-6322-04F2-D978-479ABDBF7633}"/>
              </a:ext>
            </a:extLst>
          </p:cNvPr>
          <p:cNvSpPr>
            <a:spLocks noGrp="1"/>
          </p:cNvSpPr>
          <p:nvPr>
            <p:ph type="title"/>
          </p:nvPr>
        </p:nvSpPr>
        <p:spPr/>
        <p:txBody>
          <a:bodyPr/>
          <a:lstStyle/>
          <a:p>
            <a:pPr algn="just">
              <a:buNone/>
            </a:pPr>
            <a:r>
              <a:rPr lang="en-US" b="1" dirty="0">
                <a:latin typeface="Androgyne" panose="05080000000003050000" pitchFamily="82" charset="0"/>
              </a:rPr>
              <a:t>Initial Analysis of the Dataset</a:t>
            </a:r>
          </a:p>
        </p:txBody>
      </p:sp>
      <p:sp>
        <p:nvSpPr>
          <p:cNvPr id="3" name="Content Placeholder 2">
            <a:extLst>
              <a:ext uri="{FF2B5EF4-FFF2-40B4-BE49-F238E27FC236}">
                <a16:creationId xmlns:a16="http://schemas.microsoft.com/office/drawing/2014/main" id="{4F0EBDD3-AE09-E3EA-514C-5A64899CEE2F}"/>
              </a:ext>
            </a:extLst>
          </p:cNvPr>
          <p:cNvSpPr>
            <a:spLocks noGrp="1"/>
          </p:cNvSpPr>
          <p:nvPr>
            <p:ph idx="1"/>
          </p:nvPr>
        </p:nvSpPr>
        <p:spPr>
          <a:xfrm>
            <a:off x="822960" y="2003050"/>
            <a:ext cx="7543801" cy="4023360"/>
          </a:xfrm>
        </p:spPr>
        <p:txBody>
          <a:bodyPr>
            <a:noAutofit/>
          </a:bodyPr>
          <a:lstStyle/>
          <a:p>
            <a:r>
              <a:rPr lang="en-IN" sz="1400" b="1" dirty="0"/>
              <a:t>Dataset Structure &amp; Uniqueness</a:t>
            </a:r>
          </a:p>
          <a:p>
            <a:r>
              <a:rPr lang="en-IN" sz="1400" dirty="0"/>
              <a:t>Data includes </a:t>
            </a:r>
            <a:r>
              <a:rPr lang="en-IN" sz="1400" b="1" dirty="0"/>
              <a:t>races, results, drivers, constructors, circuits</a:t>
            </a:r>
            <a:r>
              <a:rPr lang="en-IN" sz="1400" dirty="0"/>
              <a:t>.</a:t>
            </a:r>
          </a:p>
          <a:p>
            <a:r>
              <a:rPr lang="en-IN" sz="1400" dirty="0"/>
              <a:t>Columns: </a:t>
            </a:r>
            <a:r>
              <a:rPr lang="en-IN" sz="1400" dirty="0" err="1"/>
              <a:t>driverId</a:t>
            </a:r>
            <a:r>
              <a:rPr lang="en-IN" sz="1400" dirty="0"/>
              <a:t>, </a:t>
            </a:r>
            <a:r>
              <a:rPr lang="en-IN" sz="1400" dirty="0" err="1"/>
              <a:t>constructorId</a:t>
            </a:r>
            <a:r>
              <a:rPr lang="en-IN" sz="1400" dirty="0"/>
              <a:t>, grid, </a:t>
            </a:r>
            <a:r>
              <a:rPr lang="en-IN" sz="1400" dirty="0" err="1"/>
              <a:t>positionOrder</a:t>
            </a:r>
            <a:r>
              <a:rPr lang="en-IN" sz="1400" dirty="0"/>
              <a:t>, points, laps, year, circuit, country.</a:t>
            </a:r>
          </a:p>
          <a:p>
            <a:r>
              <a:rPr lang="en-IN" sz="1400" dirty="0"/>
              <a:t>Data spans multiple decades, clean schema with minor missing values (mainly DNFs).</a:t>
            </a:r>
          </a:p>
          <a:p>
            <a:r>
              <a:rPr lang="en-IN" sz="1400" dirty="0"/>
              <a:t>Joins between tables provide a complete race history.</a:t>
            </a:r>
          </a:p>
        </p:txBody>
      </p:sp>
    </p:spTree>
    <p:extLst>
      <p:ext uri="{BB962C8B-B14F-4D97-AF65-F5344CB8AC3E}">
        <p14:creationId xmlns:p14="http://schemas.microsoft.com/office/powerpoint/2010/main" val="12117375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0B3104-A8BA-5F8E-B469-A974BC283E3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1F4BCAE-8943-7F7B-1206-7A1687BF7C78}"/>
              </a:ext>
            </a:extLst>
          </p:cNvPr>
          <p:cNvSpPr>
            <a:spLocks noGrp="1"/>
          </p:cNvSpPr>
          <p:nvPr>
            <p:ph type="title"/>
          </p:nvPr>
        </p:nvSpPr>
        <p:spPr/>
        <p:txBody>
          <a:bodyPr/>
          <a:lstStyle/>
          <a:p>
            <a:pPr algn="ctr"/>
            <a:r>
              <a:rPr lang="en-US" b="1" dirty="0"/>
              <a:t>Nine Core Analytics</a:t>
            </a:r>
          </a:p>
        </p:txBody>
      </p:sp>
      <p:sp>
        <p:nvSpPr>
          <p:cNvPr id="3" name="Content Placeholder 2">
            <a:extLst>
              <a:ext uri="{FF2B5EF4-FFF2-40B4-BE49-F238E27FC236}">
                <a16:creationId xmlns:a16="http://schemas.microsoft.com/office/drawing/2014/main" id="{7D7F9A5A-2AD0-1E3F-ACDE-60424AA4FEA0}"/>
              </a:ext>
            </a:extLst>
          </p:cNvPr>
          <p:cNvSpPr>
            <a:spLocks noGrp="1"/>
          </p:cNvSpPr>
          <p:nvPr>
            <p:ph idx="1"/>
          </p:nvPr>
        </p:nvSpPr>
        <p:spPr>
          <a:xfrm>
            <a:off x="822960" y="2003050"/>
            <a:ext cx="7543801" cy="4023360"/>
          </a:xfrm>
        </p:spPr>
        <p:txBody>
          <a:bodyPr>
            <a:noAutofit/>
          </a:bodyPr>
          <a:lstStyle/>
          <a:p>
            <a:r>
              <a:rPr lang="en-US" sz="1400" b="1" dirty="0"/>
              <a:t>1. Unique Counts</a:t>
            </a:r>
            <a:endParaRPr lang="en-US" sz="1400" dirty="0"/>
          </a:p>
          <a:p>
            <a:r>
              <a:rPr lang="en-US" sz="1400" dirty="0"/>
              <a:t>Computed distinct counts of drivers, constructors, and circuits.</a:t>
            </a:r>
          </a:p>
          <a:p>
            <a:r>
              <a:rPr lang="en-US" sz="1400" dirty="0"/>
              <a:t>Revealed dataset breadth: hundreds of drivers, dozens of teams, multiple circuits.</a:t>
            </a:r>
          </a:p>
          <a:p>
            <a:r>
              <a:rPr lang="en-US" sz="1400" b="1" dirty="0"/>
              <a:t>2. Top Drivers by Total Points</a:t>
            </a:r>
            <a:endParaRPr lang="en-US" sz="1400" dirty="0"/>
          </a:p>
          <a:p>
            <a:r>
              <a:rPr lang="en-US" sz="1400" dirty="0"/>
              <a:t>Grouped by </a:t>
            </a:r>
            <a:r>
              <a:rPr lang="en-US" sz="1400" dirty="0" err="1"/>
              <a:t>driverId</a:t>
            </a:r>
            <a:r>
              <a:rPr lang="en-US" sz="1400" dirty="0"/>
              <a:t> and summed points.</a:t>
            </a:r>
          </a:p>
          <a:p>
            <a:r>
              <a:rPr lang="en-US" sz="1400" dirty="0"/>
              <a:t>Identified all-time leaders in points.</a:t>
            </a:r>
          </a:p>
          <a:p>
            <a:r>
              <a:rPr lang="en-US" sz="1400" dirty="0"/>
              <a:t>Highlights dominant eras for Hamilton, Vettel, Verstappen, etc.</a:t>
            </a:r>
          </a:p>
        </p:txBody>
      </p:sp>
    </p:spTree>
    <p:extLst>
      <p:ext uri="{BB962C8B-B14F-4D97-AF65-F5344CB8AC3E}">
        <p14:creationId xmlns:p14="http://schemas.microsoft.com/office/powerpoint/2010/main" val="12363960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3C0532-D6C8-8A56-B5C0-05792400CCE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3D082BE-172D-1967-C41F-71E3CC07B340}"/>
              </a:ext>
            </a:extLst>
          </p:cNvPr>
          <p:cNvSpPr>
            <a:spLocks noGrp="1"/>
          </p:cNvSpPr>
          <p:nvPr>
            <p:ph type="title"/>
          </p:nvPr>
        </p:nvSpPr>
        <p:spPr/>
        <p:txBody>
          <a:bodyPr/>
          <a:lstStyle/>
          <a:p>
            <a:pPr algn="ctr"/>
            <a:r>
              <a:rPr lang="en-US" b="1" dirty="0"/>
              <a:t>Nine Core Analytics</a:t>
            </a:r>
            <a:endParaRPr lang="en-US" b="1" dirty="0">
              <a:latin typeface="Androgyne" panose="05080000000003050000" pitchFamily="82" charset="0"/>
            </a:endParaRPr>
          </a:p>
        </p:txBody>
      </p:sp>
      <p:sp>
        <p:nvSpPr>
          <p:cNvPr id="3" name="Content Placeholder 2">
            <a:extLst>
              <a:ext uri="{FF2B5EF4-FFF2-40B4-BE49-F238E27FC236}">
                <a16:creationId xmlns:a16="http://schemas.microsoft.com/office/drawing/2014/main" id="{49C49BF6-7843-FB89-74AF-5935B9A674B8}"/>
              </a:ext>
            </a:extLst>
          </p:cNvPr>
          <p:cNvSpPr>
            <a:spLocks noGrp="1"/>
          </p:cNvSpPr>
          <p:nvPr>
            <p:ph idx="1"/>
          </p:nvPr>
        </p:nvSpPr>
        <p:spPr>
          <a:xfrm>
            <a:off x="822960" y="2003050"/>
            <a:ext cx="7543801" cy="4023360"/>
          </a:xfrm>
        </p:spPr>
        <p:txBody>
          <a:bodyPr>
            <a:noAutofit/>
          </a:bodyPr>
          <a:lstStyle/>
          <a:p>
            <a:r>
              <a:rPr lang="en-US" sz="1400" b="1" dirty="0"/>
              <a:t>3. Top Teams by Total Points</a:t>
            </a:r>
            <a:endParaRPr lang="en-US" sz="1400" dirty="0"/>
          </a:p>
          <a:p>
            <a:r>
              <a:rPr lang="en-US" sz="1400" dirty="0"/>
              <a:t>Aggregated points at constructor level.</a:t>
            </a:r>
          </a:p>
          <a:p>
            <a:r>
              <a:rPr lang="en-US" sz="1400" dirty="0"/>
              <a:t>Ferrari and Mercedes dominate historically.</a:t>
            </a:r>
          </a:p>
          <a:p>
            <a:r>
              <a:rPr lang="en-US" sz="1400" dirty="0"/>
              <a:t>Red Bull rises sharply in the hybrid era.</a:t>
            </a:r>
          </a:p>
          <a:p>
            <a:r>
              <a:rPr lang="en-US" sz="1400" dirty="0"/>
              <a:t>4. </a:t>
            </a:r>
            <a:r>
              <a:rPr lang="en-US" sz="1400" b="1" dirty="0"/>
              <a:t>Drivers with Most Wins</a:t>
            </a:r>
            <a:endParaRPr lang="en-US" sz="1400" dirty="0"/>
          </a:p>
          <a:p>
            <a:r>
              <a:rPr lang="en-US" sz="1400" dirty="0"/>
              <a:t>Counted first-place finishes.</a:t>
            </a:r>
          </a:p>
          <a:p>
            <a:r>
              <a:rPr lang="en-US" sz="1400" dirty="0"/>
              <a:t>Schumacher, Hamilton, and Vettel top the win charts.</a:t>
            </a:r>
          </a:p>
          <a:p>
            <a:r>
              <a:rPr lang="en-US" sz="1400" dirty="0"/>
              <a:t>Provides direct measure of race victories beyond total points.</a:t>
            </a:r>
          </a:p>
          <a:p>
            <a:endParaRPr lang="en-US" sz="1400" dirty="0"/>
          </a:p>
        </p:txBody>
      </p:sp>
    </p:spTree>
    <p:extLst>
      <p:ext uri="{BB962C8B-B14F-4D97-AF65-F5344CB8AC3E}">
        <p14:creationId xmlns:p14="http://schemas.microsoft.com/office/powerpoint/2010/main" val="15092579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4B007A-C36F-8C58-4CCC-D1CD1092FDF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B4C4D7B-B198-8692-A42E-3F7DF4781805}"/>
              </a:ext>
            </a:extLst>
          </p:cNvPr>
          <p:cNvSpPr>
            <a:spLocks noGrp="1"/>
          </p:cNvSpPr>
          <p:nvPr>
            <p:ph type="title"/>
          </p:nvPr>
        </p:nvSpPr>
        <p:spPr/>
        <p:txBody>
          <a:bodyPr/>
          <a:lstStyle/>
          <a:p>
            <a:pPr algn="ctr"/>
            <a:r>
              <a:rPr lang="en-US" b="1" dirty="0"/>
              <a:t>Nine Core Analytics</a:t>
            </a:r>
            <a:endParaRPr lang="en-US" b="1" dirty="0">
              <a:latin typeface="Androgyne" panose="05080000000003050000" pitchFamily="82" charset="0"/>
            </a:endParaRPr>
          </a:p>
        </p:txBody>
      </p:sp>
      <p:sp>
        <p:nvSpPr>
          <p:cNvPr id="3" name="Content Placeholder 2">
            <a:extLst>
              <a:ext uri="{FF2B5EF4-FFF2-40B4-BE49-F238E27FC236}">
                <a16:creationId xmlns:a16="http://schemas.microsoft.com/office/drawing/2014/main" id="{985BC515-B4FE-9CFD-A427-73168BB91BC5}"/>
              </a:ext>
            </a:extLst>
          </p:cNvPr>
          <p:cNvSpPr>
            <a:spLocks noGrp="1"/>
          </p:cNvSpPr>
          <p:nvPr>
            <p:ph idx="1"/>
          </p:nvPr>
        </p:nvSpPr>
        <p:spPr>
          <a:xfrm>
            <a:off x="822960" y="2003050"/>
            <a:ext cx="7543801" cy="4023360"/>
          </a:xfrm>
        </p:spPr>
        <p:txBody>
          <a:bodyPr>
            <a:noAutofit/>
          </a:bodyPr>
          <a:lstStyle/>
          <a:p>
            <a:r>
              <a:rPr lang="en-US" sz="1400" b="1" dirty="0"/>
              <a:t>5. Podium Finishes per Driver</a:t>
            </a:r>
            <a:endParaRPr lang="en-US" sz="1400" dirty="0"/>
          </a:p>
          <a:p>
            <a:r>
              <a:rPr lang="en-US" sz="1400" dirty="0"/>
              <a:t>Counted finishes in positions 1–3.</a:t>
            </a:r>
          </a:p>
          <a:p>
            <a:r>
              <a:rPr lang="en-US" sz="1400" dirty="0"/>
              <a:t>Shows consistency: not only winning, but repeatedly finishing near the front.</a:t>
            </a:r>
          </a:p>
          <a:p>
            <a:r>
              <a:rPr lang="en-US" sz="1400" dirty="0"/>
              <a:t>Valuable for identifying drivers with stable high performance.</a:t>
            </a:r>
          </a:p>
          <a:p>
            <a:r>
              <a:rPr lang="en-US" sz="1400" b="1" dirty="0"/>
              <a:t>6. Average Grid vs Average Finish</a:t>
            </a:r>
            <a:endParaRPr lang="en-US" sz="1400" dirty="0"/>
          </a:p>
          <a:p>
            <a:r>
              <a:rPr lang="en-US" sz="1400" dirty="0"/>
              <a:t>Calculated average starting position and finishing position per driver.</a:t>
            </a:r>
          </a:p>
          <a:p>
            <a:r>
              <a:rPr lang="en-US" sz="1400" dirty="0"/>
              <a:t>Drivers with better finishing averages than grid averages demonstrate strong </a:t>
            </a:r>
            <a:r>
              <a:rPr lang="en-US" sz="1400" dirty="0" err="1"/>
              <a:t>racecraft</a:t>
            </a:r>
            <a:r>
              <a:rPr lang="en-US" sz="1400" dirty="0"/>
              <a:t>.</a:t>
            </a:r>
          </a:p>
          <a:p>
            <a:r>
              <a:rPr lang="en-US" sz="1400" dirty="0"/>
              <a:t>Highlights those who consistently gain positions.</a:t>
            </a:r>
          </a:p>
          <a:p>
            <a:endParaRPr lang="en-US" sz="1400" dirty="0"/>
          </a:p>
          <a:p>
            <a:pPr algn="just"/>
            <a:endParaRPr lang="en-US" sz="1400" dirty="0">
              <a:latin typeface="Androgyne" panose="05080000000003050000" pitchFamily="82" charset="0"/>
            </a:endParaRPr>
          </a:p>
        </p:txBody>
      </p:sp>
    </p:spTree>
    <p:extLst>
      <p:ext uri="{BB962C8B-B14F-4D97-AF65-F5344CB8AC3E}">
        <p14:creationId xmlns:p14="http://schemas.microsoft.com/office/powerpoint/2010/main" val="38696871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73CDD7-C67A-4965-0E2B-73974383D21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1B5DC58-4B2B-32CA-4D26-04F23F7BA39A}"/>
              </a:ext>
            </a:extLst>
          </p:cNvPr>
          <p:cNvSpPr>
            <a:spLocks noGrp="1"/>
          </p:cNvSpPr>
          <p:nvPr>
            <p:ph type="title"/>
          </p:nvPr>
        </p:nvSpPr>
        <p:spPr/>
        <p:txBody>
          <a:bodyPr/>
          <a:lstStyle/>
          <a:p>
            <a:pPr algn="ctr"/>
            <a:r>
              <a:rPr lang="en-US" b="1" dirty="0"/>
              <a:t>Nine Core Analytics</a:t>
            </a:r>
            <a:endParaRPr lang="en-US" b="1" dirty="0">
              <a:latin typeface="Androgyne" panose="05080000000003050000" pitchFamily="82" charset="0"/>
            </a:endParaRPr>
          </a:p>
        </p:txBody>
      </p:sp>
      <p:sp>
        <p:nvSpPr>
          <p:cNvPr id="3" name="Content Placeholder 2">
            <a:extLst>
              <a:ext uri="{FF2B5EF4-FFF2-40B4-BE49-F238E27FC236}">
                <a16:creationId xmlns:a16="http://schemas.microsoft.com/office/drawing/2014/main" id="{B9FEC525-C72E-77D0-C649-CAA002867293}"/>
              </a:ext>
            </a:extLst>
          </p:cNvPr>
          <p:cNvSpPr>
            <a:spLocks noGrp="1"/>
          </p:cNvSpPr>
          <p:nvPr>
            <p:ph idx="1"/>
          </p:nvPr>
        </p:nvSpPr>
        <p:spPr>
          <a:xfrm>
            <a:off x="822960" y="2003050"/>
            <a:ext cx="7543801" cy="4023360"/>
          </a:xfrm>
        </p:spPr>
        <p:txBody>
          <a:bodyPr>
            <a:noAutofit/>
          </a:bodyPr>
          <a:lstStyle/>
          <a:p>
            <a:r>
              <a:rPr lang="en-US" sz="1400" b="1" dirty="0"/>
              <a:t>7. Season-wise Driver Points (2023–2024)</a:t>
            </a:r>
            <a:endParaRPr lang="en-US" sz="1400" dirty="0"/>
          </a:p>
          <a:p>
            <a:r>
              <a:rPr lang="en-US" sz="1400" dirty="0"/>
              <a:t>Aggregated points by year and driver.</a:t>
            </a:r>
          </a:p>
          <a:p>
            <a:r>
              <a:rPr lang="en-US" sz="1400" dirty="0"/>
              <a:t>Focused on 2023–2024 to highlight recent competitive landscape.</a:t>
            </a:r>
          </a:p>
          <a:p>
            <a:r>
              <a:rPr lang="en-US" sz="1400" dirty="0"/>
              <a:t>Showcases Verstappen and Hamilton’s continued performance.</a:t>
            </a:r>
          </a:p>
          <a:p>
            <a:r>
              <a:rPr lang="en-US" sz="1400" b="1" dirty="0"/>
              <a:t>8. Country-wise Race Distribution</a:t>
            </a:r>
            <a:endParaRPr lang="en-US" sz="1400" dirty="0"/>
          </a:p>
          <a:p>
            <a:r>
              <a:rPr lang="en-US" sz="1400" dirty="0"/>
              <a:t>Counted races grouped by host country.</a:t>
            </a:r>
          </a:p>
          <a:p>
            <a:r>
              <a:rPr lang="en-US" sz="1400" dirty="0"/>
              <a:t>UK, Italy, and USA show high representation.</a:t>
            </a:r>
          </a:p>
          <a:p>
            <a:r>
              <a:rPr lang="en-US" sz="1400" dirty="0"/>
              <a:t>Highlights F1’s global reach but with strong European roots.</a:t>
            </a:r>
          </a:p>
          <a:p>
            <a:endParaRPr lang="en-US" sz="1400" dirty="0"/>
          </a:p>
          <a:p>
            <a:pPr algn="just"/>
            <a:endParaRPr lang="en-US" sz="1400" dirty="0">
              <a:latin typeface="Androgyne" panose="05080000000003050000" pitchFamily="82" charset="0"/>
            </a:endParaRPr>
          </a:p>
        </p:txBody>
      </p:sp>
    </p:spTree>
    <p:extLst>
      <p:ext uri="{BB962C8B-B14F-4D97-AF65-F5344CB8AC3E}">
        <p14:creationId xmlns:p14="http://schemas.microsoft.com/office/powerpoint/2010/main" val="10756767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C55E4B-21C5-ECEF-AEF5-40F248F93C9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E1FFC80-5040-CD06-4586-5D6C8E0AC3AA}"/>
              </a:ext>
            </a:extLst>
          </p:cNvPr>
          <p:cNvSpPr>
            <a:spLocks noGrp="1"/>
          </p:cNvSpPr>
          <p:nvPr>
            <p:ph type="title"/>
          </p:nvPr>
        </p:nvSpPr>
        <p:spPr/>
        <p:txBody>
          <a:bodyPr/>
          <a:lstStyle/>
          <a:p>
            <a:pPr algn="ctr"/>
            <a:r>
              <a:rPr lang="en-US" b="1" dirty="0"/>
              <a:t>Nine Core Analytics</a:t>
            </a:r>
            <a:endParaRPr lang="en-US" b="1" dirty="0">
              <a:latin typeface="Androgyne" panose="05080000000003050000" pitchFamily="82" charset="0"/>
            </a:endParaRPr>
          </a:p>
        </p:txBody>
      </p:sp>
      <p:sp>
        <p:nvSpPr>
          <p:cNvPr id="3" name="Content Placeholder 2">
            <a:extLst>
              <a:ext uri="{FF2B5EF4-FFF2-40B4-BE49-F238E27FC236}">
                <a16:creationId xmlns:a16="http://schemas.microsoft.com/office/drawing/2014/main" id="{BF494B9F-6041-1E58-CA6E-1A8000075B70}"/>
              </a:ext>
            </a:extLst>
          </p:cNvPr>
          <p:cNvSpPr>
            <a:spLocks noGrp="1"/>
          </p:cNvSpPr>
          <p:nvPr>
            <p:ph idx="1"/>
          </p:nvPr>
        </p:nvSpPr>
        <p:spPr>
          <a:xfrm>
            <a:off x="822960" y="2003050"/>
            <a:ext cx="7543801" cy="4023360"/>
          </a:xfrm>
        </p:spPr>
        <p:txBody>
          <a:bodyPr>
            <a:noAutofit/>
          </a:bodyPr>
          <a:lstStyle/>
          <a:p>
            <a:r>
              <a:rPr lang="en-US" sz="1400" b="1" dirty="0"/>
              <a:t>9. Correlation of Points with Grid &amp; Laps</a:t>
            </a:r>
            <a:endParaRPr lang="en-US" sz="1400" dirty="0"/>
          </a:p>
          <a:p>
            <a:r>
              <a:rPr lang="en-US" sz="1400" dirty="0"/>
              <a:t>Computed Pearson correlations.</a:t>
            </a:r>
          </a:p>
          <a:p>
            <a:r>
              <a:rPr lang="en-US" sz="1400" dirty="0"/>
              <a:t>Negative correlation between grid position and points: starting higher yields more points.</a:t>
            </a:r>
          </a:p>
          <a:p>
            <a:r>
              <a:rPr lang="en-US" sz="1400" dirty="0"/>
              <a:t>Weak correlation between laps completed and points: reliability matters but doesn’t guarantee high points.</a:t>
            </a:r>
          </a:p>
          <a:p>
            <a:pPr algn="just"/>
            <a:endParaRPr lang="en-US" sz="1400" dirty="0">
              <a:latin typeface="Androgyne" panose="05080000000003050000" pitchFamily="82" charset="0"/>
            </a:endParaRPr>
          </a:p>
        </p:txBody>
      </p:sp>
    </p:spTree>
    <p:extLst>
      <p:ext uri="{BB962C8B-B14F-4D97-AF65-F5344CB8AC3E}">
        <p14:creationId xmlns:p14="http://schemas.microsoft.com/office/powerpoint/2010/main" val="38063140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323" y="286604"/>
            <a:ext cx="9045677" cy="1450757"/>
          </a:xfrm>
        </p:spPr>
        <p:txBody>
          <a:bodyPr>
            <a:normAutofit/>
          </a:bodyPr>
          <a:lstStyle/>
          <a:p>
            <a:pPr algn="ctr"/>
            <a:r>
              <a:rPr lang="en-US" b="1" dirty="0"/>
              <a:t>Three Visualizations </a:t>
            </a:r>
          </a:p>
        </p:txBody>
      </p:sp>
      <p:sp>
        <p:nvSpPr>
          <p:cNvPr id="5" name="TextBox 4">
            <a:extLst>
              <a:ext uri="{FF2B5EF4-FFF2-40B4-BE49-F238E27FC236}">
                <a16:creationId xmlns:a16="http://schemas.microsoft.com/office/drawing/2014/main" id="{964D94A1-F54E-17D1-014A-9D0B40707F70}"/>
              </a:ext>
            </a:extLst>
          </p:cNvPr>
          <p:cNvSpPr txBox="1"/>
          <p:nvPr/>
        </p:nvSpPr>
        <p:spPr>
          <a:xfrm>
            <a:off x="457201" y="1951762"/>
            <a:ext cx="8158162" cy="954107"/>
          </a:xfrm>
          <a:prstGeom prst="rect">
            <a:avLst/>
          </a:prstGeom>
          <a:noFill/>
        </p:spPr>
        <p:txBody>
          <a:bodyPr wrap="square">
            <a:spAutoFit/>
          </a:bodyPr>
          <a:lstStyle/>
          <a:p>
            <a:pPr>
              <a:buNone/>
            </a:pPr>
            <a:r>
              <a:rPr lang="en-US" sz="1400" b="1" dirty="0"/>
              <a:t>Plot 1: Top 10 Drivers by Total Points</a:t>
            </a:r>
          </a:p>
          <a:p>
            <a:pPr>
              <a:buFont typeface="Arial" panose="020B0604020202020204" pitchFamily="34" charset="0"/>
              <a:buChar char="•"/>
            </a:pPr>
            <a:r>
              <a:rPr lang="en-US" sz="1400" dirty="0"/>
              <a:t>Horizontal bar chart of drivers with most career points.</a:t>
            </a:r>
          </a:p>
          <a:p>
            <a:pPr>
              <a:buFont typeface="Arial" panose="020B0604020202020204" pitchFamily="34" charset="0"/>
              <a:buChar char="•"/>
            </a:pPr>
            <a:r>
              <a:rPr lang="en-US" sz="1400" dirty="0"/>
              <a:t>Visualizes dominance eras clearly.</a:t>
            </a:r>
          </a:p>
          <a:p>
            <a:pPr>
              <a:buFont typeface="Arial" panose="020B0604020202020204" pitchFamily="34" charset="0"/>
              <a:buChar char="•"/>
            </a:pPr>
            <a:r>
              <a:rPr lang="en-US" sz="1400" dirty="0"/>
              <a:t>Hamilton, Vettel, Verstappen emerge as top performers.</a:t>
            </a:r>
          </a:p>
        </p:txBody>
      </p:sp>
      <p:pic>
        <p:nvPicPr>
          <p:cNvPr id="8" name="Picture 7">
            <a:extLst>
              <a:ext uri="{FF2B5EF4-FFF2-40B4-BE49-F238E27FC236}">
                <a16:creationId xmlns:a16="http://schemas.microsoft.com/office/drawing/2014/main" id="{BC916057-2AFE-580D-ECCA-85E78FE01E57}"/>
              </a:ext>
            </a:extLst>
          </p:cNvPr>
          <p:cNvPicPr>
            <a:picLocks noChangeAspect="1"/>
          </p:cNvPicPr>
          <p:nvPr/>
        </p:nvPicPr>
        <p:blipFill>
          <a:blip r:embed="rId2"/>
          <a:stretch>
            <a:fillRect/>
          </a:stretch>
        </p:blipFill>
        <p:spPr>
          <a:xfrm>
            <a:off x="1783575" y="2905869"/>
            <a:ext cx="5505413" cy="3085513"/>
          </a:xfrm>
          <a:prstGeom prst="rect">
            <a:avLst/>
          </a:prstGeom>
        </p:spPr>
      </p:pic>
    </p:spTree>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228</TotalTime>
  <Words>894</Words>
  <Application>Microsoft Office PowerPoint</Application>
  <PresentationFormat>On-screen Show (4:3)</PresentationFormat>
  <Paragraphs>98</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Androgyne</vt:lpstr>
      <vt:lpstr>Arial</vt:lpstr>
      <vt:lpstr>Calibri</vt:lpstr>
      <vt:lpstr>Calibri Light</vt:lpstr>
      <vt:lpstr>Retrospect</vt:lpstr>
      <vt:lpstr>  F1 Data Analysis  Source: : https://www.kaggle.com/datasets/rohanrao/formula-1-world-championship-1950-2020 Dataset: f1_analytics_dataset Email: ankitabhamidimarri21804@gmail.com Phone : 6304450121 LinkedIn : https://www.linkedin.com/in/ankita-bhamidimarri/</vt:lpstr>
      <vt:lpstr>Introduction</vt:lpstr>
      <vt:lpstr>Initial Analysis of the Dataset</vt:lpstr>
      <vt:lpstr>Nine Core Analytics</vt:lpstr>
      <vt:lpstr>Nine Core Analytics</vt:lpstr>
      <vt:lpstr>Nine Core Analytics</vt:lpstr>
      <vt:lpstr>Nine Core Analytics</vt:lpstr>
      <vt:lpstr>Nine Core Analytics</vt:lpstr>
      <vt:lpstr>Three Visualizations </vt:lpstr>
      <vt:lpstr>Three Visualizations </vt:lpstr>
      <vt:lpstr>Three Visualizations </vt:lpstr>
      <vt:lpstr>Key Observations and Insights</vt:lpstr>
      <vt:lpstr>Dataset Observation</vt:lpstr>
      <vt:lpstr>Conclusion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HANU SATYA BHARADWAJ KOLLEPARA</dc:creator>
  <cp:keywords/>
  <dc:description>generated using python-pptx</dc:description>
  <cp:lastModifiedBy>Ankita Bhamidimarri</cp:lastModifiedBy>
  <cp:revision>18</cp:revision>
  <dcterms:created xsi:type="dcterms:W3CDTF">2013-01-27T09:14:16Z</dcterms:created>
  <dcterms:modified xsi:type="dcterms:W3CDTF">2025-09-26T06:15:16Z</dcterms:modified>
  <cp:category/>
</cp:coreProperties>
</file>