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6" r:id="rId2"/>
    <p:sldId id="267" r:id="rId3"/>
    <p:sldId id="269" r:id="rId4"/>
    <p:sldId id="270" r:id="rId5"/>
    <p:sldId id="271" r:id="rId6"/>
    <p:sldId id="272" r:id="rId7"/>
    <p:sldId id="273" r:id="rId8"/>
    <p:sldId id="286" r:id="rId9"/>
    <p:sldId id="274" r:id="rId10"/>
    <p:sldId id="278" r:id="rId11"/>
    <p:sldId id="279" r:id="rId12"/>
    <p:sldId id="280" r:id="rId13"/>
    <p:sldId id="281" r:id="rId14"/>
    <p:sldId id="282" r:id="rId15"/>
    <p:sldId id="283" r:id="rId16"/>
    <p:sldId id="275" r:id="rId17"/>
    <p:sldId id="284" r:id="rId18"/>
    <p:sldId id="288" r:id="rId19"/>
    <p:sldId id="289" r:id="rId20"/>
    <p:sldId id="290" r:id="rId21"/>
    <p:sldId id="303" r:id="rId22"/>
    <p:sldId id="294" r:id="rId23"/>
    <p:sldId id="295" r:id="rId24"/>
    <p:sldId id="296" r:id="rId25"/>
    <p:sldId id="291" r:id="rId26"/>
    <p:sldId id="292" r:id="rId27"/>
    <p:sldId id="297" r:id="rId28"/>
    <p:sldId id="298" r:id="rId29"/>
    <p:sldId id="299" r:id="rId30"/>
    <p:sldId id="300" r:id="rId31"/>
    <p:sldId id="301" r:id="rId32"/>
    <p:sldId id="302" r:id="rId33"/>
    <p:sldId id="26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EC32AE"/>
    <a:srgbClr val="FFFF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13/09/2022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B11BF6A-3E73-47F1-8C82-2E6C5A26B350}" type="slidenum">
              <a:rPr lang="en-GB" smtClean="0"/>
              <a:t>27</a:t>
            </a:fld>
            <a:endParaRPr lang="en-GB"/>
          </a:p>
        </p:txBody>
      </p:sp>
    </p:spTree>
    <p:extLst>
      <p:ext uri="{BB962C8B-B14F-4D97-AF65-F5344CB8AC3E}">
        <p14:creationId xmlns:p14="http://schemas.microsoft.com/office/powerpoint/2010/main" val="339566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054EB6-087D-2E35-D54F-458E6925A982}"/>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 y="38079"/>
            <a:ext cx="12192001" cy="6819921"/>
          </a:xfrm>
          <a:prstGeom prst="rect">
            <a:avLst/>
          </a:prstGeom>
        </p:spPr>
      </p:pic>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44247" y="1986448"/>
            <a:ext cx="10566178" cy="2739211"/>
          </a:xfrm>
          <a:prstGeom prst="rect">
            <a:avLst/>
          </a:prstGeom>
          <a:noFill/>
        </p:spPr>
        <p:txBody>
          <a:bodyPr wrap="square" rtlCol="0">
            <a:spAutoFit/>
          </a:bodyPr>
          <a:lstStyle/>
          <a:p>
            <a:r>
              <a:rPr lang="en-US" sz="4800" b="1" dirty="0">
                <a:solidFill>
                  <a:schemeClr val="accent2"/>
                </a:solidFill>
                <a:effectLst>
                  <a:glow rad="127000">
                    <a:srgbClr val="3B3B3B"/>
                  </a:glow>
                </a:effectLst>
                <a:latin typeface="Arial" panose="020B0604020202020204" pitchFamily="34" charset="0"/>
                <a:cs typeface="Arial" panose="020B0604020202020204" pitchFamily="34" charset="0"/>
              </a:rPr>
              <a:t>Go-To-Market (G2M) Strategy for Cab Investment Firm</a:t>
            </a:r>
          </a:p>
          <a:p>
            <a:endParaRPr lang="en-GB" sz="4000" dirty="0">
              <a:solidFill>
                <a:schemeClr val="accent2"/>
              </a:solidFill>
              <a:latin typeface="Arial" panose="020B0604020202020204" pitchFamily="34" charset="0"/>
              <a:cs typeface="Arial" panose="020B0604020202020204" pitchFamily="34" charset="0"/>
            </a:endParaRPr>
          </a:p>
          <a:p>
            <a:pPr algn="r"/>
            <a:r>
              <a:rPr lang="en-GB" sz="3600" b="1" i="0" dirty="0">
                <a:solidFill>
                  <a:schemeClr val="accent2"/>
                </a:solidFill>
                <a:effectLst>
                  <a:glow rad="127000">
                    <a:schemeClr val="tx1"/>
                  </a:glow>
                </a:effectLst>
                <a:latin typeface="Arial" panose="020B0604020202020204" pitchFamily="34" charset="0"/>
                <a:cs typeface="Arial" panose="020B0604020202020204" pitchFamily="34" charset="0"/>
              </a:rPr>
              <a:t>Ankita Jadhav</a:t>
            </a:r>
            <a:endParaRPr lang="en-US" sz="3600" dirty="0">
              <a:solidFill>
                <a:schemeClr val="accent2"/>
              </a:solidFill>
              <a:effectLst>
                <a:glow rad="127000">
                  <a:schemeClr val="tx1"/>
                </a:glo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C9A3-F074-43EF-825C-0333962C4838}"/>
              </a:ext>
            </a:extLst>
          </p:cNvPr>
          <p:cNvSpPr>
            <a:spLocks noGrp="1"/>
          </p:cNvSpPr>
          <p:nvPr>
            <p:ph type="title"/>
          </p:nvPr>
        </p:nvSpPr>
        <p:spPr/>
        <p:txBody>
          <a:bodyPr>
            <a:normAutofit/>
          </a:bodyPr>
          <a:lstStyle/>
          <a:p>
            <a:r>
              <a:rPr lang="en-GB" sz="3600" dirty="0">
                <a:solidFill>
                  <a:schemeClr val="accent2"/>
                </a:solidFill>
                <a:latin typeface="Arial" panose="020B0604020202020204" pitchFamily="34" charset="0"/>
                <a:cs typeface="Arial" panose="020B0604020202020204" pitchFamily="34" charset="0"/>
              </a:rPr>
              <a:t>Pink Cab: Price Charged per KM per City</a:t>
            </a:r>
          </a:p>
        </p:txBody>
      </p:sp>
      <p:pic>
        <p:nvPicPr>
          <p:cNvPr id="5" name="Content Placeholder 4">
            <a:extLst>
              <a:ext uri="{FF2B5EF4-FFF2-40B4-BE49-F238E27FC236}">
                <a16:creationId xmlns:a16="http://schemas.microsoft.com/office/drawing/2014/main" id="{B6A74E70-65C0-4F85-8B54-9B1EFC8C7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912" y="1825625"/>
            <a:ext cx="7680960" cy="4786190"/>
          </a:xfrm>
        </p:spPr>
      </p:pic>
      <p:sp>
        <p:nvSpPr>
          <p:cNvPr id="7" name="TextBox 6">
            <a:extLst>
              <a:ext uri="{FF2B5EF4-FFF2-40B4-BE49-F238E27FC236}">
                <a16:creationId xmlns:a16="http://schemas.microsoft.com/office/drawing/2014/main" id="{7CB53963-383D-4D0C-8D13-6DE2607C7623}"/>
              </a:ext>
            </a:extLst>
          </p:cNvPr>
          <p:cNvSpPr txBox="1"/>
          <p:nvPr/>
        </p:nvSpPr>
        <p:spPr>
          <a:xfrm>
            <a:off x="8529304" y="1870791"/>
            <a:ext cx="2905834" cy="1938992"/>
          </a:xfrm>
          <a:prstGeom prst="rect">
            <a:avLst/>
          </a:prstGeom>
          <a:noFill/>
        </p:spPr>
        <p:txBody>
          <a:bodyPr wrap="square">
            <a:spAutoFit/>
          </a:bodyPr>
          <a:lstStyle/>
          <a:p>
            <a:r>
              <a:rPr lang="en-GB" sz="2400" dirty="0">
                <a:latin typeface="Arial" panose="020B0604020202020204" pitchFamily="34" charset="0"/>
                <a:ea typeface="+mj-ea"/>
                <a:cs typeface="Arial" panose="020B0604020202020204" pitchFamily="34" charset="0"/>
              </a:rPr>
              <a:t>For Pink cab all the cities have the same increase in price charge with increase in distance</a:t>
            </a:r>
          </a:p>
        </p:txBody>
      </p:sp>
    </p:spTree>
    <p:extLst>
      <p:ext uri="{BB962C8B-B14F-4D97-AF65-F5344CB8AC3E}">
        <p14:creationId xmlns:p14="http://schemas.microsoft.com/office/powerpoint/2010/main" val="1371986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831F7-08ED-42F9-BACD-F3DB2F331B12}"/>
              </a:ext>
            </a:extLst>
          </p:cNvPr>
          <p:cNvSpPr>
            <a:spLocks noGrp="1"/>
          </p:cNvSpPr>
          <p:nvPr>
            <p:ph type="title"/>
          </p:nvPr>
        </p:nvSpPr>
        <p:spPr>
          <a:xfrm>
            <a:off x="592601" y="224449"/>
            <a:ext cx="11006797" cy="1325563"/>
          </a:xfrm>
        </p:spPr>
        <p:txBody>
          <a:bodyPr>
            <a:normAutofit/>
          </a:bodyPr>
          <a:lstStyle/>
          <a:p>
            <a:r>
              <a:rPr lang="en-GB" sz="3600" dirty="0">
                <a:solidFill>
                  <a:schemeClr val="accent2"/>
                </a:solidFill>
                <a:latin typeface="Arial" panose="020B0604020202020204" pitchFamily="34" charset="0"/>
                <a:cs typeface="Arial" panose="020B0604020202020204" pitchFamily="34" charset="0"/>
              </a:rPr>
              <a:t>Yellow Cab: Price Charged per KM per City</a:t>
            </a:r>
            <a:endParaRPr lang="en-GB" sz="36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DF50C8B8-EC6A-4C82-B1A7-EFACD800DBF2}"/>
              </a:ext>
            </a:extLst>
          </p:cNvPr>
          <p:cNvPicPr>
            <a:picLocks noChangeAspect="1"/>
          </p:cNvPicPr>
          <p:nvPr/>
        </p:nvPicPr>
        <p:blipFill>
          <a:blip r:embed="rId2"/>
          <a:stretch>
            <a:fillRect/>
          </a:stretch>
        </p:blipFill>
        <p:spPr>
          <a:xfrm>
            <a:off x="592602" y="1436662"/>
            <a:ext cx="7679202" cy="4795326"/>
          </a:xfrm>
          <a:prstGeom prst="rect">
            <a:avLst/>
          </a:prstGeom>
        </p:spPr>
      </p:pic>
      <p:sp>
        <p:nvSpPr>
          <p:cNvPr id="5" name="TextBox 4">
            <a:extLst>
              <a:ext uri="{FF2B5EF4-FFF2-40B4-BE49-F238E27FC236}">
                <a16:creationId xmlns:a16="http://schemas.microsoft.com/office/drawing/2014/main" id="{283BF92E-E29A-4AF8-9D18-46D008F14AE7}"/>
              </a:ext>
            </a:extLst>
          </p:cNvPr>
          <p:cNvSpPr txBox="1"/>
          <p:nvPr/>
        </p:nvSpPr>
        <p:spPr>
          <a:xfrm>
            <a:off x="8703212" y="1442296"/>
            <a:ext cx="2803844" cy="2308324"/>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In New York City the Price charged for Yellow Cab is more in comparison to the other cities</a:t>
            </a:r>
          </a:p>
        </p:txBody>
      </p:sp>
    </p:spTree>
    <p:extLst>
      <p:ext uri="{BB962C8B-B14F-4D97-AF65-F5344CB8AC3E}">
        <p14:creationId xmlns:p14="http://schemas.microsoft.com/office/powerpoint/2010/main" val="119279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p:txBody>
          <a:bodyPr/>
          <a:lstStyle/>
          <a:p>
            <a:r>
              <a:rPr lang="en-GB" sz="3600" dirty="0">
                <a:solidFill>
                  <a:schemeClr val="accent2"/>
                </a:solidFill>
                <a:latin typeface="Arial" panose="020B0604020202020204" pitchFamily="34" charset="0"/>
                <a:cs typeface="Arial" panose="020B0604020202020204" pitchFamily="34" charset="0"/>
              </a:rPr>
              <a:t>Cab Users per City</a:t>
            </a:r>
          </a:p>
        </p:txBody>
      </p:sp>
      <p:pic>
        <p:nvPicPr>
          <p:cNvPr id="3" name="Picture 2">
            <a:extLst>
              <a:ext uri="{FF2B5EF4-FFF2-40B4-BE49-F238E27FC236}">
                <a16:creationId xmlns:a16="http://schemas.microsoft.com/office/drawing/2014/main" id="{D31FAF57-8ABC-4ECE-80A7-C65383B21709}"/>
              </a:ext>
            </a:extLst>
          </p:cNvPr>
          <p:cNvPicPr>
            <a:picLocks noChangeAspect="1"/>
          </p:cNvPicPr>
          <p:nvPr/>
        </p:nvPicPr>
        <p:blipFill>
          <a:blip r:embed="rId2"/>
          <a:stretch>
            <a:fillRect/>
          </a:stretch>
        </p:blipFill>
        <p:spPr>
          <a:xfrm>
            <a:off x="661183" y="1620754"/>
            <a:ext cx="7270466" cy="4872121"/>
          </a:xfrm>
          <a:prstGeom prst="rect">
            <a:avLst/>
          </a:prstGeom>
        </p:spPr>
      </p:pic>
      <p:sp>
        <p:nvSpPr>
          <p:cNvPr id="5" name="TextBox 4">
            <a:extLst>
              <a:ext uri="{FF2B5EF4-FFF2-40B4-BE49-F238E27FC236}">
                <a16:creationId xmlns:a16="http://schemas.microsoft.com/office/drawing/2014/main" id="{F361A40B-622A-473C-B530-C081E2445427}"/>
              </a:ext>
            </a:extLst>
          </p:cNvPr>
          <p:cNvSpPr txBox="1"/>
          <p:nvPr/>
        </p:nvSpPr>
        <p:spPr>
          <a:xfrm>
            <a:off x="8496887" y="1620754"/>
            <a:ext cx="2784138" cy="2677656"/>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New York City has the highest Cab users with 28% followed by Chicago with 16% and Los Angeles with 13%</a:t>
            </a:r>
          </a:p>
        </p:txBody>
      </p:sp>
    </p:spTree>
    <p:extLst>
      <p:ext uri="{BB962C8B-B14F-4D97-AF65-F5344CB8AC3E}">
        <p14:creationId xmlns:p14="http://schemas.microsoft.com/office/powerpoint/2010/main" val="291885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E1FB-D600-4CFD-8126-718015D0E04B}"/>
              </a:ext>
            </a:extLst>
          </p:cNvPr>
          <p:cNvSpPr>
            <a:spLocks noGrp="1"/>
          </p:cNvSpPr>
          <p:nvPr>
            <p:ph type="title"/>
          </p:nvPr>
        </p:nvSpPr>
        <p:spPr>
          <a:xfrm>
            <a:off x="838200" y="365125"/>
            <a:ext cx="10515600" cy="922069"/>
          </a:xfrm>
        </p:spPr>
        <p:txBody>
          <a:bodyPr>
            <a:normAutofit/>
          </a:bodyPr>
          <a:lstStyle/>
          <a:p>
            <a:r>
              <a:rPr lang="en-GB" dirty="0">
                <a:solidFill>
                  <a:schemeClr val="accent2"/>
                </a:solidFill>
                <a:latin typeface="Arial" panose="020B0604020202020204" pitchFamily="34" charset="0"/>
                <a:cs typeface="Arial" panose="020B0604020202020204" pitchFamily="34" charset="0"/>
              </a:rPr>
              <a:t>Transaction per City for both Cabs</a:t>
            </a:r>
          </a:p>
        </p:txBody>
      </p:sp>
      <p:pic>
        <p:nvPicPr>
          <p:cNvPr id="3" name="Picture 2">
            <a:extLst>
              <a:ext uri="{FF2B5EF4-FFF2-40B4-BE49-F238E27FC236}">
                <a16:creationId xmlns:a16="http://schemas.microsoft.com/office/drawing/2014/main" id="{55ED89D2-163E-494D-A6A9-AE72C0FC0BC2}"/>
              </a:ext>
            </a:extLst>
          </p:cNvPr>
          <p:cNvPicPr>
            <a:picLocks noChangeAspect="1"/>
          </p:cNvPicPr>
          <p:nvPr/>
        </p:nvPicPr>
        <p:blipFill>
          <a:blip r:embed="rId2"/>
          <a:stretch>
            <a:fillRect/>
          </a:stretch>
        </p:blipFill>
        <p:spPr>
          <a:xfrm>
            <a:off x="737895" y="1353176"/>
            <a:ext cx="5564432" cy="3802331"/>
          </a:xfrm>
          <a:prstGeom prst="rect">
            <a:avLst/>
          </a:prstGeom>
        </p:spPr>
      </p:pic>
      <p:pic>
        <p:nvPicPr>
          <p:cNvPr id="4" name="Picture 3">
            <a:extLst>
              <a:ext uri="{FF2B5EF4-FFF2-40B4-BE49-F238E27FC236}">
                <a16:creationId xmlns:a16="http://schemas.microsoft.com/office/drawing/2014/main" id="{747DD870-AE5E-4F8F-BEF4-C29C7D3B1E53}"/>
              </a:ext>
            </a:extLst>
          </p:cNvPr>
          <p:cNvPicPr>
            <a:picLocks noChangeAspect="1"/>
          </p:cNvPicPr>
          <p:nvPr/>
        </p:nvPicPr>
        <p:blipFill>
          <a:blip r:embed="rId3"/>
          <a:stretch>
            <a:fillRect/>
          </a:stretch>
        </p:blipFill>
        <p:spPr>
          <a:xfrm>
            <a:off x="6609472" y="1307790"/>
            <a:ext cx="5441192" cy="4120759"/>
          </a:xfrm>
          <a:prstGeom prst="rect">
            <a:avLst/>
          </a:prstGeom>
        </p:spPr>
      </p:pic>
      <p:sp>
        <p:nvSpPr>
          <p:cNvPr id="6" name="TextBox 5">
            <a:extLst>
              <a:ext uri="{FF2B5EF4-FFF2-40B4-BE49-F238E27FC236}">
                <a16:creationId xmlns:a16="http://schemas.microsoft.com/office/drawing/2014/main" id="{0C305182-A90D-44F1-8671-105029791D33}"/>
              </a:ext>
            </a:extLst>
          </p:cNvPr>
          <p:cNvSpPr txBox="1"/>
          <p:nvPr/>
        </p:nvSpPr>
        <p:spPr>
          <a:xfrm>
            <a:off x="1026943" y="5576143"/>
            <a:ext cx="11165058" cy="1015663"/>
          </a:xfrm>
          <a:prstGeom prst="rect">
            <a:avLst/>
          </a:prstGeom>
          <a:noFill/>
        </p:spPr>
        <p:txBody>
          <a:bodyPr wrap="square">
            <a:spAutoFit/>
          </a:bodyPr>
          <a:lstStyle/>
          <a:p>
            <a:pPr marL="342900" indent="-342900">
              <a:buFont typeface="Wingdings" panose="05000000000000000000" pitchFamily="2" charset="2"/>
              <a:buChar char="§"/>
            </a:pPr>
            <a:r>
              <a:rPr lang="en-GB" sz="2000" dirty="0">
                <a:latin typeface="Arial" panose="020B0604020202020204" pitchFamily="34" charset="0"/>
                <a:cs typeface="Arial" panose="020B0604020202020204" pitchFamily="34" charset="0"/>
              </a:rPr>
              <a:t>Transaction for Yellow Cab is highest in New York City(31%) and New York City has the highest Cab Users of 28% as per the previous slide.</a:t>
            </a:r>
          </a:p>
          <a:p>
            <a:pPr marL="342900" indent="-342900">
              <a:buFont typeface="Wingdings" panose="05000000000000000000" pitchFamily="2" charset="2"/>
              <a:buChar char="§"/>
            </a:pPr>
            <a:r>
              <a:rPr lang="en-GB" sz="2000" dirty="0">
                <a:latin typeface="Arial" panose="020B0604020202020204" pitchFamily="34" charset="0"/>
                <a:cs typeface="Arial" panose="020B0604020202020204" pitchFamily="34" charset="0"/>
              </a:rPr>
              <a:t>Transaction for Pink Cab is highest in Los Angeles City.</a:t>
            </a:r>
          </a:p>
        </p:txBody>
      </p:sp>
      <p:sp>
        <p:nvSpPr>
          <p:cNvPr id="10" name="Arrow: Right 9">
            <a:extLst>
              <a:ext uri="{FF2B5EF4-FFF2-40B4-BE49-F238E27FC236}">
                <a16:creationId xmlns:a16="http://schemas.microsoft.com/office/drawing/2014/main" id="{9EC249F7-B9A6-4CB2-866B-B4BC4A348789}"/>
              </a:ext>
            </a:extLst>
          </p:cNvPr>
          <p:cNvSpPr/>
          <p:nvPr/>
        </p:nvSpPr>
        <p:spPr>
          <a:xfrm>
            <a:off x="4389120" y="5020676"/>
            <a:ext cx="633046" cy="156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0056F395-1BE7-455D-A189-9BCE0A979CFE}"/>
              </a:ext>
            </a:extLst>
          </p:cNvPr>
          <p:cNvSpPr/>
          <p:nvPr/>
        </p:nvSpPr>
        <p:spPr>
          <a:xfrm>
            <a:off x="6879101" y="4822240"/>
            <a:ext cx="562707" cy="198436"/>
          </a:xfrm>
          <a:prstGeom prst="rightArrow">
            <a:avLst>
              <a:gd name="adj1" fmla="val 50000"/>
              <a:gd name="adj2"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793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9C3A-BB22-41C0-BD19-52C7374A5058}"/>
              </a:ext>
            </a:extLst>
          </p:cNvPr>
          <p:cNvSpPr>
            <a:spLocks noGrp="1"/>
          </p:cNvSpPr>
          <p:nvPr>
            <p:ph type="title"/>
          </p:nvPr>
        </p:nvSpPr>
        <p:spPr>
          <a:xfrm>
            <a:off x="838200" y="365125"/>
            <a:ext cx="11080652" cy="806363"/>
          </a:xfrm>
        </p:spPr>
        <p:txBody>
          <a:bodyPr vert="horz" lIns="91440" tIns="45720" rIns="91440" bIns="45720" rtlCol="0" anchor="ctr">
            <a:normAutofit/>
          </a:bodyPr>
          <a:lstStyle/>
          <a:p>
            <a:r>
              <a:rPr lang="en-GB" dirty="0">
                <a:solidFill>
                  <a:schemeClr val="accent2"/>
                </a:solidFill>
                <a:latin typeface="Arial" panose="020B0604020202020204" pitchFamily="34" charset="0"/>
                <a:cs typeface="Arial" panose="020B0604020202020204" pitchFamily="34" charset="0"/>
              </a:rPr>
              <a:t>Price Charged per Gender for both Cabs</a:t>
            </a:r>
          </a:p>
        </p:txBody>
      </p:sp>
      <p:pic>
        <p:nvPicPr>
          <p:cNvPr id="3" name="Picture 2">
            <a:extLst>
              <a:ext uri="{FF2B5EF4-FFF2-40B4-BE49-F238E27FC236}">
                <a16:creationId xmlns:a16="http://schemas.microsoft.com/office/drawing/2014/main" id="{5756580B-3CFA-49EA-A793-09B17E052B3B}"/>
              </a:ext>
            </a:extLst>
          </p:cNvPr>
          <p:cNvPicPr>
            <a:picLocks noChangeAspect="1"/>
          </p:cNvPicPr>
          <p:nvPr/>
        </p:nvPicPr>
        <p:blipFill>
          <a:blip r:embed="rId2"/>
          <a:stretch>
            <a:fillRect/>
          </a:stretch>
        </p:blipFill>
        <p:spPr>
          <a:xfrm>
            <a:off x="738407" y="1690688"/>
            <a:ext cx="4663587" cy="3995824"/>
          </a:xfrm>
          <a:prstGeom prst="rect">
            <a:avLst/>
          </a:prstGeom>
        </p:spPr>
      </p:pic>
      <p:pic>
        <p:nvPicPr>
          <p:cNvPr id="4" name="Picture 3">
            <a:extLst>
              <a:ext uri="{FF2B5EF4-FFF2-40B4-BE49-F238E27FC236}">
                <a16:creationId xmlns:a16="http://schemas.microsoft.com/office/drawing/2014/main" id="{4038F230-CFDA-4EC0-B0EA-2764E9CD0FCB}"/>
              </a:ext>
            </a:extLst>
          </p:cNvPr>
          <p:cNvPicPr>
            <a:picLocks noChangeAspect="1"/>
          </p:cNvPicPr>
          <p:nvPr/>
        </p:nvPicPr>
        <p:blipFill>
          <a:blip r:embed="rId3"/>
          <a:stretch>
            <a:fillRect/>
          </a:stretch>
        </p:blipFill>
        <p:spPr>
          <a:xfrm>
            <a:off x="6541029" y="1171488"/>
            <a:ext cx="4812771" cy="4371975"/>
          </a:xfrm>
          <a:prstGeom prst="rect">
            <a:avLst/>
          </a:prstGeom>
        </p:spPr>
      </p:pic>
      <p:sp>
        <p:nvSpPr>
          <p:cNvPr id="6" name="TextBox 5">
            <a:extLst>
              <a:ext uri="{FF2B5EF4-FFF2-40B4-BE49-F238E27FC236}">
                <a16:creationId xmlns:a16="http://schemas.microsoft.com/office/drawing/2014/main" id="{202AF381-0BCE-4AEB-8133-692AA0875C6F}"/>
              </a:ext>
            </a:extLst>
          </p:cNvPr>
          <p:cNvSpPr txBox="1"/>
          <p:nvPr/>
        </p:nvSpPr>
        <p:spPr>
          <a:xfrm>
            <a:off x="1403252" y="5749661"/>
            <a:ext cx="10515600" cy="1200329"/>
          </a:xfrm>
          <a:prstGeom prst="rect">
            <a:avLst/>
          </a:prstGeom>
          <a:noFill/>
        </p:spPr>
        <p:txBody>
          <a:bodyPr wrap="square">
            <a:spAutoFit/>
          </a:bodyPr>
          <a:lstStyle>
            <a:defPPr>
              <a:defRPr lang="en-US"/>
            </a:defPPr>
            <a:lvl1pPr marL="342900" indent="-342900">
              <a:buFont typeface="Wingdings" panose="05000000000000000000" pitchFamily="2" charset="2"/>
              <a:buChar char="§"/>
              <a:defRPr sz="2000">
                <a:latin typeface="Arial" panose="020B0604020202020204" pitchFamily="34" charset="0"/>
                <a:cs typeface="Arial" panose="020B0604020202020204" pitchFamily="34" charset="0"/>
              </a:defRPr>
            </a:lvl1pPr>
          </a:lstStyle>
          <a:p>
            <a:r>
              <a:rPr lang="en-GB" dirty="0"/>
              <a:t>Yellow Cab charge less from Female Customers whereas Pink Cab charges same for both Male and Female Customers.</a:t>
            </a:r>
          </a:p>
        </p:txBody>
      </p:sp>
    </p:spTree>
    <p:extLst>
      <p:ext uri="{BB962C8B-B14F-4D97-AF65-F5344CB8AC3E}">
        <p14:creationId xmlns:p14="http://schemas.microsoft.com/office/powerpoint/2010/main" val="175506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A308-2AC0-44BF-BA69-67789CCDC5FE}"/>
              </a:ext>
            </a:extLst>
          </p:cNvPr>
          <p:cNvSpPr>
            <a:spLocks noGrp="1"/>
          </p:cNvSpPr>
          <p:nvPr>
            <p:ph type="title"/>
          </p:nvPr>
        </p:nvSpPr>
        <p:spPr>
          <a:xfrm>
            <a:off x="838200" y="365125"/>
            <a:ext cx="10812694" cy="1325563"/>
          </a:xfrm>
        </p:spPr>
        <p:txBody>
          <a:bodyPr vert="horz" lIns="91440" tIns="45720" rIns="91440" bIns="45720" rtlCol="0" anchor="ctr">
            <a:normAutofit/>
          </a:bodyPr>
          <a:lstStyle/>
          <a:p>
            <a:r>
              <a:rPr lang="en-GB" dirty="0">
                <a:solidFill>
                  <a:schemeClr val="accent2"/>
                </a:solidFill>
                <a:latin typeface="Arial" panose="020B0604020202020204" pitchFamily="34" charset="0"/>
                <a:cs typeface="Arial" panose="020B0604020202020204" pitchFamily="34" charset="0"/>
              </a:rPr>
              <a:t>Customer Share per Gender for both Cabs</a:t>
            </a:r>
          </a:p>
        </p:txBody>
      </p:sp>
      <p:pic>
        <p:nvPicPr>
          <p:cNvPr id="3" name="Picture 2">
            <a:extLst>
              <a:ext uri="{FF2B5EF4-FFF2-40B4-BE49-F238E27FC236}">
                <a16:creationId xmlns:a16="http://schemas.microsoft.com/office/drawing/2014/main" id="{D26F0299-E6B9-48FC-9869-E6F94F1B808E}"/>
              </a:ext>
            </a:extLst>
          </p:cNvPr>
          <p:cNvPicPr>
            <a:picLocks noChangeAspect="1"/>
          </p:cNvPicPr>
          <p:nvPr/>
        </p:nvPicPr>
        <p:blipFill>
          <a:blip r:embed="rId2"/>
          <a:stretch>
            <a:fillRect/>
          </a:stretch>
        </p:blipFill>
        <p:spPr>
          <a:xfrm>
            <a:off x="720822" y="1835150"/>
            <a:ext cx="5947263" cy="4657725"/>
          </a:xfrm>
          <a:prstGeom prst="rect">
            <a:avLst/>
          </a:prstGeom>
        </p:spPr>
      </p:pic>
      <p:sp>
        <p:nvSpPr>
          <p:cNvPr id="5" name="TextBox 4">
            <a:extLst>
              <a:ext uri="{FF2B5EF4-FFF2-40B4-BE49-F238E27FC236}">
                <a16:creationId xmlns:a16="http://schemas.microsoft.com/office/drawing/2014/main" id="{3C754540-2B47-4BE1-BE08-6ABEA207B286}"/>
              </a:ext>
            </a:extLst>
          </p:cNvPr>
          <p:cNvSpPr txBox="1"/>
          <p:nvPr/>
        </p:nvSpPr>
        <p:spPr>
          <a:xfrm>
            <a:off x="6877681" y="1712149"/>
            <a:ext cx="3784209" cy="1323439"/>
          </a:xfrm>
          <a:prstGeom prst="rect">
            <a:avLst/>
          </a:prstGeom>
          <a:noFill/>
        </p:spPr>
        <p:txBody>
          <a:bodyPr wrap="square">
            <a:spAutoFit/>
          </a:bodyPr>
          <a:lstStyle>
            <a:defPPr>
              <a:defRPr lang="en-US"/>
            </a:defPPr>
            <a:lvl1pPr marL="342900" indent="-342900">
              <a:buFont typeface="Wingdings" panose="05000000000000000000" pitchFamily="2" charset="2"/>
              <a:buChar char="§"/>
              <a:defRPr sz="2000">
                <a:latin typeface="Arial" panose="020B0604020202020204" pitchFamily="34" charset="0"/>
                <a:cs typeface="Arial" panose="020B0604020202020204" pitchFamily="34" charset="0"/>
              </a:defRPr>
            </a:lvl1pPr>
          </a:lstStyle>
          <a:p>
            <a:r>
              <a:rPr lang="en-GB" dirty="0"/>
              <a:t>Female Customers in Yellow Cab(25.5%) is higher compared to Pink Cab (20.5%)</a:t>
            </a:r>
          </a:p>
        </p:txBody>
      </p:sp>
    </p:spTree>
    <p:extLst>
      <p:ext uri="{BB962C8B-B14F-4D97-AF65-F5344CB8AC3E}">
        <p14:creationId xmlns:p14="http://schemas.microsoft.com/office/powerpoint/2010/main" val="590854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p:txBody>
          <a:bodyPr vert="horz" lIns="91440" tIns="45720" rIns="91440" bIns="45720" rtlCol="0" anchor="ctr">
            <a:normAutofit/>
          </a:bodyPr>
          <a:lstStyle/>
          <a:p>
            <a:r>
              <a:rPr lang="en-GB" dirty="0">
                <a:solidFill>
                  <a:schemeClr val="accent2"/>
                </a:solidFill>
                <a:latin typeface="Arial" panose="020B0604020202020204" pitchFamily="34" charset="0"/>
                <a:cs typeface="Arial" panose="020B0604020202020204" pitchFamily="34" charset="0"/>
              </a:rPr>
              <a:t>Profit Margin per year for both Cabs</a:t>
            </a:r>
          </a:p>
        </p:txBody>
      </p:sp>
      <p:pic>
        <p:nvPicPr>
          <p:cNvPr id="3" name="Picture 2">
            <a:extLst>
              <a:ext uri="{FF2B5EF4-FFF2-40B4-BE49-F238E27FC236}">
                <a16:creationId xmlns:a16="http://schemas.microsoft.com/office/drawing/2014/main" id="{9BEE8306-D969-4877-81C9-6C90C652BA2A}"/>
              </a:ext>
            </a:extLst>
          </p:cNvPr>
          <p:cNvPicPr>
            <a:picLocks noChangeAspect="1"/>
          </p:cNvPicPr>
          <p:nvPr/>
        </p:nvPicPr>
        <p:blipFill>
          <a:blip r:embed="rId2"/>
          <a:stretch>
            <a:fillRect/>
          </a:stretch>
        </p:blipFill>
        <p:spPr>
          <a:xfrm>
            <a:off x="308317" y="2024062"/>
            <a:ext cx="5638800" cy="2809875"/>
          </a:xfrm>
          <a:prstGeom prst="rect">
            <a:avLst/>
          </a:prstGeom>
        </p:spPr>
      </p:pic>
      <p:pic>
        <p:nvPicPr>
          <p:cNvPr id="4" name="Picture 3">
            <a:extLst>
              <a:ext uri="{FF2B5EF4-FFF2-40B4-BE49-F238E27FC236}">
                <a16:creationId xmlns:a16="http://schemas.microsoft.com/office/drawing/2014/main" id="{5E1E916B-91FF-4629-B36F-2B9A34B1BC86}"/>
              </a:ext>
            </a:extLst>
          </p:cNvPr>
          <p:cNvPicPr>
            <a:picLocks noChangeAspect="1"/>
          </p:cNvPicPr>
          <p:nvPr/>
        </p:nvPicPr>
        <p:blipFill>
          <a:blip r:embed="rId3"/>
          <a:stretch>
            <a:fillRect/>
          </a:stretch>
        </p:blipFill>
        <p:spPr>
          <a:xfrm>
            <a:off x="6096000" y="2052637"/>
            <a:ext cx="5448300" cy="2781300"/>
          </a:xfrm>
          <a:prstGeom prst="rect">
            <a:avLst/>
          </a:prstGeom>
        </p:spPr>
      </p:pic>
      <p:sp>
        <p:nvSpPr>
          <p:cNvPr id="6" name="TextBox 5">
            <a:extLst>
              <a:ext uri="{FF2B5EF4-FFF2-40B4-BE49-F238E27FC236}">
                <a16:creationId xmlns:a16="http://schemas.microsoft.com/office/drawing/2014/main" id="{CCB95D8F-28FF-4512-9DF3-F5C28692B05E}"/>
              </a:ext>
            </a:extLst>
          </p:cNvPr>
          <p:cNvSpPr txBox="1"/>
          <p:nvPr/>
        </p:nvSpPr>
        <p:spPr>
          <a:xfrm>
            <a:off x="689317" y="5206160"/>
            <a:ext cx="10854983" cy="707886"/>
          </a:xfrm>
          <a:prstGeom prst="rect">
            <a:avLst/>
          </a:prstGeom>
          <a:noFill/>
        </p:spPr>
        <p:txBody>
          <a:bodyPr wrap="square">
            <a:spAutoFit/>
          </a:bodyPr>
          <a:lstStyle>
            <a:defPPr>
              <a:defRPr lang="en-US"/>
            </a:defPPr>
            <a:lvl1pPr marL="342900" indent="-342900">
              <a:buFont typeface="Wingdings" panose="05000000000000000000" pitchFamily="2" charset="2"/>
              <a:buChar char="§"/>
              <a:defRPr sz="2000">
                <a:latin typeface="Arial" panose="020B0604020202020204" pitchFamily="34" charset="0"/>
                <a:cs typeface="Arial" panose="020B0604020202020204" pitchFamily="34" charset="0"/>
              </a:defRPr>
            </a:lvl1pPr>
          </a:lstStyle>
          <a:p>
            <a:r>
              <a:rPr lang="en-GB" dirty="0"/>
              <a:t>From the Graphs, it shows that the Yellow cab has a higher Profit Margin (Price Charged - Cost of Trip) compared to Pink cab.</a:t>
            </a:r>
          </a:p>
        </p:txBody>
      </p:sp>
    </p:spTree>
    <p:extLst>
      <p:ext uri="{BB962C8B-B14F-4D97-AF65-F5344CB8AC3E}">
        <p14:creationId xmlns:p14="http://schemas.microsoft.com/office/powerpoint/2010/main" val="782420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p:txBody>
          <a:bodyPr vert="horz" lIns="91440" tIns="45720" rIns="91440" bIns="45720" rtlCol="0" anchor="ctr">
            <a:normAutofit/>
          </a:bodyPr>
          <a:lstStyle/>
          <a:p>
            <a:r>
              <a:rPr lang="en-GB" dirty="0">
                <a:solidFill>
                  <a:schemeClr val="accent2"/>
                </a:solidFill>
                <a:latin typeface="Arial" panose="020B0604020202020204" pitchFamily="34" charset="0"/>
                <a:cs typeface="Arial" panose="020B0604020202020204" pitchFamily="34" charset="0"/>
              </a:rPr>
              <a:t>Margins per Transactions</a:t>
            </a:r>
          </a:p>
        </p:txBody>
      </p:sp>
      <p:pic>
        <p:nvPicPr>
          <p:cNvPr id="3" name="Picture 2">
            <a:extLst>
              <a:ext uri="{FF2B5EF4-FFF2-40B4-BE49-F238E27FC236}">
                <a16:creationId xmlns:a16="http://schemas.microsoft.com/office/drawing/2014/main" id="{95E29EA3-B7EF-4143-B9B5-868EE1D89F9B}"/>
              </a:ext>
            </a:extLst>
          </p:cNvPr>
          <p:cNvPicPr>
            <a:picLocks noChangeAspect="1"/>
          </p:cNvPicPr>
          <p:nvPr/>
        </p:nvPicPr>
        <p:blipFill>
          <a:blip r:embed="rId2"/>
          <a:stretch>
            <a:fillRect/>
          </a:stretch>
        </p:blipFill>
        <p:spPr>
          <a:xfrm>
            <a:off x="1140628" y="1857375"/>
            <a:ext cx="4616328" cy="3143250"/>
          </a:xfrm>
          <a:prstGeom prst="rect">
            <a:avLst/>
          </a:prstGeom>
        </p:spPr>
      </p:pic>
      <p:pic>
        <p:nvPicPr>
          <p:cNvPr id="4" name="Picture 3">
            <a:extLst>
              <a:ext uri="{FF2B5EF4-FFF2-40B4-BE49-F238E27FC236}">
                <a16:creationId xmlns:a16="http://schemas.microsoft.com/office/drawing/2014/main" id="{1B87E58F-29DA-4042-BD87-5D295E998833}"/>
              </a:ext>
            </a:extLst>
          </p:cNvPr>
          <p:cNvPicPr>
            <a:picLocks noChangeAspect="1"/>
          </p:cNvPicPr>
          <p:nvPr/>
        </p:nvPicPr>
        <p:blipFill>
          <a:blip r:embed="rId3"/>
          <a:stretch>
            <a:fillRect/>
          </a:stretch>
        </p:blipFill>
        <p:spPr>
          <a:xfrm>
            <a:off x="6158332" y="1857375"/>
            <a:ext cx="5026416" cy="3095625"/>
          </a:xfrm>
          <a:prstGeom prst="rect">
            <a:avLst/>
          </a:prstGeom>
        </p:spPr>
      </p:pic>
      <p:sp>
        <p:nvSpPr>
          <p:cNvPr id="6" name="TextBox 5">
            <a:extLst>
              <a:ext uri="{FF2B5EF4-FFF2-40B4-BE49-F238E27FC236}">
                <a16:creationId xmlns:a16="http://schemas.microsoft.com/office/drawing/2014/main" id="{4EEDB6F9-774B-445F-AE71-A3E7D4FB21AE}"/>
              </a:ext>
            </a:extLst>
          </p:cNvPr>
          <p:cNvSpPr txBox="1"/>
          <p:nvPr/>
        </p:nvSpPr>
        <p:spPr>
          <a:xfrm>
            <a:off x="1064707" y="5240909"/>
            <a:ext cx="10712328" cy="1015663"/>
          </a:xfrm>
          <a:prstGeom prst="rect">
            <a:avLst/>
          </a:prstGeom>
          <a:noFill/>
        </p:spPr>
        <p:txBody>
          <a:bodyPr wrap="square">
            <a:spAutoFit/>
          </a:bodyPr>
          <a:lstStyle>
            <a:defPPr>
              <a:defRPr lang="en-US"/>
            </a:defPPr>
            <a:lvl1pPr marL="342900" indent="-342900">
              <a:buFont typeface="Wingdings" panose="05000000000000000000" pitchFamily="2" charset="2"/>
              <a:buChar char="§"/>
              <a:defRPr sz="2000">
                <a:latin typeface="Arial" panose="020B0604020202020204" pitchFamily="34" charset="0"/>
                <a:cs typeface="Arial" panose="020B0604020202020204" pitchFamily="34" charset="0"/>
              </a:defRPr>
            </a:lvl1pPr>
          </a:lstStyle>
          <a:p>
            <a:r>
              <a:rPr lang="en-GB" dirty="0"/>
              <a:t>Margins: Price Charged – Cost of Trip</a:t>
            </a:r>
          </a:p>
          <a:p>
            <a:r>
              <a:rPr lang="en-GB" dirty="0"/>
              <a:t>Pink Cabs increase margins with increase in number of Transactions.</a:t>
            </a:r>
          </a:p>
          <a:p>
            <a:r>
              <a:rPr lang="en-GB" dirty="0"/>
              <a:t>Yellow Cab decrease Margins with the increase in Transaction.</a:t>
            </a:r>
          </a:p>
        </p:txBody>
      </p:sp>
    </p:spTree>
    <p:extLst>
      <p:ext uri="{BB962C8B-B14F-4D97-AF65-F5344CB8AC3E}">
        <p14:creationId xmlns:p14="http://schemas.microsoft.com/office/powerpoint/2010/main" val="191571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5B5AB-54D6-487A-B256-0C7063995FA0}"/>
              </a:ext>
            </a:extLst>
          </p:cNvPr>
          <p:cNvSpPr txBox="1"/>
          <p:nvPr/>
        </p:nvSpPr>
        <p:spPr>
          <a:xfrm>
            <a:off x="3232052" y="2368620"/>
            <a:ext cx="6098344" cy="830997"/>
          </a:xfrm>
          <a:prstGeom prst="rect">
            <a:avLst/>
          </a:prstGeom>
          <a:noFill/>
        </p:spPr>
        <p:txBody>
          <a:bodyPr wrap="square">
            <a:spAutoFit/>
          </a:bodyPr>
          <a:lstStyle>
            <a:defPPr>
              <a:defRPr lang="en-US"/>
            </a:defPPr>
            <a:lvl1pPr>
              <a:defRPr sz="4800">
                <a:solidFill>
                  <a:schemeClr val="accent2"/>
                </a:solidFill>
                <a:latin typeface="Arial" panose="020B0604020202020204" pitchFamily="34" charset="0"/>
                <a:cs typeface="Arial" panose="020B0604020202020204" pitchFamily="34" charset="0"/>
              </a:defRPr>
            </a:lvl1pPr>
          </a:lstStyle>
          <a:p>
            <a:r>
              <a:rPr lang="en-GB" dirty="0"/>
              <a:t>EDA Summary</a:t>
            </a:r>
          </a:p>
        </p:txBody>
      </p:sp>
    </p:spTree>
    <p:extLst>
      <p:ext uri="{BB962C8B-B14F-4D97-AF65-F5344CB8AC3E}">
        <p14:creationId xmlns:p14="http://schemas.microsoft.com/office/powerpoint/2010/main" val="856646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3CA3D22-96BB-4FFB-9CAB-CC0DE91CAFC6}"/>
              </a:ext>
            </a:extLst>
          </p:cNvPr>
          <p:cNvPicPr>
            <a:picLocks noChangeAspect="1"/>
          </p:cNvPicPr>
          <p:nvPr/>
        </p:nvPicPr>
        <p:blipFill>
          <a:blip r:embed="rId2">
            <a:biLevel thresh="75000"/>
          </a:blip>
          <a:stretch>
            <a:fillRect/>
          </a:stretch>
        </p:blipFill>
        <p:spPr>
          <a:xfrm>
            <a:off x="2360616" y="951651"/>
            <a:ext cx="1390008" cy="493819"/>
          </a:xfrm>
          <a:prstGeom prst="rect">
            <a:avLst/>
          </a:prstGeom>
        </p:spPr>
      </p:pic>
      <p:pic>
        <p:nvPicPr>
          <p:cNvPr id="9" name="Picture 8">
            <a:extLst>
              <a:ext uri="{FF2B5EF4-FFF2-40B4-BE49-F238E27FC236}">
                <a16:creationId xmlns:a16="http://schemas.microsoft.com/office/drawing/2014/main" id="{734A6D6E-200C-46BF-A734-4E87519590AC}"/>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8160935" y="992715"/>
            <a:ext cx="1670449" cy="493819"/>
          </a:xfrm>
          <a:prstGeom prst="rect">
            <a:avLst/>
          </a:prstGeom>
        </p:spPr>
      </p:pic>
      <p:sp>
        <p:nvSpPr>
          <p:cNvPr id="11" name="TextBox 10">
            <a:extLst>
              <a:ext uri="{FF2B5EF4-FFF2-40B4-BE49-F238E27FC236}">
                <a16:creationId xmlns:a16="http://schemas.microsoft.com/office/drawing/2014/main" id="{153CFBA7-7921-4ADA-9064-4F72A73B0603}"/>
              </a:ext>
            </a:extLst>
          </p:cNvPr>
          <p:cNvSpPr txBox="1"/>
          <p:nvPr/>
        </p:nvSpPr>
        <p:spPr>
          <a:xfrm>
            <a:off x="404446" y="1800664"/>
            <a:ext cx="5630594" cy="646331"/>
          </a:xfrm>
          <a:prstGeom prst="rect">
            <a:avLst/>
          </a:prstGeom>
          <a:noFill/>
        </p:spPr>
        <p:txBody>
          <a:bodyPr wrap="square">
            <a:spAutoFit/>
          </a:bodyPr>
          <a:lstStyle>
            <a:defPPr>
              <a:defRPr lang="en-US"/>
            </a:defPPr>
            <a:lvl1pPr marL="342900" indent="-342900">
              <a:buFont typeface="Wingdings" panose="05000000000000000000" pitchFamily="2" charset="2"/>
              <a:buChar char="§"/>
              <a:defRPr sz="2000">
                <a:latin typeface="Arial" panose="020B0604020202020204" pitchFamily="34" charset="0"/>
                <a:cs typeface="Arial" panose="020B0604020202020204" pitchFamily="34" charset="0"/>
              </a:defRPr>
            </a:lvl1pPr>
          </a:lstStyle>
          <a:p>
            <a:r>
              <a:rPr lang="en-GB" dirty="0"/>
              <a:t>Rides are in the range of approximately 2 to 48 KM.</a:t>
            </a:r>
          </a:p>
        </p:txBody>
      </p:sp>
      <p:sp>
        <p:nvSpPr>
          <p:cNvPr id="13" name="TextBox 12">
            <a:extLst>
              <a:ext uri="{FF2B5EF4-FFF2-40B4-BE49-F238E27FC236}">
                <a16:creationId xmlns:a16="http://schemas.microsoft.com/office/drawing/2014/main" id="{491F0A3C-F6B2-438C-8C2A-91CCC10899FF}"/>
              </a:ext>
            </a:extLst>
          </p:cNvPr>
          <p:cNvSpPr txBox="1"/>
          <p:nvPr/>
        </p:nvSpPr>
        <p:spPr>
          <a:xfrm>
            <a:off x="6558519" y="1777777"/>
            <a:ext cx="5633481" cy="646331"/>
          </a:xfrm>
          <a:prstGeom prst="rect">
            <a:avLst/>
          </a:prstGeom>
          <a:noFill/>
        </p:spPr>
        <p:txBody>
          <a:bodyPr wrap="square">
            <a:spAutoFit/>
          </a:bodyPr>
          <a:lstStyle>
            <a:defPPr>
              <a:defRPr lang="en-US"/>
            </a:defPPr>
            <a:lvl1pPr marL="342900" indent="-342900">
              <a:buFont typeface="Wingdings" panose="05000000000000000000" pitchFamily="2" charset="2"/>
              <a:buChar char="§"/>
              <a:defRPr sz="2000">
                <a:latin typeface="Arial" panose="020B0604020202020204" pitchFamily="34" charset="0"/>
                <a:cs typeface="Arial" panose="020B0604020202020204" pitchFamily="34" charset="0"/>
              </a:defRPr>
            </a:lvl1pPr>
          </a:lstStyle>
          <a:p>
            <a:r>
              <a:rPr lang="en-GB" dirty="0"/>
              <a:t>Rides are in the range of approximately 2 to 48 KM.</a:t>
            </a:r>
          </a:p>
        </p:txBody>
      </p:sp>
      <p:sp>
        <p:nvSpPr>
          <p:cNvPr id="15" name="TextBox 14">
            <a:extLst>
              <a:ext uri="{FF2B5EF4-FFF2-40B4-BE49-F238E27FC236}">
                <a16:creationId xmlns:a16="http://schemas.microsoft.com/office/drawing/2014/main" id="{1B31034C-2844-4077-9C58-23282E2E9B17}"/>
              </a:ext>
            </a:extLst>
          </p:cNvPr>
          <p:cNvSpPr txBox="1"/>
          <p:nvPr/>
        </p:nvSpPr>
        <p:spPr>
          <a:xfrm>
            <a:off x="404446" y="2439348"/>
            <a:ext cx="5302348" cy="646331"/>
          </a:xfrm>
          <a:prstGeom prst="rect">
            <a:avLst/>
          </a:prstGeom>
          <a:noFill/>
        </p:spPr>
        <p:txBody>
          <a:bodyPr wrap="square">
            <a:spAutoFit/>
          </a:bodyPr>
          <a:lstStyle>
            <a:defPPr>
              <a:defRPr lang="en-US"/>
            </a:defPPr>
            <a:lvl1pPr marL="342900" indent="-342900">
              <a:buFont typeface="Wingdings" panose="05000000000000000000" pitchFamily="2" charset="2"/>
              <a:buChar char="§"/>
              <a:defRPr sz="2000">
                <a:latin typeface="Arial" panose="020B0604020202020204" pitchFamily="34" charset="0"/>
                <a:cs typeface="Arial" panose="020B0604020202020204" pitchFamily="34" charset="0"/>
              </a:defRPr>
            </a:lvl1pPr>
          </a:lstStyle>
          <a:p>
            <a:r>
              <a:rPr lang="en-GB" dirty="0"/>
              <a:t>Price Charge range from 150 to 450 dollars.</a:t>
            </a:r>
          </a:p>
        </p:txBody>
      </p:sp>
      <p:sp>
        <p:nvSpPr>
          <p:cNvPr id="17" name="TextBox 16">
            <a:extLst>
              <a:ext uri="{FF2B5EF4-FFF2-40B4-BE49-F238E27FC236}">
                <a16:creationId xmlns:a16="http://schemas.microsoft.com/office/drawing/2014/main" id="{12A13DB6-E401-4447-8E4C-C6B3E789348F}"/>
              </a:ext>
            </a:extLst>
          </p:cNvPr>
          <p:cNvSpPr txBox="1"/>
          <p:nvPr/>
        </p:nvSpPr>
        <p:spPr>
          <a:xfrm>
            <a:off x="6541791" y="2460099"/>
            <a:ext cx="5229035" cy="677108"/>
          </a:xfrm>
          <a:prstGeom prst="rect">
            <a:avLst/>
          </a:prstGeom>
          <a:noFill/>
        </p:spPr>
        <p:txBody>
          <a:bodyPr wrap="square">
            <a:spAutoFit/>
          </a:bodyPr>
          <a:lstStyle>
            <a:defPPr>
              <a:defRPr lang="en-US"/>
            </a:defPPr>
            <a:lvl1pPr marL="342900" indent="-342900">
              <a:buFont typeface="Wingdings" panose="05000000000000000000" pitchFamily="2" charset="2"/>
              <a:buChar char="§"/>
              <a:defRPr sz="2000">
                <a:latin typeface="Arial" panose="020B0604020202020204" pitchFamily="34" charset="0"/>
                <a:cs typeface="Arial" panose="020B0604020202020204" pitchFamily="34" charset="0"/>
              </a:defRPr>
            </a:lvl1pPr>
          </a:lstStyle>
          <a:p>
            <a:r>
              <a:rPr lang="en-GB" dirty="0"/>
              <a:t>Price Charge range from 250 to 600 dollars.</a:t>
            </a:r>
          </a:p>
        </p:txBody>
      </p:sp>
      <p:sp>
        <p:nvSpPr>
          <p:cNvPr id="19" name="TextBox 18">
            <a:extLst>
              <a:ext uri="{FF2B5EF4-FFF2-40B4-BE49-F238E27FC236}">
                <a16:creationId xmlns:a16="http://schemas.microsoft.com/office/drawing/2014/main" id="{9BA2D6F1-64E4-4972-8530-30F8FCABDFBB}"/>
              </a:ext>
            </a:extLst>
          </p:cNvPr>
          <p:cNvSpPr txBox="1"/>
          <p:nvPr/>
        </p:nvSpPr>
        <p:spPr>
          <a:xfrm>
            <a:off x="404446" y="3218937"/>
            <a:ext cx="6098344" cy="646331"/>
          </a:xfrm>
          <a:prstGeom prst="rect">
            <a:avLst/>
          </a:prstGeom>
          <a:noFill/>
        </p:spPr>
        <p:txBody>
          <a:bodyPr wrap="square">
            <a:spAutoFit/>
          </a:bodyPr>
          <a:lstStyle>
            <a:defPPr>
              <a:defRPr lang="en-US"/>
            </a:defPPr>
            <a:lvl1pPr marL="342900" indent="-342900">
              <a:buFont typeface="Wingdings" panose="05000000000000000000" pitchFamily="2" charset="2"/>
              <a:buChar char="§"/>
              <a:defRPr sz="2000">
                <a:latin typeface="Arial" panose="020B0604020202020204" pitchFamily="34" charset="0"/>
                <a:cs typeface="Arial" panose="020B0604020202020204" pitchFamily="34" charset="0"/>
              </a:defRPr>
            </a:lvl1pPr>
          </a:lstStyle>
          <a:p>
            <a:r>
              <a:rPr lang="en-GB" dirty="0"/>
              <a:t>In December which is the holiday season, no. of travels was around 11000.</a:t>
            </a:r>
          </a:p>
        </p:txBody>
      </p:sp>
      <p:sp>
        <p:nvSpPr>
          <p:cNvPr id="21" name="TextBox 20">
            <a:extLst>
              <a:ext uri="{FF2B5EF4-FFF2-40B4-BE49-F238E27FC236}">
                <a16:creationId xmlns:a16="http://schemas.microsoft.com/office/drawing/2014/main" id="{EDC11D78-31E2-4AA4-A14C-B08F7BECBCA1}"/>
              </a:ext>
            </a:extLst>
          </p:cNvPr>
          <p:cNvSpPr txBox="1"/>
          <p:nvPr/>
        </p:nvSpPr>
        <p:spPr>
          <a:xfrm>
            <a:off x="6558519" y="3253950"/>
            <a:ext cx="5743136" cy="646331"/>
          </a:xfrm>
          <a:prstGeom prst="rect">
            <a:avLst/>
          </a:prstGeom>
          <a:noFill/>
        </p:spPr>
        <p:txBody>
          <a:bodyPr wrap="square">
            <a:spAutoFit/>
          </a:bodyPr>
          <a:lstStyle>
            <a:defPPr>
              <a:defRPr lang="en-US"/>
            </a:defPPr>
            <a:lvl1pPr marL="342900" indent="-342900">
              <a:buFont typeface="Wingdings" panose="05000000000000000000" pitchFamily="2" charset="2"/>
              <a:buChar char="§"/>
              <a:defRPr sz="2000">
                <a:latin typeface="Arial" panose="020B0604020202020204" pitchFamily="34" charset="0"/>
                <a:cs typeface="Arial" panose="020B0604020202020204" pitchFamily="34" charset="0"/>
              </a:defRPr>
            </a:lvl1pPr>
          </a:lstStyle>
          <a:p>
            <a:r>
              <a:rPr lang="en-GB" dirty="0"/>
              <a:t>In December which is the holiday season, no. of travels was around 35000.</a:t>
            </a:r>
          </a:p>
        </p:txBody>
      </p:sp>
      <p:sp>
        <p:nvSpPr>
          <p:cNvPr id="23" name="TextBox 22">
            <a:extLst>
              <a:ext uri="{FF2B5EF4-FFF2-40B4-BE49-F238E27FC236}">
                <a16:creationId xmlns:a16="http://schemas.microsoft.com/office/drawing/2014/main" id="{825C9189-9F3C-4E01-A9A3-B2BC3CCD7E05}"/>
              </a:ext>
            </a:extLst>
          </p:cNvPr>
          <p:cNvSpPr txBox="1"/>
          <p:nvPr/>
        </p:nvSpPr>
        <p:spPr>
          <a:xfrm>
            <a:off x="425547" y="4006717"/>
            <a:ext cx="3745523" cy="1200329"/>
          </a:xfrm>
          <a:prstGeom prst="rect">
            <a:avLst/>
          </a:prstGeom>
          <a:noFill/>
        </p:spPr>
        <p:txBody>
          <a:bodyPr wrap="square">
            <a:spAutoFit/>
          </a:bodyPr>
          <a:lstStyle>
            <a:defPPr>
              <a:defRPr lang="en-US"/>
            </a:defPPr>
            <a:lvl1pPr marL="342900" indent="-342900">
              <a:buFont typeface="Wingdings" panose="05000000000000000000" pitchFamily="2" charset="2"/>
              <a:buChar char="§"/>
              <a:defRPr sz="2000">
                <a:latin typeface="Arial" panose="020B0604020202020204" pitchFamily="34" charset="0"/>
                <a:cs typeface="Arial" panose="020B0604020202020204" pitchFamily="34" charset="0"/>
              </a:defRPr>
            </a:lvl1pPr>
          </a:lstStyle>
          <a:p>
            <a:r>
              <a:rPr lang="en-GB" dirty="0"/>
              <a:t>Transaction per year: </a:t>
            </a:r>
          </a:p>
          <a:p>
            <a:r>
              <a:rPr lang="en-GB" dirty="0"/>
              <a:t>         2016: 20000 – 40000</a:t>
            </a:r>
          </a:p>
          <a:p>
            <a:r>
              <a:rPr lang="en-GB" dirty="0"/>
              <a:t>         2017: 20000 – 40000</a:t>
            </a:r>
          </a:p>
          <a:p>
            <a:r>
              <a:rPr lang="en-GB" dirty="0"/>
              <a:t>         2018: 20000 – 40000</a:t>
            </a:r>
          </a:p>
        </p:txBody>
      </p:sp>
      <p:sp>
        <p:nvSpPr>
          <p:cNvPr id="25" name="TextBox 24">
            <a:extLst>
              <a:ext uri="{FF2B5EF4-FFF2-40B4-BE49-F238E27FC236}">
                <a16:creationId xmlns:a16="http://schemas.microsoft.com/office/drawing/2014/main" id="{28494C4C-594E-451D-A4D0-0EB1CBC4C2CE}"/>
              </a:ext>
            </a:extLst>
          </p:cNvPr>
          <p:cNvSpPr txBox="1"/>
          <p:nvPr/>
        </p:nvSpPr>
        <p:spPr>
          <a:xfrm>
            <a:off x="6558519" y="4117319"/>
            <a:ext cx="3897293" cy="1200329"/>
          </a:xfrm>
          <a:prstGeom prst="rect">
            <a:avLst/>
          </a:prstGeom>
          <a:noFill/>
        </p:spPr>
        <p:txBody>
          <a:bodyPr wrap="square">
            <a:spAutoFit/>
          </a:bodyPr>
          <a:lstStyle>
            <a:defPPr>
              <a:defRPr lang="en-US"/>
            </a:defPPr>
            <a:lvl1pPr marL="342900" indent="-342900">
              <a:buFont typeface="Wingdings" panose="05000000000000000000" pitchFamily="2" charset="2"/>
              <a:buChar char="§"/>
              <a:defRPr sz="2000">
                <a:latin typeface="Arial" panose="020B0604020202020204" pitchFamily="34" charset="0"/>
                <a:cs typeface="Arial" panose="020B0604020202020204" pitchFamily="34" charset="0"/>
              </a:defRPr>
            </a:lvl1pPr>
          </a:lstStyle>
          <a:p>
            <a:r>
              <a:rPr lang="en-GB" dirty="0"/>
              <a:t>Transaction per year: </a:t>
            </a:r>
          </a:p>
          <a:p>
            <a:r>
              <a:rPr lang="en-GB" dirty="0"/>
              <a:t>         2016: 80000 – 100000</a:t>
            </a:r>
          </a:p>
          <a:p>
            <a:r>
              <a:rPr lang="en-GB" dirty="0"/>
              <a:t>         2017: 80000 – 100000</a:t>
            </a:r>
          </a:p>
          <a:p>
            <a:r>
              <a:rPr lang="en-GB" dirty="0"/>
              <a:t>         2018: 80000 – 100000</a:t>
            </a:r>
          </a:p>
        </p:txBody>
      </p:sp>
      <p:sp>
        <p:nvSpPr>
          <p:cNvPr id="27" name="TextBox 26">
            <a:extLst>
              <a:ext uri="{FF2B5EF4-FFF2-40B4-BE49-F238E27FC236}">
                <a16:creationId xmlns:a16="http://schemas.microsoft.com/office/drawing/2014/main" id="{DF1DEC0A-BFB3-4A7E-BA5F-724AF41A9F11}"/>
              </a:ext>
            </a:extLst>
          </p:cNvPr>
          <p:cNvSpPr txBox="1"/>
          <p:nvPr/>
        </p:nvSpPr>
        <p:spPr>
          <a:xfrm>
            <a:off x="425547" y="5534687"/>
            <a:ext cx="5588391" cy="646331"/>
          </a:xfrm>
          <a:prstGeom prst="rect">
            <a:avLst/>
          </a:prstGeom>
          <a:noFill/>
        </p:spPr>
        <p:txBody>
          <a:bodyPr wrap="square">
            <a:spAutoFit/>
          </a:bodyPr>
          <a:lstStyle>
            <a:defPPr>
              <a:defRPr lang="en-US"/>
            </a:defPPr>
            <a:lvl1pPr marL="342900" indent="-342900">
              <a:buFont typeface="Wingdings" panose="05000000000000000000" pitchFamily="2" charset="2"/>
              <a:buChar char="§"/>
              <a:defRPr sz="2000">
                <a:latin typeface="Arial" panose="020B0604020202020204" pitchFamily="34" charset="0"/>
                <a:cs typeface="Arial" panose="020B0604020202020204" pitchFamily="34" charset="0"/>
              </a:defRPr>
            </a:lvl1pPr>
          </a:lstStyle>
          <a:p>
            <a:r>
              <a:rPr lang="en-GB" dirty="0"/>
              <a:t>All the cities have the same increase in price charge with increase in distance.</a:t>
            </a:r>
          </a:p>
        </p:txBody>
      </p:sp>
      <p:sp>
        <p:nvSpPr>
          <p:cNvPr id="29" name="TextBox 28">
            <a:extLst>
              <a:ext uri="{FF2B5EF4-FFF2-40B4-BE49-F238E27FC236}">
                <a16:creationId xmlns:a16="http://schemas.microsoft.com/office/drawing/2014/main" id="{8D9614F5-10A1-4A86-8205-D4223AD05E63}"/>
              </a:ext>
            </a:extLst>
          </p:cNvPr>
          <p:cNvSpPr txBox="1"/>
          <p:nvPr/>
        </p:nvSpPr>
        <p:spPr>
          <a:xfrm>
            <a:off x="6541791" y="5534687"/>
            <a:ext cx="5161671" cy="923330"/>
          </a:xfrm>
          <a:prstGeom prst="rect">
            <a:avLst/>
          </a:prstGeom>
          <a:noFill/>
        </p:spPr>
        <p:txBody>
          <a:bodyPr wrap="square">
            <a:spAutoFit/>
          </a:bodyPr>
          <a:lstStyle>
            <a:defPPr>
              <a:defRPr lang="en-US"/>
            </a:defPPr>
            <a:lvl1pPr marL="342900" indent="-342900">
              <a:buFont typeface="Wingdings" panose="05000000000000000000" pitchFamily="2" charset="2"/>
              <a:buChar char="§"/>
              <a:defRPr sz="2000">
                <a:latin typeface="Arial" panose="020B0604020202020204" pitchFamily="34" charset="0"/>
                <a:cs typeface="Arial" panose="020B0604020202020204" pitchFamily="34" charset="0"/>
              </a:defRPr>
            </a:lvl1pPr>
          </a:lstStyle>
          <a:p>
            <a:r>
              <a:rPr lang="en-GB" dirty="0"/>
              <a:t>In New York City the Price charged for Yellow Cab is more in comparison to the other cities.</a:t>
            </a:r>
          </a:p>
        </p:txBody>
      </p:sp>
    </p:spTree>
    <p:extLst>
      <p:ext uri="{BB962C8B-B14F-4D97-AF65-F5344CB8AC3E}">
        <p14:creationId xmlns:p14="http://schemas.microsoft.com/office/powerpoint/2010/main" val="213067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latin typeface="Arial" panose="020B0604020202020204" pitchFamily="34" charset="0"/>
                <a:cs typeface="Arial" panose="020B0604020202020204" pitchFamily="34" charset="0"/>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sz="3200" dirty="0">
              <a:solidFill>
                <a:srgbClr val="FF6600"/>
              </a:solidFill>
              <a:latin typeface="Arial" panose="020B0604020202020204" pitchFamily="34" charset="0"/>
              <a:cs typeface="Arial" panose="020B0604020202020204" pitchFamily="34" charset="0"/>
            </a:endParaRPr>
          </a:p>
          <a:p>
            <a:pPr algn="just"/>
            <a:r>
              <a:rPr lang="en-US" sz="3200" dirty="0">
                <a:solidFill>
                  <a:srgbClr val="FF6600"/>
                </a:solidFill>
                <a:latin typeface="Arial" panose="020B0604020202020204" pitchFamily="34" charset="0"/>
                <a:cs typeface="Arial" panose="020B0604020202020204" pitchFamily="34" charset="0"/>
              </a:rPr>
              <a:t>   </a:t>
            </a:r>
          </a:p>
          <a:p>
            <a:pPr marL="457200" indent="-457200" algn="just">
              <a:buFont typeface="Wingdings" panose="05000000000000000000" pitchFamily="2" charset="2"/>
              <a:buChar char="§"/>
            </a:pPr>
            <a:r>
              <a:rPr lang="en-US" sz="3200" dirty="0">
                <a:solidFill>
                  <a:srgbClr val="FF6600"/>
                </a:solidFill>
                <a:latin typeface="Arial" panose="020B0604020202020204" pitchFamily="34" charset="0"/>
                <a:cs typeface="Arial" panose="020B0604020202020204" pitchFamily="34" charset="0"/>
              </a:rPr>
              <a:t>Executive Summary</a:t>
            </a:r>
          </a:p>
          <a:p>
            <a:pPr marL="457200" indent="-457200" algn="just">
              <a:buFont typeface="Wingdings" panose="05000000000000000000" pitchFamily="2" charset="2"/>
              <a:buChar char="§"/>
            </a:pPr>
            <a:r>
              <a:rPr lang="en-US" sz="3200" dirty="0">
                <a:solidFill>
                  <a:srgbClr val="FF6600"/>
                </a:solidFill>
                <a:latin typeface="Arial" panose="020B0604020202020204" pitchFamily="34" charset="0"/>
                <a:cs typeface="Arial" panose="020B0604020202020204" pitchFamily="34" charset="0"/>
              </a:rPr>
              <a:t>Problem Statement</a:t>
            </a:r>
          </a:p>
          <a:p>
            <a:pPr marL="457200" indent="-457200" algn="just">
              <a:buFont typeface="Wingdings" panose="05000000000000000000" pitchFamily="2" charset="2"/>
              <a:buChar char="§"/>
            </a:pPr>
            <a:r>
              <a:rPr lang="en-US" sz="3200" dirty="0">
                <a:solidFill>
                  <a:srgbClr val="FF6600"/>
                </a:solidFill>
                <a:latin typeface="Arial" panose="020B0604020202020204" pitchFamily="34" charset="0"/>
                <a:cs typeface="Arial" panose="020B0604020202020204" pitchFamily="34" charset="0"/>
              </a:rPr>
              <a:t>Approach</a:t>
            </a:r>
          </a:p>
          <a:p>
            <a:pPr marL="457200" indent="-457200" algn="just">
              <a:buFont typeface="Wingdings" panose="05000000000000000000" pitchFamily="2" charset="2"/>
              <a:buChar char="§"/>
            </a:pPr>
            <a:r>
              <a:rPr lang="en-US" sz="3200" dirty="0">
                <a:solidFill>
                  <a:srgbClr val="FF6600"/>
                </a:solidFill>
                <a:latin typeface="Arial" panose="020B0604020202020204" pitchFamily="34" charset="0"/>
                <a:cs typeface="Arial" panose="020B0604020202020204" pitchFamily="34" charset="0"/>
              </a:rPr>
              <a:t>EDA (Exploratory Data Analysis)</a:t>
            </a:r>
          </a:p>
          <a:p>
            <a:pPr marL="457200" indent="-457200" algn="just">
              <a:buFont typeface="Wingdings" panose="05000000000000000000" pitchFamily="2" charset="2"/>
              <a:buChar char="§"/>
            </a:pPr>
            <a:r>
              <a:rPr lang="en-US" sz="3200" dirty="0">
                <a:solidFill>
                  <a:srgbClr val="FF6600"/>
                </a:solidFill>
                <a:latin typeface="Arial" panose="020B0604020202020204" pitchFamily="34" charset="0"/>
                <a:cs typeface="Arial" panose="020B0604020202020204" pitchFamily="34" charset="0"/>
              </a:rPr>
              <a:t>EDA Summary</a:t>
            </a:r>
          </a:p>
          <a:p>
            <a:pPr marL="457200" indent="-457200" algn="just">
              <a:buFont typeface="Wingdings" panose="05000000000000000000" pitchFamily="2" charset="2"/>
              <a:buChar char="§"/>
            </a:pPr>
            <a:r>
              <a:rPr lang="en-US" sz="3200" dirty="0">
                <a:solidFill>
                  <a:srgbClr val="FF6600"/>
                </a:solidFill>
                <a:latin typeface="Arial" panose="020B0604020202020204" pitchFamily="34" charset="0"/>
                <a:cs typeface="Arial" panose="020B0604020202020204" pitchFamily="34" charset="0"/>
              </a:rPr>
              <a:t>Hypothesis Testing</a:t>
            </a:r>
          </a:p>
          <a:p>
            <a:pPr marL="457200" indent="-457200" algn="just">
              <a:buFont typeface="Wingdings" panose="05000000000000000000" pitchFamily="2" charset="2"/>
              <a:buChar char="§"/>
            </a:pPr>
            <a:r>
              <a:rPr lang="en-US" sz="3200" dirty="0">
                <a:solidFill>
                  <a:srgbClr val="FF6600"/>
                </a:solidFill>
                <a:latin typeface="Arial" panose="020B0604020202020204" pitchFamily="34" charset="0"/>
                <a:cs typeface="Arial" panose="020B0604020202020204" pitchFamily="34" charset="0"/>
              </a:rPr>
              <a:t>Building Models</a:t>
            </a:r>
          </a:p>
          <a:p>
            <a:pPr marL="457200" indent="-457200" algn="just">
              <a:buFont typeface="Wingdings" panose="05000000000000000000" pitchFamily="2" charset="2"/>
              <a:buChar char="§"/>
            </a:pPr>
            <a:r>
              <a:rPr lang="en-US" sz="3200" dirty="0">
                <a:solidFill>
                  <a:srgbClr val="FF6600"/>
                </a:solidFill>
                <a:latin typeface="Arial" panose="020B0604020202020204" pitchFamily="34" charset="0"/>
                <a:cs typeface="Arial" panose="020B0604020202020204" pitchFamily="34" charset="0"/>
              </a:rPr>
              <a:t>Recommendations</a:t>
            </a:r>
          </a:p>
          <a:p>
            <a:endParaRPr lang="en-US" sz="3200" dirty="0">
              <a:solidFill>
                <a:srgbClr val="FF6600"/>
              </a:solidFill>
              <a:latin typeface="Arial" panose="020B0604020202020204" pitchFamily="34" charset="0"/>
              <a:cs typeface="Arial" panose="020B0604020202020204" pitchFamily="34" charset="0"/>
            </a:endParaRPr>
          </a:p>
          <a:p>
            <a:endParaRPr lang="en-US" sz="3200" dirty="0">
              <a:solidFill>
                <a:srgbClr val="FF6600"/>
              </a:solidFill>
              <a:latin typeface="Arial" panose="020B0604020202020204" pitchFamily="34" charset="0"/>
              <a:cs typeface="Arial" panose="020B0604020202020204" pitchFamily="34" charset="0"/>
            </a:endParaRPr>
          </a:p>
          <a:p>
            <a:endParaRPr lang="en-US" sz="3200" dirty="0">
              <a:solidFill>
                <a:srgbClr val="FF660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95E9EDD7-54F6-4241-B3AF-7AF00C45727D}"/>
              </a:ext>
            </a:extLst>
          </p:cNvPr>
          <p:cNvSpPr txBox="1"/>
          <p:nvPr/>
        </p:nvSpPr>
        <p:spPr>
          <a:xfrm>
            <a:off x="734450" y="1960657"/>
            <a:ext cx="5096022" cy="646331"/>
          </a:xfrm>
          <a:prstGeom prst="rect">
            <a:avLst/>
          </a:prstGeom>
          <a:noFill/>
        </p:spPr>
        <p:txBody>
          <a:bodyPr wrap="square">
            <a:spAutoFit/>
          </a:bodyPr>
          <a:lstStyle/>
          <a:p>
            <a:pPr marL="285750" indent="-285750">
              <a:buFont typeface="Wingdings" panose="05000000000000000000" pitchFamily="2" charset="2"/>
              <a:buChar char="§"/>
            </a:pPr>
            <a:r>
              <a:rPr lang="en-GB" dirty="0">
                <a:latin typeface="Arial" panose="020B0604020202020204" pitchFamily="34" charset="0"/>
                <a:cs typeface="Arial" panose="020B0604020202020204" pitchFamily="34" charset="0"/>
              </a:rPr>
              <a:t>Pink Cab charges same for both Male and Female Customers.</a:t>
            </a:r>
          </a:p>
        </p:txBody>
      </p:sp>
      <p:sp>
        <p:nvSpPr>
          <p:cNvPr id="20" name="TextBox 19">
            <a:extLst>
              <a:ext uri="{FF2B5EF4-FFF2-40B4-BE49-F238E27FC236}">
                <a16:creationId xmlns:a16="http://schemas.microsoft.com/office/drawing/2014/main" id="{7A09B6DF-8FB6-42F5-B00B-32BA04C2F4B9}"/>
              </a:ext>
            </a:extLst>
          </p:cNvPr>
          <p:cNvSpPr txBox="1"/>
          <p:nvPr/>
        </p:nvSpPr>
        <p:spPr>
          <a:xfrm>
            <a:off x="6949896" y="1953286"/>
            <a:ext cx="5018019" cy="646331"/>
          </a:xfrm>
          <a:prstGeom prst="rect">
            <a:avLst/>
          </a:prstGeom>
          <a:noFill/>
        </p:spPr>
        <p:txBody>
          <a:bodyPr wrap="square">
            <a:spAutoFit/>
          </a:bodyPr>
          <a:lstStyle/>
          <a:p>
            <a:pPr marL="285750" indent="-285750">
              <a:buFont typeface="Wingdings" panose="05000000000000000000" pitchFamily="2" charset="2"/>
              <a:buChar char="§"/>
            </a:pPr>
            <a:r>
              <a:rPr lang="en-GB" dirty="0">
                <a:latin typeface="Arial" panose="020B0604020202020204" pitchFamily="34" charset="0"/>
                <a:cs typeface="Arial" panose="020B0604020202020204" pitchFamily="34" charset="0"/>
              </a:rPr>
              <a:t>Yellow Cab charge less from Female Customers.</a:t>
            </a:r>
          </a:p>
        </p:txBody>
      </p:sp>
      <p:sp>
        <p:nvSpPr>
          <p:cNvPr id="22" name="TextBox 21">
            <a:extLst>
              <a:ext uri="{FF2B5EF4-FFF2-40B4-BE49-F238E27FC236}">
                <a16:creationId xmlns:a16="http://schemas.microsoft.com/office/drawing/2014/main" id="{3F6E1C0A-B5B5-4655-8051-D5C81AE89A6C}"/>
              </a:ext>
            </a:extLst>
          </p:cNvPr>
          <p:cNvSpPr txBox="1"/>
          <p:nvPr/>
        </p:nvSpPr>
        <p:spPr>
          <a:xfrm>
            <a:off x="734450" y="3125384"/>
            <a:ext cx="5096022" cy="646331"/>
          </a:xfrm>
          <a:prstGeom prst="rect">
            <a:avLst/>
          </a:prstGeom>
          <a:noFill/>
        </p:spPr>
        <p:txBody>
          <a:bodyPr wrap="square">
            <a:spAutoFit/>
          </a:bodyPr>
          <a:lstStyle/>
          <a:p>
            <a:pPr marL="285750" indent="-285750">
              <a:buFont typeface="Wingdings" panose="05000000000000000000" pitchFamily="2" charset="2"/>
              <a:buChar char="§"/>
            </a:pPr>
            <a:r>
              <a:rPr lang="en-GB" dirty="0">
                <a:latin typeface="Arial" panose="020B0604020202020204" pitchFamily="34" charset="0"/>
                <a:cs typeface="Arial" panose="020B0604020202020204" pitchFamily="34" charset="0"/>
              </a:rPr>
              <a:t>Female customers are around 20.5% out of the total Customers.</a:t>
            </a:r>
          </a:p>
        </p:txBody>
      </p:sp>
      <p:sp>
        <p:nvSpPr>
          <p:cNvPr id="24" name="TextBox 23">
            <a:extLst>
              <a:ext uri="{FF2B5EF4-FFF2-40B4-BE49-F238E27FC236}">
                <a16:creationId xmlns:a16="http://schemas.microsoft.com/office/drawing/2014/main" id="{B3B607FF-1C4C-4B4D-B800-ACBAD103D8CA}"/>
              </a:ext>
            </a:extLst>
          </p:cNvPr>
          <p:cNvSpPr txBox="1"/>
          <p:nvPr/>
        </p:nvSpPr>
        <p:spPr>
          <a:xfrm>
            <a:off x="6949896" y="3080879"/>
            <a:ext cx="5096022" cy="646331"/>
          </a:xfrm>
          <a:prstGeom prst="rect">
            <a:avLst/>
          </a:prstGeom>
          <a:noFill/>
        </p:spPr>
        <p:txBody>
          <a:bodyPr wrap="square">
            <a:spAutoFit/>
          </a:bodyPr>
          <a:lstStyle/>
          <a:p>
            <a:pPr marL="285750" indent="-285750">
              <a:buFont typeface="Wingdings" panose="05000000000000000000" pitchFamily="2" charset="2"/>
              <a:buChar char="§"/>
            </a:pPr>
            <a:r>
              <a:rPr lang="en-GB" dirty="0">
                <a:latin typeface="Arial" panose="020B0604020202020204" pitchFamily="34" charset="0"/>
                <a:cs typeface="Arial" panose="020B0604020202020204" pitchFamily="34" charset="0"/>
              </a:rPr>
              <a:t>Female customers are around 25.5% out of the total Customers.</a:t>
            </a:r>
          </a:p>
        </p:txBody>
      </p:sp>
      <p:sp>
        <p:nvSpPr>
          <p:cNvPr id="26" name="TextBox 25">
            <a:extLst>
              <a:ext uri="{FF2B5EF4-FFF2-40B4-BE49-F238E27FC236}">
                <a16:creationId xmlns:a16="http://schemas.microsoft.com/office/drawing/2014/main" id="{115100AF-7591-4431-B0E5-A70230325FA0}"/>
              </a:ext>
            </a:extLst>
          </p:cNvPr>
          <p:cNvSpPr txBox="1"/>
          <p:nvPr/>
        </p:nvSpPr>
        <p:spPr>
          <a:xfrm>
            <a:off x="734450" y="4251013"/>
            <a:ext cx="5596012" cy="646331"/>
          </a:xfrm>
          <a:prstGeom prst="rect">
            <a:avLst/>
          </a:prstGeom>
          <a:noFill/>
        </p:spPr>
        <p:txBody>
          <a:bodyPr wrap="square">
            <a:spAutoFit/>
          </a:bodyPr>
          <a:lstStyle/>
          <a:p>
            <a:pPr marL="285750" indent="-285750">
              <a:buFont typeface="Wingdings" panose="05000000000000000000" pitchFamily="2" charset="2"/>
              <a:buChar char="§"/>
            </a:pPr>
            <a:r>
              <a:rPr lang="en-GB" dirty="0">
                <a:latin typeface="Arial" panose="020B0604020202020204" pitchFamily="34" charset="0"/>
                <a:cs typeface="Arial" panose="020B0604020202020204" pitchFamily="34" charset="0"/>
              </a:rPr>
              <a:t>Profit Margin is low each year (2016-2018) compared to Yellow Cab.</a:t>
            </a:r>
          </a:p>
        </p:txBody>
      </p:sp>
      <p:sp>
        <p:nvSpPr>
          <p:cNvPr id="28" name="TextBox 27">
            <a:extLst>
              <a:ext uri="{FF2B5EF4-FFF2-40B4-BE49-F238E27FC236}">
                <a16:creationId xmlns:a16="http://schemas.microsoft.com/office/drawing/2014/main" id="{FB4473CE-79ED-47FC-94DA-DD3EF64367CD}"/>
              </a:ext>
            </a:extLst>
          </p:cNvPr>
          <p:cNvSpPr txBox="1"/>
          <p:nvPr/>
        </p:nvSpPr>
        <p:spPr>
          <a:xfrm>
            <a:off x="6949896" y="4195854"/>
            <a:ext cx="5242104" cy="646331"/>
          </a:xfrm>
          <a:prstGeom prst="rect">
            <a:avLst/>
          </a:prstGeom>
          <a:noFill/>
        </p:spPr>
        <p:txBody>
          <a:bodyPr wrap="square">
            <a:spAutoFit/>
          </a:bodyPr>
          <a:lstStyle/>
          <a:p>
            <a:pPr marL="285750" indent="-285750">
              <a:buFont typeface="Wingdings" panose="05000000000000000000" pitchFamily="2" charset="2"/>
              <a:buChar char="§"/>
            </a:pPr>
            <a:r>
              <a:rPr lang="en-GB" dirty="0">
                <a:latin typeface="Arial" panose="020B0604020202020204" pitchFamily="34" charset="0"/>
                <a:cs typeface="Arial" panose="020B0604020202020204" pitchFamily="34" charset="0"/>
              </a:rPr>
              <a:t>Profit Margin is high each year (2016-2018) compared to Pink Cab.</a:t>
            </a:r>
          </a:p>
        </p:txBody>
      </p:sp>
      <p:sp>
        <p:nvSpPr>
          <p:cNvPr id="30" name="TextBox 29">
            <a:extLst>
              <a:ext uri="{FF2B5EF4-FFF2-40B4-BE49-F238E27FC236}">
                <a16:creationId xmlns:a16="http://schemas.microsoft.com/office/drawing/2014/main" id="{563A7B83-43AF-4BF9-95FF-004C5F403FFB}"/>
              </a:ext>
            </a:extLst>
          </p:cNvPr>
          <p:cNvSpPr txBox="1"/>
          <p:nvPr/>
        </p:nvSpPr>
        <p:spPr>
          <a:xfrm>
            <a:off x="734450" y="5268743"/>
            <a:ext cx="5835162" cy="646331"/>
          </a:xfrm>
          <a:prstGeom prst="rect">
            <a:avLst/>
          </a:prstGeom>
          <a:noFill/>
        </p:spPr>
        <p:txBody>
          <a:bodyPr wrap="square">
            <a:spAutoFit/>
          </a:bodyPr>
          <a:lstStyle/>
          <a:p>
            <a:pPr marL="285750" indent="-285750">
              <a:buFont typeface="Wingdings" panose="05000000000000000000" pitchFamily="2" charset="2"/>
              <a:buChar char="§"/>
            </a:pPr>
            <a:r>
              <a:rPr lang="en-GB" dirty="0">
                <a:latin typeface="Arial" panose="020B0604020202020204" pitchFamily="34" charset="0"/>
                <a:cs typeface="Arial" panose="020B0604020202020204" pitchFamily="34" charset="0"/>
              </a:rPr>
              <a:t>Pink Cabs increase margins with increase in number of Transactions.</a:t>
            </a:r>
          </a:p>
        </p:txBody>
      </p:sp>
      <p:sp>
        <p:nvSpPr>
          <p:cNvPr id="31" name="TextBox 30">
            <a:extLst>
              <a:ext uri="{FF2B5EF4-FFF2-40B4-BE49-F238E27FC236}">
                <a16:creationId xmlns:a16="http://schemas.microsoft.com/office/drawing/2014/main" id="{1E60506C-7C25-4531-A9E5-DE075AA7DA56}"/>
              </a:ext>
            </a:extLst>
          </p:cNvPr>
          <p:cNvSpPr txBox="1"/>
          <p:nvPr/>
        </p:nvSpPr>
        <p:spPr>
          <a:xfrm>
            <a:off x="6949896" y="5268742"/>
            <a:ext cx="4769034" cy="646331"/>
          </a:xfrm>
          <a:prstGeom prst="rect">
            <a:avLst/>
          </a:prstGeom>
          <a:noFill/>
        </p:spPr>
        <p:txBody>
          <a:bodyPr wrap="square">
            <a:spAutoFit/>
          </a:bodyPr>
          <a:lstStyle/>
          <a:p>
            <a:pPr marL="285750" indent="-285750">
              <a:buFont typeface="Wingdings" panose="05000000000000000000" pitchFamily="2" charset="2"/>
              <a:buChar char="§"/>
            </a:pPr>
            <a:r>
              <a:rPr lang="en-GB" dirty="0">
                <a:latin typeface="Arial" panose="020B0604020202020204" pitchFamily="34" charset="0"/>
                <a:cs typeface="Arial" panose="020B0604020202020204" pitchFamily="34" charset="0"/>
              </a:rPr>
              <a:t>Yellow Cab decrease Margins with the increase in Transaction.</a:t>
            </a:r>
          </a:p>
        </p:txBody>
      </p:sp>
      <p:pic>
        <p:nvPicPr>
          <p:cNvPr id="3" name="Picture 2">
            <a:extLst>
              <a:ext uri="{FF2B5EF4-FFF2-40B4-BE49-F238E27FC236}">
                <a16:creationId xmlns:a16="http://schemas.microsoft.com/office/drawing/2014/main" id="{F7500B48-5521-AE11-70C4-4DF7DC3142BB}"/>
              </a:ext>
            </a:extLst>
          </p:cNvPr>
          <p:cNvPicPr>
            <a:picLocks noChangeAspect="1"/>
          </p:cNvPicPr>
          <p:nvPr/>
        </p:nvPicPr>
        <p:blipFill>
          <a:blip r:embed="rId2">
            <a:biLevel thresh="75000"/>
          </a:blip>
          <a:stretch>
            <a:fillRect/>
          </a:stretch>
        </p:blipFill>
        <p:spPr>
          <a:xfrm>
            <a:off x="2360616" y="951651"/>
            <a:ext cx="1390008" cy="493819"/>
          </a:xfrm>
          <a:prstGeom prst="rect">
            <a:avLst/>
          </a:prstGeom>
        </p:spPr>
      </p:pic>
      <p:pic>
        <p:nvPicPr>
          <p:cNvPr id="4" name="Picture 3">
            <a:extLst>
              <a:ext uri="{FF2B5EF4-FFF2-40B4-BE49-F238E27FC236}">
                <a16:creationId xmlns:a16="http://schemas.microsoft.com/office/drawing/2014/main" id="{DA17E576-C884-DADE-2AFD-F6E03F5167E4}"/>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8160935" y="992715"/>
            <a:ext cx="1670449" cy="493819"/>
          </a:xfrm>
          <a:prstGeom prst="rect">
            <a:avLst/>
          </a:prstGeom>
        </p:spPr>
      </p:pic>
    </p:spTree>
    <p:extLst>
      <p:ext uri="{BB962C8B-B14F-4D97-AF65-F5344CB8AC3E}">
        <p14:creationId xmlns:p14="http://schemas.microsoft.com/office/powerpoint/2010/main" val="179075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429E-491F-4CA2-9690-B76F68D28DFE}"/>
              </a:ext>
            </a:extLst>
          </p:cNvPr>
          <p:cNvSpPr>
            <a:spLocks noGrp="1"/>
          </p:cNvSpPr>
          <p:nvPr>
            <p:ph type="title"/>
          </p:nvPr>
        </p:nvSpPr>
        <p:spPr>
          <a:xfrm>
            <a:off x="838200" y="365126"/>
            <a:ext cx="10515600" cy="689952"/>
          </a:xfrm>
        </p:spPr>
        <p:txBody>
          <a:bodyPr vert="horz" lIns="91440" tIns="45720" rIns="91440" bIns="45720" rtlCol="0" anchor="ctr">
            <a:normAutofit fontScale="90000"/>
          </a:bodyPr>
          <a:lstStyle/>
          <a:p>
            <a:r>
              <a:rPr lang="en-GB" dirty="0">
                <a:solidFill>
                  <a:schemeClr val="accent2"/>
                </a:solidFill>
                <a:latin typeface="Arial" panose="020B0604020202020204" pitchFamily="34" charset="0"/>
                <a:cs typeface="Arial" panose="020B0604020202020204" pitchFamily="34" charset="0"/>
              </a:rPr>
              <a:t>Correlation</a:t>
            </a:r>
          </a:p>
        </p:txBody>
      </p:sp>
      <p:pic>
        <p:nvPicPr>
          <p:cNvPr id="3" name="Picture 2">
            <a:extLst>
              <a:ext uri="{FF2B5EF4-FFF2-40B4-BE49-F238E27FC236}">
                <a16:creationId xmlns:a16="http://schemas.microsoft.com/office/drawing/2014/main" id="{65B87F9D-DB36-4620-AC18-4F2CD0A77F3A}"/>
              </a:ext>
            </a:extLst>
          </p:cNvPr>
          <p:cNvPicPr>
            <a:picLocks noChangeAspect="1"/>
          </p:cNvPicPr>
          <p:nvPr/>
        </p:nvPicPr>
        <p:blipFill>
          <a:blip r:embed="rId2"/>
          <a:stretch>
            <a:fillRect/>
          </a:stretch>
        </p:blipFill>
        <p:spPr>
          <a:xfrm>
            <a:off x="345610" y="1473151"/>
            <a:ext cx="7725728" cy="5223071"/>
          </a:xfrm>
          <a:prstGeom prst="rect">
            <a:avLst/>
          </a:prstGeom>
        </p:spPr>
      </p:pic>
      <p:sp>
        <p:nvSpPr>
          <p:cNvPr id="5" name="TextBox 4">
            <a:extLst>
              <a:ext uri="{FF2B5EF4-FFF2-40B4-BE49-F238E27FC236}">
                <a16:creationId xmlns:a16="http://schemas.microsoft.com/office/drawing/2014/main" id="{614B4A0C-8B2A-49C1-BBE1-827AAE03F8E6}"/>
              </a:ext>
            </a:extLst>
          </p:cNvPr>
          <p:cNvSpPr txBox="1"/>
          <p:nvPr/>
        </p:nvSpPr>
        <p:spPr>
          <a:xfrm>
            <a:off x="8452559" y="2530414"/>
            <a:ext cx="3393831" cy="3108543"/>
          </a:xfrm>
          <a:prstGeom prst="rect">
            <a:avLst/>
          </a:prstGeom>
          <a:noFill/>
        </p:spPr>
        <p:txBody>
          <a:bodyPr wrap="square">
            <a:spAutoFit/>
          </a:bodyPr>
          <a:lstStyle>
            <a:defPPr>
              <a:defRPr lang="en-US"/>
            </a:defPPr>
            <a:lvl1pPr marL="342900" indent="-342900">
              <a:buFont typeface="Wingdings" panose="05000000000000000000" pitchFamily="2" charset="2"/>
              <a:buChar char="§"/>
              <a:defRPr sz="2000">
                <a:latin typeface="Arial" panose="020B0604020202020204" pitchFamily="34" charset="0"/>
                <a:cs typeface="Arial" panose="020B0604020202020204" pitchFamily="34" charset="0"/>
              </a:defRPr>
            </a:lvl1pPr>
          </a:lstStyle>
          <a:p>
            <a:r>
              <a:rPr lang="en-GB" dirty="0"/>
              <a:t>As per the graph, there is a positive correlation between Margin &amp; Price Charged</a:t>
            </a:r>
          </a:p>
        </p:txBody>
      </p:sp>
    </p:spTree>
    <p:extLst>
      <p:ext uri="{BB962C8B-B14F-4D97-AF65-F5344CB8AC3E}">
        <p14:creationId xmlns:p14="http://schemas.microsoft.com/office/powerpoint/2010/main" val="501205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06498-FAFE-442F-BE18-55EFFCDF9906}"/>
              </a:ext>
            </a:extLst>
          </p:cNvPr>
          <p:cNvSpPr txBox="1"/>
          <p:nvPr/>
        </p:nvSpPr>
        <p:spPr>
          <a:xfrm>
            <a:off x="2795953" y="2368620"/>
            <a:ext cx="6098344" cy="769441"/>
          </a:xfrm>
          <a:prstGeom prst="rect">
            <a:avLst/>
          </a:prstGeom>
          <a:noFill/>
        </p:spPr>
        <p:txBody>
          <a:bodyPr wrap="square">
            <a:spAutoFit/>
          </a:bodyPr>
          <a:lstStyle>
            <a:defPPr>
              <a:defRPr lang="en-US"/>
            </a:defPPr>
            <a:lvl1pPr>
              <a:defRPr sz="4800">
                <a:solidFill>
                  <a:schemeClr val="accent2"/>
                </a:solidFill>
                <a:latin typeface="Arial" panose="020B0604020202020204" pitchFamily="34" charset="0"/>
                <a:cs typeface="Arial" panose="020B0604020202020204" pitchFamily="34" charset="0"/>
              </a:defRPr>
            </a:lvl1pPr>
          </a:lstStyle>
          <a:p>
            <a:r>
              <a:rPr lang="en-GB" dirty="0"/>
              <a:t>Hypothesis Testing</a:t>
            </a:r>
          </a:p>
        </p:txBody>
      </p:sp>
    </p:spTree>
    <p:extLst>
      <p:ext uri="{BB962C8B-B14F-4D97-AF65-F5344CB8AC3E}">
        <p14:creationId xmlns:p14="http://schemas.microsoft.com/office/powerpoint/2010/main" val="14159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6E2382-4810-40E5-9923-08EEFDDB57CF}"/>
              </a:ext>
            </a:extLst>
          </p:cNvPr>
          <p:cNvPicPr>
            <a:picLocks noChangeAspect="1"/>
          </p:cNvPicPr>
          <p:nvPr/>
        </p:nvPicPr>
        <p:blipFill>
          <a:blip r:embed="rId2">
            <a:duotone>
              <a:prstClr val="black"/>
              <a:schemeClr val="accent6">
                <a:tint val="45000"/>
                <a:satMod val="400000"/>
              </a:schemeClr>
            </a:duotone>
          </a:blip>
          <a:stretch>
            <a:fillRect/>
          </a:stretch>
        </p:blipFill>
        <p:spPr>
          <a:xfrm>
            <a:off x="487194" y="351436"/>
            <a:ext cx="11217612" cy="499915"/>
          </a:xfrm>
          <a:prstGeom prst="rect">
            <a:avLst/>
          </a:prstGeom>
          <a:noFill/>
        </p:spPr>
      </p:pic>
      <p:pic>
        <p:nvPicPr>
          <p:cNvPr id="3" name="Picture 2">
            <a:extLst>
              <a:ext uri="{FF2B5EF4-FFF2-40B4-BE49-F238E27FC236}">
                <a16:creationId xmlns:a16="http://schemas.microsoft.com/office/drawing/2014/main" id="{868E47BB-CCBC-4D21-A9B4-976CD3D05EC4}"/>
              </a:ext>
            </a:extLst>
          </p:cNvPr>
          <p:cNvPicPr>
            <a:picLocks noChangeAspect="1"/>
          </p:cNvPicPr>
          <p:nvPr/>
        </p:nvPicPr>
        <p:blipFill>
          <a:blip r:embed="rId3"/>
          <a:stretch>
            <a:fillRect/>
          </a:stretch>
        </p:blipFill>
        <p:spPr>
          <a:xfrm>
            <a:off x="1017214" y="851351"/>
            <a:ext cx="8047417" cy="499915"/>
          </a:xfrm>
          <a:prstGeom prst="rect">
            <a:avLst/>
          </a:prstGeom>
        </p:spPr>
      </p:pic>
      <p:pic>
        <p:nvPicPr>
          <p:cNvPr id="4" name="Picture 3">
            <a:extLst>
              <a:ext uri="{FF2B5EF4-FFF2-40B4-BE49-F238E27FC236}">
                <a16:creationId xmlns:a16="http://schemas.microsoft.com/office/drawing/2014/main" id="{B7A3E62B-BA71-46C8-BB4E-37884990CBB0}"/>
              </a:ext>
            </a:extLst>
          </p:cNvPr>
          <p:cNvPicPr>
            <a:picLocks noChangeAspect="1"/>
          </p:cNvPicPr>
          <p:nvPr/>
        </p:nvPicPr>
        <p:blipFill>
          <a:blip r:embed="rId4"/>
          <a:stretch>
            <a:fillRect/>
          </a:stretch>
        </p:blipFill>
        <p:spPr>
          <a:xfrm>
            <a:off x="1392324" y="1314687"/>
            <a:ext cx="6401177" cy="752920"/>
          </a:xfrm>
          <a:prstGeom prst="rect">
            <a:avLst/>
          </a:prstGeom>
        </p:spPr>
      </p:pic>
      <p:pic>
        <p:nvPicPr>
          <p:cNvPr id="5" name="Picture 4">
            <a:extLst>
              <a:ext uri="{FF2B5EF4-FFF2-40B4-BE49-F238E27FC236}">
                <a16:creationId xmlns:a16="http://schemas.microsoft.com/office/drawing/2014/main" id="{1BB6EEEB-DB30-4828-9773-3DC51B4E6AA5}"/>
              </a:ext>
            </a:extLst>
          </p:cNvPr>
          <p:cNvPicPr>
            <a:picLocks noChangeAspect="1"/>
          </p:cNvPicPr>
          <p:nvPr/>
        </p:nvPicPr>
        <p:blipFill>
          <a:blip r:embed="rId5"/>
          <a:stretch>
            <a:fillRect/>
          </a:stretch>
        </p:blipFill>
        <p:spPr>
          <a:xfrm>
            <a:off x="1017214" y="2096102"/>
            <a:ext cx="7955970" cy="493819"/>
          </a:xfrm>
          <a:prstGeom prst="rect">
            <a:avLst/>
          </a:prstGeom>
        </p:spPr>
      </p:pic>
      <p:pic>
        <p:nvPicPr>
          <p:cNvPr id="6" name="Picture 5">
            <a:extLst>
              <a:ext uri="{FF2B5EF4-FFF2-40B4-BE49-F238E27FC236}">
                <a16:creationId xmlns:a16="http://schemas.microsoft.com/office/drawing/2014/main" id="{DEF0CE54-92A5-4830-9A33-CE59E9B1BA3A}"/>
              </a:ext>
            </a:extLst>
          </p:cNvPr>
          <p:cNvPicPr>
            <a:picLocks noChangeAspect="1"/>
          </p:cNvPicPr>
          <p:nvPr/>
        </p:nvPicPr>
        <p:blipFill>
          <a:blip r:embed="rId6"/>
          <a:stretch>
            <a:fillRect/>
          </a:stretch>
        </p:blipFill>
        <p:spPr>
          <a:xfrm>
            <a:off x="1392323" y="2684518"/>
            <a:ext cx="6401177" cy="716341"/>
          </a:xfrm>
          <a:prstGeom prst="rect">
            <a:avLst/>
          </a:prstGeom>
        </p:spPr>
      </p:pic>
      <p:pic>
        <p:nvPicPr>
          <p:cNvPr id="7" name="Picture 6">
            <a:extLst>
              <a:ext uri="{FF2B5EF4-FFF2-40B4-BE49-F238E27FC236}">
                <a16:creationId xmlns:a16="http://schemas.microsoft.com/office/drawing/2014/main" id="{8DBDA04C-2EBB-42C4-903A-0510C2BD22E5}"/>
              </a:ext>
            </a:extLst>
          </p:cNvPr>
          <p:cNvPicPr>
            <a:picLocks noChangeAspect="1"/>
          </p:cNvPicPr>
          <p:nvPr/>
        </p:nvPicPr>
        <p:blipFill>
          <a:blip r:embed="rId7">
            <a:duotone>
              <a:prstClr val="black"/>
              <a:schemeClr val="accent6">
                <a:tint val="45000"/>
                <a:satMod val="400000"/>
              </a:schemeClr>
            </a:duotone>
          </a:blip>
          <a:stretch>
            <a:fillRect/>
          </a:stretch>
        </p:blipFill>
        <p:spPr>
          <a:xfrm>
            <a:off x="776779" y="3590053"/>
            <a:ext cx="10638442" cy="493819"/>
          </a:xfrm>
          <a:prstGeom prst="rect">
            <a:avLst/>
          </a:prstGeom>
        </p:spPr>
      </p:pic>
      <p:pic>
        <p:nvPicPr>
          <p:cNvPr id="8" name="Picture 7">
            <a:extLst>
              <a:ext uri="{FF2B5EF4-FFF2-40B4-BE49-F238E27FC236}">
                <a16:creationId xmlns:a16="http://schemas.microsoft.com/office/drawing/2014/main" id="{7AAA5D42-265E-4287-A623-B9C3FFBF65D5}"/>
              </a:ext>
            </a:extLst>
          </p:cNvPr>
          <p:cNvPicPr>
            <a:picLocks noChangeAspect="1"/>
          </p:cNvPicPr>
          <p:nvPr/>
        </p:nvPicPr>
        <p:blipFill>
          <a:blip r:embed="rId8"/>
          <a:stretch>
            <a:fillRect/>
          </a:stretch>
        </p:blipFill>
        <p:spPr>
          <a:xfrm>
            <a:off x="1017214" y="4083872"/>
            <a:ext cx="6084335" cy="493819"/>
          </a:xfrm>
          <a:prstGeom prst="rect">
            <a:avLst/>
          </a:prstGeom>
        </p:spPr>
      </p:pic>
      <p:pic>
        <p:nvPicPr>
          <p:cNvPr id="9" name="Picture 8">
            <a:extLst>
              <a:ext uri="{FF2B5EF4-FFF2-40B4-BE49-F238E27FC236}">
                <a16:creationId xmlns:a16="http://schemas.microsoft.com/office/drawing/2014/main" id="{5FF76B91-8516-4FF1-972E-D0F300FB3902}"/>
              </a:ext>
            </a:extLst>
          </p:cNvPr>
          <p:cNvPicPr>
            <a:picLocks noChangeAspect="1"/>
          </p:cNvPicPr>
          <p:nvPr/>
        </p:nvPicPr>
        <p:blipFill>
          <a:blip r:embed="rId9"/>
          <a:stretch>
            <a:fillRect/>
          </a:stretch>
        </p:blipFill>
        <p:spPr>
          <a:xfrm>
            <a:off x="1499439" y="4577691"/>
            <a:ext cx="6406604" cy="750932"/>
          </a:xfrm>
          <a:prstGeom prst="rect">
            <a:avLst/>
          </a:prstGeom>
        </p:spPr>
      </p:pic>
      <p:pic>
        <p:nvPicPr>
          <p:cNvPr id="10" name="Picture 9">
            <a:extLst>
              <a:ext uri="{FF2B5EF4-FFF2-40B4-BE49-F238E27FC236}">
                <a16:creationId xmlns:a16="http://schemas.microsoft.com/office/drawing/2014/main" id="{3B252273-25A4-447D-BF10-F9FB89E37E7D}"/>
              </a:ext>
            </a:extLst>
          </p:cNvPr>
          <p:cNvPicPr>
            <a:picLocks noChangeAspect="1"/>
          </p:cNvPicPr>
          <p:nvPr/>
        </p:nvPicPr>
        <p:blipFill>
          <a:blip r:embed="rId10"/>
          <a:stretch>
            <a:fillRect/>
          </a:stretch>
        </p:blipFill>
        <p:spPr>
          <a:xfrm>
            <a:off x="1069210" y="5543313"/>
            <a:ext cx="7267062" cy="493819"/>
          </a:xfrm>
          <a:prstGeom prst="rect">
            <a:avLst/>
          </a:prstGeom>
        </p:spPr>
      </p:pic>
      <p:pic>
        <p:nvPicPr>
          <p:cNvPr id="11" name="Picture 10">
            <a:extLst>
              <a:ext uri="{FF2B5EF4-FFF2-40B4-BE49-F238E27FC236}">
                <a16:creationId xmlns:a16="http://schemas.microsoft.com/office/drawing/2014/main" id="{F1B16AD8-48D8-4C46-83FE-69E600FF3E8D}"/>
              </a:ext>
            </a:extLst>
          </p:cNvPr>
          <p:cNvPicPr>
            <a:picLocks noChangeAspect="1"/>
          </p:cNvPicPr>
          <p:nvPr/>
        </p:nvPicPr>
        <p:blipFill>
          <a:blip r:embed="rId11"/>
          <a:stretch>
            <a:fillRect/>
          </a:stretch>
        </p:blipFill>
        <p:spPr>
          <a:xfrm>
            <a:off x="1615029" y="6139561"/>
            <a:ext cx="6291013" cy="648503"/>
          </a:xfrm>
          <a:prstGeom prst="rect">
            <a:avLst/>
          </a:prstGeom>
        </p:spPr>
      </p:pic>
    </p:spTree>
    <p:extLst>
      <p:ext uri="{BB962C8B-B14F-4D97-AF65-F5344CB8AC3E}">
        <p14:creationId xmlns:p14="http://schemas.microsoft.com/office/powerpoint/2010/main" val="880220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2FAC80-717D-4B57-8ADC-8A173F7C4BDE}"/>
              </a:ext>
            </a:extLst>
          </p:cNvPr>
          <p:cNvPicPr>
            <a:picLocks noChangeAspect="1"/>
          </p:cNvPicPr>
          <p:nvPr/>
        </p:nvPicPr>
        <p:blipFill>
          <a:blip r:embed="rId2">
            <a:duotone>
              <a:prstClr val="black"/>
              <a:schemeClr val="accent6">
                <a:tint val="45000"/>
                <a:satMod val="400000"/>
              </a:schemeClr>
            </a:duotone>
          </a:blip>
          <a:stretch>
            <a:fillRect/>
          </a:stretch>
        </p:blipFill>
        <p:spPr>
          <a:xfrm>
            <a:off x="672485" y="1086004"/>
            <a:ext cx="9693480" cy="493819"/>
          </a:xfrm>
          <a:prstGeom prst="rect">
            <a:avLst/>
          </a:prstGeom>
        </p:spPr>
      </p:pic>
      <p:pic>
        <p:nvPicPr>
          <p:cNvPr id="3" name="Picture 2">
            <a:extLst>
              <a:ext uri="{FF2B5EF4-FFF2-40B4-BE49-F238E27FC236}">
                <a16:creationId xmlns:a16="http://schemas.microsoft.com/office/drawing/2014/main" id="{90A265A3-731A-4E23-9480-AF071D064090}"/>
              </a:ext>
            </a:extLst>
          </p:cNvPr>
          <p:cNvPicPr>
            <a:picLocks noChangeAspect="1"/>
          </p:cNvPicPr>
          <p:nvPr/>
        </p:nvPicPr>
        <p:blipFill>
          <a:blip r:embed="rId3"/>
          <a:stretch>
            <a:fillRect/>
          </a:stretch>
        </p:blipFill>
        <p:spPr>
          <a:xfrm>
            <a:off x="993205" y="1744138"/>
            <a:ext cx="10205589" cy="499915"/>
          </a:xfrm>
          <a:prstGeom prst="rect">
            <a:avLst/>
          </a:prstGeom>
        </p:spPr>
      </p:pic>
      <p:pic>
        <p:nvPicPr>
          <p:cNvPr id="4" name="Picture 3">
            <a:extLst>
              <a:ext uri="{FF2B5EF4-FFF2-40B4-BE49-F238E27FC236}">
                <a16:creationId xmlns:a16="http://schemas.microsoft.com/office/drawing/2014/main" id="{91A9D414-7D12-4CBC-847E-E87998D38C49}"/>
              </a:ext>
            </a:extLst>
          </p:cNvPr>
          <p:cNvPicPr>
            <a:picLocks noChangeAspect="1"/>
          </p:cNvPicPr>
          <p:nvPr/>
        </p:nvPicPr>
        <p:blipFill>
          <a:blip r:embed="rId4"/>
          <a:stretch>
            <a:fillRect/>
          </a:stretch>
        </p:blipFill>
        <p:spPr>
          <a:xfrm>
            <a:off x="1991936" y="2506842"/>
            <a:ext cx="1146147" cy="499915"/>
          </a:xfrm>
          <a:prstGeom prst="rect">
            <a:avLst/>
          </a:prstGeom>
        </p:spPr>
      </p:pic>
      <p:pic>
        <p:nvPicPr>
          <p:cNvPr id="5" name="Picture 4">
            <a:extLst>
              <a:ext uri="{FF2B5EF4-FFF2-40B4-BE49-F238E27FC236}">
                <a16:creationId xmlns:a16="http://schemas.microsoft.com/office/drawing/2014/main" id="{D70AF2C8-CC5D-41EF-82F4-627F5330F519}"/>
              </a:ext>
            </a:extLst>
          </p:cNvPr>
          <p:cNvPicPr>
            <a:picLocks noChangeAspect="1"/>
          </p:cNvPicPr>
          <p:nvPr/>
        </p:nvPicPr>
        <p:blipFill>
          <a:blip r:embed="rId5"/>
          <a:stretch>
            <a:fillRect/>
          </a:stretch>
        </p:blipFill>
        <p:spPr>
          <a:xfrm>
            <a:off x="3675025" y="2506842"/>
            <a:ext cx="3688400" cy="615749"/>
          </a:xfrm>
          <a:prstGeom prst="rect">
            <a:avLst/>
          </a:prstGeom>
        </p:spPr>
      </p:pic>
      <p:pic>
        <p:nvPicPr>
          <p:cNvPr id="6" name="Picture 5">
            <a:extLst>
              <a:ext uri="{FF2B5EF4-FFF2-40B4-BE49-F238E27FC236}">
                <a16:creationId xmlns:a16="http://schemas.microsoft.com/office/drawing/2014/main" id="{AC4671F0-FDE8-4A18-ABC3-3230C9C018EE}"/>
              </a:ext>
            </a:extLst>
          </p:cNvPr>
          <p:cNvPicPr>
            <a:picLocks noChangeAspect="1"/>
          </p:cNvPicPr>
          <p:nvPr/>
        </p:nvPicPr>
        <p:blipFill>
          <a:blip r:embed="rId6"/>
          <a:stretch>
            <a:fillRect/>
          </a:stretch>
        </p:blipFill>
        <p:spPr>
          <a:xfrm>
            <a:off x="1991936" y="3601286"/>
            <a:ext cx="1353429" cy="499915"/>
          </a:xfrm>
          <a:prstGeom prst="rect">
            <a:avLst/>
          </a:prstGeom>
        </p:spPr>
      </p:pic>
      <p:pic>
        <p:nvPicPr>
          <p:cNvPr id="7" name="Picture 6">
            <a:extLst>
              <a:ext uri="{FF2B5EF4-FFF2-40B4-BE49-F238E27FC236}">
                <a16:creationId xmlns:a16="http://schemas.microsoft.com/office/drawing/2014/main" id="{38729A25-5B2C-433E-BC62-7B32A203BC22}"/>
              </a:ext>
            </a:extLst>
          </p:cNvPr>
          <p:cNvPicPr>
            <a:picLocks noChangeAspect="1"/>
          </p:cNvPicPr>
          <p:nvPr/>
        </p:nvPicPr>
        <p:blipFill>
          <a:blip r:embed="rId7"/>
          <a:stretch>
            <a:fillRect/>
          </a:stretch>
        </p:blipFill>
        <p:spPr>
          <a:xfrm>
            <a:off x="3675025" y="3601286"/>
            <a:ext cx="4822354" cy="579170"/>
          </a:xfrm>
          <a:prstGeom prst="rect">
            <a:avLst/>
          </a:prstGeom>
        </p:spPr>
      </p:pic>
      <p:pic>
        <p:nvPicPr>
          <p:cNvPr id="9" name="Picture 8">
            <a:extLst>
              <a:ext uri="{FF2B5EF4-FFF2-40B4-BE49-F238E27FC236}">
                <a16:creationId xmlns:a16="http://schemas.microsoft.com/office/drawing/2014/main" id="{E3EB88B2-3CE0-4B1F-8258-ACA97E6AABD6}"/>
              </a:ext>
            </a:extLst>
          </p:cNvPr>
          <p:cNvPicPr>
            <a:picLocks noChangeAspect="1"/>
          </p:cNvPicPr>
          <p:nvPr/>
        </p:nvPicPr>
        <p:blipFill>
          <a:blip r:embed="rId8"/>
          <a:stretch>
            <a:fillRect/>
          </a:stretch>
        </p:blipFill>
        <p:spPr>
          <a:xfrm>
            <a:off x="3138083" y="5208476"/>
            <a:ext cx="9961269" cy="499915"/>
          </a:xfrm>
          <a:prstGeom prst="rect">
            <a:avLst/>
          </a:prstGeom>
        </p:spPr>
      </p:pic>
    </p:spTree>
    <p:extLst>
      <p:ext uri="{BB962C8B-B14F-4D97-AF65-F5344CB8AC3E}">
        <p14:creationId xmlns:p14="http://schemas.microsoft.com/office/powerpoint/2010/main" val="3191808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A64B98-A3AB-41BF-899F-CABB563B8A15}"/>
              </a:ext>
            </a:extLst>
          </p:cNvPr>
          <p:cNvSpPr txBox="1"/>
          <p:nvPr/>
        </p:nvSpPr>
        <p:spPr>
          <a:xfrm>
            <a:off x="1797146" y="1305341"/>
            <a:ext cx="10005648" cy="2923877"/>
          </a:xfrm>
          <a:prstGeom prst="rect">
            <a:avLst/>
          </a:prstGeom>
          <a:noFill/>
        </p:spPr>
        <p:txBody>
          <a:bodyPr wrap="square">
            <a:spAutoFit/>
          </a:bodyPr>
          <a:lstStyle>
            <a:defPPr>
              <a:defRPr lang="en-US"/>
            </a:defPPr>
            <a:lvl1pPr>
              <a:defRPr sz="4800">
                <a:solidFill>
                  <a:schemeClr val="accent2"/>
                </a:solidFill>
                <a:latin typeface="Arial" panose="020B0604020202020204" pitchFamily="34" charset="0"/>
                <a:cs typeface="Arial" panose="020B0604020202020204" pitchFamily="34" charset="0"/>
              </a:defRPr>
            </a:lvl1pPr>
          </a:lstStyle>
          <a:p>
            <a:r>
              <a:rPr lang="en-GB" dirty="0"/>
              <a:t>Building Predictive Models:</a:t>
            </a:r>
          </a:p>
          <a:p>
            <a:pPr marL="685800" indent="-685800">
              <a:buFont typeface="Wingdings" panose="05000000000000000000" pitchFamily="2" charset="2"/>
              <a:buChar char="§"/>
            </a:pPr>
            <a:r>
              <a:rPr lang="en-GB" sz="4400" dirty="0"/>
              <a:t>Linear Regression</a:t>
            </a:r>
          </a:p>
          <a:p>
            <a:pPr marL="685800" indent="-685800">
              <a:buFont typeface="Wingdings" panose="05000000000000000000" pitchFamily="2" charset="2"/>
              <a:buChar char="§"/>
            </a:pPr>
            <a:r>
              <a:rPr lang="en-GB" sz="4400" dirty="0"/>
              <a:t>Decision Tree </a:t>
            </a:r>
          </a:p>
          <a:p>
            <a:pPr marL="685800" indent="-685800">
              <a:buFont typeface="Wingdings" panose="05000000000000000000" pitchFamily="2" charset="2"/>
              <a:buChar char="§"/>
            </a:pPr>
            <a:r>
              <a:rPr lang="en-GB" sz="4400" dirty="0"/>
              <a:t>Random Forest </a:t>
            </a:r>
          </a:p>
        </p:txBody>
      </p:sp>
    </p:spTree>
    <p:extLst>
      <p:ext uri="{BB962C8B-B14F-4D97-AF65-F5344CB8AC3E}">
        <p14:creationId xmlns:p14="http://schemas.microsoft.com/office/powerpoint/2010/main" val="1784437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3039BF-64FD-43A7-9A61-9986A2CF5BA1}"/>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74373" y="1716258"/>
            <a:ext cx="10373344" cy="4023359"/>
          </a:xfrm>
          <a:prstGeom prst="rect">
            <a:avLst/>
          </a:prstGeom>
        </p:spPr>
      </p:pic>
      <p:sp>
        <p:nvSpPr>
          <p:cNvPr id="9" name="TextBox 8">
            <a:extLst>
              <a:ext uri="{FF2B5EF4-FFF2-40B4-BE49-F238E27FC236}">
                <a16:creationId xmlns:a16="http://schemas.microsoft.com/office/drawing/2014/main" id="{ADC5EBAC-1B63-412D-AB38-78C135433185}"/>
              </a:ext>
            </a:extLst>
          </p:cNvPr>
          <p:cNvSpPr txBox="1"/>
          <p:nvPr/>
        </p:nvSpPr>
        <p:spPr>
          <a:xfrm>
            <a:off x="1150033" y="497617"/>
            <a:ext cx="5869745" cy="523220"/>
          </a:xfrm>
          <a:prstGeom prst="rect">
            <a:avLst/>
          </a:prstGeom>
        </p:spPr>
        <p:txBody>
          <a:bodyPr vert="horz" lIns="91440" tIns="45720" rIns="91440" bIns="45720" rtlCol="0" anchor="ctr">
            <a:normAutofit fontScale="97500"/>
          </a:bodyPr>
          <a:lstStyle>
            <a:lvl1pPr>
              <a:lnSpc>
                <a:spcPct val="90000"/>
              </a:lnSpc>
              <a:spcBef>
                <a:spcPct val="0"/>
              </a:spcBef>
              <a:buNone/>
              <a:defRPr sz="4400">
                <a:solidFill>
                  <a:schemeClr val="accent2"/>
                </a:solidFill>
                <a:latin typeface="Arial" panose="020B0604020202020204" pitchFamily="34" charset="0"/>
                <a:ea typeface="+mj-ea"/>
                <a:cs typeface="Arial" panose="020B0604020202020204" pitchFamily="34" charset="0"/>
              </a:defRPr>
            </a:lvl1pPr>
          </a:lstStyle>
          <a:p>
            <a:r>
              <a:rPr lang="en-GB" dirty="0"/>
              <a:t>Model Building Steps</a:t>
            </a:r>
          </a:p>
        </p:txBody>
      </p:sp>
    </p:spTree>
    <p:extLst>
      <p:ext uri="{BB962C8B-B14F-4D97-AF65-F5344CB8AC3E}">
        <p14:creationId xmlns:p14="http://schemas.microsoft.com/office/powerpoint/2010/main" val="4125793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F15F-2A36-4E6A-AE63-A7BBD20C535D}"/>
              </a:ext>
            </a:extLst>
          </p:cNvPr>
          <p:cNvSpPr>
            <a:spLocks noGrp="1"/>
          </p:cNvSpPr>
          <p:nvPr>
            <p:ph type="title"/>
          </p:nvPr>
        </p:nvSpPr>
        <p:spPr>
          <a:xfrm>
            <a:off x="838200" y="365126"/>
            <a:ext cx="10515600" cy="422666"/>
          </a:xfrm>
        </p:spPr>
        <p:txBody>
          <a:bodyPr vert="horz" lIns="91440" tIns="45720" rIns="91440" bIns="45720" rtlCol="0" anchor="ctr">
            <a:normAutofit fontScale="90000"/>
          </a:bodyPr>
          <a:lstStyle/>
          <a:p>
            <a:r>
              <a:rPr lang="en-GB" dirty="0">
                <a:solidFill>
                  <a:schemeClr val="accent2"/>
                </a:solidFill>
                <a:latin typeface="Arial" panose="020B0604020202020204" pitchFamily="34" charset="0"/>
                <a:cs typeface="Arial" panose="020B0604020202020204" pitchFamily="34" charset="0"/>
              </a:rPr>
              <a:t>Correlation</a:t>
            </a:r>
          </a:p>
        </p:txBody>
      </p:sp>
      <p:pic>
        <p:nvPicPr>
          <p:cNvPr id="5" name="Picture 4">
            <a:extLst>
              <a:ext uri="{FF2B5EF4-FFF2-40B4-BE49-F238E27FC236}">
                <a16:creationId xmlns:a16="http://schemas.microsoft.com/office/drawing/2014/main" id="{15709D2B-C9A4-4BBA-9E66-4332EC033041}"/>
              </a:ext>
            </a:extLst>
          </p:cNvPr>
          <p:cNvPicPr>
            <a:picLocks noChangeAspect="1"/>
          </p:cNvPicPr>
          <p:nvPr/>
        </p:nvPicPr>
        <p:blipFill>
          <a:blip r:embed="rId3"/>
          <a:stretch>
            <a:fillRect/>
          </a:stretch>
        </p:blipFill>
        <p:spPr>
          <a:xfrm>
            <a:off x="6301155" y="1493667"/>
            <a:ext cx="5369542" cy="4260020"/>
          </a:xfrm>
          <a:prstGeom prst="rect">
            <a:avLst/>
          </a:prstGeom>
        </p:spPr>
      </p:pic>
      <p:pic>
        <p:nvPicPr>
          <p:cNvPr id="6" name="Picture 5">
            <a:extLst>
              <a:ext uri="{FF2B5EF4-FFF2-40B4-BE49-F238E27FC236}">
                <a16:creationId xmlns:a16="http://schemas.microsoft.com/office/drawing/2014/main" id="{55B21D6D-42DF-4158-85CD-5417E30715E9}"/>
              </a:ext>
            </a:extLst>
          </p:cNvPr>
          <p:cNvPicPr>
            <a:picLocks noChangeAspect="1"/>
          </p:cNvPicPr>
          <p:nvPr/>
        </p:nvPicPr>
        <p:blipFill>
          <a:blip r:embed="rId4"/>
          <a:stretch>
            <a:fillRect/>
          </a:stretch>
        </p:blipFill>
        <p:spPr>
          <a:xfrm>
            <a:off x="521303" y="1493667"/>
            <a:ext cx="5434961" cy="4260020"/>
          </a:xfrm>
          <a:prstGeom prst="rect">
            <a:avLst/>
          </a:prstGeom>
        </p:spPr>
      </p:pic>
      <p:sp>
        <p:nvSpPr>
          <p:cNvPr id="8" name="TextBox 7">
            <a:extLst>
              <a:ext uri="{FF2B5EF4-FFF2-40B4-BE49-F238E27FC236}">
                <a16:creationId xmlns:a16="http://schemas.microsoft.com/office/drawing/2014/main" id="{0FD578E6-A597-4866-ADEB-A589F270D974}"/>
              </a:ext>
            </a:extLst>
          </p:cNvPr>
          <p:cNvSpPr txBox="1"/>
          <p:nvPr/>
        </p:nvSpPr>
        <p:spPr>
          <a:xfrm>
            <a:off x="1951892" y="1051152"/>
            <a:ext cx="1494693" cy="369332"/>
          </a:xfrm>
          <a:prstGeom prst="rect">
            <a:avLst/>
          </a:prstGeom>
          <a:noFill/>
        </p:spPr>
        <p:txBody>
          <a:bodyPr wrap="square">
            <a:spAutoFit/>
          </a:bodyPr>
          <a:lstStyle/>
          <a:p>
            <a:r>
              <a:rPr lang="en-GB" dirty="0">
                <a:latin typeface="Arial Black" panose="020B0A04020102020204" pitchFamily="34" charset="0"/>
              </a:rPr>
              <a:t>Pink Cab</a:t>
            </a:r>
          </a:p>
        </p:txBody>
      </p:sp>
      <p:sp>
        <p:nvSpPr>
          <p:cNvPr id="10" name="TextBox 9">
            <a:extLst>
              <a:ext uri="{FF2B5EF4-FFF2-40B4-BE49-F238E27FC236}">
                <a16:creationId xmlns:a16="http://schemas.microsoft.com/office/drawing/2014/main" id="{36BC06B4-23CE-452A-AC9A-1D9511C20EE5}"/>
              </a:ext>
            </a:extLst>
          </p:cNvPr>
          <p:cNvSpPr txBox="1"/>
          <p:nvPr/>
        </p:nvSpPr>
        <p:spPr>
          <a:xfrm>
            <a:off x="8138747" y="956063"/>
            <a:ext cx="1891518" cy="369332"/>
          </a:xfrm>
          <a:prstGeom prst="rect">
            <a:avLst/>
          </a:prstGeom>
          <a:noFill/>
        </p:spPr>
        <p:txBody>
          <a:bodyPr wrap="square">
            <a:spAutoFit/>
          </a:bodyPr>
          <a:lstStyle/>
          <a:p>
            <a:r>
              <a:rPr lang="en-GB" dirty="0">
                <a:latin typeface="Arial Black" panose="020B0A04020102020204" pitchFamily="34" charset="0"/>
              </a:rPr>
              <a:t>Yellow Cab</a:t>
            </a:r>
          </a:p>
        </p:txBody>
      </p:sp>
      <p:sp>
        <p:nvSpPr>
          <p:cNvPr id="12" name="TextBox 11">
            <a:extLst>
              <a:ext uri="{FF2B5EF4-FFF2-40B4-BE49-F238E27FC236}">
                <a16:creationId xmlns:a16="http://schemas.microsoft.com/office/drawing/2014/main" id="{AE268B8F-F91F-4F2A-96C3-2FAE8B69F1E9}"/>
              </a:ext>
            </a:extLst>
          </p:cNvPr>
          <p:cNvSpPr txBox="1"/>
          <p:nvPr/>
        </p:nvSpPr>
        <p:spPr>
          <a:xfrm>
            <a:off x="393896" y="5737027"/>
            <a:ext cx="11798104" cy="1015663"/>
          </a:xfrm>
          <a:prstGeom prst="rect">
            <a:avLst/>
          </a:prstGeom>
          <a:noFill/>
        </p:spPr>
        <p:txBody>
          <a:bodyPr wrap="square">
            <a:spAutoFit/>
          </a:bodyPr>
          <a:lstStyle>
            <a:defPPr>
              <a:defRPr lang="en-US"/>
            </a:defPPr>
            <a:lvl1pPr marL="342900" indent="-342900">
              <a:buFont typeface="Wingdings" panose="05000000000000000000" pitchFamily="2" charset="2"/>
              <a:buChar char="§"/>
              <a:defRPr sz="2000">
                <a:latin typeface="Arial" panose="020B0604020202020204" pitchFamily="34" charset="0"/>
                <a:cs typeface="Arial" panose="020B0604020202020204" pitchFamily="34" charset="0"/>
              </a:defRPr>
            </a:lvl1pPr>
          </a:lstStyle>
          <a:p>
            <a:r>
              <a:rPr lang="en-GB" dirty="0"/>
              <a:t>From the correlation graph, we can see KM travelled is correlated with Price Charged followed by Cost of trip.</a:t>
            </a:r>
          </a:p>
          <a:p>
            <a:r>
              <a:rPr lang="en-GB" dirty="0"/>
              <a:t>Year, Month, Age, Income are not correlated.</a:t>
            </a:r>
          </a:p>
        </p:txBody>
      </p:sp>
    </p:spTree>
    <p:extLst>
      <p:ext uri="{BB962C8B-B14F-4D97-AF65-F5344CB8AC3E}">
        <p14:creationId xmlns:p14="http://schemas.microsoft.com/office/powerpoint/2010/main" val="1332701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A049-2821-4D80-8E28-7654D6F955AF}"/>
              </a:ext>
            </a:extLst>
          </p:cNvPr>
          <p:cNvSpPr>
            <a:spLocks noGrp="1"/>
          </p:cNvSpPr>
          <p:nvPr>
            <p:ph type="title"/>
          </p:nvPr>
        </p:nvSpPr>
        <p:spPr>
          <a:xfrm>
            <a:off x="838200" y="280799"/>
            <a:ext cx="10515600" cy="705067"/>
          </a:xfrm>
        </p:spPr>
        <p:txBody>
          <a:bodyPr vert="horz" lIns="91440" tIns="45720" rIns="91440" bIns="45720" rtlCol="0" anchor="ctr">
            <a:normAutofit/>
          </a:bodyPr>
          <a:lstStyle/>
          <a:p>
            <a:r>
              <a:rPr lang="en-GB" dirty="0">
                <a:solidFill>
                  <a:schemeClr val="accent2"/>
                </a:solidFill>
                <a:latin typeface="Arial" panose="020B0604020202020204" pitchFamily="34" charset="0"/>
                <a:cs typeface="Arial" panose="020B0604020202020204" pitchFamily="34" charset="0"/>
              </a:rPr>
              <a:t>Model-1: Linear Regression</a:t>
            </a:r>
          </a:p>
        </p:txBody>
      </p:sp>
      <p:sp>
        <p:nvSpPr>
          <p:cNvPr id="4" name="TextBox 3">
            <a:extLst>
              <a:ext uri="{FF2B5EF4-FFF2-40B4-BE49-F238E27FC236}">
                <a16:creationId xmlns:a16="http://schemas.microsoft.com/office/drawing/2014/main" id="{B2C2115A-F36F-4E54-B797-8AC9128A432E}"/>
              </a:ext>
            </a:extLst>
          </p:cNvPr>
          <p:cNvSpPr txBox="1"/>
          <p:nvPr/>
        </p:nvSpPr>
        <p:spPr>
          <a:xfrm>
            <a:off x="601393" y="1195426"/>
            <a:ext cx="10752407" cy="923330"/>
          </a:xfrm>
          <a:prstGeom prst="rect">
            <a:avLst/>
          </a:prstGeom>
          <a:noFill/>
        </p:spPr>
        <p:txBody>
          <a:bodyPr wrap="square">
            <a:spAutoFit/>
          </a:bodyPr>
          <a:lstStyle/>
          <a:p>
            <a:pPr marL="285750" indent="-285750">
              <a:buFont typeface="Wingdings" panose="05000000000000000000" pitchFamily="2" charset="2"/>
              <a:buChar char="§"/>
            </a:pPr>
            <a:r>
              <a:rPr lang="en-GB" b="0" i="0" dirty="0">
                <a:solidFill>
                  <a:srgbClr val="292929"/>
                </a:solidFill>
                <a:effectLst/>
                <a:latin typeface="Arial" panose="020B0604020202020204" pitchFamily="34" charset="0"/>
                <a:cs typeface="Arial" panose="020B0604020202020204" pitchFamily="34" charset="0"/>
              </a:rPr>
              <a:t>Linear Regression is a method for predicting target value and attempts to model the linear relationship between target and one or more predictors.</a:t>
            </a:r>
          </a:p>
          <a:p>
            <a:pPr marL="285750" indent="-285750">
              <a:buFont typeface="Wingdings" panose="05000000000000000000" pitchFamily="2" charset="2"/>
              <a:buChar char="§"/>
            </a:pPr>
            <a:r>
              <a:rPr lang="en-GB" dirty="0">
                <a:latin typeface="Arial" panose="020B0604020202020204" pitchFamily="34" charset="0"/>
                <a:cs typeface="Arial" panose="020B0604020202020204" pitchFamily="34" charset="0"/>
              </a:rPr>
              <a:t>In our dataset, Price Charge is the target value and all the other variables are predictors.</a:t>
            </a:r>
          </a:p>
        </p:txBody>
      </p:sp>
      <p:sp>
        <p:nvSpPr>
          <p:cNvPr id="6" name="TextBox 5">
            <a:extLst>
              <a:ext uri="{FF2B5EF4-FFF2-40B4-BE49-F238E27FC236}">
                <a16:creationId xmlns:a16="http://schemas.microsoft.com/office/drawing/2014/main" id="{B1E6AC26-7D4A-472C-A6AA-C86599EE4963}"/>
              </a:ext>
            </a:extLst>
          </p:cNvPr>
          <p:cNvSpPr txBox="1"/>
          <p:nvPr/>
        </p:nvSpPr>
        <p:spPr>
          <a:xfrm>
            <a:off x="838199" y="2272845"/>
            <a:ext cx="8812237" cy="338554"/>
          </a:xfrm>
          <a:prstGeom prst="rect">
            <a:avLst/>
          </a:prstGeom>
          <a:noFill/>
        </p:spPr>
        <p:txBody>
          <a:bodyPr wrap="square">
            <a:spAutoFit/>
          </a:bodyPr>
          <a:lstStyle/>
          <a:p>
            <a:r>
              <a:rPr lang="en-GB" sz="1600" b="1" dirty="0">
                <a:latin typeface="Arial" panose="020B0604020202020204" pitchFamily="34" charset="0"/>
                <a:cs typeface="Arial" panose="020B0604020202020204" pitchFamily="34" charset="0"/>
              </a:rPr>
              <a:t>Splitting the data into a training set (75%), and test set (25%).</a:t>
            </a:r>
          </a:p>
        </p:txBody>
      </p:sp>
      <p:sp>
        <p:nvSpPr>
          <p:cNvPr id="8" name="TextBox 7">
            <a:extLst>
              <a:ext uri="{FF2B5EF4-FFF2-40B4-BE49-F238E27FC236}">
                <a16:creationId xmlns:a16="http://schemas.microsoft.com/office/drawing/2014/main" id="{62C77CB0-ACFF-4BCF-BA8D-F7209054C617}"/>
              </a:ext>
            </a:extLst>
          </p:cNvPr>
          <p:cNvSpPr txBox="1"/>
          <p:nvPr/>
        </p:nvSpPr>
        <p:spPr>
          <a:xfrm>
            <a:off x="1300454" y="2792365"/>
            <a:ext cx="1804181" cy="338554"/>
          </a:xfrm>
          <a:prstGeom prst="rect">
            <a:avLst/>
          </a:prstGeom>
          <a:noFill/>
        </p:spPr>
        <p:txBody>
          <a:bodyPr wrap="square">
            <a:spAutoFit/>
          </a:bodyPr>
          <a:lstStyle/>
          <a:p>
            <a:r>
              <a:rPr lang="en-GB" sz="1600" b="1" dirty="0">
                <a:latin typeface="Arial" panose="020B0604020202020204" pitchFamily="34" charset="0"/>
                <a:cs typeface="Arial" panose="020B0604020202020204" pitchFamily="34" charset="0"/>
              </a:rPr>
              <a:t>Yellow Cab</a:t>
            </a:r>
          </a:p>
        </p:txBody>
      </p:sp>
      <p:pic>
        <p:nvPicPr>
          <p:cNvPr id="3" name="Picture 2">
            <a:extLst>
              <a:ext uri="{FF2B5EF4-FFF2-40B4-BE49-F238E27FC236}">
                <a16:creationId xmlns:a16="http://schemas.microsoft.com/office/drawing/2014/main" id="{ACF3B765-00AC-4F0B-9DFC-2FD66176215B}"/>
              </a:ext>
            </a:extLst>
          </p:cNvPr>
          <p:cNvPicPr>
            <a:picLocks noChangeAspect="1"/>
          </p:cNvPicPr>
          <p:nvPr/>
        </p:nvPicPr>
        <p:blipFill>
          <a:blip r:embed="rId2"/>
          <a:stretch>
            <a:fillRect/>
          </a:stretch>
        </p:blipFill>
        <p:spPr>
          <a:xfrm>
            <a:off x="838199" y="3331331"/>
            <a:ext cx="4676336" cy="3105430"/>
          </a:xfrm>
          <a:prstGeom prst="rect">
            <a:avLst/>
          </a:prstGeom>
        </p:spPr>
      </p:pic>
      <p:sp>
        <p:nvSpPr>
          <p:cNvPr id="9" name="TextBox 8">
            <a:extLst>
              <a:ext uri="{FF2B5EF4-FFF2-40B4-BE49-F238E27FC236}">
                <a16:creationId xmlns:a16="http://schemas.microsoft.com/office/drawing/2014/main" id="{CF07049E-39C0-478D-8687-185E8418933F}"/>
              </a:ext>
            </a:extLst>
          </p:cNvPr>
          <p:cNvSpPr txBox="1"/>
          <p:nvPr/>
        </p:nvSpPr>
        <p:spPr>
          <a:xfrm>
            <a:off x="8429822" y="2715058"/>
            <a:ext cx="1311813" cy="369332"/>
          </a:xfrm>
          <a:prstGeom prst="rect">
            <a:avLst/>
          </a:prstGeom>
          <a:noFill/>
        </p:spPr>
        <p:txBody>
          <a:bodyPr wrap="square">
            <a:spAutoFit/>
          </a:bodyPr>
          <a:lstStyle/>
          <a:p>
            <a:r>
              <a:rPr lang="en-GB" sz="1600" b="1" dirty="0">
                <a:latin typeface="Arial" panose="020B0604020202020204" pitchFamily="34" charset="0"/>
                <a:cs typeface="Arial" panose="020B0604020202020204" pitchFamily="34" charset="0"/>
              </a:rPr>
              <a:t>Pink</a:t>
            </a:r>
            <a:r>
              <a:rPr lang="en-GB" b="1" dirty="0">
                <a:latin typeface="Arial" panose="020B0604020202020204" pitchFamily="34" charset="0"/>
                <a:cs typeface="Arial" panose="020B0604020202020204" pitchFamily="34" charset="0"/>
              </a:rPr>
              <a:t> </a:t>
            </a:r>
            <a:r>
              <a:rPr lang="en-GB" sz="1600" b="1" dirty="0">
                <a:latin typeface="Arial" panose="020B0604020202020204" pitchFamily="34" charset="0"/>
                <a:cs typeface="Arial" panose="020B0604020202020204" pitchFamily="34" charset="0"/>
              </a:rPr>
              <a:t>Cab</a:t>
            </a:r>
          </a:p>
        </p:txBody>
      </p:sp>
      <p:pic>
        <p:nvPicPr>
          <p:cNvPr id="7" name="Picture 6">
            <a:extLst>
              <a:ext uri="{FF2B5EF4-FFF2-40B4-BE49-F238E27FC236}">
                <a16:creationId xmlns:a16="http://schemas.microsoft.com/office/drawing/2014/main" id="{4CE98DBF-7AFE-4678-892F-913EA6C0E75C}"/>
              </a:ext>
            </a:extLst>
          </p:cNvPr>
          <p:cNvPicPr>
            <a:picLocks noChangeAspect="1"/>
          </p:cNvPicPr>
          <p:nvPr/>
        </p:nvPicPr>
        <p:blipFill>
          <a:blip r:embed="rId3"/>
          <a:stretch>
            <a:fillRect/>
          </a:stretch>
        </p:blipFill>
        <p:spPr>
          <a:xfrm>
            <a:off x="6300687" y="3187559"/>
            <a:ext cx="4914900" cy="3128815"/>
          </a:xfrm>
          <a:prstGeom prst="rect">
            <a:avLst/>
          </a:prstGeom>
        </p:spPr>
      </p:pic>
    </p:spTree>
    <p:extLst>
      <p:ext uri="{BB962C8B-B14F-4D97-AF65-F5344CB8AC3E}">
        <p14:creationId xmlns:p14="http://schemas.microsoft.com/office/powerpoint/2010/main" val="59622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A52C-8A4A-4138-A122-8F817AC69BA1}"/>
              </a:ext>
            </a:extLst>
          </p:cNvPr>
          <p:cNvSpPr>
            <a:spLocks noGrp="1"/>
          </p:cNvSpPr>
          <p:nvPr>
            <p:ph type="title"/>
          </p:nvPr>
        </p:nvSpPr>
        <p:spPr/>
        <p:txBody>
          <a:bodyPr vert="horz" lIns="91440" tIns="45720" rIns="91440" bIns="45720" rtlCol="0" anchor="ctr">
            <a:normAutofit/>
          </a:bodyPr>
          <a:lstStyle/>
          <a:p>
            <a:r>
              <a:rPr lang="en-GB" dirty="0">
                <a:solidFill>
                  <a:schemeClr val="accent2"/>
                </a:solidFill>
                <a:latin typeface="Arial" panose="020B0604020202020204" pitchFamily="34" charset="0"/>
                <a:cs typeface="Arial" panose="020B0604020202020204" pitchFamily="34" charset="0"/>
              </a:rPr>
              <a:t>Model-2: Decision Tree</a:t>
            </a:r>
          </a:p>
        </p:txBody>
      </p:sp>
      <p:sp>
        <p:nvSpPr>
          <p:cNvPr id="4" name="TextBox 3">
            <a:extLst>
              <a:ext uri="{FF2B5EF4-FFF2-40B4-BE49-F238E27FC236}">
                <a16:creationId xmlns:a16="http://schemas.microsoft.com/office/drawing/2014/main" id="{82A99C0B-9EE0-40D8-B399-F5CF27E91D52}"/>
              </a:ext>
            </a:extLst>
          </p:cNvPr>
          <p:cNvSpPr txBox="1"/>
          <p:nvPr/>
        </p:nvSpPr>
        <p:spPr>
          <a:xfrm>
            <a:off x="838200" y="1690688"/>
            <a:ext cx="10515600" cy="1754326"/>
          </a:xfrm>
          <a:prstGeom prst="rect">
            <a:avLst/>
          </a:prstGeom>
          <a:noFill/>
        </p:spPr>
        <p:txBody>
          <a:bodyPr wrap="square">
            <a:spAutoFit/>
          </a:bodyPr>
          <a:lstStyle/>
          <a:p>
            <a:r>
              <a:rPr lang="en-GB" b="1" dirty="0">
                <a:solidFill>
                  <a:srgbClr val="202124"/>
                </a:solidFill>
                <a:latin typeface="Arial" panose="020B0604020202020204" pitchFamily="34" charset="0"/>
                <a:cs typeface="Arial" panose="020B0604020202020204" pitchFamily="34" charset="0"/>
              </a:rPr>
              <a:t>Decision Tree </a:t>
            </a:r>
          </a:p>
          <a:p>
            <a:pPr marL="285750" indent="-285750">
              <a:buFont typeface="Wingdings" panose="05000000000000000000" pitchFamily="2" charset="2"/>
              <a:buChar char="§"/>
            </a:pPr>
            <a:r>
              <a:rPr lang="en-GB" dirty="0">
                <a:latin typeface="Arial" panose="020B0604020202020204" pitchFamily="34" charset="0"/>
                <a:cs typeface="Arial" panose="020B0604020202020204" pitchFamily="34" charset="0"/>
              </a:rPr>
              <a:t>Builds regression models in the form of a tree structure. It breaks down a dataset into smaller and smaller subsets while at the same time an associated decision tree is incrementally developed. </a:t>
            </a:r>
          </a:p>
          <a:p>
            <a:pPr marL="285750" indent="-285750">
              <a:buFont typeface="Wingdings" panose="05000000000000000000" pitchFamily="2" charset="2"/>
              <a:buChar char="§"/>
            </a:pPr>
            <a:r>
              <a:rPr lang="en-GB" dirty="0">
                <a:latin typeface="Arial" panose="020B0604020202020204" pitchFamily="34" charset="0"/>
                <a:cs typeface="Arial" panose="020B0604020202020204" pitchFamily="34" charset="0"/>
              </a:rPr>
              <a:t>The final result is a tree with decision nodes and leaf nodes.</a:t>
            </a:r>
          </a:p>
          <a:p>
            <a:pPr marL="285750" indent="-285750">
              <a:buFont typeface="Wingdings" panose="05000000000000000000" pitchFamily="2" charset="2"/>
              <a:buChar char="§"/>
            </a:pPr>
            <a:r>
              <a:rPr lang="en-GB" b="0" i="0" dirty="0">
                <a:solidFill>
                  <a:srgbClr val="000000"/>
                </a:solidFill>
                <a:effectLst/>
                <a:latin typeface="Arial" panose="020B0604020202020204" pitchFamily="34" charset="0"/>
                <a:cs typeface="Arial" panose="020B0604020202020204" pitchFamily="34" charset="0"/>
              </a:rPr>
              <a:t>The topmost decision node in a tree which corresponds to the best predictor for the target value (Price Charged).</a:t>
            </a:r>
            <a:endParaRPr lang="en-GB"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FD3009C-3169-4D91-B0E2-541F5084D55C}"/>
              </a:ext>
            </a:extLst>
          </p:cNvPr>
          <p:cNvSpPr txBox="1"/>
          <p:nvPr/>
        </p:nvSpPr>
        <p:spPr>
          <a:xfrm>
            <a:off x="838199" y="3449814"/>
            <a:ext cx="7072901" cy="1311128"/>
          </a:xfrm>
          <a:prstGeom prst="rect">
            <a:avLst/>
          </a:prstGeom>
        </p:spPr>
        <p:txBody>
          <a:bodyPr vert="horz" lIns="91440" tIns="45720" rIns="91440" bIns="45720" rtlCol="0" anchor="ctr">
            <a:normAutofit/>
          </a:bodyPr>
          <a:lstStyle>
            <a:lvl1pPr>
              <a:lnSpc>
                <a:spcPct val="90000"/>
              </a:lnSpc>
              <a:spcBef>
                <a:spcPct val="0"/>
              </a:spcBef>
              <a:buNone/>
              <a:defRPr sz="4400">
                <a:solidFill>
                  <a:schemeClr val="accent2"/>
                </a:solidFill>
                <a:latin typeface="Arial" panose="020B0604020202020204" pitchFamily="34" charset="0"/>
                <a:ea typeface="+mj-ea"/>
                <a:cs typeface="Arial" panose="020B0604020202020204" pitchFamily="34" charset="0"/>
              </a:defRPr>
            </a:lvl1pPr>
          </a:lstStyle>
          <a:p>
            <a:r>
              <a:rPr lang="en-GB" dirty="0"/>
              <a:t>Model-3: Random Forest</a:t>
            </a:r>
          </a:p>
        </p:txBody>
      </p:sp>
      <p:sp>
        <p:nvSpPr>
          <p:cNvPr id="8" name="TextBox 7">
            <a:extLst>
              <a:ext uri="{FF2B5EF4-FFF2-40B4-BE49-F238E27FC236}">
                <a16:creationId xmlns:a16="http://schemas.microsoft.com/office/drawing/2014/main" id="{A24699CE-88BD-447A-934A-20F7A24F5F21}"/>
              </a:ext>
            </a:extLst>
          </p:cNvPr>
          <p:cNvSpPr txBox="1"/>
          <p:nvPr/>
        </p:nvSpPr>
        <p:spPr>
          <a:xfrm>
            <a:off x="838199" y="4485380"/>
            <a:ext cx="10725443" cy="1200329"/>
          </a:xfrm>
          <a:prstGeom prst="rect">
            <a:avLst/>
          </a:prstGeom>
          <a:noFill/>
        </p:spPr>
        <p:txBody>
          <a:bodyPr wrap="square">
            <a:spAutoFit/>
          </a:bodyPr>
          <a:lstStyle/>
          <a:p>
            <a:r>
              <a:rPr lang="en-GB" b="1" i="0" dirty="0">
                <a:solidFill>
                  <a:srgbClr val="202124"/>
                </a:solidFill>
                <a:effectLst/>
                <a:latin typeface="arial" panose="020B0604020202020204" pitchFamily="34" charset="0"/>
              </a:rPr>
              <a:t>Random Forest</a:t>
            </a:r>
            <a:r>
              <a:rPr lang="en-GB" b="0" i="0" dirty="0">
                <a:solidFill>
                  <a:srgbClr val="202124"/>
                </a:solidFill>
                <a:effectLst/>
                <a:latin typeface="arial" panose="020B0604020202020204" pitchFamily="34" charset="0"/>
              </a:rPr>
              <a:t> </a:t>
            </a:r>
          </a:p>
          <a:p>
            <a:pPr marL="285750" indent="-285750">
              <a:buFont typeface="Wingdings" panose="05000000000000000000" pitchFamily="2" charset="2"/>
              <a:buChar char="§"/>
            </a:pPr>
            <a:r>
              <a:rPr lang="en-GB" b="0" i="0" dirty="0">
                <a:solidFill>
                  <a:srgbClr val="202124"/>
                </a:solidFill>
                <a:effectLst/>
                <a:latin typeface="Arial" panose="020B0604020202020204" pitchFamily="34" charset="0"/>
                <a:cs typeface="Arial" panose="020B0604020202020204" pitchFamily="34" charset="0"/>
              </a:rPr>
              <a:t>A </a:t>
            </a:r>
            <a:r>
              <a:rPr lang="en-GB" b="1" i="0" dirty="0">
                <a:solidFill>
                  <a:srgbClr val="202124"/>
                </a:solidFill>
                <a:effectLst/>
                <a:latin typeface="Arial" panose="020B0604020202020204" pitchFamily="34" charset="0"/>
                <a:cs typeface="Arial" panose="020B0604020202020204" pitchFamily="34" charset="0"/>
              </a:rPr>
              <a:t>Random Forest</a:t>
            </a:r>
            <a:r>
              <a:rPr lang="en-GB" b="0" i="0" dirty="0">
                <a:solidFill>
                  <a:srgbClr val="202124"/>
                </a:solidFill>
                <a:effectLst/>
                <a:latin typeface="Arial" panose="020B0604020202020204" pitchFamily="34" charset="0"/>
                <a:cs typeface="Arial" panose="020B0604020202020204" pitchFamily="34" charset="0"/>
              </a:rPr>
              <a:t> operates by constructing several </a:t>
            </a:r>
            <a:r>
              <a:rPr lang="en-GB" b="1" dirty="0">
                <a:solidFill>
                  <a:srgbClr val="202124"/>
                </a:solidFill>
                <a:latin typeface="Arial" panose="020B0604020202020204" pitchFamily="34" charset="0"/>
                <a:cs typeface="Arial" panose="020B0604020202020204" pitchFamily="34" charset="0"/>
              </a:rPr>
              <a:t>D</a:t>
            </a:r>
            <a:r>
              <a:rPr lang="en-GB" b="1" i="0" dirty="0">
                <a:solidFill>
                  <a:srgbClr val="202124"/>
                </a:solidFill>
                <a:effectLst/>
                <a:latin typeface="Arial" panose="020B0604020202020204" pitchFamily="34" charset="0"/>
                <a:cs typeface="Arial" panose="020B0604020202020204" pitchFamily="34" charset="0"/>
              </a:rPr>
              <a:t>ecision</a:t>
            </a:r>
            <a:r>
              <a:rPr lang="en-GB" b="0" i="0" dirty="0">
                <a:solidFill>
                  <a:srgbClr val="202124"/>
                </a:solidFill>
                <a:effectLst/>
                <a:latin typeface="Arial" panose="020B0604020202020204" pitchFamily="34" charset="0"/>
                <a:cs typeface="Arial" panose="020B0604020202020204" pitchFamily="34" charset="0"/>
              </a:rPr>
              <a:t> </a:t>
            </a:r>
            <a:r>
              <a:rPr lang="en-GB" b="1" dirty="0">
                <a:solidFill>
                  <a:srgbClr val="202124"/>
                </a:solidFill>
                <a:latin typeface="Arial" panose="020B0604020202020204" pitchFamily="34" charset="0"/>
                <a:cs typeface="Arial" panose="020B0604020202020204" pitchFamily="34" charset="0"/>
              </a:rPr>
              <a:t>trees.</a:t>
            </a:r>
          </a:p>
          <a:p>
            <a:pPr marL="285750" indent="-285750">
              <a:buFont typeface="Wingdings" panose="05000000000000000000" pitchFamily="2" charset="2"/>
              <a:buChar char="§"/>
            </a:pPr>
            <a:r>
              <a:rPr lang="en-GB" dirty="0">
                <a:latin typeface="Arial" panose="020B0604020202020204" pitchFamily="34" charset="0"/>
                <a:cs typeface="Arial" panose="020B0604020202020204" pitchFamily="34" charset="0"/>
              </a:rPr>
              <a:t>A prediction from the </a:t>
            </a:r>
            <a:r>
              <a:rPr lang="en-GB" b="1" dirty="0">
                <a:solidFill>
                  <a:srgbClr val="202124"/>
                </a:solidFill>
                <a:latin typeface="Arial" panose="020B0604020202020204" pitchFamily="34" charset="0"/>
                <a:cs typeface="Arial" panose="020B0604020202020204" pitchFamily="34" charset="0"/>
              </a:rPr>
              <a:t>Random Forest </a:t>
            </a:r>
            <a:r>
              <a:rPr lang="en-GB" dirty="0">
                <a:latin typeface="Arial" panose="020B0604020202020204" pitchFamily="34" charset="0"/>
                <a:cs typeface="Arial" panose="020B0604020202020204" pitchFamily="34" charset="0"/>
              </a:rPr>
              <a:t> is an average of the predictions produced by the </a:t>
            </a:r>
            <a:r>
              <a:rPr lang="en-GB" b="1" dirty="0">
                <a:solidFill>
                  <a:srgbClr val="202124"/>
                </a:solidFill>
                <a:latin typeface="Arial" panose="020B0604020202020204" pitchFamily="34" charset="0"/>
                <a:cs typeface="Arial" panose="020B0604020202020204" pitchFamily="34" charset="0"/>
              </a:rPr>
              <a:t>D</a:t>
            </a:r>
            <a:r>
              <a:rPr lang="en-GB" b="1" i="0" dirty="0">
                <a:solidFill>
                  <a:srgbClr val="202124"/>
                </a:solidFill>
                <a:effectLst/>
                <a:latin typeface="Arial" panose="020B0604020202020204" pitchFamily="34" charset="0"/>
                <a:cs typeface="Arial" panose="020B0604020202020204" pitchFamily="34" charset="0"/>
              </a:rPr>
              <a:t>ecision</a:t>
            </a:r>
            <a:r>
              <a:rPr lang="en-GB" b="0" i="0" dirty="0">
                <a:solidFill>
                  <a:srgbClr val="202124"/>
                </a:solidFill>
                <a:effectLst/>
                <a:latin typeface="Arial" panose="020B0604020202020204" pitchFamily="34" charset="0"/>
                <a:cs typeface="Arial" panose="020B0604020202020204" pitchFamily="34" charset="0"/>
              </a:rPr>
              <a:t> </a:t>
            </a:r>
            <a:r>
              <a:rPr lang="en-GB" b="1" dirty="0">
                <a:solidFill>
                  <a:srgbClr val="202124"/>
                </a:solidFill>
                <a:latin typeface="Arial" panose="020B0604020202020204" pitchFamily="34" charset="0"/>
                <a:cs typeface="Arial" panose="020B0604020202020204" pitchFamily="34" charset="0"/>
              </a:rPr>
              <a:t>trees</a:t>
            </a:r>
            <a:r>
              <a:rPr lang="en-GB" dirty="0">
                <a:latin typeface="Arial" panose="020B0604020202020204" pitchFamily="34" charset="0"/>
                <a:cs typeface="Arial" panose="020B0604020202020204" pitchFamily="34" charset="0"/>
              </a:rPr>
              <a:t> in the forest.</a:t>
            </a:r>
          </a:p>
        </p:txBody>
      </p:sp>
    </p:spTree>
    <p:extLst>
      <p:ext uri="{BB962C8B-B14F-4D97-AF65-F5344CB8AC3E}">
        <p14:creationId xmlns:p14="http://schemas.microsoft.com/office/powerpoint/2010/main" val="1574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p:txBody>
          <a:bodyPr/>
          <a:lstStyle/>
          <a:p>
            <a:r>
              <a:rPr lang="en-GB" dirty="0">
                <a:solidFill>
                  <a:schemeClr val="accent2"/>
                </a:solidFill>
                <a:latin typeface="Arial" panose="020B0604020202020204" pitchFamily="34" charset="0"/>
                <a:cs typeface="Arial" panose="020B0604020202020204" pitchFamily="34" charset="0"/>
              </a:rPr>
              <a:t>Description</a:t>
            </a:r>
            <a:endParaRPr lang="en-GB"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6ED44B9-D714-4675-9267-B0C0772F3A85}"/>
              </a:ext>
            </a:extLst>
          </p:cNvPr>
          <p:cNvSpPr txBox="1"/>
          <p:nvPr/>
        </p:nvSpPr>
        <p:spPr>
          <a:xfrm>
            <a:off x="778200" y="1541172"/>
            <a:ext cx="10153506" cy="5016758"/>
          </a:xfrm>
          <a:prstGeom prst="rect">
            <a:avLst/>
          </a:prstGeom>
          <a:noFill/>
        </p:spPr>
        <p:txBody>
          <a:bodyPr wrap="square">
            <a:spAutoFit/>
          </a:bodyPr>
          <a:lstStyle/>
          <a:p>
            <a:pPr marL="285750" indent="-285750">
              <a:buFont typeface="Wingdings" panose="05000000000000000000" pitchFamily="2" charset="2"/>
              <a:buChar char="§"/>
            </a:pPr>
            <a:r>
              <a:rPr lang="en-GB" sz="2000" dirty="0">
                <a:latin typeface="Arial" panose="020B0604020202020204" pitchFamily="34" charset="0"/>
                <a:cs typeface="Arial" panose="020B0604020202020204" pitchFamily="34" charset="0"/>
              </a:rPr>
              <a:t>XYZ is a private equity firm in US. Due to remarkable growth in the Cab Industry in last few years and multiple key players in the market, it is planning for an investment in Cab industry.</a:t>
            </a:r>
          </a:p>
          <a:p>
            <a:pPr marL="285750" indent="-285750">
              <a:buFont typeface="Wingdings" panose="05000000000000000000" pitchFamily="2" charset="2"/>
              <a:buChar char="§"/>
            </a:pPr>
            <a:endParaRPr lang="en-GB"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GB" sz="2000" dirty="0">
                <a:latin typeface="Arial" panose="020B0604020202020204" pitchFamily="34" charset="0"/>
                <a:cs typeface="Arial" panose="020B0604020202020204" pitchFamily="34" charset="0"/>
              </a:rPr>
              <a:t>Provide actionable insights to help XYZ firm in identifying the right company for making investment.</a:t>
            </a:r>
          </a:p>
          <a:p>
            <a:endParaRPr lang="en-GB"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GB" sz="2000" dirty="0">
                <a:latin typeface="Arial" panose="020B0604020202020204" pitchFamily="34" charset="0"/>
                <a:cs typeface="Arial" panose="020B0604020202020204" pitchFamily="34" charset="0"/>
              </a:rPr>
              <a:t>Cab Companies: </a:t>
            </a:r>
          </a:p>
          <a:p>
            <a:pPr marL="742950" lvl="1" indent="-285750">
              <a:buFont typeface="Wingdings" panose="05000000000000000000" pitchFamily="2" charset="2"/>
              <a:buChar char="§"/>
            </a:pPr>
            <a:r>
              <a:rPr lang="en-GB" sz="2000" dirty="0">
                <a:latin typeface="Arial" panose="020B0604020202020204" pitchFamily="34" charset="0"/>
                <a:cs typeface="Arial" panose="020B0604020202020204" pitchFamily="34" charset="0"/>
              </a:rPr>
              <a:t>Yellow Cab</a:t>
            </a:r>
          </a:p>
          <a:p>
            <a:pPr marL="742950" lvl="1" indent="-285750">
              <a:buFont typeface="Wingdings" panose="05000000000000000000" pitchFamily="2" charset="2"/>
              <a:buChar char="§"/>
            </a:pPr>
            <a:r>
              <a:rPr lang="en-GB" sz="2000" dirty="0">
                <a:latin typeface="Arial" panose="020B0604020202020204" pitchFamily="34" charset="0"/>
                <a:cs typeface="Arial" panose="020B0604020202020204" pitchFamily="34" charset="0"/>
              </a:rPr>
              <a:t>Pink Cab </a:t>
            </a:r>
          </a:p>
          <a:p>
            <a:pPr lvl="1"/>
            <a:endParaRPr lang="en-GB"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GB" sz="2000" dirty="0">
                <a:latin typeface="Arial" panose="020B0604020202020204" pitchFamily="34" charset="0"/>
                <a:cs typeface="Arial" panose="020B0604020202020204" pitchFamily="34" charset="0"/>
              </a:rPr>
              <a:t>Analysis includes:</a:t>
            </a:r>
          </a:p>
          <a:p>
            <a:pPr marL="742950" lvl="2" indent="-285750">
              <a:buFont typeface="Wingdings" panose="05000000000000000000" pitchFamily="2" charset="2"/>
              <a:buChar char="§"/>
            </a:pPr>
            <a:r>
              <a:rPr lang="en-GB" sz="2000" dirty="0">
                <a:latin typeface="Arial" panose="020B0604020202020204" pitchFamily="34" charset="0"/>
                <a:cs typeface="Arial" panose="020B0604020202020204" pitchFamily="34" charset="0"/>
              </a:rPr>
              <a:t>Data Understanding, </a:t>
            </a:r>
          </a:p>
          <a:p>
            <a:pPr marL="742950" lvl="2" indent="-285750">
              <a:buFont typeface="Wingdings" panose="05000000000000000000" pitchFamily="2" charset="2"/>
              <a:buChar char="§"/>
            </a:pPr>
            <a:r>
              <a:rPr lang="en-GB" sz="2000" dirty="0">
                <a:latin typeface="Arial" panose="020B0604020202020204" pitchFamily="34" charset="0"/>
                <a:cs typeface="Arial" panose="020B0604020202020204" pitchFamily="34" charset="0"/>
              </a:rPr>
              <a:t>Data Visualization, </a:t>
            </a:r>
          </a:p>
          <a:p>
            <a:pPr marL="742950" lvl="2" indent="-285750">
              <a:buFont typeface="Wingdings" panose="05000000000000000000" pitchFamily="2" charset="2"/>
              <a:buChar char="§"/>
            </a:pPr>
            <a:r>
              <a:rPr lang="en-GB" sz="2000" dirty="0">
                <a:latin typeface="Arial" panose="020B0604020202020204" pitchFamily="34" charset="0"/>
                <a:cs typeface="Arial" panose="020B0604020202020204" pitchFamily="34" charset="0"/>
              </a:rPr>
              <a:t>Creating multiple hypothesis, </a:t>
            </a:r>
          </a:p>
          <a:p>
            <a:pPr marL="742950" lvl="2" indent="-285750">
              <a:buFont typeface="Wingdings" panose="05000000000000000000" pitchFamily="2" charset="2"/>
              <a:buChar char="§"/>
            </a:pPr>
            <a:r>
              <a:rPr lang="en-GB" sz="2000" dirty="0">
                <a:latin typeface="Arial" panose="020B0604020202020204" pitchFamily="34" charset="0"/>
                <a:cs typeface="Arial" panose="020B0604020202020204" pitchFamily="34" charset="0"/>
              </a:rPr>
              <a:t>Building models and finding the best fit model based on Accuracy.</a:t>
            </a:r>
          </a:p>
        </p:txBody>
      </p:sp>
    </p:spTree>
    <p:extLst>
      <p:ext uri="{BB962C8B-B14F-4D97-AF65-F5344CB8AC3E}">
        <p14:creationId xmlns:p14="http://schemas.microsoft.com/office/powerpoint/2010/main" val="844570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2683-C58F-4BCB-ADDE-8D69796D93A6}"/>
              </a:ext>
            </a:extLst>
          </p:cNvPr>
          <p:cNvSpPr>
            <a:spLocks noGrp="1"/>
          </p:cNvSpPr>
          <p:nvPr>
            <p:ph type="title"/>
          </p:nvPr>
        </p:nvSpPr>
        <p:spPr>
          <a:xfrm>
            <a:off x="838200" y="365125"/>
            <a:ext cx="10515600" cy="535207"/>
          </a:xfrm>
        </p:spPr>
        <p:txBody>
          <a:bodyPr vert="horz" lIns="91440" tIns="45720" rIns="91440" bIns="45720" rtlCol="0" anchor="ctr">
            <a:normAutofit fontScale="90000"/>
          </a:bodyPr>
          <a:lstStyle/>
          <a:p>
            <a:r>
              <a:rPr lang="en-GB" dirty="0">
                <a:solidFill>
                  <a:schemeClr val="accent2"/>
                </a:solidFill>
                <a:latin typeface="Arial" panose="020B0604020202020204" pitchFamily="34" charset="0"/>
                <a:cs typeface="Arial" panose="020B0604020202020204" pitchFamily="34" charset="0"/>
              </a:rPr>
              <a:t>Base Model</a:t>
            </a:r>
          </a:p>
        </p:txBody>
      </p:sp>
      <p:pic>
        <p:nvPicPr>
          <p:cNvPr id="3" name="Picture 2">
            <a:extLst>
              <a:ext uri="{FF2B5EF4-FFF2-40B4-BE49-F238E27FC236}">
                <a16:creationId xmlns:a16="http://schemas.microsoft.com/office/drawing/2014/main" id="{1436CAB0-0C0F-4504-8249-9800E2AF1258}"/>
              </a:ext>
            </a:extLst>
          </p:cNvPr>
          <p:cNvPicPr>
            <a:picLocks noChangeAspect="1"/>
          </p:cNvPicPr>
          <p:nvPr/>
        </p:nvPicPr>
        <p:blipFill>
          <a:blip r:embed="rId2"/>
          <a:stretch>
            <a:fillRect/>
          </a:stretch>
        </p:blipFill>
        <p:spPr>
          <a:xfrm>
            <a:off x="0" y="1577975"/>
            <a:ext cx="4332849" cy="4914900"/>
          </a:xfrm>
          <a:prstGeom prst="rect">
            <a:avLst/>
          </a:prstGeom>
        </p:spPr>
      </p:pic>
      <p:sp>
        <p:nvSpPr>
          <p:cNvPr id="5" name="TextBox 4">
            <a:extLst>
              <a:ext uri="{FF2B5EF4-FFF2-40B4-BE49-F238E27FC236}">
                <a16:creationId xmlns:a16="http://schemas.microsoft.com/office/drawing/2014/main" id="{E8FAE7D0-E293-401F-A8F5-989FB5DF2E3F}"/>
              </a:ext>
            </a:extLst>
          </p:cNvPr>
          <p:cNvSpPr txBox="1"/>
          <p:nvPr/>
        </p:nvSpPr>
        <p:spPr>
          <a:xfrm>
            <a:off x="1079695" y="1054487"/>
            <a:ext cx="1759390" cy="369332"/>
          </a:xfrm>
          <a:prstGeom prst="rect">
            <a:avLst/>
          </a:prstGeom>
          <a:noFill/>
        </p:spPr>
        <p:txBody>
          <a:bodyPr wrap="square">
            <a:spAutoFit/>
          </a:bodyPr>
          <a:lstStyle/>
          <a:p>
            <a:r>
              <a:rPr lang="en-GB" b="1" u="sng" dirty="0">
                <a:latin typeface="Arial" panose="020B0604020202020204" pitchFamily="34" charset="0"/>
                <a:cs typeface="Arial" panose="020B0604020202020204" pitchFamily="34" charset="0"/>
              </a:rPr>
              <a:t>Yellow Cab</a:t>
            </a:r>
          </a:p>
        </p:txBody>
      </p:sp>
      <p:sp>
        <p:nvSpPr>
          <p:cNvPr id="7" name="TextBox 6">
            <a:extLst>
              <a:ext uri="{FF2B5EF4-FFF2-40B4-BE49-F238E27FC236}">
                <a16:creationId xmlns:a16="http://schemas.microsoft.com/office/drawing/2014/main" id="{AED3751F-10A3-418E-99C2-6619E8910A7B}"/>
              </a:ext>
            </a:extLst>
          </p:cNvPr>
          <p:cNvSpPr txBox="1"/>
          <p:nvPr/>
        </p:nvSpPr>
        <p:spPr>
          <a:xfrm>
            <a:off x="8695852" y="1546495"/>
            <a:ext cx="2929597" cy="3970318"/>
          </a:xfrm>
          <a:prstGeom prst="rect">
            <a:avLst/>
          </a:prstGeom>
          <a:noFill/>
        </p:spPr>
        <p:txBody>
          <a:bodyPr wrap="square">
            <a:spAutoFit/>
          </a:bodyPr>
          <a:lstStyle/>
          <a:p>
            <a:r>
              <a:rPr lang="en-GB" dirty="0">
                <a:latin typeface="Arial" panose="020B0604020202020204" pitchFamily="34" charset="0"/>
                <a:cs typeface="Arial" panose="020B0604020202020204" pitchFamily="34" charset="0"/>
              </a:rPr>
              <a:t>As per  Base Model:</a:t>
            </a:r>
          </a:p>
          <a:p>
            <a:pPr marL="285750" indent="-285750">
              <a:buFont typeface="Wingdings" panose="05000000000000000000" pitchFamily="2" charset="2"/>
              <a:buChar char="§"/>
            </a:pPr>
            <a:r>
              <a:rPr lang="en-GB" dirty="0">
                <a:latin typeface="Arial" panose="020B0604020202020204" pitchFamily="34" charset="0"/>
                <a:cs typeface="Arial" panose="020B0604020202020204" pitchFamily="34" charset="0"/>
              </a:rPr>
              <a:t>Cost of Trip, Month, Year, Age, Income are significant variable for </a:t>
            </a:r>
            <a:r>
              <a:rPr lang="en-GB" b="1" dirty="0">
                <a:latin typeface="Arial" panose="020B0604020202020204" pitchFamily="34" charset="0"/>
                <a:cs typeface="Arial" panose="020B0604020202020204" pitchFamily="34" charset="0"/>
              </a:rPr>
              <a:t>Yellow Cab </a:t>
            </a:r>
            <a:r>
              <a:rPr lang="en-GB" dirty="0">
                <a:latin typeface="Arial" panose="020B0604020202020204" pitchFamily="34" charset="0"/>
                <a:cs typeface="Arial" panose="020B0604020202020204" pitchFamily="34" charset="0"/>
              </a:rPr>
              <a:t>which are the best predictors for Price Charged.</a:t>
            </a:r>
          </a:p>
          <a:p>
            <a:pPr marL="285750" indent="-285750">
              <a:buFont typeface="Wingdings" panose="05000000000000000000" pitchFamily="2" charset="2"/>
              <a:buChar char="§"/>
            </a:pPr>
            <a:r>
              <a:rPr lang="en-GB" dirty="0" err="1">
                <a:latin typeface="Arial" panose="020B0604020202020204" pitchFamily="34" charset="0"/>
                <a:cs typeface="Arial" panose="020B0604020202020204" pitchFamily="34" charset="0"/>
              </a:rPr>
              <a:t>Cost_of_Trip</a:t>
            </a:r>
            <a:r>
              <a:rPr lang="en-GB" dirty="0">
                <a:latin typeface="Arial" panose="020B0604020202020204" pitchFamily="34" charset="0"/>
                <a:cs typeface="Arial" panose="020B0604020202020204" pitchFamily="34" charset="0"/>
              </a:rPr>
              <a:t>, Year, Age, Income are significant variable for </a:t>
            </a:r>
            <a:r>
              <a:rPr lang="en-GB" b="1" dirty="0">
                <a:latin typeface="Arial" panose="020B0604020202020204" pitchFamily="34" charset="0"/>
                <a:cs typeface="Arial" panose="020B0604020202020204" pitchFamily="34" charset="0"/>
              </a:rPr>
              <a:t>Pink Cab </a:t>
            </a:r>
            <a:r>
              <a:rPr lang="en-GB" dirty="0">
                <a:latin typeface="Arial" panose="020B0604020202020204" pitchFamily="34" charset="0"/>
                <a:cs typeface="Arial" panose="020B0604020202020204" pitchFamily="34" charset="0"/>
              </a:rPr>
              <a:t>which are the best predictors for Price Charged. Month is not considered significant.</a:t>
            </a:r>
          </a:p>
        </p:txBody>
      </p:sp>
      <p:pic>
        <p:nvPicPr>
          <p:cNvPr id="8" name="Picture 7">
            <a:extLst>
              <a:ext uri="{FF2B5EF4-FFF2-40B4-BE49-F238E27FC236}">
                <a16:creationId xmlns:a16="http://schemas.microsoft.com/office/drawing/2014/main" id="{22817976-ED1E-4CF3-9144-DD73CC810D35}"/>
              </a:ext>
            </a:extLst>
          </p:cNvPr>
          <p:cNvPicPr>
            <a:picLocks noChangeAspect="1"/>
          </p:cNvPicPr>
          <p:nvPr/>
        </p:nvPicPr>
        <p:blipFill>
          <a:blip r:embed="rId3"/>
          <a:stretch>
            <a:fillRect/>
          </a:stretch>
        </p:blipFill>
        <p:spPr>
          <a:xfrm>
            <a:off x="4523459" y="1635125"/>
            <a:ext cx="4187263" cy="4857750"/>
          </a:xfrm>
          <a:prstGeom prst="rect">
            <a:avLst/>
          </a:prstGeom>
        </p:spPr>
      </p:pic>
      <p:sp>
        <p:nvSpPr>
          <p:cNvPr id="10" name="TextBox 9">
            <a:extLst>
              <a:ext uri="{FF2B5EF4-FFF2-40B4-BE49-F238E27FC236}">
                <a16:creationId xmlns:a16="http://schemas.microsoft.com/office/drawing/2014/main" id="{E3889223-294C-41A6-8D45-696A13532E91}"/>
              </a:ext>
            </a:extLst>
          </p:cNvPr>
          <p:cNvSpPr txBox="1"/>
          <p:nvPr/>
        </p:nvSpPr>
        <p:spPr>
          <a:xfrm>
            <a:off x="5792372" y="1090387"/>
            <a:ext cx="1430361" cy="369332"/>
          </a:xfrm>
          <a:prstGeom prst="rect">
            <a:avLst/>
          </a:prstGeom>
          <a:noFill/>
        </p:spPr>
        <p:txBody>
          <a:bodyPr wrap="square">
            <a:spAutoFit/>
          </a:bodyPr>
          <a:lstStyle/>
          <a:p>
            <a:r>
              <a:rPr lang="en-GB" b="1" u="sng" dirty="0">
                <a:latin typeface="Arial" panose="020B0604020202020204" pitchFamily="34" charset="0"/>
                <a:cs typeface="Arial" panose="020B0604020202020204" pitchFamily="34" charset="0"/>
              </a:rPr>
              <a:t>Pink Cab</a:t>
            </a:r>
          </a:p>
        </p:txBody>
      </p:sp>
    </p:spTree>
    <p:extLst>
      <p:ext uri="{BB962C8B-B14F-4D97-AF65-F5344CB8AC3E}">
        <p14:creationId xmlns:p14="http://schemas.microsoft.com/office/powerpoint/2010/main" val="3573584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7847-0493-4A88-8F0F-348476DC49FD}"/>
              </a:ext>
            </a:extLst>
          </p:cNvPr>
          <p:cNvSpPr>
            <a:spLocks noGrp="1"/>
          </p:cNvSpPr>
          <p:nvPr>
            <p:ph type="title"/>
          </p:nvPr>
        </p:nvSpPr>
        <p:spPr>
          <a:xfrm>
            <a:off x="838200" y="365125"/>
            <a:ext cx="10515600" cy="731595"/>
          </a:xfrm>
        </p:spPr>
        <p:txBody>
          <a:bodyPr vert="horz" lIns="91440" tIns="45720" rIns="91440" bIns="45720" rtlCol="0" anchor="ctr">
            <a:normAutofit/>
          </a:bodyPr>
          <a:lstStyle/>
          <a:p>
            <a:r>
              <a:rPr lang="en-GB" dirty="0">
                <a:solidFill>
                  <a:schemeClr val="accent2"/>
                </a:solidFill>
                <a:latin typeface="Arial" panose="020B0604020202020204" pitchFamily="34" charset="0"/>
                <a:cs typeface="Arial" panose="020B0604020202020204" pitchFamily="34" charset="0"/>
              </a:rPr>
              <a:t>Best Fit Model: RMSE Value &amp; Accuracy</a:t>
            </a:r>
          </a:p>
        </p:txBody>
      </p:sp>
      <p:sp>
        <p:nvSpPr>
          <p:cNvPr id="4" name="TextBox 3">
            <a:extLst>
              <a:ext uri="{FF2B5EF4-FFF2-40B4-BE49-F238E27FC236}">
                <a16:creationId xmlns:a16="http://schemas.microsoft.com/office/drawing/2014/main" id="{FFC90B96-4333-46F8-B72B-7FE04C54F9E2}"/>
              </a:ext>
            </a:extLst>
          </p:cNvPr>
          <p:cNvSpPr txBox="1"/>
          <p:nvPr/>
        </p:nvSpPr>
        <p:spPr>
          <a:xfrm>
            <a:off x="939018" y="1693205"/>
            <a:ext cx="10104119" cy="646331"/>
          </a:xfrm>
          <a:prstGeom prst="rect">
            <a:avLst/>
          </a:prstGeom>
          <a:noFill/>
        </p:spPr>
        <p:txBody>
          <a:bodyPr wrap="square">
            <a:spAutoFit/>
          </a:bodyPr>
          <a:lstStyle>
            <a:defPPr>
              <a:defRPr lang="en-US"/>
            </a:defPPr>
            <a:lvl1pPr marL="285750" indent="-285750">
              <a:buFont typeface="Wingdings" panose="05000000000000000000" pitchFamily="2" charset="2"/>
              <a:buChar char="§"/>
              <a:defRPr b="0" i="0">
                <a:solidFill>
                  <a:srgbClr val="292929"/>
                </a:solidFill>
                <a:effectLst/>
                <a:latin typeface="Arial" panose="020B0604020202020204" pitchFamily="34" charset="0"/>
                <a:cs typeface="Arial" panose="020B0604020202020204" pitchFamily="34" charset="0"/>
              </a:defRPr>
            </a:lvl1pPr>
          </a:lstStyle>
          <a:p>
            <a:r>
              <a:rPr lang="en-GB" dirty="0"/>
              <a:t>RMSE or root mean square error measures the error which is Prediction values – Actual values.</a:t>
            </a:r>
          </a:p>
          <a:p>
            <a:r>
              <a:rPr lang="en-GB" dirty="0"/>
              <a:t>Lower the RMSE value the better is the Model.</a:t>
            </a:r>
          </a:p>
        </p:txBody>
      </p:sp>
      <p:sp>
        <p:nvSpPr>
          <p:cNvPr id="6" name="TextBox 5">
            <a:extLst>
              <a:ext uri="{FF2B5EF4-FFF2-40B4-BE49-F238E27FC236}">
                <a16:creationId xmlns:a16="http://schemas.microsoft.com/office/drawing/2014/main" id="{C7F6E94A-32B6-47D8-B016-16468D353CD6}"/>
              </a:ext>
            </a:extLst>
          </p:cNvPr>
          <p:cNvSpPr txBox="1"/>
          <p:nvPr/>
        </p:nvSpPr>
        <p:spPr>
          <a:xfrm>
            <a:off x="846545" y="2940495"/>
            <a:ext cx="5050816" cy="369332"/>
          </a:xfrm>
          <a:prstGeom prst="rect">
            <a:avLst/>
          </a:prstGeom>
          <a:noFill/>
        </p:spPr>
        <p:txBody>
          <a:bodyPr wrap="square">
            <a:spAutoFit/>
          </a:bodyPr>
          <a:lstStyle/>
          <a:p>
            <a:r>
              <a:rPr lang="en-GB" b="1" dirty="0">
                <a:latin typeface="Arial" panose="020B0604020202020204" pitchFamily="34" charset="0"/>
                <a:cs typeface="Arial" panose="020B0604020202020204" pitchFamily="34" charset="0"/>
              </a:rPr>
              <a:t>RMSE values &amp; Accuracy for Yellow Cab</a:t>
            </a:r>
          </a:p>
        </p:txBody>
      </p:sp>
      <p:pic>
        <p:nvPicPr>
          <p:cNvPr id="7" name="Picture 6">
            <a:extLst>
              <a:ext uri="{FF2B5EF4-FFF2-40B4-BE49-F238E27FC236}">
                <a16:creationId xmlns:a16="http://schemas.microsoft.com/office/drawing/2014/main" id="{2F493211-E291-49E4-8188-4CDCCE606638}"/>
              </a:ext>
            </a:extLst>
          </p:cNvPr>
          <p:cNvPicPr>
            <a:picLocks noChangeAspect="1"/>
          </p:cNvPicPr>
          <p:nvPr/>
        </p:nvPicPr>
        <p:blipFill>
          <a:blip r:embed="rId2"/>
          <a:stretch>
            <a:fillRect/>
          </a:stretch>
        </p:blipFill>
        <p:spPr>
          <a:xfrm>
            <a:off x="723055" y="3346524"/>
            <a:ext cx="2748215" cy="1185104"/>
          </a:xfrm>
          <a:prstGeom prst="rect">
            <a:avLst/>
          </a:prstGeom>
        </p:spPr>
      </p:pic>
      <p:sp>
        <p:nvSpPr>
          <p:cNvPr id="9" name="TextBox 8">
            <a:extLst>
              <a:ext uri="{FF2B5EF4-FFF2-40B4-BE49-F238E27FC236}">
                <a16:creationId xmlns:a16="http://schemas.microsoft.com/office/drawing/2014/main" id="{F0E6A44B-32C0-4C62-8FF7-142B75973E92}"/>
              </a:ext>
            </a:extLst>
          </p:cNvPr>
          <p:cNvSpPr txBox="1"/>
          <p:nvPr/>
        </p:nvSpPr>
        <p:spPr>
          <a:xfrm>
            <a:off x="6419253" y="2930221"/>
            <a:ext cx="5050816" cy="369332"/>
          </a:xfrm>
          <a:prstGeom prst="rect">
            <a:avLst/>
          </a:prstGeom>
          <a:noFill/>
        </p:spPr>
        <p:txBody>
          <a:bodyPr wrap="square">
            <a:spAutoFit/>
          </a:bodyPr>
          <a:lstStyle/>
          <a:p>
            <a:r>
              <a:rPr lang="en-GB" b="1" dirty="0">
                <a:latin typeface="Arial" panose="020B0604020202020204" pitchFamily="34" charset="0"/>
                <a:cs typeface="Arial" panose="020B0604020202020204" pitchFamily="34" charset="0"/>
              </a:rPr>
              <a:t>RMSE values &amp; Accuracy  for Pink Cab</a:t>
            </a:r>
          </a:p>
        </p:txBody>
      </p:sp>
      <p:pic>
        <p:nvPicPr>
          <p:cNvPr id="10" name="Picture 9">
            <a:extLst>
              <a:ext uri="{FF2B5EF4-FFF2-40B4-BE49-F238E27FC236}">
                <a16:creationId xmlns:a16="http://schemas.microsoft.com/office/drawing/2014/main" id="{EFF4D462-80EE-4CAE-9462-AC577BD9EC1F}"/>
              </a:ext>
            </a:extLst>
          </p:cNvPr>
          <p:cNvPicPr>
            <a:picLocks noChangeAspect="1"/>
          </p:cNvPicPr>
          <p:nvPr/>
        </p:nvPicPr>
        <p:blipFill>
          <a:blip r:embed="rId3"/>
          <a:stretch>
            <a:fillRect/>
          </a:stretch>
        </p:blipFill>
        <p:spPr>
          <a:xfrm>
            <a:off x="6394894" y="3346524"/>
            <a:ext cx="2514600" cy="1171575"/>
          </a:xfrm>
          <a:prstGeom prst="rect">
            <a:avLst/>
          </a:prstGeom>
        </p:spPr>
      </p:pic>
      <p:sp>
        <p:nvSpPr>
          <p:cNvPr id="12" name="TextBox 11">
            <a:extLst>
              <a:ext uri="{FF2B5EF4-FFF2-40B4-BE49-F238E27FC236}">
                <a16:creationId xmlns:a16="http://schemas.microsoft.com/office/drawing/2014/main" id="{784A84B4-9FFC-4313-BE13-6A3D213B0CED}"/>
              </a:ext>
            </a:extLst>
          </p:cNvPr>
          <p:cNvSpPr txBox="1"/>
          <p:nvPr/>
        </p:nvSpPr>
        <p:spPr>
          <a:xfrm>
            <a:off x="838200" y="5103674"/>
            <a:ext cx="10823917" cy="1200329"/>
          </a:xfrm>
          <a:prstGeom prst="rect">
            <a:avLst/>
          </a:prstGeom>
          <a:noFill/>
        </p:spPr>
        <p:txBody>
          <a:bodyPr wrap="square">
            <a:spAutoFit/>
          </a:bodyPr>
          <a:lstStyle>
            <a:defPPr>
              <a:defRPr lang="en-US"/>
            </a:defPPr>
            <a:lvl1pPr marL="285750" indent="-285750">
              <a:buFont typeface="Wingdings" panose="05000000000000000000" pitchFamily="2" charset="2"/>
              <a:buChar char="§"/>
              <a:defRPr b="0" i="0">
                <a:solidFill>
                  <a:srgbClr val="292929"/>
                </a:solidFill>
                <a:effectLst/>
                <a:latin typeface="Arial" panose="020B0604020202020204" pitchFamily="34" charset="0"/>
                <a:cs typeface="Arial" panose="020B0604020202020204" pitchFamily="34" charset="0"/>
              </a:defRPr>
            </a:lvl1pPr>
          </a:lstStyle>
          <a:p>
            <a:r>
              <a:rPr lang="en-GB" dirty="0"/>
              <a:t>As per the above RMSE data and Accuracy, Random Forest Model is the best fit model for further deployment.</a:t>
            </a:r>
          </a:p>
          <a:p>
            <a:r>
              <a:rPr lang="en-GB" dirty="0"/>
              <a:t>Interpreting Random Forest Model: Cost of Trip, Month, Year, Age, Income are the best predictors for Price Charged.</a:t>
            </a:r>
          </a:p>
        </p:txBody>
      </p:sp>
      <p:pic>
        <p:nvPicPr>
          <p:cNvPr id="15" name="Picture 14">
            <a:extLst>
              <a:ext uri="{FF2B5EF4-FFF2-40B4-BE49-F238E27FC236}">
                <a16:creationId xmlns:a16="http://schemas.microsoft.com/office/drawing/2014/main" id="{01FCB525-FF58-46DC-8F7C-C16D09B66460}"/>
              </a:ext>
            </a:extLst>
          </p:cNvPr>
          <p:cNvPicPr>
            <a:picLocks noChangeAspect="1"/>
          </p:cNvPicPr>
          <p:nvPr/>
        </p:nvPicPr>
        <p:blipFill>
          <a:blip r:embed="rId4"/>
          <a:stretch>
            <a:fillRect/>
          </a:stretch>
        </p:blipFill>
        <p:spPr>
          <a:xfrm>
            <a:off x="3427999" y="3367356"/>
            <a:ext cx="2505075" cy="1247775"/>
          </a:xfrm>
          <a:prstGeom prst="rect">
            <a:avLst/>
          </a:prstGeom>
        </p:spPr>
      </p:pic>
      <p:pic>
        <p:nvPicPr>
          <p:cNvPr id="16" name="Picture 15">
            <a:extLst>
              <a:ext uri="{FF2B5EF4-FFF2-40B4-BE49-F238E27FC236}">
                <a16:creationId xmlns:a16="http://schemas.microsoft.com/office/drawing/2014/main" id="{A85654BA-7DA9-4C32-8FF0-37BCF54BA550}"/>
              </a:ext>
            </a:extLst>
          </p:cNvPr>
          <p:cNvPicPr>
            <a:picLocks noChangeAspect="1"/>
          </p:cNvPicPr>
          <p:nvPr/>
        </p:nvPicPr>
        <p:blipFill>
          <a:blip r:embed="rId5"/>
          <a:stretch>
            <a:fillRect/>
          </a:stretch>
        </p:blipFill>
        <p:spPr>
          <a:xfrm>
            <a:off x="8748147" y="3362487"/>
            <a:ext cx="2584620" cy="1171575"/>
          </a:xfrm>
          <a:prstGeom prst="rect">
            <a:avLst/>
          </a:prstGeom>
        </p:spPr>
      </p:pic>
      <p:cxnSp>
        <p:nvCxnSpPr>
          <p:cNvPr id="5" name="Straight Connector 4">
            <a:extLst>
              <a:ext uri="{FF2B5EF4-FFF2-40B4-BE49-F238E27FC236}">
                <a16:creationId xmlns:a16="http://schemas.microsoft.com/office/drawing/2014/main" id="{103B8215-E96C-7581-E80C-1BF1C7C1B82E}"/>
              </a:ext>
            </a:extLst>
          </p:cNvPr>
          <p:cNvCxnSpPr/>
          <p:nvPr/>
        </p:nvCxnSpPr>
        <p:spPr>
          <a:xfrm>
            <a:off x="6185043" y="2930221"/>
            <a:ext cx="0" cy="195000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3859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56F6-4F97-4098-A10E-1726A5833A3B}"/>
              </a:ext>
            </a:extLst>
          </p:cNvPr>
          <p:cNvSpPr>
            <a:spLocks noGrp="1"/>
          </p:cNvSpPr>
          <p:nvPr>
            <p:ph type="title"/>
          </p:nvPr>
        </p:nvSpPr>
        <p:spPr>
          <a:xfrm>
            <a:off x="838200" y="365126"/>
            <a:ext cx="10515600" cy="675884"/>
          </a:xfrm>
        </p:spPr>
        <p:txBody>
          <a:bodyPr vert="horz" lIns="91440" tIns="45720" rIns="91440" bIns="45720" rtlCol="0" anchor="ctr">
            <a:normAutofit fontScale="90000"/>
          </a:bodyPr>
          <a:lstStyle/>
          <a:p>
            <a:r>
              <a:rPr lang="en-GB" dirty="0">
                <a:solidFill>
                  <a:schemeClr val="accent2"/>
                </a:solidFill>
                <a:latin typeface="Arial" panose="020B0604020202020204" pitchFamily="34" charset="0"/>
                <a:cs typeface="Arial" panose="020B0604020202020204" pitchFamily="34" charset="0"/>
              </a:rPr>
              <a:t>Recommendations</a:t>
            </a:r>
          </a:p>
        </p:txBody>
      </p:sp>
      <p:sp>
        <p:nvSpPr>
          <p:cNvPr id="7" name="TextBox 6">
            <a:extLst>
              <a:ext uri="{FF2B5EF4-FFF2-40B4-BE49-F238E27FC236}">
                <a16:creationId xmlns:a16="http://schemas.microsoft.com/office/drawing/2014/main" id="{1ADAA70E-00D3-4A4D-BAF2-32F465BAF895}"/>
              </a:ext>
            </a:extLst>
          </p:cNvPr>
          <p:cNvSpPr txBox="1"/>
          <p:nvPr/>
        </p:nvSpPr>
        <p:spPr>
          <a:xfrm>
            <a:off x="838200" y="1218204"/>
            <a:ext cx="11161542" cy="4524315"/>
          </a:xfrm>
          <a:prstGeom prst="rect">
            <a:avLst/>
          </a:prstGeom>
          <a:noFill/>
        </p:spPr>
        <p:txBody>
          <a:bodyPr wrap="square">
            <a:spAutoFit/>
          </a:bodyPr>
          <a:lstStyle/>
          <a:p>
            <a:pPr marL="285750" indent="-285750">
              <a:buFont typeface="Wingdings" panose="05000000000000000000" pitchFamily="2" charset="2"/>
              <a:buChar char="§"/>
            </a:pPr>
            <a:r>
              <a:rPr lang="en-GB" b="1" dirty="0">
                <a:latin typeface="Arial" panose="020B0604020202020204" pitchFamily="34" charset="0"/>
                <a:cs typeface="Arial" panose="020B0604020202020204" pitchFamily="34" charset="0"/>
              </a:rPr>
              <a:t>Transaction per year</a:t>
            </a:r>
            <a:r>
              <a:rPr lang="en-GB" dirty="0">
                <a:latin typeface="Arial" panose="020B0604020202020204" pitchFamily="34" charset="0"/>
                <a:cs typeface="Arial" panose="020B0604020202020204" pitchFamily="34" charset="0"/>
              </a:rPr>
              <a:t>: For Yellow Cab Transaction per year from 2016 to 2018 is almost double than Pink Cab.</a:t>
            </a:r>
          </a:p>
          <a:p>
            <a:pPr marL="285750" indent="-285750">
              <a:buFont typeface="Wingdings" panose="05000000000000000000" pitchFamily="2" charset="2"/>
              <a:buChar char="§"/>
            </a:pPr>
            <a:endParaRPr lang="en-GB"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GB" b="1" dirty="0">
                <a:latin typeface="Arial" panose="020B0604020202020204" pitchFamily="34" charset="0"/>
                <a:cs typeface="Arial" panose="020B0604020202020204" pitchFamily="34" charset="0"/>
              </a:rPr>
              <a:t>Margin per Gender</a:t>
            </a:r>
            <a:r>
              <a:rPr lang="en-GB" dirty="0">
                <a:latin typeface="Arial" panose="020B0604020202020204" pitchFamily="34" charset="0"/>
                <a:cs typeface="Arial" panose="020B0604020202020204" pitchFamily="34" charset="0"/>
              </a:rPr>
              <a:t>: For Yellow Cab there is difference in Margin between Male and Female Customers due to which Female Customer percentage is higher in Yellow Cab in comparison to Pink Cab.</a:t>
            </a:r>
          </a:p>
          <a:p>
            <a:pPr marL="285750" indent="-285750">
              <a:buFont typeface="Wingdings" panose="05000000000000000000" pitchFamily="2" charset="2"/>
              <a:buChar char="§"/>
            </a:pPr>
            <a:endParaRPr lang="en-GB"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GB" b="1" dirty="0">
                <a:latin typeface="Arial" panose="020B0604020202020204" pitchFamily="34" charset="0"/>
                <a:cs typeface="Arial" panose="020B0604020202020204" pitchFamily="34" charset="0"/>
              </a:rPr>
              <a:t>Profit Margin</a:t>
            </a:r>
            <a:r>
              <a:rPr lang="en-GB" dirty="0">
                <a:latin typeface="Arial" panose="020B0604020202020204" pitchFamily="34" charset="0"/>
                <a:cs typeface="Arial" panose="020B0604020202020204" pitchFamily="34" charset="0"/>
              </a:rPr>
              <a:t>: For Yellow Cab the Profit Margin is higher per year from 2016 to 2018 in comparison to Pink Cab.</a:t>
            </a:r>
          </a:p>
          <a:p>
            <a:pPr marL="285750" indent="-285750">
              <a:buFont typeface="Wingdings" panose="05000000000000000000" pitchFamily="2" charset="2"/>
              <a:buChar char="§"/>
            </a:pPr>
            <a:endParaRPr lang="en-GB"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GB" b="1" dirty="0">
                <a:latin typeface="Arial" panose="020B0604020202020204" pitchFamily="34" charset="0"/>
                <a:cs typeface="Arial" panose="020B0604020202020204" pitchFamily="34" charset="0"/>
              </a:rPr>
              <a:t>Margin per Age</a:t>
            </a:r>
            <a:r>
              <a:rPr lang="en-GB" dirty="0">
                <a:latin typeface="Arial" panose="020B0604020202020204" pitchFamily="34" charset="0"/>
                <a:cs typeface="Arial" panose="020B0604020202020204" pitchFamily="34" charset="0"/>
              </a:rPr>
              <a:t>: In Yellow Cab there is difference in Margin for people older than 50 </a:t>
            </a:r>
            <a:r>
              <a:rPr lang="en-GB" dirty="0" err="1">
                <a:latin typeface="Arial" panose="020B0604020202020204" pitchFamily="34" charset="0"/>
                <a:cs typeface="Arial" panose="020B0604020202020204" pitchFamily="34" charset="0"/>
              </a:rPr>
              <a:t>yrs</a:t>
            </a:r>
            <a:r>
              <a:rPr lang="en-GB" dirty="0">
                <a:latin typeface="Arial" panose="020B0604020202020204" pitchFamily="34" charset="0"/>
                <a:cs typeface="Arial" panose="020B0604020202020204" pitchFamily="34" charset="0"/>
              </a:rPr>
              <a:t>, whereas in Pink Cab there is no difference in Margin of all age group.</a:t>
            </a:r>
          </a:p>
          <a:p>
            <a:pPr marL="285750" indent="-285750">
              <a:buFont typeface="Wingdings" panose="05000000000000000000" pitchFamily="2" charset="2"/>
              <a:buChar char="§"/>
            </a:pPr>
            <a:endParaRPr lang="en-GB"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GB" dirty="0">
                <a:latin typeface="Arial" panose="020B0604020202020204" pitchFamily="34" charset="0"/>
                <a:cs typeface="Arial" panose="020B0604020202020204" pitchFamily="34" charset="0"/>
              </a:rPr>
              <a:t>Yellow Cab </a:t>
            </a:r>
            <a:r>
              <a:rPr lang="en-GB" b="1" dirty="0">
                <a:latin typeface="Arial" panose="020B0604020202020204" pitchFamily="34" charset="0"/>
                <a:cs typeface="Arial" panose="020B0604020202020204" pitchFamily="34" charset="0"/>
              </a:rPr>
              <a:t>decreases Margins with the increase in Transaction</a:t>
            </a:r>
            <a:r>
              <a:rPr lang="en-GB" dirty="0">
                <a:latin typeface="Arial" panose="020B0604020202020204" pitchFamily="34" charset="0"/>
                <a:cs typeface="Arial" panose="020B0604020202020204" pitchFamily="34" charset="0"/>
              </a:rPr>
              <a:t>, hence for Yellow Cab the travel frequency during the Month of December which is the holiday season is 3 times more than Pink Cab.</a:t>
            </a:r>
          </a:p>
          <a:p>
            <a:pPr marL="285750" indent="-285750">
              <a:buFont typeface="Wingdings" panose="05000000000000000000" pitchFamily="2" charset="2"/>
              <a:buChar char="§"/>
            </a:pPr>
            <a:endParaRPr lang="en-GB"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GB" dirty="0">
                <a:latin typeface="Arial" panose="020B0604020202020204" pitchFamily="34" charset="0"/>
                <a:cs typeface="Arial" panose="020B0604020202020204" pitchFamily="34" charset="0"/>
              </a:rPr>
              <a:t>Customers for Yellow Cab is highest in New York City which has the highest Cab Users of 28%.</a:t>
            </a:r>
          </a:p>
        </p:txBody>
      </p:sp>
      <p:sp>
        <p:nvSpPr>
          <p:cNvPr id="9" name="TextBox 8">
            <a:extLst>
              <a:ext uri="{FF2B5EF4-FFF2-40B4-BE49-F238E27FC236}">
                <a16:creationId xmlns:a16="http://schemas.microsoft.com/office/drawing/2014/main" id="{734186AB-6836-4013-87B4-FB21A0CA8104}"/>
              </a:ext>
            </a:extLst>
          </p:cNvPr>
          <p:cNvSpPr txBox="1"/>
          <p:nvPr/>
        </p:nvSpPr>
        <p:spPr>
          <a:xfrm>
            <a:off x="953085" y="5836535"/>
            <a:ext cx="10759453" cy="430887"/>
          </a:xfrm>
          <a:prstGeom prst="rect">
            <a:avLst/>
          </a:prstGeom>
          <a:noFill/>
        </p:spPr>
        <p:txBody>
          <a:bodyPr wrap="square">
            <a:spAutoFit/>
          </a:bodyPr>
          <a:lstStyle/>
          <a:p>
            <a:r>
              <a:rPr lang="en-GB" sz="2200" b="1" dirty="0">
                <a:latin typeface="Arial" panose="020B0604020202020204" pitchFamily="34" charset="0"/>
                <a:cs typeface="Arial" panose="020B0604020202020204" pitchFamily="34" charset="0"/>
              </a:rPr>
              <a:t>On the basis of the above points, Yellow Cab is recommended for investment</a:t>
            </a:r>
          </a:p>
        </p:txBody>
      </p:sp>
    </p:spTree>
    <p:extLst>
      <p:ext uri="{BB962C8B-B14F-4D97-AF65-F5344CB8AC3E}">
        <p14:creationId xmlns:p14="http://schemas.microsoft.com/office/powerpoint/2010/main" val="4192791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489" y="5962245"/>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697047" y="2153170"/>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dirty="0">
                <a:solidFill>
                  <a:schemeClr val="accent2"/>
                </a:solidFill>
                <a:latin typeface="Arial" panose="020B0604020202020204" pitchFamily="34" charset="0"/>
                <a:cs typeface="Arial" panose="020B0604020202020204" pitchFamily="34" charset="0"/>
              </a:rPr>
              <a:t>Data Preparation</a:t>
            </a:r>
          </a:p>
        </p:txBody>
      </p:sp>
      <p:sp>
        <p:nvSpPr>
          <p:cNvPr id="4" name="TextBox 3">
            <a:extLst>
              <a:ext uri="{FF2B5EF4-FFF2-40B4-BE49-F238E27FC236}">
                <a16:creationId xmlns:a16="http://schemas.microsoft.com/office/drawing/2014/main" id="{F9F58046-B72C-4A65-B27C-8EC4EFD974D7}"/>
              </a:ext>
            </a:extLst>
          </p:cNvPr>
          <p:cNvSpPr txBox="1"/>
          <p:nvPr/>
        </p:nvSpPr>
        <p:spPr>
          <a:xfrm>
            <a:off x="776068" y="1787019"/>
            <a:ext cx="10176802" cy="3754874"/>
          </a:xfrm>
          <a:prstGeom prst="rect">
            <a:avLst/>
          </a:prstGeom>
          <a:noFill/>
        </p:spPr>
        <p:txBody>
          <a:bodyPr wrap="square">
            <a:spAutoFit/>
          </a:bodyPr>
          <a:lstStyle/>
          <a:p>
            <a:pPr algn="l"/>
            <a:r>
              <a:rPr lang="en-GB" sz="2800" b="1" i="0" dirty="0">
                <a:solidFill>
                  <a:srgbClr val="2D3B45"/>
                </a:solidFill>
                <a:effectLst/>
                <a:latin typeface="Arial" panose="020B0604020202020204" pitchFamily="34" charset="0"/>
                <a:cs typeface="Arial" panose="020B0604020202020204" pitchFamily="34" charset="0"/>
              </a:rPr>
              <a:t>There are 4 datasets:</a:t>
            </a:r>
            <a:endParaRPr lang="en-GB" b="1" dirty="0">
              <a:solidFill>
                <a:srgbClr val="2D3B45"/>
              </a:solidFill>
              <a:latin typeface="Arial" panose="020B0604020202020204" pitchFamily="34" charset="0"/>
              <a:cs typeface="Arial" panose="020B0604020202020204" pitchFamily="34" charset="0"/>
            </a:endParaRPr>
          </a:p>
          <a:p>
            <a:pPr algn="l"/>
            <a:endParaRPr lang="en-GB" b="1" i="0" dirty="0">
              <a:solidFill>
                <a:srgbClr val="2D3B45"/>
              </a:solidFill>
              <a:effectLst/>
              <a:latin typeface="Arial" panose="020B0604020202020204" pitchFamily="34" charset="0"/>
              <a:cs typeface="Arial" panose="020B0604020202020204" pitchFamily="34" charset="0"/>
            </a:endParaRPr>
          </a:p>
          <a:p>
            <a:pPr marL="800100" lvl="1" indent="-342900">
              <a:buFont typeface="Wingdings" panose="05000000000000000000" pitchFamily="2" charset="2"/>
              <a:buChar char="§"/>
            </a:pPr>
            <a:r>
              <a:rPr lang="en-GB" sz="2400" b="1" i="0" dirty="0">
                <a:solidFill>
                  <a:srgbClr val="2D3B45"/>
                </a:solidFill>
                <a:effectLst/>
                <a:latin typeface="Arial" panose="020B0604020202020204" pitchFamily="34" charset="0"/>
                <a:cs typeface="Arial" panose="020B0604020202020204" pitchFamily="34" charset="0"/>
              </a:rPr>
              <a:t>Cab_Data.csv – </a:t>
            </a:r>
            <a:r>
              <a:rPr lang="en-GB" sz="2400" i="0" dirty="0">
                <a:solidFill>
                  <a:srgbClr val="2D3B45"/>
                </a:solidFill>
                <a:effectLst/>
                <a:latin typeface="Arial" panose="020B0604020202020204" pitchFamily="34" charset="0"/>
                <a:cs typeface="Arial" panose="020B0604020202020204" pitchFamily="34" charset="0"/>
              </a:rPr>
              <a:t>Includes details of transaction for 2 cab companies.</a:t>
            </a:r>
          </a:p>
          <a:p>
            <a:pPr marL="800100" lvl="1" indent="-342900">
              <a:buFont typeface="Wingdings" panose="05000000000000000000" pitchFamily="2" charset="2"/>
              <a:buChar char="§"/>
            </a:pPr>
            <a:r>
              <a:rPr lang="en-GB" sz="2400" b="1" i="0" dirty="0">
                <a:solidFill>
                  <a:srgbClr val="2D3B45"/>
                </a:solidFill>
                <a:effectLst/>
                <a:latin typeface="Arial" panose="020B0604020202020204" pitchFamily="34" charset="0"/>
                <a:cs typeface="Arial" panose="020B0604020202020204" pitchFamily="34" charset="0"/>
              </a:rPr>
              <a:t>Customer_ID.csv</a:t>
            </a:r>
            <a:r>
              <a:rPr lang="en-GB" sz="2400" b="0" i="0" dirty="0">
                <a:solidFill>
                  <a:srgbClr val="2D3B45"/>
                </a:solidFill>
                <a:effectLst/>
                <a:latin typeface="Arial" panose="020B0604020202020204" pitchFamily="34" charset="0"/>
                <a:cs typeface="Arial" panose="020B0604020202020204" pitchFamily="34" charset="0"/>
              </a:rPr>
              <a:t> – Provides mapping of unique identifier which links the customer’s demographic details.</a:t>
            </a:r>
          </a:p>
          <a:p>
            <a:pPr marL="800100" lvl="1" indent="-342900">
              <a:buFont typeface="Wingdings" panose="05000000000000000000" pitchFamily="2" charset="2"/>
              <a:buChar char="§"/>
            </a:pPr>
            <a:r>
              <a:rPr lang="en-GB" sz="2400" b="1" i="0" dirty="0">
                <a:solidFill>
                  <a:srgbClr val="2D3B45"/>
                </a:solidFill>
                <a:effectLst/>
                <a:latin typeface="Arial" panose="020B0604020202020204" pitchFamily="34" charset="0"/>
                <a:cs typeface="Arial" panose="020B0604020202020204" pitchFamily="34" charset="0"/>
              </a:rPr>
              <a:t>Transaction_ID.csv – </a:t>
            </a:r>
            <a:r>
              <a:rPr lang="en-GB" sz="2400" b="0" i="0" dirty="0">
                <a:solidFill>
                  <a:srgbClr val="2D3B45"/>
                </a:solidFill>
                <a:effectLst/>
                <a:latin typeface="Arial" panose="020B0604020202020204" pitchFamily="34" charset="0"/>
                <a:cs typeface="Arial" panose="020B0604020202020204" pitchFamily="34" charset="0"/>
              </a:rPr>
              <a:t> Provides mapping of transaction to customer mapping and payment mode.</a:t>
            </a:r>
          </a:p>
          <a:p>
            <a:pPr marL="800100" lvl="1" indent="-342900">
              <a:buFont typeface="Wingdings" panose="05000000000000000000" pitchFamily="2" charset="2"/>
              <a:buChar char="§"/>
            </a:pPr>
            <a:r>
              <a:rPr lang="en-GB" sz="2400" b="1" i="0" dirty="0">
                <a:solidFill>
                  <a:srgbClr val="2D3B45"/>
                </a:solidFill>
                <a:effectLst/>
                <a:latin typeface="Arial" panose="020B0604020202020204" pitchFamily="34" charset="0"/>
                <a:cs typeface="Arial" panose="020B0604020202020204" pitchFamily="34" charset="0"/>
              </a:rPr>
              <a:t>City.csv – </a:t>
            </a:r>
            <a:r>
              <a:rPr lang="en-GB" sz="2400" b="0" i="0" dirty="0">
                <a:solidFill>
                  <a:srgbClr val="2D3B45"/>
                </a:solidFill>
                <a:effectLst/>
                <a:latin typeface="Arial" panose="020B0604020202020204" pitchFamily="34" charset="0"/>
                <a:cs typeface="Arial" panose="020B0604020202020204" pitchFamily="34" charset="0"/>
              </a:rPr>
              <a:t>Contains list of US cities, their population and number of cab users.</a:t>
            </a:r>
          </a:p>
        </p:txBody>
      </p:sp>
    </p:spTree>
    <p:extLst>
      <p:ext uri="{BB962C8B-B14F-4D97-AF65-F5344CB8AC3E}">
        <p14:creationId xmlns:p14="http://schemas.microsoft.com/office/powerpoint/2010/main" val="19398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D4E51-C012-43E4-B2C0-499312F9EA38}"/>
              </a:ext>
            </a:extLst>
          </p:cNvPr>
          <p:cNvSpPr txBox="1"/>
          <p:nvPr/>
        </p:nvSpPr>
        <p:spPr>
          <a:xfrm>
            <a:off x="1083212" y="1859340"/>
            <a:ext cx="10874326" cy="830997"/>
          </a:xfrm>
          <a:prstGeom prst="rect">
            <a:avLst/>
          </a:prstGeom>
          <a:noFill/>
        </p:spPr>
        <p:txBody>
          <a:bodyPr wrap="square">
            <a:spAutoFit/>
          </a:bodyPr>
          <a:lstStyle/>
          <a:p>
            <a:r>
              <a:rPr lang="en-GB" sz="4800" dirty="0">
                <a:solidFill>
                  <a:schemeClr val="accent2"/>
                </a:solidFill>
                <a:latin typeface="Arial" panose="020B0604020202020204" pitchFamily="34" charset="0"/>
                <a:cs typeface="Arial" panose="020B0604020202020204" pitchFamily="34" charset="0"/>
              </a:rPr>
              <a:t>Exploratory Data Analysis (EDA)</a:t>
            </a:r>
          </a:p>
        </p:txBody>
      </p:sp>
    </p:spTree>
    <p:extLst>
      <p:ext uri="{BB962C8B-B14F-4D97-AF65-F5344CB8AC3E}">
        <p14:creationId xmlns:p14="http://schemas.microsoft.com/office/powerpoint/2010/main" val="13751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a:xfrm>
            <a:off x="838199" y="365125"/>
            <a:ext cx="10607211" cy="1325563"/>
          </a:xfrm>
        </p:spPr>
        <p:txBody>
          <a:bodyPr/>
          <a:lstStyle/>
          <a:p>
            <a:r>
              <a:rPr lang="en-GB" dirty="0">
                <a:solidFill>
                  <a:schemeClr val="accent2"/>
                </a:solidFill>
                <a:latin typeface="Arial" panose="020B0604020202020204" pitchFamily="34" charset="0"/>
                <a:cs typeface="Arial" panose="020B0604020202020204" pitchFamily="34" charset="0"/>
              </a:rPr>
              <a:t>Distribution of KM Travelled for both Cabs</a:t>
            </a:r>
          </a:p>
        </p:txBody>
      </p:sp>
      <p:sp>
        <p:nvSpPr>
          <p:cNvPr id="4" name="TextBox 3">
            <a:extLst>
              <a:ext uri="{FF2B5EF4-FFF2-40B4-BE49-F238E27FC236}">
                <a16:creationId xmlns:a16="http://schemas.microsoft.com/office/drawing/2014/main" id="{1EC693A4-C5D2-4A3D-AE21-322A5CB6141F}"/>
              </a:ext>
            </a:extLst>
          </p:cNvPr>
          <p:cNvSpPr txBox="1"/>
          <p:nvPr/>
        </p:nvSpPr>
        <p:spPr>
          <a:xfrm>
            <a:off x="1332914" y="5292546"/>
            <a:ext cx="9893104" cy="830997"/>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From the above graphs, we can see that for both Pink and Yellow Cab most of the rides are in the range of approximately 2 to 48 KM.</a:t>
            </a:r>
          </a:p>
        </p:txBody>
      </p:sp>
      <p:pic>
        <p:nvPicPr>
          <p:cNvPr id="5" name="Picture 4">
            <a:extLst>
              <a:ext uri="{FF2B5EF4-FFF2-40B4-BE49-F238E27FC236}">
                <a16:creationId xmlns:a16="http://schemas.microsoft.com/office/drawing/2014/main" id="{375F5A97-7E71-413A-8005-E531C2495E05}"/>
              </a:ext>
            </a:extLst>
          </p:cNvPr>
          <p:cNvPicPr>
            <a:picLocks noChangeAspect="1"/>
          </p:cNvPicPr>
          <p:nvPr/>
        </p:nvPicPr>
        <p:blipFill>
          <a:blip r:embed="rId2"/>
          <a:stretch>
            <a:fillRect/>
          </a:stretch>
        </p:blipFill>
        <p:spPr>
          <a:xfrm>
            <a:off x="6768318" y="1967365"/>
            <a:ext cx="4457700" cy="2600325"/>
          </a:xfrm>
          <a:prstGeom prst="rect">
            <a:avLst/>
          </a:prstGeom>
        </p:spPr>
      </p:pic>
      <p:pic>
        <p:nvPicPr>
          <p:cNvPr id="6" name="Picture 5">
            <a:extLst>
              <a:ext uri="{FF2B5EF4-FFF2-40B4-BE49-F238E27FC236}">
                <a16:creationId xmlns:a16="http://schemas.microsoft.com/office/drawing/2014/main" id="{F09527D7-5191-4E1D-9EC5-6081549F66F0}"/>
              </a:ext>
            </a:extLst>
          </p:cNvPr>
          <p:cNvPicPr>
            <a:picLocks noChangeAspect="1"/>
          </p:cNvPicPr>
          <p:nvPr/>
        </p:nvPicPr>
        <p:blipFill>
          <a:blip r:embed="rId3"/>
          <a:stretch>
            <a:fillRect/>
          </a:stretch>
        </p:blipFill>
        <p:spPr>
          <a:xfrm>
            <a:off x="1332914" y="1967365"/>
            <a:ext cx="4371975" cy="2981325"/>
          </a:xfrm>
          <a:prstGeom prst="rect">
            <a:avLst/>
          </a:prstGeom>
        </p:spPr>
      </p:pic>
    </p:spTree>
    <p:extLst>
      <p:ext uri="{BB962C8B-B14F-4D97-AF65-F5344CB8AC3E}">
        <p14:creationId xmlns:p14="http://schemas.microsoft.com/office/powerpoint/2010/main" val="54283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838200" y="365125"/>
            <a:ext cx="10515600" cy="900967"/>
          </a:xfrm>
        </p:spPr>
        <p:txBody>
          <a:bodyPr>
            <a:normAutofit fontScale="90000"/>
          </a:bodyPr>
          <a:lstStyle/>
          <a:p>
            <a:r>
              <a:rPr lang="en-GB" dirty="0">
                <a:solidFill>
                  <a:schemeClr val="accent2"/>
                </a:solidFill>
                <a:latin typeface="Arial" panose="020B0604020202020204" pitchFamily="34" charset="0"/>
                <a:cs typeface="Arial" panose="020B0604020202020204" pitchFamily="34" charset="0"/>
              </a:rPr>
              <a:t>Distribution of Price Charged for both Cabs</a:t>
            </a:r>
            <a:endParaRPr lang="en-GB"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DCC734D-078F-4178-9469-256E390972E6}"/>
              </a:ext>
            </a:extLst>
          </p:cNvPr>
          <p:cNvPicPr>
            <a:picLocks noChangeAspect="1"/>
          </p:cNvPicPr>
          <p:nvPr/>
        </p:nvPicPr>
        <p:blipFill>
          <a:blip r:embed="rId2"/>
          <a:stretch>
            <a:fillRect/>
          </a:stretch>
        </p:blipFill>
        <p:spPr>
          <a:xfrm>
            <a:off x="1300162" y="1509712"/>
            <a:ext cx="9591675" cy="3838575"/>
          </a:xfrm>
          <a:prstGeom prst="rect">
            <a:avLst/>
          </a:prstGeom>
        </p:spPr>
      </p:pic>
      <p:sp>
        <p:nvSpPr>
          <p:cNvPr id="5" name="TextBox 4">
            <a:extLst>
              <a:ext uri="{FF2B5EF4-FFF2-40B4-BE49-F238E27FC236}">
                <a16:creationId xmlns:a16="http://schemas.microsoft.com/office/drawing/2014/main" id="{E0D111FA-AC6B-4DB0-AF6C-CFDB09925CFB}"/>
              </a:ext>
            </a:extLst>
          </p:cNvPr>
          <p:cNvSpPr txBox="1"/>
          <p:nvPr/>
        </p:nvSpPr>
        <p:spPr>
          <a:xfrm>
            <a:off x="998806" y="5657671"/>
            <a:ext cx="11193194" cy="830997"/>
          </a:xfrm>
          <a:prstGeom prst="rect">
            <a:avLst/>
          </a:prstGeom>
          <a:noFill/>
        </p:spPr>
        <p:txBody>
          <a:bodyPr wrap="square">
            <a:spAutoFit/>
          </a:bodyPr>
          <a:lstStyle/>
          <a:p>
            <a:pPr marL="342900" indent="-342900">
              <a:buFont typeface="Wingdings" panose="05000000000000000000" pitchFamily="2" charset="2"/>
              <a:buChar char="§"/>
            </a:pPr>
            <a:r>
              <a:rPr lang="en-GB" sz="2400" dirty="0">
                <a:latin typeface="Arial" panose="020B0604020202020204" pitchFamily="34" charset="0"/>
                <a:cs typeface="Arial" panose="020B0604020202020204" pitchFamily="34" charset="0"/>
              </a:rPr>
              <a:t>The Price Charge range for Yellow cab is more than the Pink cab.</a:t>
            </a:r>
          </a:p>
          <a:p>
            <a:pPr marL="342900" indent="-342900">
              <a:buFont typeface="Wingdings" panose="05000000000000000000" pitchFamily="2" charset="2"/>
              <a:buChar char="§"/>
            </a:pPr>
            <a:r>
              <a:rPr lang="en-GB" sz="2400" dirty="0">
                <a:latin typeface="Arial" panose="020B0604020202020204" pitchFamily="34" charset="0"/>
                <a:cs typeface="Arial" panose="020B0604020202020204" pitchFamily="34" charset="0"/>
              </a:rPr>
              <a:t>The outliers are due to use of high-end cars.</a:t>
            </a:r>
          </a:p>
        </p:txBody>
      </p:sp>
    </p:spTree>
    <p:extLst>
      <p:ext uri="{BB962C8B-B14F-4D97-AF65-F5344CB8AC3E}">
        <p14:creationId xmlns:p14="http://schemas.microsoft.com/office/powerpoint/2010/main" val="175991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p:txBody>
          <a:bodyPr/>
          <a:lstStyle/>
          <a:p>
            <a:r>
              <a:rPr lang="en-GB" dirty="0">
                <a:solidFill>
                  <a:schemeClr val="accent2"/>
                </a:solidFill>
                <a:latin typeface="Arial" panose="020B0604020202020204" pitchFamily="34" charset="0"/>
                <a:cs typeface="Arial" panose="020B0604020202020204" pitchFamily="34" charset="0"/>
              </a:rPr>
              <a:t>Travel Frequency per Month</a:t>
            </a:r>
          </a:p>
        </p:txBody>
      </p:sp>
      <p:pic>
        <p:nvPicPr>
          <p:cNvPr id="3" name="Picture 2">
            <a:extLst>
              <a:ext uri="{FF2B5EF4-FFF2-40B4-BE49-F238E27FC236}">
                <a16:creationId xmlns:a16="http://schemas.microsoft.com/office/drawing/2014/main" id="{C94AEA1A-F1FD-4914-ACB0-9727B4D06557}"/>
              </a:ext>
            </a:extLst>
          </p:cNvPr>
          <p:cNvPicPr>
            <a:picLocks noChangeAspect="1"/>
          </p:cNvPicPr>
          <p:nvPr/>
        </p:nvPicPr>
        <p:blipFill>
          <a:blip r:embed="rId2"/>
          <a:stretch>
            <a:fillRect/>
          </a:stretch>
        </p:blipFill>
        <p:spPr>
          <a:xfrm>
            <a:off x="257908" y="1604962"/>
            <a:ext cx="5838092" cy="3676650"/>
          </a:xfrm>
          <a:prstGeom prst="rect">
            <a:avLst/>
          </a:prstGeom>
        </p:spPr>
      </p:pic>
      <p:pic>
        <p:nvPicPr>
          <p:cNvPr id="4" name="Picture 3">
            <a:extLst>
              <a:ext uri="{FF2B5EF4-FFF2-40B4-BE49-F238E27FC236}">
                <a16:creationId xmlns:a16="http://schemas.microsoft.com/office/drawing/2014/main" id="{8A17C6DA-7575-4D32-8DCD-682958A3D34C}"/>
              </a:ext>
            </a:extLst>
          </p:cNvPr>
          <p:cNvPicPr>
            <a:picLocks noChangeAspect="1"/>
          </p:cNvPicPr>
          <p:nvPr/>
        </p:nvPicPr>
        <p:blipFill>
          <a:blip r:embed="rId3"/>
          <a:stretch>
            <a:fillRect/>
          </a:stretch>
        </p:blipFill>
        <p:spPr>
          <a:xfrm>
            <a:off x="6288260" y="1590675"/>
            <a:ext cx="5725550" cy="3705225"/>
          </a:xfrm>
          <a:prstGeom prst="rect">
            <a:avLst/>
          </a:prstGeom>
        </p:spPr>
      </p:pic>
      <p:sp>
        <p:nvSpPr>
          <p:cNvPr id="6" name="TextBox 5">
            <a:extLst>
              <a:ext uri="{FF2B5EF4-FFF2-40B4-BE49-F238E27FC236}">
                <a16:creationId xmlns:a16="http://schemas.microsoft.com/office/drawing/2014/main" id="{4850F846-7AF9-429C-96CB-BABFE4DFC8D5}"/>
              </a:ext>
            </a:extLst>
          </p:cNvPr>
          <p:cNvSpPr txBox="1"/>
          <p:nvPr/>
        </p:nvSpPr>
        <p:spPr>
          <a:xfrm>
            <a:off x="838200" y="5657671"/>
            <a:ext cx="10996247" cy="830997"/>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Yellow Cab has higher travels (35000) in the month of December which is the holiday season compared to Pink Cab (11000).</a:t>
            </a:r>
          </a:p>
        </p:txBody>
      </p:sp>
    </p:spTree>
    <p:extLst>
      <p:ext uri="{BB962C8B-B14F-4D97-AF65-F5344CB8AC3E}">
        <p14:creationId xmlns:p14="http://schemas.microsoft.com/office/powerpoint/2010/main" val="287270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solidFill>
                  <a:schemeClr val="accent2"/>
                </a:solidFill>
                <a:latin typeface="Arial" panose="020B0604020202020204" pitchFamily="34" charset="0"/>
                <a:cs typeface="Arial" panose="020B0604020202020204" pitchFamily="34" charset="0"/>
              </a:rPr>
              <a:t>Transaction per Year for both Cabs</a:t>
            </a:r>
          </a:p>
        </p:txBody>
      </p:sp>
      <p:pic>
        <p:nvPicPr>
          <p:cNvPr id="3" name="Picture 2">
            <a:extLst>
              <a:ext uri="{FF2B5EF4-FFF2-40B4-BE49-F238E27FC236}">
                <a16:creationId xmlns:a16="http://schemas.microsoft.com/office/drawing/2014/main" id="{8DC746AA-B4F2-4552-8F9C-86F4D94E0C0F}"/>
              </a:ext>
            </a:extLst>
          </p:cNvPr>
          <p:cNvPicPr>
            <a:picLocks noChangeAspect="1"/>
          </p:cNvPicPr>
          <p:nvPr/>
        </p:nvPicPr>
        <p:blipFill>
          <a:blip r:embed="rId2"/>
          <a:stretch>
            <a:fillRect/>
          </a:stretch>
        </p:blipFill>
        <p:spPr>
          <a:xfrm>
            <a:off x="1414975" y="1974825"/>
            <a:ext cx="8686800" cy="3724275"/>
          </a:xfrm>
          <a:prstGeom prst="rect">
            <a:avLst/>
          </a:prstGeom>
        </p:spPr>
      </p:pic>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r>
              <a:rPr lang="en-GB" sz="2400" dirty="0">
                <a:latin typeface="Arial" panose="020B0604020202020204" pitchFamily="34" charset="0"/>
                <a:cs typeface="Arial" panose="020B0604020202020204" pitchFamily="34" charset="0"/>
              </a:rPr>
              <a:t>From the graph it shows that on yearly basis no. of transactions for Yellow cab is higher than Pink cab.</a:t>
            </a:r>
          </a:p>
        </p:txBody>
      </p:sp>
    </p:spTree>
    <p:extLst>
      <p:ext uri="{BB962C8B-B14F-4D97-AF65-F5344CB8AC3E}">
        <p14:creationId xmlns:p14="http://schemas.microsoft.com/office/powerpoint/2010/main" val="4215977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1387</TotalTime>
  <Words>1411</Words>
  <Application>Microsoft Office PowerPoint</Application>
  <PresentationFormat>Widescreen</PresentationFormat>
  <Paragraphs>146</Paragraphs>
  <Slides>33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vt:lpstr>
      <vt:lpstr>Arial Black</vt:lpstr>
      <vt:lpstr>Calibri</vt:lpstr>
      <vt:lpstr>Calibri Light</vt:lpstr>
      <vt:lpstr>Wingdings</vt:lpstr>
      <vt:lpstr>Office Theme</vt:lpstr>
      <vt:lpstr>PowerPoint Presentation</vt:lpstr>
      <vt:lpstr>   Agenda</vt:lpstr>
      <vt:lpstr>Description</vt:lpstr>
      <vt:lpstr>Data Preparation</vt:lpstr>
      <vt:lpstr>PowerPoint Presentation</vt:lpstr>
      <vt:lpstr>Distribution of KM Travelled for both Cabs</vt:lpstr>
      <vt:lpstr>Distribution of Price Charged for both Cabs</vt:lpstr>
      <vt:lpstr>Travel Frequency per Month</vt:lpstr>
      <vt:lpstr>Transaction per Year for both Cabs</vt:lpstr>
      <vt:lpstr>Pink Cab: Price Charged per KM per City</vt:lpstr>
      <vt:lpstr>Yellow Cab: Price Charged per KM per City</vt:lpstr>
      <vt:lpstr>Cab Users per City</vt:lpstr>
      <vt:lpstr>Transaction per City for both Cabs</vt:lpstr>
      <vt:lpstr>Price Charged per Gender for both Cabs</vt:lpstr>
      <vt:lpstr>Customer Share per Gender for both Cabs</vt:lpstr>
      <vt:lpstr>Profit Margin per year for both Cabs</vt:lpstr>
      <vt:lpstr>Margins per Transactions</vt:lpstr>
      <vt:lpstr>PowerPoint Presentation</vt:lpstr>
      <vt:lpstr>PowerPoint Presentation</vt:lpstr>
      <vt:lpstr>PowerPoint Presentation</vt:lpstr>
      <vt:lpstr>Correlation</vt:lpstr>
      <vt:lpstr>PowerPoint Presentation</vt:lpstr>
      <vt:lpstr>PowerPoint Presentation</vt:lpstr>
      <vt:lpstr>PowerPoint Presentation</vt:lpstr>
      <vt:lpstr>PowerPoint Presentation</vt:lpstr>
      <vt:lpstr>PowerPoint Presentation</vt:lpstr>
      <vt:lpstr>Correlation</vt:lpstr>
      <vt:lpstr>Model-1: Linear Regression</vt:lpstr>
      <vt:lpstr>Model-2: Decision Tree</vt:lpstr>
      <vt:lpstr>Base Model</vt:lpstr>
      <vt:lpstr>Best Fit Model: RMSE Value &amp; Accuracy</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Ankita</cp:lastModifiedBy>
  <cp:revision>116</cp:revision>
  <dcterms:created xsi:type="dcterms:W3CDTF">2021-03-07T07:18:46Z</dcterms:created>
  <dcterms:modified xsi:type="dcterms:W3CDTF">2022-09-14T04:29:12Z</dcterms:modified>
</cp:coreProperties>
</file>