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7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372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02890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051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82929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368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28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4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3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8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3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0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6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9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4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1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ensus.gov/programs-surveys/popest/technical-documentation/research/evaluation-estimates/2020-evaluation-estimates/2010s-state-total.html" TargetMode="External"/><Relationship Id="rId3" Type="http://schemas.openxmlformats.org/officeDocument/2006/relationships/hyperlink" Target="https://www.bls.gov/opub/ted/2021/job-gains-and-losses-by-state-from-march-2019-to-march-2021.htm" TargetMode="External"/><Relationship Id="rId7" Type="http://schemas.openxmlformats.org/officeDocument/2006/relationships/hyperlink" Target="https://github.com/cphalpert/census-regions/blob/master/us%20census%20bureau%20regions%20and%20divisions.csv" TargetMode="External"/><Relationship Id="rId2" Type="http://schemas.openxmlformats.org/officeDocument/2006/relationships/hyperlink" Target="https://data.bls.gov/cgi-bin/surveymost?ln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theguardian.com/news/datablog/2012/oct/15/us-presidents-listed#data" TargetMode="External"/><Relationship Id="rId5" Type="http://schemas.openxmlformats.org/officeDocument/2006/relationships/hyperlink" Target="https://databank.worldbank.org/source/world-development-indicators%23" TargetMode="External"/><Relationship Id="rId10" Type="http://schemas.openxmlformats.org/officeDocument/2006/relationships/hyperlink" Target="https://www.bls.gov/charts/state-employment-and-unemployment/state-unemployment-rates-animated.htm" TargetMode="External"/><Relationship Id="rId4" Type="http://schemas.openxmlformats.org/officeDocument/2006/relationships/hyperlink" Target="https://data.worldbank.org/indicator/NY.GDP.MKTP.CD?end=2020&amp;locations=US&amp;start=1960&amp;view=chart" TargetMode="External"/><Relationship Id="rId9" Type="http://schemas.openxmlformats.org/officeDocument/2006/relationships/hyperlink" Target="https://www.newyorkfed.org/research/college-labor-market/index.html#/overview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083C-2552-4E9E-8B46-A4BC1043A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781" y="2277998"/>
            <a:ext cx="8147221" cy="1646302"/>
          </a:xfrm>
        </p:spPr>
        <p:txBody>
          <a:bodyPr/>
          <a:lstStyle/>
          <a:p>
            <a:pPr algn="ctr"/>
            <a:r>
              <a:rPr lang="en-US" sz="4400" b="1" u="sng" dirty="0"/>
              <a:t>Analyzing the Unemployment Rate in the United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0F267-3603-4821-A403-99CAF7773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898558"/>
            <a:ext cx="7766936" cy="1096899"/>
          </a:xfrm>
        </p:spPr>
        <p:txBody>
          <a:bodyPr>
            <a:noAutofit/>
          </a:bodyPr>
          <a:lstStyle/>
          <a:p>
            <a:r>
              <a:rPr lang="en-US" sz="2400" dirty="0"/>
              <a:t>Presented by:</a:t>
            </a:r>
          </a:p>
          <a:p>
            <a:r>
              <a:rPr lang="en-US" sz="2400" dirty="0"/>
              <a:t>Divyaang Agarwal</a:t>
            </a:r>
          </a:p>
          <a:p>
            <a:r>
              <a:rPr lang="en-US" sz="2400" dirty="0"/>
              <a:t>Ankita Khiratkar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A427B-7952-4AF4-B595-37CFF6F38604}"/>
              </a:ext>
            </a:extLst>
          </p:cNvPr>
          <p:cNvSpPr txBox="1"/>
          <p:nvPr/>
        </p:nvSpPr>
        <p:spPr>
          <a:xfrm>
            <a:off x="1126782" y="459259"/>
            <a:ext cx="81472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IS 597 PRO FA21: Programming for Analytics &amp;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1710875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D66F-88D2-461F-9279-D64A704C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625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/>
              <a:t>Hypothesis 6: Percent change in Job Losses and Job Gain during the Covid-19 pandemic is independent of the state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08AD213-D2DE-4024-8E38-ABBCEE2BAD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677863" y="1485597"/>
            <a:ext cx="8760777" cy="2446323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97919F-F882-4B37-B8D5-A19AC3EED9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77334" y="3931920"/>
            <a:ext cx="8761306" cy="2791763"/>
          </a:xfrm>
        </p:spPr>
      </p:pic>
    </p:spTree>
    <p:extLst>
      <p:ext uri="{BB962C8B-B14F-4D97-AF65-F5344CB8AC3E}">
        <p14:creationId xmlns:p14="http://schemas.microsoft.com/office/powerpoint/2010/main" val="3447843850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0110-45EE-4D89-874E-34869A88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390135"/>
            <a:ext cx="8588201" cy="7909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Hypothesis 7: There is no relationship between Gross Domestic Product (GDP) and Unemployment Rate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8638686-A4A7-4D32-8D3C-F54AEB3CB01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136" r="2136"/>
          <a:stretch/>
        </p:blipFill>
        <p:spPr>
          <a:xfrm>
            <a:off x="457200" y="1181100"/>
            <a:ext cx="9458960" cy="4874260"/>
          </a:xfrm>
        </p:spPr>
      </p:pic>
    </p:spTree>
    <p:extLst>
      <p:ext uri="{BB962C8B-B14F-4D97-AF65-F5344CB8AC3E}">
        <p14:creationId xmlns:p14="http://schemas.microsoft.com/office/powerpoint/2010/main" val="3114651999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0110-45EE-4D89-874E-34869A88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390135"/>
            <a:ext cx="8588201" cy="7909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Hypothesis 8: There is no relationship between the President's Political Party and Unemployment Rate in the United States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8638686-A4A7-4D32-8D3C-F54AEB3CB01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089" t="-4019" r="-895" b="1772"/>
          <a:stretch/>
        </p:blipFill>
        <p:spPr>
          <a:xfrm>
            <a:off x="233680" y="1066800"/>
            <a:ext cx="11389360" cy="5201920"/>
          </a:xfrm>
        </p:spPr>
      </p:pic>
    </p:spTree>
    <p:extLst>
      <p:ext uri="{BB962C8B-B14F-4D97-AF65-F5344CB8AC3E}">
        <p14:creationId xmlns:p14="http://schemas.microsoft.com/office/powerpoint/2010/main" val="493138131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D66F-88D2-461F-9279-D64A704C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0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/>
              <a:t>Hypothesis</a:t>
            </a:r>
            <a:r>
              <a:rPr lang="en-US" sz="1600" b="1" dirty="0"/>
              <a:t> </a:t>
            </a:r>
            <a:r>
              <a:rPr lang="en-US" sz="2200" b="1" dirty="0"/>
              <a:t>9: There is no relationship between the population and the Unemployment Rate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08AD213-D2DE-4024-8E38-ABBCEE2BAD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677862" y="1808481"/>
            <a:ext cx="4411661" cy="4162126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97919F-F882-4B37-B8D5-A19AC3EED9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5089524" y="1808481"/>
            <a:ext cx="4592956" cy="4208993"/>
          </a:xfrm>
        </p:spPr>
      </p:pic>
    </p:spTree>
    <p:extLst>
      <p:ext uri="{BB962C8B-B14F-4D97-AF65-F5344CB8AC3E}">
        <p14:creationId xmlns:p14="http://schemas.microsoft.com/office/powerpoint/2010/main" val="2612700230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D66F-88D2-461F-9279-D64A704C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0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/>
              <a:t>Hypothesis</a:t>
            </a:r>
            <a:r>
              <a:rPr lang="en-US" sz="1600" b="1" dirty="0"/>
              <a:t> </a:t>
            </a:r>
            <a:r>
              <a:rPr lang="en-US" sz="2200" b="1" dirty="0"/>
              <a:t>9: There is no relationship between the population and the Unemployment Rate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08AD213-D2DE-4024-8E38-ABBCEE2BAD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677862" y="1808481"/>
            <a:ext cx="4411661" cy="4208993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97919F-F882-4B37-B8D5-A19AC3EED9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5089524" y="1808481"/>
            <a:ext cx="4592956" cy="4208992"/>
          </a:xfrm>
        </p:spPr>
      </p:pic>
    </p:spTree>
    <p:extLst>
      <p:ext uri="{BB962C8B-B14F-4D97-AF65-F5344CB8AC3E}">
        <p14:creationId xmlns:p14="http://schemas.microsoft.com/office/powerpoint/2010/main" val="1776926006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7050-E8C4-43A6-893E-F0B2751C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61241" y="252906"/>
            <a:ext cx="7147034" cy="903232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Data 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84037F-C72F-4FFE-94E7-487D6807D069}"/>
              </a:ext>
            </a:extLst>
          </p:cNvPr>
          <p:cNvSpPr txBox="1"/>
          <p:nvPr/>
        </p:nvSpPr>
        <p:spPr>
          <a:xfrm>
            <a:off x="683172" y="1429407"/>
            <a:ext cx="84923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https://data.bls.gov/cgi-bin/surveymost?ln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https://www.bls.gov/opub/ted/2021/job-gains-and-losses-by-state-from-march-2019-to-march-2021.htm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4"/>
              </a:rPr>
              <a:t>https://data.worldbank.org/indicator/NY.GDP.MKTP.CD?end=2020&amp;locations=US&amp;start=1960&amp;view=chart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5"/>
              </a:rPr>
              <a:t>https://databank.worldbank.org/source/world-development-indicators%23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6"/>
              </a:rPr>
              <a:t>https://www.theguardian.com/news/datablog/2012/oct/15/us-presidents-listed#data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7"/>
              </a:rPr>
              <a:t>https://github.com/cphalpert/census-regions/blob/master/us%20census%20bureau%20regions%20and%20divisions.csv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8"/>
              </a:rPr>
              <a:t>https://www.census.gov/programs-surveys/popest/technical-documentation/research/evaluation-estimates/2020-evaluation-estimates/2010s-state-total.html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9"/>
              </a:rPr>
              <a:t>https://www.newyorkfed.org/research/college-labor-market/index.html#/overview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10"/>
              </a:rPr>
              <a:t>https://www.bls.gov/charts/state-employment-and-unemployment/state-unemployment-rates-animated.htm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88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7050-E8C4-43A6-893E-F0B2751C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909" y="283845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0374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0DD14-2E65-49F5-B761-9B5A1C497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62AF4-4349-422A-B0C4-DB59FC80C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Unemployment Rate?</a:t>
            </a:r>
          </a:p>
          <a:p>
            <a:r>
              <a:rPr lang="en-US" dirty="0"/>
              <a:t>Unemployment rate is the fraction of labor force looking for a job.</a:t>
            </a:r>
          </a:p>
          <a:p>
            <a:r>
              <a:rPr lang="en-US" dirty="0"/>
              <a:t>This project aims to find relation between unemployment rates over the years in the United States and factors like age, ethnicity, education level, etc.</a:t>
            </a:r>
          </a:p>
          <a:p>
            <a:r>
              <a:rPr lang="en-US" dirty="0"/>
              <a:t>We have also tried to see if unemployment rate is affected by things like GDP, Political party in the power, population and region, etc.</a:t>
            </a:r>
          </a:p>
          <a:p>
            <a:r>
              <a:rPr lang="en-US" dirty="0"/>
              <a:t>Covid-19 has seen the one of the highest unemployment rate in the history of United States. We have tried to analyze the trend between fall and rise of unemployment during Covid-19 and in the period of Great Recession.</a:t>
            </a:r>
          </a:p>
        </p:txBody>
      </p:sp>
    </p:spTree>
    <p:extLst>
      <p:ext uri="{BB962C8B-B14F-4D97-AF65-F5344CB8AC3E}">
        <p14:creationId xmlns:p14="http://schemas.microsoft.com/office/powerpoint/2010/main" val="169567622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0110-45EE-4D89-874E-34869A88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390135"/>
            <a:ext cx="8588201" cy="7909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Hypothesis 1: Unemployment rate in the United States is independent of Age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8638686-A4A7-4D32-8D3C-F54AEB3CB01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649" r="2649"/>
          <a:stretch/>
        </p:blipFill>
        <p:spPr>
          <a:xfrm>
            <a:off x="660400" y="1181100"/>
            <a:ext cx="8626301" cy="4538980"/>
          </a:xfrm>
        </p:spPr>
      </p:pic>
    </p:spTree>
    <p:extLst>
      <p:ext uri="{BB962C8B-B14F-4D97-AF65-F5344CB8AC3E}">
        <p14:creationId xmlns:p14="http://schemas.microsoft.com/office/powerpoint/2010/main" val="68289406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0110-45EE-4D89-874E-34869A88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390135"/>
            <a:ext cx="8588201" cy="7909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Hypothesis 2: Unemployment rate in the United States is independent of Ethnicity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8638686-A4A7-4D32-8D3C-F54AEB3CB01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125" r="3125"/>
          <a:stretch/>
        </p:blipFill>
        <p:spPr>
          <a:xfrm>
            <a:off x="660400" y="1181100"/>
            <a:ext cx="8626301" cy="4538980"/>
          </a:xfrm>
        </p:spPr>
      </p:pic>
    </p:spTree>
    <p:extLst>
      <p:ext uri="{BB962C8B-B14F-4D97-AF65-F5344CB8AC3E}">
        <p14:creationId xmlns:p14="http://schemas.microsoft.com/office/powerpoint/2010/main" val="135687349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0110-45EE-4D89-874E-34869A88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390135"/>
            <a:ext cx="8588201" cy="7909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Hypothesis 3: Unemployment rate in the United States is independent of Education Level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8638686-A4A7-4D32-8D3C-F54AEB3CB01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125" r="3125"/>
          <a:stretch/>
        </p:blipFill>
        <p:spPr>
          <a:xfrm>
            <a:off x="660400" y="1181100"/>
            <a:ext cx="8626301" cy="4538980"/>
          </a:xfrm>
        </p:spPr>
      </p:pic>
    </p:spTree>
    <p:extLst>
      <p:ext uri="{BB962C8B-B14F-4D97-AF65-F5344CB8AC3E}">
        <p14:creationId xmlns:p14="http://schemas.microsoft.com/office/powerpoint/2010/main" val="32156816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0110-45EE-4D89-874E-34869A88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390135"/>
            <a:ext cx="8588201" cy="7909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Hypothesis 4: Duration for which people are unemployed is independent of time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8638686-A4A7-4D32-8D3C-F54AEB3CB01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644" r="3644"/>
          <a:stretch/>
        </p:blipFill>
        <p:spPr>
          <a:xfrm>
            <a:off x="660400" y="1181100"/>
            <a:ext cx="8626301" cy="4538980"/>
          </a:xfrm>
        </p:spPr>
      </p:pic>
    </p:spTree>
    <p:extLst>
      <p:ext uri="{BB962C8B-B14F-4D97-AF65-F5344CB8AC3E}">
        <p14:creationId xmlns:p14="http://schemas.microsoft.com/office/powerpoint/2010/main" val="47547724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D66F-88D2-461F-9279-D64A704C7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200" b="1" dirty="0"/>
              <a:t>Analyzing Unemployment Rate in the United States with respect to </a:t>
            </a:r>
            <a:r>
              <a:rPr lang="en-US" sz="2200" b="1" u="sng" dirty="0"/>
              <a:t>Age and Ethnicity</a:t>
            </a:r>
            <a:r>
              <a:rPr lang="en-US" sz="2200" b="1" dirty="0"/>
              <a:t> during the Great Recession and the Covid-19 pandemic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B08AD213-D2DE-4024-8E38-ABBCEE2BAD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103120"/>
            <a:ext cx="4265612" cy="4267200"/>
          </a:xfrm>
        </p:spPr>
      </p:pic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E397919F-F882-4B37-B8D5-A19AC3EED9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9524" y="2103120"/>
            <a:ext cx="4397375" cy="4267200"/>
          </a:xfrm>
        </p:spPr>
      </p:pic>
    </p:spTree>
    <p:extLst>
      <p:ext uri="{BB962C8B-B14F-4D97-AF65-F5344CB8AC3E}">
        <p14:creationId xmlns:p14="http://schemas.microsoft.com/office/powerpoint/2010/main" val="3662206398"/>
      </p:ext>
    </p:extLst>
  </p:cSld>
  <p:clrMapOvr>
    <a:masterClrMapping/>
  </p:clrMapOvr>
  <p:transition spd="slow" advTm="4631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D66F-88D2-461F-9279-D64A704C7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200" b="1" dirty="0"/>
              <a:t>Analyzing Unemployment Rate in the United States with respect to </a:t>
            </a:r>
            <a:r>
              <a:rPr lang="en-US" sz="2200" b="1" u="sng" dirty="0"/>
              <a:t>Education Level and Duration</a:t>
            </a:r>
            <a:r>
              <a:rPr lang="en-US" sz="2200" b="1" dirty="0"/>
              <a:t> during the Great Recession and the Covid-19 pandemic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08AD213-D2DE-4024-8E38-ABBCEE2BAD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677862" y="2184400"/>
            <a:ext cx="4411661" cy="4185919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97919F-F882-4B37-B8D5-A19AC3EED9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5089524" y="2184400"/>
            <a:ext cx="4592956" cy="4185919"/>
          </a:xfrm>
        </p:spPr>
      </p:pic>
    </p:spTree>
    <p:extLst>
      <p:ext uri="{BB962C8B-B14F-4D97-AF65-F5344CB8AC3E}">
        <p14:creationId xmlns:p14="http://schemas.microsoft.com/office/powerpoint/2010/main" val="270775980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0110-45EE-4D89-874E-34869A88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390135"/>
            <a:ext cx="8588201" cy="7909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Hypothesis 5: Graduates in the United States prefer to be underemployed than staying unemployed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8638686-A4A7-4D32-8D3C-F54AEB3CB01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935" t="-3189" r="-1310" b="-895"/>
          <a:stretch/>
        </p:blipFill>
        <p:spPr>
          <a:xfrm>
            <a:off x="457200" y="1181100"/>
            <a:ext cx="9458960" cy="4874260"/>
          </a:xfrm>
        </p:spPr>
      </p:pic>
    </p:spTree>
    <p:extLst>
      <p:ext uri="{BB962C8B-B14F-4D97-AF65-F5344CB8AC3E}">
        <p14:creationId xmlns:p14="http://schemas.microsoft.com/office/powerpoint/2010/main" val="7419234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371</TotalTime>
  <Words>519</Words>
  <Application>Microsoft Office PowerPoint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Trebuchet MS</vt:lpstr>
      <vt:lpstr>Wingdings 3</vt:lpstr>
      <vt:lpstr>Facet</vt:lpstr>
      <vt:lpstr>Analyzing the Unemployment Rate in the United States</vt:lpstr>
      <vt:lpstr>Introduction</vt:lpstr>
      <vt:lpstr>Hypothesis 1: Unemployment rate in the United States is independent of Age</vt:lpstr>
      <vt:lpstr>Hypothesis 2: Unemployment rate in the United States is independent of Ethnicity</vt:lpstr>
      <vt:lpstr>Hypothesis 3: Unemployment rate in the United States is independent of Education Level</vt:lpstr>
      <vt:lpstr>Hypothesis 4: Duration for which people are unemployed is independent of time</vt:lpstr>
      <vt:lpstr>Analyzing Unemployment Rate in the United States with respect to Age and Ethnicity during the Great Recession and the Covid-19 pandemic</vt:lpstr>
      <vt:lpstr>Analyzing Unemployment Rate in the United States with respect to Education Level and Duration during the Great Recession and the Covid-19 pandemic</vt:lpstr>
      <vt:lpstr>Hypothesis 5: Graduates in the United States prefer to be underemployed than staying unemployed</vt:lpstr>
      <vt:lpstr>Hypothesis 6: Percent change in Job Losses and Job Gain during the Covid-19 pandemic is independent of the state</vt:lpstr>
      <vt:lpstr>Hypothesis 7: There is no relationship between Gross Domestic Product (GDP) and Unemployment Rate</vt:lpstr>
      <vt:lpstr>Hypothesis 8: There is no relationship between the President's Political Party and Unemployment Rate in the United States</vt:lpstr>
      <vt:lpstr>Hypothesis 9: There is no relationship between the population and the Unemployment Rate</vt:lpstr>
      <vt:lpstr>Hypothesis 9: There is no relationship between the population and the Unemployment Rate</vt:lpstr>
      <vt:lpstr>Data 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Unemployment Rate in the United States</dc:title>
  <dc:creator>Khiratkar, Ankita Ashok</dc:creator>
  <cp:lastModifiedBy>Khiratkar, Ankita Ashok</cp:lastModifiedBy>
  <cp:revision>1</cp:revision>
  <dcterms:created xsi:type="dcterms:W3CDTF">2021-12-01T02:11:42Z</dcterms:created>
  <dcterms:modified xsi:type="dcterms:W3CDTF">2021-12-01T08:23:06Z</dcterms:modified>
</cp:coreProperties>
</file>