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ws/Documents/Numbers%20-%20O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ws/Documents/Numbers%20-%20OP.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Flesch</a:t>
            </a:r>
            <a:r>
              <a:rPr lang="en-GB" baseline="0" dirty="0"/>
              <a:t> Reading Ease Score [Higher is better]</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GPT-3</c:v>
                </c:pt>
              </c:strCache>
            </c:strRef>
          </c:tx>
          <c:spPr>
            <a:ln w="28575" cap="rnd">
              <a:solidFill>
                <a:schemeClr val="accent1"/>
              </a:solidFill>
              <a:round/>
            </a:ln>
            <a:effectLst/>
          </c:spPr>
          <c:marker>
            <c:symbol val="none"/>
          </c:marker>
          <c:val>
            <c:numRef>
              <c:f>Sheet1!$B$2:$B$11</c:f>
              <c:numCache>
                <c:formatCode>General</c:formatCode>
                <c:ptCount val="10"/>
                <c:pt idx="0">
                  <c:v>44.88</c:v>
                </c:pt>
                <c:pt idx="1">
                  <c:v>45.49</c:v>
                </c:pt>
                <c:pt idx="2">
                  <c:v>54.46</c:v>
                </c:pt>
                <c:pt idx="3">
                  <c:v>44.9</c:v>
                </c:pt>
                <c:pt idx="4">
                  <c:v>39.4</c:v>
                </c:pt>
                <c:pt idx="5">
                  <c:v>56.69</c:v>
                </c:pt>
                <c:pt idx="6">
                  <c:v>43.26</c:v>
                </c:pt>
                <c:pt idx="7">
                  <c:v>44.68</c:v>
                </c:pt>
                <c:pt idx="8">
                  <c:v>23.97</c:v>
                </c:pt>
                <c:pt idx="9">
                  <c:v>52.6</c:v>
                </c:pt>
              </c:numCache>
            </c:numRef>
          </c:val>
          <c:smooth val="0"/>
          <c:extLst>
            <c:ext xmlns:c16="http://schemas.microsoft.com/office/drawing/2014/chart" uri="{C3380CC4-5D6E-409C-BE32-E72D297353CC}">
              <c16:uniqueId val="{00000000-2E0B-9140-AD7A-14A8AB267721}"/>
            </c:ext>
          </c:extLst>
        </c:ser>
        <c:ser>
          <c:idx val="1"/>
          <c:order val="1"/>
          <c:tx>
            <c:strRef>
              <c:f>Sheet1!$C$1</c:f>
              <c:strCache>
                <c:ptCount val="1"/>
                <c:pt idx="0">
                  <c:v>BART</c:v>
                </c:pt>
              </c:strCache>
            </c:strRef>
          </c:tx>
          <c:spPr>
            <a:ln w="28575" cap="rnd">
              <a:solidFill>
                <a:schemeClr val="accent2"/>
              </a:solidFill>
              <a:round/>
            </a:ln>
            <a:effectLst/>
          </c:spPr>
          <c:marker>
            <c:symbol val="none"/>
          </c:marker>
          <c:val>
            <c:numRef>
              <c:f>Sheet1!$C$2:$C$11</c:f>
              <c:numCache>
                <c:formatCode>General</c:formatCode>
                <c:ptCount val="10"/>
                <c:pt idx="0">
                  <c:v>15.81</c:v>
                </c:pt>
                <c:pt idx="1">
                  <c:v>34.76</c:v>
                </c:pt>
                <c:pt idx="2">
                  <c:v>7.69</c:v>
                </c:pt>
                <c:pt idx="3">
                  <c:v>33.6</c:v>
                </c:pt>
                <c:pt idx="4">
                  <c:v>30.06</c:v>
                </c:pt>
                <c:pt idx="5">
                  <c:v>13.68</c:v>
                </c:pt>
                <c:pt idx="6">
                  <c:v>16.2</c:v>
                </c:pt>
                <c:pt idx="7">
                  <c:v>26</c:v>
                </c:pt>
                <c:pt idx="8">
                  <c:v>33.58</c:v>
                </c:pt>
                <c:pt idx="9">
                  <c:v>2.99</c:v>
                </c:pt>
              </c:numCache>
            </c:numRef>
          </c:val>
          <c:smooth val="0"/>
          <c:extLst>
            <c:ext xmlns:c16="http://schemas.microsoft.com/office/drawing/2014/chart" uri="{C3380CC4-5D6E-409C-BE32-E72D297353CC}">
              <c16:uniqueId val="{00000001-2E0B-9140-AD7A-14A8AB267721}"/>
            </c:ext>
          </c:extLst>
        </c:ser>
        <c:ser>
          <c:idx val="2"/>
          <c:order val="2"/>
          <c:tx>
            <c:strRef>
              <c:f>Sheet1!$D$1</c:f>
              <c:strCache>
                <c:ptCount val="1"/>
                <c:pt idx="0">
                  <c:v>Original Policy</c:v>
                </c:pt>
              </c:strCache>
            </c:strRef>
          </c:tx>
          <c:spPr>
            <a:ln w="28575" cap="rnd">
              <a:solidFill>
                <a:schemeClr val="accent3"/>
              </a:solidFill>
              <a:round/>
            </a:ln>
            <a:effectLst/>
          </c:spPr>
          <c:marker>
            <c:symbol val="none"/>
          </c:marker>
          <c:val>
            <c:numRef>
              <c:f>Sheet1!$D$2:$D$11</c:f>
              <c:numCache>
                <c:formatCode>General</c:formatCode>
                <c:ptCount val="10"/>
                <c:pt idx="0">
                  <c:v>28.1</c:v>
                </c:pt>
                <c:pt idx="1">
                  <c:v>33.31</c:v>
                </c:pt>
                <c:pt idx="2">
                  <c:v>37.979999999999997</c:v>
                </c:pt>
                <c:pt idx="3">
                  <c:v>34.700000000000003</c:v>
                </c:pt>
                <c:pt idx="4">
                  <c:v>13.48</c:v>
                </c:pt>
                <c:pt idx="5">
                  <c:v>24.03</c:v>
                </c:pt>
                <c:pt idx="6">
                  <c:v>22.4</c:v>
                </c:pt>
                <c:pt idx="7">
                  <c:v>19.57</c:v>
                </c:pt>
                <c:pt idx="8">
                  <c:v>34.119999999999997</c:v>
                </c:pt>
                <c:pt idx="9">
                  <c:v>3.43</c:v>
                </c:pt>
              </c:numCache>
            </c:numRef>
          </c:val>
          <c:smooth val="0"/>
          <c:extLst>
            <c:ext xmlns:c16="http://schemas.microsoft.com/office/drawing/2014/chart" uri="{C3380CC4-5D6E-409C-BE32-E72D297353CC}">
              <c16:uniqueId val="{00000002-2E0B-9140-AD7A-14A8AB267721}"/>
            </c:ext>
          </c:extLst>
        </c:ser>
        <c:dLbls>
          <c:showLegendKey val="0"/>
          <c:showVal val="0"/>
          <c:showCatName val="0"/>
          <c:showSerName val="0"/>
          <c:showPercent val="0"/>
          <c:showBubbleSize val="0"/>
        </c:dLbls>
        <c:smooth val="0"/>
        <c:axId val="1270037552"/>
        <c:axId val="1270039200"/>
      </c:lineChart>
      <c:catAx>
        <c:axId val="127003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0039200"/>
        <c:crosses val="autoZero"/>
        <c:auto val="1"/>
        <c:lblAlgn val="ctr"/>
        <c:lblOffset val="100"/>
        <c:noMultiLvlLbl val="0"/>
      </c:catAx>
      <c:valAx>
        <c:axId val="1270039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0037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SMOG Score [Lower is better]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Sheet1!$E$1</c:f>
              <c:strCache>
                <c:ptCount val="1"/>
                <c:pt idx="0">
                  <c:v>GPT-3</c:v>
                </c:pt>
              </c:strCache>
            </c:strRef>
          </c:tx>
          <c:spPr>
            <a:ln w="28575" cap="rnd">
              <a:solidFill>
                <a:schemeClr val="accent1"/>
              </a:solidFill>
              <a:round/>
            </a:ln>
            <a:effectLst/>
          </c:spPr>
          <c:marker>
            <c:symbol val="none"/>
          </c:marker>
          <c:val>
            <c:numRef>
              <c:f>Sheet1!$E$2:$E$11</c:f>
              <c:numCache>
                <c:formatCode>General</c:formatCode>
                <c:ptCount val="10"/>
                <c:pt idx="0">
                  <c:v>14.8</c:v>
                </c:pt>
                <c:pt idx="1">
                  <c:v>14.2</c:v>
                </c:pt>
                <c:pt idx="2">
                  <c:v>14.3</c:v>
                </c:pt>
                <c:pt idx="3">
                  <c:v>14.2</c:v>
                </c:pt>
                <c:pt idx="4">
                  <c:v>14.6</c:v>
                </c:pt>
                <c:pt idx="5">
                  <c:v>12.3</c:v>
                </c:pt>
                <c:pt idx="6">
                  <c:v>15.3</c:v>
                </c:pt>
                <c:pt idx="7">
                  <c:v>15.3</c:v>
                </c:pt>
                <c:pt idx="8">
                  <c:v>17.399999999999999</c:v>
                </c:pt>
                <c:pt idx="9">
                  <c:v>13.7</c:v>
                </c:pt>
              </c:numCache>
            </c:numRef>
          </c:val>
          <c:smooth val="0"/>
          <c:extLst>
            <c:ext xmlns:c16="http://schemas.microsoft.com/office/drawing/2014/chart" uri="{C3380CC4-5D6E-409C-BE32-E72D297353CC}">
              <c16:uniqueId val="{00000000-4D22-2748-A8D1-75F292FC3062}"/>
            </c:ext>
          </c:extLst>
        </c:ser>
        <c:ser>
          <c:idx val="1"/>
          <c:order val="1"/>
          <c:tx>
            <c:strRef>
              <c:f>Sheet1!$F$1</c:f>
              <c:strCache>
                <c:ptCount val="1"/>
                <c:pt idx="0">
                  <c:v>BART</c:v>
                </c:pt>
              </c:strCache>
            </c:strRef>
          </c:tx>
          <c:spPr>
            <a:ln w="28575" cap="rnd">
              <a:solidFill>
                <a:schemeClr val="accent2"/>
              </a:solidFill>
              <a:round/>
            </a:ln>
            <a:effectLst/>
          </c:spPr>
          <c:marker>
            <c:symbol val="none"/>
          </c:marker>
          <c:val>
            <c:numRef>
              <c:f>Sheet1!$F$2:$F$11</c:f>
              <c:numCache>
                <c:formatCode>General</c:formatCode>
                <c:ptCount val="10"/>
                <c:pt idx="0">
                  <c:v>14.4</c:v>
                </c:pt>
                <c:pt idx="1">
                  <c:v>13.7</c:v>
                </c:pt>
                <c:pt idx="2">
                  <c:v>16.600000000000001</c:v>
                </c:pt>
                <c:pt idx="3">
                  <c:v>12.6</c:v>
                </c:pt>
                <c:pt idx="4">
                  <c:v>13.7</c:v>
                </c:pt>
                <c:pt idx="5">
                  <c:v>13.2</c:v>
                </c:pt>
                <c:pt idx="6">
                  <c:v>16.2</c:v>
                </c:pt>
                <c:pt idx="7">
                  <c:v>14.6</c:v>
                </c:pt>
                <c:pt idx="8">
                  <c:v>11.7</c:v>
                </c:pt>
                <c:pt idx="9">
                  <c:v>17.399999999999999</c:v>
                </c:pt>
              </c:numCache>
            </c:numRef>
          </c:val>
          <c:smooth val="0"/>
          <c:extLst>
            <c:ext xmlns:c16="http://schemas.microsoft.com/office/drawing/2014/chart" uri="{C3380CC4-5D6E-409C-BE32-E72D297353CC}">
              <c16:uniqueId val="{00000001-4D22-2748-A8D1-75F292FC3062}"/>
            </c:ext>
          </c:extLst>
        </c:ser>
        <c:ser>
          <c:idx val="2"/>
          <c:order val="2"/>
          <c:tx>
            <c:strRef>
              <c:f>Sheet1!$G$1</c:f>
              <c:strCache>
                <c:ptCount val="1"/>
                <c:pt idx="0">
                  <c:v>Original Policy</c:v>
                </c:pt>
              </c:strCache>
            </c:strRef>
          </c:tx>
          <c:spPr>
            <a:ln w="28575" cap="rnd">
              <a:solidFill>
                <a:schemeClr val="accent3"/>
              </a:solidFill>
              <a:round/>
            </a:ln>
            <a:effectLst/>
          </c:spPr>
          <c:marker>
            <c:symbol val="none"/>
          </c:marker>
          <c:val>
            <c:numRef>
              <c:f>Sheet1!$G$2:$G$11</c:f>
              <c:numCache>
                <c:formatCode>General</c:formatCode>
                <c:ptCount val="10"/>
                <c:pt idx="0">
                  <c:v>17.2</c:v>
                </c:pt>
                <c:pt idx="1">
                  <c:v>17.399999999999999</c:v>
                </c:pt>
                <c:pt idx="2">
                  <c:v>16.7</c:v>
                </c:pt>
                <c:pt idx="3">
                  <c:v>16.2</c:v>
                </c:pt>
                <c:pt idx="4">
                  <c:v>20.3</c:v>
                </c:pt>
                <c:pt idx="5">
                  <c:v>18.2</c:v>
                </c:pt>
                <c:pt idx="6">
                  <c:v>18.7</c:v>
                </c:pt>
                <c:pt idx="7">
                  <c:v>19.899999999999999</c:v>
                </c:pt>
                <c:pt idx="8">
                  <c:v>16.899999999999999</c:v>
                </c:pt>
                <c:pt idx="9">
                  <c:v>23.2</c:v>
                </c:pt>
              </c:numCache>
            </c:numRef>
          </c:val>
          <c:smooth val="0"/>
          <c:extLst>
            <c:ext xmlns:c16="http://schemas.microsoft.com/office/drawing/2014/chart" uri="{C3380CC4-5D6E-409C-BE32-E72D297353CC}">
              <c16:uniqueId val="{00000002-4D22-2748-A8D1-75F292FC3062}"/>
            </c:ext>
          </c:extLst>
        </c:ser>
        <c:dLbls>
          <c:showLegendKey val="0"/>
          <c:showVal val="0"/>
          <c:showCatName val="0"/>
          <c:showSerName val="0"/>
          <c:showPercent val="0"/>
          <c:showBubbleSize val="0"/>
        </c:dLbls>
        <c:smooth val="0"/>
        <c:axId val="1498028736"/>
        <c:axId val="1498204672"/>
      </c:lineChart>
      <c:catAx>
        <c:axId val="1498028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204672"/>
        <c:crosses val="autoZero"/>
        <c:auto val="1"/>
        <c:lblAlgn val="ctr"/>
        <c:lblOffset val="100"/>
        <c:noMultiLvlLbl val="0"/>
      </c:catAx>
      <c:valAx>
        <c:axId val="149820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028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B070-1F4D-4EAD-A85E-CD25E7E8B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0CF9E1-4585-455B-8B7D-0559D07AD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0FD81-F3FE-4210-A514-71669846DFA9}"/>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5" name="Footer Placeholder 4">
            <a:extLst>
              <a:ext uri="{FF2B5EF4-FFF2-40B4-BE49-F238E27FC236}">
                <a16:creationId xmlns:a16="http://schemas.microsoft.com/office/drawing/2014/main" id="{CBFC0F3D-3395-4CA8-8283-CAA0278D0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F66F9-5BDE-4364-B736-ED00B201A49E}"/>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389007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2B67-AE5B-4DE5-90CD-BC0E676E3D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A19EAC-EB28-450E-BF77-55595DE84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16604-31D4-430D-ABDD-D5391612E8B9}"/>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5" name="Footer Placeholder 4">
            <a:extLst>
              <a:ext uri="{FF2B5EF4-FFF2-40B4-BE49-F238E27FC236}">
                <a16:creationId xmlns:a16="http://schemas.microsoft.com/office/drawing/2014/main" id="{13768444-F05A-4DC6-BF5A-C4ED1AB91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7894-F729-489C-850C-3E4E5003E3BB}"/>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205926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EF7FF-A452-4BAD-BE39-F1990FE5D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C1DFA0-7C12-4F51-A6EB-A433AAFC25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4F1A4-BB60-4C70-BD7B-C73BA3A563A8}"/>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5" name="Footer Placeholder 4">
            <a:extLst>
              <a:ext uri="{FF2B5EF4-FFF2-40B4-BE49-F238E27FC236}">
                <a16:creationId xmlns:a16="http://schemas.microsoft.com/office/drawing/2014/main" id="{5F4C94DC-E076-4828-88BE-19FFD7EFB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CBF88-C916-45DE-9631-9F233FD39DE1}"/>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61297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5A79-0690-429B-8D5D-650D608FF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4E9F5F-3C3B-4B40-A984-BCD879D25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8E259-7F55-4297-BB00-03EFF3A3DF13}"/>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5" name="Footer Placeholder 4">
            <a:extLst>
              <a:ext uri="{FF2B5EF4-FFF2-40B4-BE49-F238E27FC236}">
                <a16:creationId xmlns:a16="http://schemas.microsoft.com/office/drawing/2014/main" id="{CA3EA415-DA84-481F-8BA9-38C816A2F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97F67-FCCB-4AD7-80DB-C8A1FC2CD81A}"/>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132198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2397-FC88-492D-BADB-707B3BED9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0B1F82-6FA0-4880-A2B2-315FC21F9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61471-F3CC-4535-BECF-801F2BC46A62}"/>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5" name="Footer Placeholder 4">
            <a:extLst>
              <a:ext uri="{FF2B5EF4-FFF2-40B4-BE49-F238E27FC236}">
                <a16:creationId xmlns:a16="http://schemas.microsoft.com/office/drawing/2014/main" id="{FF767C10-BB68-491E-8EF3-A736517E4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E6787-BF44-4D27-B4D7-A40A8D0FD675}"/>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285713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9E08-F996-4185-9489-DDDAAFC4B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07839E-B0D6-4A6E-80DC-01EAD9C62B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32B193-A4AD-4B42-81C6-07E73E33BD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E357B-2A51-4965-A1FC-9537041F3C58}"/>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6" name="Footer Placeholder 5">
            <a:extLst>
              <a:ext uri="{FF2B5EF4-FFF2-40B4-BE49-F238E27FC236}">
                <a16:creationId xmlns:a16="http://schemas.microsoft.com/office/drawing/2014/main" id="{AEE3192E-2F26-4433-A5D5-1B3A8894E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8FCE1-564B-45D1-B67E-0920FD237830}"/>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249751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0022-4B18-4A2C-B51D-566919B2E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92D0B2-BA72-4DC6-9C2E-C5BDB8CF5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DC9FC9-6B3F-4D10-A521-2BD2C9E13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526DD4-3208-437C-9146-F6BC98511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A71EA-C688-4765-BF7A-9088CC6081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ACD2BE-67A7-4B0A-9D34-B1CE1939DFA6}"/>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8" name="Footer Placeholder 7">
            <a:extLst>
              <a:ext uri="{FF2B5EF4-FFF2-40B4-BE49-F238E27FC236}">
                <a16:creationId xmlns:a16="http://schemas.microsoft.com/office/drawing/2014/main" id="{2512FB1A-FECE-43AF-9E9B-A7F0F78BB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490A2F-4907-45FD-A7D2-0F14DDA13163}"/>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184654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DB19-17A8-4047-9BB9-EE07F489B1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A11C02-7EE9-4558-92FF-44F8997B2A55}"/>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4" name="Footer Placeholder 3">
            <a:extLst>
              <a:ext uri="{FF2B5EF4-FFF2-40B4-BE49-F238E27FC236}">
                <a16:creationId xmlns:a16="http://schemas.microsoft.com/office/drawing/2014/main" id="{9F936D87-E5A0-4430-86A3-41AFD3F84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03ECC-FFFD-431A-95F4-19750CB8B539}"/>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39170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92346-ACDA-4BA8-83F2-117DCEC85595}"/>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3" name="Footer Placeholder 2">
            <a:extLst>
              <a:ext uri="{FF2B5EF4-FFF2-40B4-BE49-F238E27FC236}">
                <a16:creationId xmlns:a16="http://schemas.microsoft.com/office/drawing/2014/main" id="{484ABB4D-1200-42AC-819B-B027F5F8F3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E155B-B432-4D33-B764-66E10E2CEE30}"/>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2664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4110-D6C7-4152-A3CE-3127A6446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11EA16-953A-478C-9E79-211049EC5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497E5-0FB0-4213-80B9-875EA3661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2208C-9BAD-45C3-8832-35A0B2BB9054}"/>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6" name="Footer Placeholder 5">
            <a:extLst>
              <a:ext uri="{FF2B5EF4-FFF2-40B4-BE49-F238E27FC236}">
                <a16:creationId xmlns:a16="http://schemas.microsoft.com/office/drawing/2014/main" id="{EDE1A72C-B6BD-4ACB-AB24-36A1D0E30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60609-A28E-48CC-B7F8-847CE142E26B}"/>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17935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AF3D-E33F-442C-AD7B-32EE609AF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6E40E5-B336-44E3-9AD8-B502C47EA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FE411-CBFE-40EC-AEC6-124D5FE01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C17FE-43F5-49C1-AFF3-509C37B0A886}"/>
              </a:ext>
            </a:extLst>
          </p:cNvPr>
          <p:cNvSpPr>
            <a:spLocks noGrp="1"/>
          </p:cNvSpPr>
          <p:nvPr>
            <p:ph type="dt" sz="half" idx="10"/>
          </p:nvPr>
        </p:nvSpPr>
        <p:spPr/>
        <p:txBody>
          <a:bodyPr/>
          <a:lstStyle/>
          <a:p>
            <a:fld id="{84E2CE7A-CDFB-4567-A8F7-B00570D4FE50}" type="datetimeFigureOut">
              <a:rPr lang="en-US" smtClean="0"/>
              <a:t>11/23/21</a:t>
            </a:fld>
            <a:endParaRPr lang="en-US"/>
          </a:p>
        </p:txBody>
      </p:sp>
      <p:sp>
        <p:nvSpPr>
          <p:cNvPr id="6" name="Footer Placeholder 5">
            <a:extLst>
              <a:ext uri="{FF2B5EF4-FFF2-40B4-BE49-F238E27FC236}">
                <a16:creationId xmlns:a16="http://schemas.microsoft.com/office/drawing/2014/main" id="{D747753E-C799-4194-AD2A-9BA097698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07322-B4B9-4128-AC44-958FF0AD1EDB}"/>
              </a:ext>
            </a:extLst>
          </p:cNvPr>
          <p:cNvSpPr>
            <a:spLocks noGrp="1"/>
          </p:cNvSpPr>
          <p:nvPr>
            <p:ph type="sldNum" sz="quarter" idx="12"/>
          </p:nvPr>
        </p:nvSpPr>
        <p:spPr/>
        <p:txBody>
          <a:bodyPr/>
          <a:lstStyle/>
          <a:p>
            <a:fld id="{249E7C88-7D70-4F46-8A0A-4CB305E072D8}" type="slidenum">
              <a:rPr lang="en-US" smtClean="0"/>
              <a:t>‹#›</a:t>
            </a:fld>
            <a:endParaRPr lang="en-US"/>
          </a:p>
        </p:txBody>
      </p:sp>
    </p:spTree>
    <p:extLst>
      <p:ext uri="{BB962C8B-B14F-4D97-AF65-F5344CB8AC3E}">
        <p14:creationId xmlns:p14="http://schemas.microsoft.com/office/powerpoint/2010/main" val="175810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E80AA-5209-46E0-8003-4799B7F09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85CA7-0625-4C30-AC69-B588A5D37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CCB9B-C9A6-4AFC-B178-0778303216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2CE7A-CDFB-4567-A8F7-B00570D4FE50}" type="datetimeFigureOut">
              <a:rPr lang="en-US" smtClean="0"/>
              <a:t>11/23/21</a:t>
            </a:fld>
            <a:endParaRPr lang="en-US"/>
          </a:p>
        </p:txBody>
      </p:sp>
      <p:sp>
        <p:nvSpPr>
          <p:cNvPr id="5" name="Footer Placeholder 4">
            <a:extLst>
              <a:ext uri="{FF2B5EF4-FFF2-40B4-BE49-F238E27FC236}">
                <a16:creationId xmlns:a16="http://schemas.microsoft.com/office/drawing/2014/main" id="{0E601622-DAC9-467A-A907-D2F91BB6A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D7156F-BD2C-47FE-BF19-7174F9A6B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E7C88-7D70-4F46-8A0A-4CB305E072D8}" type="slidenum">
              <a:rPr lang="en-US" smtClean="0"/>
              <a:t>‹#›</a:t>
            </a:fld>
            <a:endParaRPr lang="en-US"/>
          </a:p>
        </p:txBody>
      </p:sp>
    </p:spTree>
    <p:extLst>
      <p:ext uri="{BB962C8B-B14F-4D97-AF65-F5344CB8AC3E}">
        <p14:creationId xmlns:p14="http://schemas.microsoft.com/office/powerpoint/2010/main" val="41179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link.springer.com/content/pdf/10.1007/978-3-642-39371-6_8.pdf" TargetMode="Externa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C01A-FBDC-48E6-A34C-ABF09536D5D7}"/>
              </a:ext>
            </a:extLst>
          </p:cNvPr>
          <p:cNvSpPr>
            <a:spLocks noGrp="1"/>
          </p:cNvSpPr>
          <p:nvPr>
            <p:ph type="title"/>
          </p:nvPr>
        </p:nvSpPr>
        <p:spPr>
          <a:xfrm>
            <a:off x="0" y="0"/>
            <a:ext cx="12192000" cy="1431612"/>
          </a:xfrm>
        </p:spPr>
        <p:txBody>
          <a:bodyPr>
            <a:noAutofit/>
          </a:bodyPr>
          <a:lstStyle/>
          <a:p>
            <a:pPr algn="ctr"/>
            <a:r>
              <a:rPr lang="en-IN" sz="2800" spc="-100" dirty="0">
                <a:solidFill>
                  <a:srgbClr val="004B87"/>
                </a:solidFill>
                <a:latin typeface="Arial"/>
                <a:cs typeface="Arial"/>
              </a:rPr>
              <a:t>Applications of NLP on Privacy Policies</a:t>
            </a:r>
            <a:br>
              <a:rPr lang="en-IN" sz="1200" b="0" i="0" dirty="0">
                <a:effectLst/>
                <a:latin typeface="Arial" panose="020B0604020202020204" pitchFamily="34" charset="0"/>
              </a:rPr>
            </a:br>
            <a:r>
              <a:rPr lang="en-US" sz="1100" b="0" i="0" dirty="0">
                <a:solidFill>
                  <a:schemeClr val="accent1"/>
                </a:solidFill>
                <a:effectLst/>
                <a:latin typeface="Arial" panose="020B0604020202020204" pitchFamily="34" charset="0"/>
              </a:rPr>
              <a:t>Pawan </a:t>
            </a:r>
            <a:r>
              <a:rPr lang="en-US" sz="1100" b="0" i="0" dirty="0" err="1">
                <a:solidFill>
                  <a:schemeClr val="accent1"/>
                </a:solidFill>
                <a:effectLst/>
                <a:latin typeface="Arial" panose="020B0604020202020204" pitchFamily="34" charset="0"/>
              </a:rPr>
              <a:t>Sasanka</a:t>
            </a:r>
            <a:r>
              <a:rPr lang="en-US" sz="1100" b="0" i="0" dirty="0">
                <a:solidFill>
                  <a:schemeClr val="accent1"/>
                </a:solidFill>
                <a:effectLst/>
                <a:latin typeface="Arial" panose="020B0604020202020204" pitchFamily="34" charset="0"/>
              </a:rPr>
              <a:t> Ammanamanchi</a:t>
            </a:r>
            <a:r>
              <a:rPr lang="en-US" sz="1100" b="0" i="0" baseline="30000" dirty="0">
                <a:solidFill>
                  <a:schemeClr val="accent1"/>
                </a:solidFill>
                <a:effectLst/>
                <a:latin typeface="Arial" panose="020B0604020202020204" pitchFamily="34" charset="0"/>
              </a:rPr>
              <a:t>1</a:t>
            </a:r>
            <a:r>
              <a:rPr lang="en-US" sz="1100" dirty="0">
                <a:solidFill>
                  <a:schemeClr val="accent1"/>
                </a:solidFill>
                <a:latin typeface="Courier New" panose="02070309020205020404" pitchFamily="49" charset="0"/>
              </a:rPr>
              <a:t> </a:t>
            </a:r>
            <a:r>
              <a:rPr lang="en-US" sz="1100" dirty="0">
                <a:solidFill>
                  <a:schemeClr val="accent1"/>
                </a:solidFill>
                <a:latin typeface="Arial" panose="020B0604020202020204" pitchFamily="34" charset="0"/>
              </a:rPr>
              <a:t>Ankita Maity</a:t>
            </a:r>
            <a:r>
              <a:rPr lang="en-US" sz="1100" b="0" i="0" baseline="30000" dirty="0">
                <a:solidFill>
                  <a:schemeClr val="accent1"/>
                </a:solidFill>
                <a:effectLst/>
                <a:latin typeface="Arial" panose="020B0604020202020204" pitchFamily="34" charset="0"/>
              </a:rPr>
              <a:t>1</a:t>
            </a:r>
            <a:br>
              <a:rPr lang="en-US" sz="1100" dirty="0">
                <a:solidFill>
                  <a:schemeClr val="accent1"/>
                </a:solidFill>
              </a:rPr>
            </a:br>
            <a:r>
              <a:rPr lang="en-US" sz="1100" dirty="0">
                <a:solidFill>
                  <a:schemeClr val="accent1"/>
                </a:solidFill>
              </a:rPr>
              <a:t>2020701028, 2021701017</a:t>
            </a:r>
            <a:br>
              <a:rPr lang="en-US" sz="1100" dirty="0">
                <a:solidFill>
                  <a:schemeClr val="accent1"/>
                </a:solidFill>
              </a:rPr>
            </a:br>
            <a:r>
              <a:rPr lang="en-US" sz="1100" dirty="0">
                <a:solidFill>
                  <a:schemeClr val="accent1"/>
                </a:solidFill>
              </a:rPr>
              <a:t>MS in CSE by Research</a:t>
            </a:r>
            <a:br>
              <a:rPr lang="en-IN" sz="1100" b="0" i="0" dirty="0">
                <a:solidFill>
                  <a:schemeClr val="accent1"/>
                </a:solidFill>
                <a:effectLst/>
                <a:latin typeface="Arial" panose="020B0604020202020204" pitchFamily="34" charset="0"/>
              </a:rPr>
            </a:br>
            <a:r>
              <a:rPr lang="en-IN" sz="1100" b="0" i="0" baseline="30000" dirty="0">
                <a:solidFill>
                  <a:schemeClr val="accent1"/>
                </a:solidFill>
                <a:effectLst/>
                <a:latin typeface="Arial" panose="020B0604020202020204" pitchFamily="34" charset="0"/>
              </a:rPr>
              <a:t>1</a:t>
            </a:r>
            <a:r>
              <a:rPr lang="en-IN" sz="1100" b="0" i="0" dirty="0">
                <a:solidFill>
                  <a:schemeClr val="accent1"/>
                </a:solidFill>
                <a:effectLst/>
                <a:latin typeface="Arial" panose="020B0604020202020204" pitchFamily="34" charset="0"/>
              </a:rPr>
              <a:t>International Institute of Information Technology, Hyderabad</a:t>
            </a:r>
            <a:br>
              <a:rPr lang="en-IN" dirty="0"/>
            </a:br>
            <a:endParaRPr lang="en-US" sz="1100" dirty="0">
              <a:solidFill>
                <a:schemeClr val="accent1"/>
              </a:solidFill>
            </a:endParaRPr>
          </a:p>
        </p:txBody>
      </p:sp>
      <p:sp>
        <p:nvSpPr>
          <p:cNvPr id="4" name="TextBox 3">
            <a:extLst>
              <a:ext uri="{FF2B5EF4-FFF2-40B4-BE49-F238E27FC236}">
                <a16:creationId xmlns:a16="http://schemas.microsoft.com/office/drawing/2014/main" id="{05B7538E-C706-4A57-941A-648FF6B2264E}"/>
              </a:ext>
            </a:extLst>
          </p:cNvPr>
          <p:cNvSpPr txBox="1">
            <a:spLocks/>
          </p:cNvSpPr>
          <p:nvPr/>
        </p:nvSpPr>
        <p:spPr>
          <a:xfrm>
            <a:off x="100888" y="1671736"/>
            <a:ext cx="2187832" cy="2462213"/>
          </a:xfrm>
          <a:prstGeom prst="rect">
            <a:avLst/>
          </a:prstGeom>
          <a:solidFill>
            <a:schemeClr val="lt1"/>
          </a:solidFill>
          <a:ln w="19050">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1100" dirty="0"/>
              <a:t>According to </a:t>
            </a:r>
            <a:r>
              <a:rPr lang="en-US" sz="1100" dirty="0" err="1"/>
              <a:t>Meiselwitz</a:t>
            </a:r>
            <a:r>
              <a:rPr lang="en-US" sz="1100" dirty="0"/>
              <a:t> et al , 2013</a:t>
            </a:r>
            <a:r>
              <a:rPr lang="en-US" sz="1100" baseline="30000" dirty="0">
                <a:hlinkClick r:id="rId2"/>
              </a:rPr>
              <a:t>[1]</a:t>
            </a:r>
            <a:r>
              <a:rPr lang="en-US" sz="1100" baseline="30000" dirty="0"/>
              <a:t> </a:t>
            </a:r>
            <a:r>
              <a:rPr lang="en-US" sz="1100" dirty="0"/>
              <a:t> of the top 500 websites, the average reading score of a privacy policy was comparable to that of a high school student, while the average reading level of an US adult is that of the 7</a:t>
            </a:r>
            <a:r>
              <a:rPr lang="en-US" sz="1100" baseline="30000" dirty="0"/>
              <a:t>th</a:t>
            </a:r>
            <a:r>
              <a:rPr lang="en-US" sz="1100" dirty="0"/>
              <a:t> grade.</a:t>
            </a:r>
          </a:p>
          <a:p>
            <a:pPr marL="285750" indent="-285750" algn="just">
              <a:buFont typeface="Wingdings" panose="05000000000000000000" pitchFamily="2" charset="2"/>
              <a:buChar char="Ø"/>
            </a:pPr>
            <a:r>
              <a:rPr lang="en-US" sz="1100" dirty="0"/>
              <a:t>Can we detect the readability of the privacy policies? </a:t>
            </a:r>
          </a:p>
          <a:p>
            <a:pPr marL="285750" indent="-285750" algn="just">
              <a:buFont typeface="Wingdings" panose="05000000000000000000" pitchFamily="2" charset="2"/>
              <a:buChar char="Ø"/>
            </a:pPr>
            <a:r>
              <a:rPr lang="en-US" sz="1100" dirty="0"/>
              <a:t>Can we make the readability of privacy policies better? </a:t>
            </a:r>
          </a:p>
          <a:p>
            <a:pPr algn="just"/>
            <a:endParaRPr lang="en-US" sz="1100" dirty="0"/>
          </a:p>
          <a:p>
            <a:pPr marL="285750" indent="-285750" algn="just">
              <a:buFont typeface="Wingdings" panose="05000000000000000000" pitchFamily="2" charset="2"/>
              <a:buChar char="Ø"/>
            </a:pPr>
            <a:endParaRPr lang="en-US" sz="1100" dirty="0"/>
          </a:p>
        </p:txBody>
      </p:sp>
      <p:sp>
        <p:nvSpPr>
          <p:cNvPr id="9" name="TextBox 8">
            <a:extLst>
              <a:ext uri="{FF2B5EF4-FFF2-40B4-BE49-F238E27FC236}">
                <a16:creationId xmlns:a16="http://schemas.microsoft.com/office/drawing/2014/main" id="{0A253037-C7C3-4C5C-B7D0-0A5093693157}"/>
              </a:ext>
            </a:extLst>
          </p:cNvPr>
          <p:cNvSpPr txBox="1"/>
          <p:nvPr/>
        </p:nvSpPr>
        <p:spPr>
          <a:xfrm>
            <a:off x="133488" y="4280810"/>
            <a:ext cx="9305117" cy="2462213"/>
          </a:xfrm>
          <a:prstGeom prst="rect">
            <a:avLst/>
          </a:prstGeom>
          <a:noFill/>
          <a:ln w="19050">
            <a:noFill/>
          </a:ln>
        </p:spPr>
        <p:txBody>
          <a:bodyPr wrap="square" rtlCol="0">
            <a:spAutoFit/>
          </a:bodyPr>
          <a:lstStyle/>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marL="171450" indent="-171450" algn="ctr">
              <a:buFont typeface="Wingdings" pitchFamily="2" charset="2"/>
              <a:buChar char="Ø"/>
            </a:pPr>
            <a:endParaRPr lang="en-US" sz="1100" dirty="0"/>
          </a:p>
          <a:p>
            <a:pPr algn="ctr"/>
            <a:endParaRPr lang="en-US" sz="1100" dirty="0"/>
          </a:p>
          <a:p>
            <a:pPr algn="ctr"/>
            <a:endParaRPr lang="en-US" sz="1100" dirty="0"/>
          </a:p>
          <a:p>
            <a:pPr algn="ctr"/>
            <a:endParaRPr lang="en-US" sz="1100" dirty="0"/>
          </a:p>
          <a:p>
            <a:endParaRPr lang="en-US" sz="1100" dirty="0"/>
          </a:p>
        </p:txBody>
      </p:sp>
      <p:sp>
        <p:nvSpPr>
          <p:cNvPr id="28" name="Round Same Side Corner Rectangle 6">
            <a:extLst>
              <a:ext uri="{FF2B5EF4-FFF2-40B4-BE49-F238E27FC236}">
                <a16:creationId xmlns:a16="http://schemas.microsoft.com/office/drawing/2014/main" id="{9563CCE1-0A0B-436D-B8FB-1A5CFA8A443D}"/>
              </a:ext>
            </a:extLst>
          </p:cNvPr>
          <p:cNvSpPr/>
          <p:nvPr/>
        </p:nvSpPr>
        <p:spPr>
          <a:xfrm>
            <a:off x="9372600" y="3617995"/>
            <a:ext cx="2660375" cy="315209"/>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 Work</a:t>
            </a:r>
          </a:p>
        </p:txBody>
      </p:sp>
      <p:sp>
        <p:nvSpPr>
          <p:cNvPr id="29" name="Round Same Side Corner Rectangle 6">
            <a:extLst>
              <a:ext uri="{FF2B5EF4-FFF2-40B4-BE49-F238E27FC236}">
                <a16:creationId xmlns:a16="http://schemas.microsoft.com/office/drawing/2014/main" id="{17438A99-EBAE-4132-BECA-B61148EC9E40}"/>
              </a:ext>
            </a:extLst>
          </p:cNvPr>
          <p:cNvSpPr/>
          <p:nvPr/>
        </p:nvSpPr>
        <p:spPr>
          <a:xfrm>
            <a:off x="9372600" y="1314996"/>
            <a:ext cx="2660376" cy="298860"/>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
        <p:nvSpPr>
          <p:cNvPr id="30" name="Round Same Side Corner Rectangle 6">
            <a:extLst>
              <a:ext uri="{FF2B5EF4-FFF2-40B4-BE49-F238E27FC236}">
                <a16:creationId xmlns:a16="http://schemas.microsoft.com/office/drawing/2014/main" id="{199BBC3E-D36A-4E7E-905B-F76FCED4C960}"/>
              </a:ext>
            </a:extLst>
          </p:cNvPr>
          <p:cNvSpPr/>
          <p:nvPr/>
        </p:nvSpPr>
        <p:spPr>
          <a:xfrm>
            <a:off x="2333186" y="1312740"/>
            <a:ext cx="6991749" cy="306493"/>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Methodology</a:t>
            </a:r>
          </a:p>
        </p:txBody>
      </p:sp>
      <p:sp>
        <p:nvSpPr>
          <p:cNvPr id="31" name="Round Same Side Corner Rectangle 6">
            <a:extLst>
              <a:ext uri="{FF2B5EF4-FFF2-40B4-BE49-F238E27FC236}">
                <a16:creationId xmlns:a16="http://schemas.microsoft.com/office/drawing/2014/main" id="{B58DE865-E285-470C-9CB8-97BA401554C8}"/>
              </a:ext>
            </a:extLst>
          </p:cNvPr>
          <p:cNvSpPr/>
          <p:nvPr/>
        </p:nvSpPr>
        <p:spPr>
          <a:xfrm>
            <a:off x="102607" y="1314996"/>
            <a:ext cx="2187832" cy="302460"/>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Formulation</a:t>
            </a:r>
          </a:p>
        </p:txBody>
      </p:sp>
      <p:sp>
        <p:nvSpPr>
          <p:cNvPr id="33" name="Round Same Side Corner Rectangle 6">
            <a:extLst>
              <a:ext uri="{FF2B5EF4-FFF2-40B4-BE49-F238E27FC236}">
                <a16:creationId xmlns:a16="http://schemas.microsoft.com/office/drawing/2014/main" id="{7AF3299F-E75C-4632-B0AF-6E32D6552560}"/>
              </a:ext>
            </a:extLst>
          </p:cNvPr>
          <p:cNvSpPr/>
          <p:nvPr/>
        </p:nvSpPr>
        <p:spPr>
          <a:xfrm>
            <a:off x="133490" y="3790706"/>
            <a:ext cx="9191446" cy="315209"/>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Experiments and Results</a:t>
            </a:r>
          </a:p>
        </p:txBody>
      </p:sp>
      <p:sp>
        <p:nvSpPr>
          <p:cNvPr id="34" name="Round Same Side Corner Rectangle 6">
            <a:extLst>
              <a:ext uri="{FF2B5EF4-FFF2-40B4-BE49-F238E27FC236}">
                <a16:creationId xmlns:a16="http://schemas.microsoft.com/office/drawing/2014/main" id="{84388294-FBA5-4F65-AB6B-718E3833A9E8}"/>
              </a:ext>
            </a:extLst>
          </p:cNvPr>
          <p:cNvSpPr/>
          <p:nvPr/>
        </p:nvSpPr>
        <p:spPr>
          <a:xfrm>
            <a:off x="9372600" y="5093208"/>
            <a:ext cx="2660375" cy="298859"/>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References</a:t>
            </a:r>
          </a:p>
        </p:txBody>
      </p:sp>
      <p:sp>
        <p:nvSpPr>
          <p:cNvPr id="35" name="Rounded Rectangle 34">
            <a:extLst>
              <a:ext uri="{FF2B5EF4-FFF2-40B4-BE49-F238E27FC236}">
                <a16:creationId xmlns:a16="http://schemas.microsoft.com/office/drawing/2014/main" id="{FF89E8AB-13A1-48ED-85A5-FF8455957EB8}"/>
              </a:ext>
            </a:extLst>
          </p:cNvPr>
          <p:cNvSpPr/>
          <p:nvPr/>
        </p:nvSpPr>
        <p:spPr>
          <a:xfrm>
            <a:off x="2846404" y="1737609"/>
            <a:ext cx="1503238" cy="71874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FFFF"/>
                </a:solidFill>
                <a:effectLst/>
                <a:latin typeface="Segoe UI" panose="020B0502040204020203" pitchFamily="34" charset="0"/>
              </a:rPr>
              <a:t>Collection of Data Privacy Policies from OPP 115 [2] &amp; Other websites</a:t>
            </a:r>
          </a:p>
        </p:txBody>
      </p:sp>
      <p:sp>
        <p:nvSpPr>
          <p:cNvPr id="36" name="Rounded Rectangle 35">
            <a:extLst>
              <a:ext uri="{FF2B5EF4-FFF2-40B4-BE49-F238E27FC236}">
                <a16:creationId xmlns:a16="http://schemas.microsoft.com/office/drawing/2014/main" id="{34C0163C-DBCD-4A77-A475-48313BF9FA9D}"/>
              </a:ext>
            </a:extLst>
          </p:cNvPr>
          <p:cNvSpPr/>
          <p:nvPr/>
        </p:nvSpPr>
        <p:spPr>
          <a:xfrm>
            <a:off x="5077440" y="1733957"/>
            <a:ext cx="1639451" cy="71406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Train and run models to summarize/paraphrase policies</a:t>
            </a:r>
          </a:p>
        </p:txBody>
      </p:sp>
      <p:sp>
        <p:nvSpPr>
          <p:cNvPr id="37" name="Rounded Rectangle 36">
            <a:extLst>
              <a:ext uri="{FF2B5EF4-FFF2-40B4-BE49-F238E27FC236}">
                <a16:creationId xmlns:a16="http://schemas.microsoft.com/office/drawing/2014/main" id="{B6EC1AD8-0EB9-4271-9586-A0007E96EB45}"/>
              </a:ext>
            </a:extLst>
          </p:cNvPr>
          <p:cNvSpPr/>
          <p:nvPr/>
        </p:nvSpPr>
        <p:spPr>
          <a:xfrm>
            <a:off x="7308478" y="1742290"/>
            <a:ext cx="1503238" cy="71406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Human and Automated Evaluation for efficacy </a:t>
            </a:r>
          </a:p>
        </p:txBody>
      </p:sp>
      <p:cxnSp>
        <p:nvCxnSpPr>
          <p:cNvPr id="38" name="Straight Arrow Connector 37">
            <a:extLst>
              <a:ext uri="{FF2B5EF4-FFF2-40B4-BE49-F238E27FC236}">
                <a16:creationId xmlns:a16="http://schemas.microsoft.com/office/drawing/2014/main" id="{22A20574-7977-4AD6-8BBA-92C5F2197808}"/>
              </a:ext>
            </a:extLst>
          </p:cNvPr>
          <p:cNvCxnSpPr>
            <a:cxnSpLocks/>
            <a:stCxn id="36" idx="3"/>
            <a:endCxn id="37" idx="1"/>
          </p:cNvCxnSpPr>
          <p:nvPr/>
        </p:nvCxnSpPr>
        <p:spPr>
          <a:xfrm>
            <a:off x="6716891" y="2090991"/>
            <a:ext cx="591587" cy="83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A932551E-C034-4B26-832A-1A81984F68E9}"/>
              </a:ext>
            </a:extLst>
          </p:cNvPr>
          <p:cNvCxnSpPr>
            <a:cxnSpLocks/>
            <a:stCxn id="35" idx="3"/>
            <a:endCxn id="36" idx="1"/>
          </p:cNvCxnSpPr>
          <p:nvPr/>
        </p:nvCxnSpPr>
        <p:spPr>
          <a:xfrm flipV="1">
            <a:off x="4349642" y="2090991"/>
            <a:ext cx="727798" cy="59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26" name="Picture 2">
            <a:extLst>
              <a:ext uri="{FF2B5EF4-FFF2-40B4-BE49-F238E27FC236}">
                <a16:creationId xmlns:a16="http://schemas.microsoft.com/office/drawing/2014/main" id="{30FBE90C-DC74-A148-89E1-E9D20CA98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549"/>
            <a:ext cx="2155232" cy="11298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934EC6C-06EE-5E4E-BF56-D876B635CFF1}"/>
              </a:ext>
            </a:extLst>
          </p:cNvPr>
          <p:cNvSpPr txBox="1"/>
          <p:nvPr/>
        </p:nvSpPr>
        <p:spPr>
          <a:xfrm>
            <a:off x="9387950" y="5376860"/>
            <a:ext cx="2660375" cy="1938992"/>
          </a:xfrm>
          <a:prstGeom prst="rect">
            <a:avLst/>
          </a:prstGeom>
          <a:noFill/>
        </p:spPr>
        <p:txBody>
          <a:bodyPr wrap="square" rtlCol="0">
            <a:spAutoFit/>
          </a:bodyPr>
          <a:lstStyle/>
          <a:p>
            <a:pPr marL="285750" indent="-285750">
              <a:buFont typeface="Wingdings" pitchFamily="2" charset="2"/>
              <a:buChar char="Ø"/>
            </a:pPr>
            <a:r>
              <a:rPr lang="en-IN" sz="1200" dirty="0"/>
              <a:t>[1] Readability Assessment of Policies and Procedures of Social Networking Sites, Gabriele </a:t>
            </a:r>
            <a:r>
              <a:rPr lang="en-IN" sz="1200" dirty="0" err="1"/>
              <a:t>Meiselwitz</a:t>
            </a:r>
            <a:endParaRPr lang="en-IN" sz="1200" dirty="0"/>
          </a:p>
          <a:p>
            <a:pPr marL="285750" indent="-285750">
              <a:buFont typeface="Wingdings" pitchFamily="2" charset="2"/>
              <a:buChar char="Ø"/>
            </a:pPr>
            <a:r>
              <a:rPr lang="en-IN" sz="1200" dirty="0"/>
              <a:t>[2]</a:t>
            </a:r>
            <a:r>
              <a:rPr lang="en-IN" sz="1200" i="1" dirty="0">
                <a:solidFill>
                  <a:srgbClr val="000000"/>
                </a:solidFill>
                <a:latin typeface="Open Sans" panose="020B0606030504020204" pitchFamily="34" charset="0"/>
              </a:rPr>
              <a:t>  </a:t>
            </a:r>
            <a:r>
              <a:rPr lang="en-IN" sz="1200" dirty="0">
                <a:solidFill>
                  <a:srgbClr val="000000"/>
                </a:solidFill>
                <a:latin typeface="Open Sans" panose="020B0606030504020204" pitchFamily="34" charset="0"/>
              </a:rPr>
              <a:t>The creation and analysis of a website privacy policy corpus, </a:t>
            </a:r>
            <a:r>
              <a:rPr lang="en-IN" sz="1200" dirty="0" err="1">
                <a:solidFill>
                  <a:srgbClr val="000000"/>
                </a:solidFill>
              </a:rPr>
              <a:t>Shomir</a:t>
            </a:r>
            <a:r>
              <a:rPr lang="en-IN" sz="1200" dirty="0">
                <a:solidFill>
                  <a:srgbClr val="000000"/>
                </a:solidFill>
              </a:rPr>
              <a:t> Wilson et al</a:t>
            </a:r>
            <a:endParaRPr lang="en-IN" sz="1200" dirty="0"/>
          </a:p>
          <a:p>
            <a:pPr marL="285750" indent="-285750">
              <a:buFont typeface="Wingdings" pitchFamily="2" charset="2"/>
              <a:buChar char="Ø"/>
            </a:pPr>
            <a:endParaRPr lang="en-IN" dirty="0"/>
          </a:p>
          <a:p>
            <a:pPr marL="285750" indent="-285750">
              <a:buFont typeface="Wingdings" pitchFamily="2" charset="2"/>
              <a:buChar char="Ø"/>
            </a:pPr>
            <a:endParaRPr lang="en-US" dirty="0"/>
          </a:p>
        </p:txBody>
      </p:sp>
      <p:sp>
        <p:nvSpPr>
          <p:cNvPr id="16" name="TextBox 15">
            <a:extLst>
              <a:ext uri="{FF2B5EF4-FFF2-40B4-BE49-F238E27FC236}">
                <a16:creationId xmlns:a16="http://schemas.microsoft.com/office/drawing/2014/main" id="{35A2B182-4748-3B47-AD2D-5F6AF28D80D4}"/>
              </a:ext>
            </a:extLst>
          </p:cNvPr>
          <p:cNvSpPr txBox="1"/>
          <p:nvPr/>
        </p:nvSpPr>
        <p:spPr>
          <a:xfrm>
            <a:off x="2447770" y="2500297"/>
            <a:ext cx="6643867" cy="1015663"/>
          </a:xfrm>
          <a:prstGeom prst="rect">
            <a:avLst/>
          </a:prstGeom>
          <a:noFill/>
        </p:spPr>
        <p:txBody>
          <a:bodyPr wrap="square" rtlCol="0">
            <a:spAutoFit/>
          </a:bodyPr>
          <a:lstStyle/>
          <a:p>
            <a:pPr marL="285750" indent="-285750">
              <a:buFont typeface="Wingdings" pitchFamily="2" charset="2"/>
              <a:buChar char="Ø"/>
            </a:pPr>
            <a:r>
              <a:rPr lang="en-US" sz="1200" dirty="0"/>
              <a:t>Models used include BART, PEGASUS and GPT3. </a:t>
            </a:r>
          </a:p>
          <a:p>
            <a:pPr marL="742950" lvl="1" indent="-285750">
              <a:buFont typeface="Wingdings" pitchFamily="2" charset="2"/>
              <a:buChar char="Ø"/>
            </a:pPr>
            <a:r>
              <a:rPr lang="en-US" sz="1200" dirty="0"/>
              <a:t>BART is a recent sequence to sequence Natural language generation model. </a:t>
            </a:r>
          </a:p>
          <a:p>
            <a:pPr marL="742950" lvl="1" indent="-285750">
              <a:buFont typeface="Wingdings" pitchFamily="2" charset="2"/>
              <a:buChar char="Ø"/>
            </a:pPr>
            <a:r>
              <a:rPr lang="en-US" sz="1200" dirty="0"/>
              <a:t>GPT3 is a state of the art autoregressive language model.</a:t>
            </a:r>
          </a:p>
          <a:p>
            <a:pPr marL="742950" lvl="1" indent="-285750">
              <a:buFont typeface="Wingdings" pitchFamily="2" charset="2"/>
              <a:buChar char="Ø"/>
            </a:pPr>
            <a:r>
              <a:rPr lang="en-US" sz="1200" dirty="0"/>
              <a:t>PEGASUS is the state of the art abstractive summarization model.</a:t>
            </a:r>
          </a:p>
          <a:p>
            <a:pPr marL="742950" lvl="1" indent="-285750">
              <a:buFont typeface="Wingdings" pitchFamily="2" charset="2"/>
              <a:buChar char="Ø"/>
            </a:pPr>
            <a:endParaRPr lang="en-US" sz="1200" dirty="0"/>
          </a:p>
        </p:txBody>
      </p:sp>
      <p:sp>
        <p:nvSpPr>
          <p:cNvPr id="40" name="TextBox 39">
            <a:extLst>
              <a:ext uri="{FF2B5EF4-FFF2-40B4-BE49-F238E27FC236}">
                <a16:creationId xmlns:a16="http://schemas.microsoft.com/office/drawing/2014/main" id="{70A26AC4-1F40-D84E-9F61-31AE76B4C079}"/>
              </a:ext>
            </a:extLst>
          </p:cNvPr>
          <p:cNvSpPr txBox="1"/>
          <p:nvPr/>
        </p:nvSpPr>
        <p:spPr>
          <a:xfrm>
            <a:off x="2333186" y="3254901"/>
            <a:ext cx="6643867" cy="461665"/>
          </a:xfrm>
          <a:prstGeom prst="rect">
            <a:avLst/>
          </a:prstGeom>
          <a:noFill/>
        </p:spPr>
        <p:txBody>
          <a:bodyPr wrap="square" rtlCol="0">
            <a:spAutoFit/>
          </a:bodyPr>
          <a:lstStyle/>
          <a:p>
            <a:pPr marL="285750" indent="-285750">
              <a:buFont typeface="Wingdings" pitchFamily="2" charset="2"/>
              <a:buChar char="Ø"/>
            </a:pPr>
            <a:r>
              <a:rPr lang="en-US" sz="1200" dirty="0"/>
              <a:t>The corpus was chosen to accommodate a variety of domains like health, information technology, news, Social Media, Finance.</a:t>
            </a:r>
          </a:p>
        </p:txBody>
      </p:sp>
      <p:sp>
        <p:nvSpPr>
          <p:cNvPr id="42" name="Content Placeholder 2">
            <a:extLst>
              <a:ext uri="{FF2B5EF4-FFF2-40B4-BE49-F238E27FC236}">
                <a16:creationId xmlns:a16="http://schemas.microsoft.com/office/drawing/2014/main" id="{CD7F26FC-0C1A-D643-8B09-9E4DB5032D8F}"/>
              </a:ext>
            </a:extLst>
          </p:cNvPr>
          <p:cNvSpPr>
            <a:spLocks noGrp="1"/>
          </p:cNvSpPr>
          <p:nvPr>
            <p:ph idx="1"/>
          </p:nvPr>
        </p:nvSpPr>
        <p:spPr>
          <a:xfrm>
            <a:off x="100888" y="4158684"/>
            <a:ext cx="5351558" cy="1340547"/>
          </a:xfrm>
        </p:spPr>
        <p:txBody>
          <a:bodyPr>
            <a:normAutofit fontScale="47500" lnSpcReduction="20000"/>
          </a:bodyPr>
          <a:lstStyle/>
          <a:p>
            <a:pPr>
              <a:buFont typeface="Wingdings" pitchFamily="2" charset="2"/>
              <a:buChar char="Ø"/>
            </a:pPr>
            <a:r>
              <a:rPr lang="en-US" dirty="0"/>
              <a:t>Automatic Evaluation</a:t>
            </a:r>
          </a:p>
          <a:p>
            <a:pPr lvl="1">
              <a:buFont typeface="Wingdings" pitchFamily="2" charset="2"/>
              <a:buChar char="Ø"/>
            </a:pPr>
            <a:r>
              <a:rPr lang="en-US" dirty="0"/>
              <a:t>GPT-3 always results in improving readability of the privacy policy.</a:t>
            </a:r>
          </a:p>
          <a:p>
            <a:pPr lvl="1">
              <a:buFont typeface="Wingdings" pitchFamily="2" charset="2"/>
              <a:buChar char="Ø"/>
            </a:pPr>
            <a:r>
              <a:rPr lang="en-US" dirty="0"/>
              <a:t>BART improves on SMOG and FOG scores but consistently sacrifices plain readability of the document.</a:t>
            </a:r>
          </a:p>
          <a:p>
            <a:pPr lvl="1">
              <a:buFont typeface="Wingdings" pitchFamily="2" charset="2"/>
              <a:buChar char="Ø"/>
            </a:pPr>
            <a:r>
              <a:rPr lang="en-US" dirty="0"/>
              <a:t>BART outputs are very precise.</a:t>
            </a:r>
          </a:p>
          <a:p>
            <a:pPr lvl="1">
              <a:buFont typeface="Wingdings" pitchFamily="2" charset="2"/>
              <a:buChar char="Ø"/>
            </a:pPr>
            <a:r>
              <a:rPr lang="en-US" dirty="0"/>
              <a:t>GPT-3 outputs are more open ended but understandable.</a:t>
            </a:r>
          </a:p>
          <a:p>
            <a:pPr lvl="1">
              <a:buFont typeface="Wingdings" pitchFamily="2" charset="2"/>
              <a:buChar char="Ø"/>
            </a:pPr>
            <a:r>
              <a:rPr lang="en-US" dirty="0"/>
              <a:t>Both the approaches improve on readability of underlying document.</a:t>
            </a:r>
          </a:p>
        </p:txBody>
      </p:sp>
      <p:sp>
        <p:nvSpPr>
          <p:cNvPr id="43" name="Content Placeholder 2">
            <a:extLst>
              <a:ext uri="{FF2B5EF4-FFF2-40B4-BE49-F238E27FC236}">
                <a16:creationId xmlns:a16="http://schemas.microsoft.com/office/drawing/2014/main" id="{124E573A-2C6C-1148-A3B6-A0448E790F71}"/>
              </a:ext>
            </a:extLst>
          </p:cNvPr>
          <p:cNvSpPr txBox="1">
            <a:spLocks/>
          </p:cNvSpPr>
          <p:nvPr/>
        </p:nvSpPr>
        <p:spPr>
          <a:xfrm>
            <a:off x="100888" y="5465271"/>
            <a:ext cx="5177168" cy="168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sz="1600" dirty="0"/>
              <a:t>Human Evaluation</a:t>
            </a:r>
          </a:p>
          <a:p>
            <a:pPr lvl="1">
              <a:buFont typeface="Wingdings" pitchFamily="2" charset="2"/>
              <a:buChar char="Ø"/>
            </a:pPr>
            <a:r>
              <a:rPr lang="en-US" sz="1200" dirty="0"/>
              <a:t>GPT3 is generally preferred over BART.</a:t>
            </a:r>
          </a:p>
          <a:p>
            <a:pPr lvl="1">
              <a:buFont typeface="Wingdings" pitchFamily="2" charset="2"/>
              <a:buChar char="Ø"/>
            </a:pPr>
            <a:r>
              <a:rPr lang="en-US" sz="1200" dirty="0"/>
              <a:t>In some cases, people don’t prefer either of the models (due to language barrier/ difficulty of text even after simplification).</a:t>
            </a:r>
          </a:p>
          <a:p>
            <a:pPr lvl="1">
              <a:buFont typeface="Wingdings" pitchFamily="2" charset="2"/>
              <a:buChar char="Ø"/>
            </a:pPr>
            <a:r>
              <a:rPr lang="en-US" sz="1200" dirty="0"/>
              <a:t>People were asked to choose from GPT3/BART or “neither”, most responses showed a predilection to model generated outputs</a:t>
            </a:r>
          </a:p>
          <a:p>
            <a:pPr lvl="1">
              <a:buFont typeface="Wingdings" pitchFamily="2" charset="2"/>
              <a:buChar char="Ø"/>
            </a:pPr>
            <a:endParaRPr lang="en-US" sz="1200" dirty="0"/>
          </a:p>
          <a:p>
            <a:pPr lvl="1">
              <a:buFont typeface="Wingdings" pitchFamily="2" charset="2"/>
              <a:buChar char="Ø"/>
            </a:pPr>
            <a:endParaRPr lang="en-US" dirty="0"/>
          </a:p>
        </p:txBody>
      </p:sp>
      <p:sp>
        <p:nvSpPr>
          <p:cNvPr id="17" name="TextBox 16">
            <a:extLst>
              <a:ext uri="{FF2B5EF4-FFF2-40B4-BE49-F238E27FC236}">
                <a16:creationId xmlns:a16="http://schemas.microsoft.com/office/drawing/2014/main" id="{A514FFDF-18A4-3B4F-A956-9FB300E2DFAB}"/>
              </a:ext>
            </a:extLst>
          </p:cNvPr>
          <p:cNvSpPr txBox="1"/>
          <p:nvPr/>
        </p:nvSpPr>
        <p:spPr>
          <a:xfrm>
            <a:off x="9403303" y="4014227"/>
            <a:ext cx="2677336" cy="738664"/>
          </a:xfrm>
          <a:prstGeom prst="rect">
            <a:avLst/>
          </a:prstGeom>
          <a:noFill/>
        </p:spPr>
        <p:txBody>
          <a:bodyPr wrap="square" rtlCol="0">
            <a:spAutoFit/>
          </a:bodyPr>
          <a:lstStyle/>
          <a:p>
            <a:pPr marL="285750" indent="-285750">
              <a:buFont typeface="Wingdings" pitchFamily="2" charset="2"/>
              <a:buChar char="Ø"/>
            </a:pPr>
            <a:r>
              <a:rPr lang="en-US" sz="1400" dirty="0"/>
              <a:t>Take User Preferences while simplifying or summarizing policies.</a:t>
            </a:r>
          </a:p>
        </p:txBody>
      </p:sp>
      <p:sp>
        <p:nvSpPr>
          <p:cNvPr id="18" name="TextBox 17">
            <a:extLst>
              <a:ext uri="{FF2B5EF4-FFF2-40B4-BE49-F238E27FC236}">
                <a16:creationId xmlns:a16="http://schemas.microsoft.com/office/drawing/2014/main" id="{84E77054-EFE6-4043-AE2F-E1BC2518F837}"/>
              </a:ext>
            </a:extLst>
          </p:cNvPr>
          <p:cNvSpPr txBox="1"/>
          <p:nvPr/>
        </p:nvSpPr>
        <p:spPr>
          <a:xfrm>
            <a:off x="9371559" y="1667237"/>
            <a:ext cx="2629673" cy="2123658"/>
          </a:xfrm>
          <a:prstGeom prst="rect">
            <a:avLst/>
          </a:prstGeom>
          <a:noFill/>
        </p:spPr>
        <p:txBody>
          <a:bodyPr wrap="square" rtlCol="0">
            <a:spAutoFit/>
          </a:bodyPr>
          <a:lstStyle/>
          <a:p>
            <a:pPr marL="285750" indent="-285750">
              <a:buFont typeface="Wingdings" pitchFamily="2" charset="2"/>
              <a:buChar char="Ø"/>
            </a:pPr>
            <a:r>
              <a:rPr lang="en-US" sz="1200" dirty="0"/>
              <a:t>Models aren’t a panacea for making privacy policies more readable.</a:t>
            </a:r>
          </a:p>
          <a:p>
            <a:pPr marL="742950" lvl="1" indent="-285750">
              <a:buFont typeface="Wingdings" pitchFamily="2" charset="2"/>
              <a:buChar char="Ø"/>
            </a:pPr>
            <a:r>
              <a:rPr lang="en-US" sz="1200" dirty="0"/>
              <a:t>Human Guidance is still needed.</a:t>
            </a:r>
          </a:p>
          <a:p>
            <a:pPr marL="285750" indent="-285750">
              <a:buFont typeface="Wingdings" pitchFamily="2" charset="2"/>
              <a:buChar char="Ø"/>
            </a:pPr>
            <a:r>
              <a:rPr lang="en-US" sz="1200" dirty="0"/>
              <a:t>Language models are information-lossy in nature.</a:t>
            </a:r>
          </a:p>
          <a:p>
            <a:pPr marL="285750" indent="-285750">
              <a:buFont typeface="Wingdings" pitchFamily="2" charset="2"/>
              <a:buChar char="Ø"/>
            </a:pPr>
            <a:r>
              <a:rPr lang="en-US" sz="1200" dirty="0"/>
              <a:t>Model Training is sensitive to hyperparameters.</a:t>
            </a:r>
          </a:p>
          <a:p>
            <a:pPr marL="285750" indent="-285750">
              <a:buFont typeface="Wingdings" pitchFamily="2" charset="2"/>
              <a:buChar char="Ø"/>
            </a:pPr>
            <a:endParaRPr lang="en-US" sz="1200" dirty="0"/>
          </a:p>
          <a:p>
            <a:pPr marL="285750" indent="-285750">
              <a:buFont typeface="Wingdings" pitchFamily="2" charset="2"/>
              <a:buChar char="Ø"/>
            </a:pPr>
            <a:endParaRPr lang="en-US" sz="1200" dirty="0"/>
          </a:p>
        </p:txBody>
      </p:sp>
      <p:sp>
        <p:nvSpPr>
          <p:cNvPr id="20" name="TextBox 19">
            <a:extLst>
              <a:ext uri="{FF2B5EF4-FFF2-40B4-BE49-F238E27FC236}">
                <a16:creationId xmlns:a16="http://schemas.microsoft.com/office/drawing/2014/main" id="{A47B7373-833A-194B-B20E-CECAA6572FD6}"/>
              </a:ext>
            </a:extLst>
          </p:cNvPr>
          <p:cNvSpPr txBox="1"/>
          <p:nvPr/>
        </p:nvSpPr>
        <p:spPr>
          <a:xfrm>
            <a:off x="10428790" y="6661964"/>
            <a:ext cx="1894157" cy="276999"/>
          </a:xfrm>
          <a:prstGeom prst="rect">
            <a:avLst/>
          </a:prstGeom>
          <a:noFill/>
        </p:spPr>
        <p:txBody>
          <a:bodyPr wrap="square" rtlCol="0">
            <a:spAutoFit/>
          </a:bodyPr>
          <a:lstStyle/>
          <a:p>
            <a:r>
              <a:rPr lang="en-IN" sz="1200" dirty="0">
                <a:solidFill>
                  <a:schemeClr val="accent1"/>
                </a:solidFill>
                <a:latin typeface="Arial" panose="020B0604020202020204" pitchFamily="34" charset="0"/>
              </a:rPr>
              <a:t>CS4.407</a:t>
            </a:r>
            <a:r>
              <a:rPr lang="en-US" sz="1200" dirty="0"/>
              <a:t>  </a:t>
            </a:r>
            <a:r>
              <a:rPr lang="en-IN" sz="1200" dirty="0">
                <a:solidFill>
                  <a:schemeClr val="accent1"/>
                </a:solidFill>
                <a:latin typeface="Arial" panose="020B0604020202020204" pitchFamily="34" charset="0"/>
              </a:rPr>
              <a:t>Online privacy</a:t>
            </a:r>
            <a:endParaRPr lang="en-US" sz="1200" dirty="0"/>
          </a:p>
        </p:txBody>
      </p:sp>
      <p:graphicFrame>
        <p:nvGraphicFramePr>
          <p:cNvPr id="44" name="Chart 43">
            <a:extLst>
              <a:ext uri="{FF2B5EF4-FFF2-40B4-BE49-F238E27FC236}">
                <a16:creationId xmlns:a16="http://schemas.microsoft.com/office/drawing/2014/main" id="{A774A832-8704-194A-8D0F-223C9C05F3E3}"/>
              </a:ext>
            </a:extLst>
          </p:cNvPr>
          <p:cNvGraphicFramePr>
            <a:graphicFrameLocks/>
          </p:cNvGraphicFramePr>
          <p:nvPr>
            <p:extLst>
              <p:ext uri="{D42A27DB-BD31-4B8C-83A1-F6EECF244321}">
                <p14:modId xmlns:p14="http://schemas.microsoft.com/office/powerpoint/2010/main" val="3863325976"/>
              </p:ext>
            </p:extLst>
          </p:nvPr>
        </p:nvGraphicFramePr>
        <p:xfrm>
          <a:off x="7178638" y="4193118"/>
          <a:ext cx="2201637" cy="242254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5" name="Chart 44">
            <a:extLst>
              <a:ext uri="{FF2B5EF4-FFF2-40B4-BE49-F238E27FC236}">
                <a16:creationId xmlns:a16="http://schemas.microsoft.com/office/drawing/2014/main" id="{CB1D60B9-E9AB-C746-9099-81FDADA698AB}"/>
              </a:ext>
            </a:extLst>
          </p:cNvPr>
          <p:cNvGraphicFramePr>
            <a:graphicFrameLocks/>
          </p:cNvGraphicFramePr>
          <p:nvPr>
            <p:extLst>
              <p:ext uri="{D42A27DB-BD31-4B8C-83A1-F6EECF244321}">
                <p14:modId xmlns:p14="http://schemas.microsoft.com/office/powerpoint/2010/main" val="3899940824"/>
              </p:ext>
            </p:extLst>
          </p:nvPr>
        </p:nvGraphicFramePr>
        <p:xfrm>
          <a:off x="5009384" y="4181678"/>
          <a:ext cx="2073078" cy="25613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1361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E6729-4E26-764A-8013-F6B682579E66}"/>
              </a:ext>
            </a:extLst>
          </p:cNvPr>
          <p:cNvSpPr>
            <a:spLocks noGrp="1"/>
          </p:cNvSpPr>
          <p:nvPr>
            <p:ph idx="1"/>
          </p:nvPr>
        </p:nvSpPr>
        <p:spPr>
          <a:xfrm>
            <a:off x="0" y="0"/>
            <a:ext cx="12192000" cy="6858000"/>
          </a:xfrm>
        </p:spPr>
        <p:txBody>
          <a:bodyPr>
            <a:noAutofit/>
          </a:bodyPr>
          <a:lstStyle/>
          <a:p>
            <a:pPr marL="0" indent="0">
              <a:buNone/>
            </a:pPr>
            <a:r>
              <a:rPr lang="en-IN" sz="1200" dirty="0"/>
              <a:t>Privacy , Security , and Accessibility Policies ||| USA . gov does </a:t>
            </a:r>
            <a:r>
              <a:rPr lang="en-IN" sz="1200" dirty="0" err="1"/>
              <a:t>n't</a:t>
            </a:r>
            <a:r>
              <a:rPr lang="en-IN" sz="1200" dirty="0"/>
              <a:t> collect personal information when you visit our web site unless you choose to provide that information . ||| What 's on This Page Information Collected and Stored Automatically Site Security Use of Persistent Cookies Accessibility Policy External Links If You Send Us Personal Information ||| Information Collected and Stored Automatically When you visit USA . gov , we may store some or all of the following : the Internet protocol address from which you access USA . gov , date and time , the name of the web site from which you linked to USA . gov , the name of the file or words you searched , items clicked on a page , and the browser and operating system used . ||| This information is used to measure the number of visitors to the various sections of our site and identify system performance or problem areas . We also use this information to help us develop the site , </a:t>
            </a:r>
            <a:r>
              <a:rPr lang="en-IN" sz="1200" dirty="0" err="1"/>
              <a:t>analyze</a:t>
            </a:r>
            <a:r>
              <a:rPr lang="en-IN" sz="1200" dirty="0"/>
              <a:t> patterns of usage , and to make the site more useful . This information is not used for associating search terms or patterns of site navigation with individual users . USA . gov may anonymize and provide this information to third party entities for the purposes of research analysis . We do not share or sell visitor data for the purposes of advertising , marketing , or any other commercial purpose . ||| Site Security For site security purposes and to ensure that this service remains available to all users , this government computer system employs commercial software programs to monitor network traffic to identify unauthorized attempts to upload or change information , or otherwise cause damage . ||| Except for authorized law enforcement investigations , no other attempts are made to identify individual users or their usage habits . Raw data logs are used for no other purposes and are scheduled for regular destruction in accordance with National Archives and Records Administration guidelines . ||| Unauthorized attempts to upload information or change information on this service are strictly prohibited and may be punishable under the Computer Fraud and Abuse Act of 1986 and the National Information Infrastructure Protection Act . ||| Use of Persistent Cookies Like many websites , USA . gov uses " persistent cookie " technology . A persistent cookie is a small text file that this website places on your web browser so that it can gather anonymous summary demographic information , and remember your browser when it is used to visit our site again </a:t>
            </a:r>
            <a:r>
              <a:rPr lang="en-IN" sz="1200" dirty="0" err="1"/>
              <a:t>laterkind</a:t>
            </a:r>
            <a:r>
              <a:rPr lang="en-IN" sz="1200" dirty="0"/>
              <a:t> of like cookie crumbs ! ( Hence the name . ) These cookies uniquely identify a browser on a computer , but never a person . In other words , if the same person uses Chrome and Internet Explorer , two unique browser cookies will be assigned , one for each browser , so that person will be counted as two different visitors because visits are based on browsers , not computers or persons . We use persistent cookies in two ways , both of which enhance your experience on USA . gov while also protecting your privacy : ||| To remember you when your browser comes back to the site , so we do </a:t>
            </a:r>
            <a:r>
              <a:rPr lang="en-IN" sz="1200" dirty="0" err="1"/>
              <a:t>n't</a:t>
            </a:r>
            <a:r>
              <a:rPr lang="en-IN" sz="1200" dirty="0"/>
              <a:t> invite you to take our customer satisfaction survey every time you visit . Our customer satisfaction survey uses a persistent cookie to ensure we wo </a:t>
            </a:r>
            <a:r>
              <a:rPr lang="en-IN" sz="1200" dirty="0" err="1"/>
              <a:t>n't</a:t>
            </a:r>
            <a:r>
              <a:rPr lang="en-IN" sz="1200" dirty="0"/>
              <a:t> invite you to take a customer satisfaction survey within 90 days of completing a survey on USA . gov. ||| To get aggregate metrics on site usage to understand how people are using the site and how we can make it better . We use web metrics services to track activity on USA . gov . Government agencies only ever receive traffic statistics anonymously and in the aggregate . ||| To gather anonymous summary demographic information about our visitors such as gender , age range , and areas of interest for adults over the age of 18 . We do this by using Google Demographic and Interests reports . When you visit a website that has partnered with the Google Display Network , Google stores a number in your browser using a persistent cookie to remember your visits . This number uniquely identifies a web browser , not a specific person . Browsers may be associated with a demographic category , such as gender or age range , based on the sites that were visited . This demographic information is used to help us better understand our visitors ' interests and needs to more effectively develop content to serve you . || | Most Internet browsers automatically accept persistent cookies . Although using persistent cookies creates a much better experience for you , this site will also work without them . If you do </a:t>
            </a:r>
            <a:r>
              <a:rPr lang="en-IN" sz="1200" dirty="0" err="1"/>
              <a:t>n't</a:t>
            </a:r>
            <a:r>
              <a:rPr lang="en-IN" sz="1200" dirty="0"/>
              <a:t> want to accept cookies , you can edit your browser 's options to stop accepting persistent cookies or to prompt you before accepting a cookie from the websites you visit . Here 's how you can disable cookies and / or Google Demographic and Interests reports . ||| Accessibility Policy USA . gov is committed to providing access to all </a:t>
            </a:r>
            <a:r>
              <a:rPr lang="en-IN" sz="1200" dirty="0" err="1"/>
              <a:t>individualswith</a:t>
            </a:r>
            <a:r>
              <a:rPr lang="en-IN" sz="1200" dirty="0"/>
              <a:t> or without </a:t>
            </a:r>
            <a:r>
              <a:rPr lang="en-IN" sz="1200" dirty="0" err="1"/>
              <a:t>disabilitiesseeking</a:t>
            </a:r>
            <a:r>
              <a:rPr lang="en-IN" sz="1200" dirty="0"/>
              <a:t> information on USA . gov . To provide this information , we 've built USA . gov to conform to Section 508 of the Rehabilitation Act ( as amended ) . Section 508 requires that all individuals with disabilities ( whether federal employees or members of the general public ) have access to , and use of , information and data comparable to that provided to individuals without disabilities , unless an undue burden would be imposed on us . ||| If you use assistive technology ( such as a screen reader , eye tracking device , voice recognition software , etc. ) and have difficulty accessing information on USA . gov , please e-mail us and provide the URL ( web address ) of the material you tried to access , the problem you experienced , and your contact information . We 'll contact you and attempt to provide the information you 're seeking . ||| External Links USA . gov links to many websites created and maintained by other public and / or private organizations as outlined in our Linking Policy . If you click a link to an outside website , such as Facebook or YouTube , you will leave the USA . gov site and are subject to the privacy and security policies of the owners / sponsors of the outside website . ||| Social Media Sites While USA . gov manages presence on social media sites ( e.g. , Facebook , Twitter , YouTube ) in order to share government information and engage with the public , we do not collect any Personally Identifiable Information through those sites . We also do not use personal information made available by the user to these third - party sites . ||| If You Send Us Personal Information We do not collect personal information for any purpose other than to respond to your request . The only personal information that we collect is what you decide to give us by ordering publications , sending us an e-mail , or subscribing to our e-mail subscription services . If you choose to provide us with personal information like filling out a Contact Us form , with an e-mail address and ZIP code , and submitting it to us through the website we use that information to respond to your message , and to help get you the information you requested . Similarly , if you order a publication from us , we will collect your name , and mailing address to </a:t>
            </a:r>
            <a:r>
              <a:rPr lang="en-IN" sz="1200" dirty="0" err="1"/>
              <a:t>fulfill</a:t>
            </a:r>
            <a:r>
              <a:rPr lang="en-IN" sz="1200" dirty="0"/>
              <a:t> your order . ||| We only share the information you give us with another government agency if your question relates to that agency , or as otherwise required by law . USA . gov never collects information or creates individual profiles for commercial marketing .</a:t>
            </a:r>
            <a:endParaRPr lang="en-US" sz="1200" dirty="0"/>
          </a:p>
        </p:txBody>
      </p:sp>
    </p:spTree>
    <p:extLst>
      <p:ext uri="{BB962C8B-B14F-4D97-AF65-F5344CB8AC3E}">
        <p14:creationId xmlns:p14="http://schemas.microsoft.com/office/powerpoint/2010/main" val="43941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02D8C-ECD5-1644-B29E-FDD6CD44A609}"/>
              </a:ext>
            </a:extLst>
          </p:cNvPr>
          <p:cNvSpPr>
            <a:spLocks noGrp="1"/>
          </p:cNvSpPr>
          <p:nvPr>
            <p:ph idx="1"/>
          </p:nvPr>
        </p:nvSpPr>
        <p:spPr>
          <a:xfrm>
            <a:off x="262359" y="613459"/>
            <a:ext cx="5501833" cy="5182474"/>
          </a:xfrm>
        </p:spPr>
        <p:txBody>
          <a:bodyPr>
            <a:normAutofit fontScale="70000" lnSpcReduction="20000"/>
          </a:bodyPr>
          <a:lstStyle/>
          <a:p>
            <a:pPr marL="0" indent="0">
              <a:buNone/>
            </a:pPr>
            <a:r>
              <a:rPr lang="en-IN" dirty="0"/>
              <a:t>"USA. gov does </a:t>
            </a:r>
            <a:r>
              <a:rPr lang="en-IN" dirty="0" err="1"/>
              <a:t>n't</a:t>
            </a:r>
            <a:r>
              <a:rPr lang="en-IN" dirty="0"/>
              <a:t> collect personal information when you visit our web site unless you choose to provide that information. This information is used to measure the number of visitors to the various sections of our site and identify system performance or problem areas. We do not share or sell visitor data for the purposes of advertising, marketing or any other commercial </a:t>
            </a:r>
            <a:r>
              <a:rPr lang="en-IN" dirty="0" err="1"/>
              <a:t>purpose.We</a:t>
            </a:r>
            <a:r>
              <a:rPr lang="en-IN" dirty="0"/>
              <a:t> use persistent cookies in two ways to enhance your experience on USA gov. We use them to remember you when your browser comes back to the site. Our customer satisfaction survey uses a persistent cookie to ensure we wo </a:t>
            </a:r>
            <a:r>
              <a:rPr lang="en-IN" dirty="0" err="1"/>
              <a:t>n't</a:t>
            </a:r>
            <a:r>
              <a:rPr lang="en-IN" dirty="0"/>
              <a:t> invite you to take a survey within 90 days of completing a survey. We also use cookies to get aggregate metrics on site usage to understand how people are using the site and how we can make it </a:t>
            </a:r>
            <a:r>
              <a:rPr lang="en-IN" dirty="0" err="1"/>
              <a:t>better.USA</a:t>
            </a:r>
            <a:r>
              <a:rPr lang="en-IN" dirty="0"/>
              <a:t>. gov links to many websites created and maintained by other public and / or private organizations. If you click a link to an outside website, you will leave the USA.\xa0 gov site. We do not collect personal information for any purpose other than to respond to your request.</a:t>
            </a:r>
            <a:endParaRPr lang="en-US" dirty="0"/>
          </a:p>
        </p:txBody>
      </p:sp>
      <p:sp>
        <p:nvSpPr>
          <p:cNvPr id="4" name="Content Placeholder 2">
            <a:extLst>
              <a:ext uri="{FF2B5EF4-FFF2-40B4-BE49-F238E27FC236}">
                <a16:creationId xmlns:a16="http://schemas.microsoft.com/office/drawing/2014/main" id="{58A8C7A1-8003-B844-9143-94442AD5DD14}"/>
              </a:ext>
            </a:extLst>
          </p:cNvPr>
          <p:cNvSpPr txBox="1">
            <a:spLocks/>
          </p:cNvSpPr>
          <p:nvPr/>
        </p:nvSpPr>
        <p:spPr>
          <a:xfrm>
            <a:off x="6096000" y="688785"/>
            <a:ext cx="5598289" cy="51824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t>"When you visit the </a:t>
            </a:r>
            <a:r>
              <a:rPr lang="en-IN" sz="1600" dirty="0" err="1"/>
              <a:t>USA.gov</a:t>
            </a:r>
            <a:r>
              <a:rPr lang="en-IN" sz="1600" dirty="0"/>
              <a:t> website, we may store some or all of the following: The Internet protocol address from which you access </a:t>
            </a:r>
            <a:r>
              <a:rPr lang="en-IN" sz="1600" dirty="0" err="1"/>
              <a:t>USA.gov</a:t>
            </a:r>
            <a:r>
              <a:rPr lang="en-IN" sz="1600" dirty="0"/>
              <a:t>, date and time, the name of the web site from which you linked to </a:t>
            </a:r>
            <a:r>
              <a:rPr lang="en-IN" sz="1600" dirty="0" err="1"/>
              <a:t>USA.gov</a:t>
            </a:r>
            <a:r>
              <a:rPr lang="en-IN" sz="1600" dirty="0"/>
              <a:t>, the name of the file or words you searched, items clicked on a page, and the browser and operating system used. This information is used to measure the number of visitors to the various sections of our site and identify system performance or problem areas. We also use this information to help us develop. We use cookies to remember you when you come back to the site, so we don't ask you to take our customer satisfaction survey every time you visit. Our customer satisfaction survey uses a cookie to make sure we don't ask you to take a customer satisfaction survey within 90 days of taking a survey on </a:t>
            </a:r>
            <a:r>
              <a:rPr lang="en-IN" sz="1600" dirty="0" err="1"/>
              <a:t>USA.gov</a:t>
            </a:r>
            <a:r>
              <a:rPr lang="en-IN" sz="1600" dirty="0"/>
              <a:t>. We use cookies to get information about how people are using the site, so we can make it better. Government agencies only ever receive traffic statistics anonymously and in the aggregate. We use cookies to gather anonymous demographic information about our visitors, We won't contact you. But, if you contact us, we'll try to help you. We won't share your information with anyone else, unless you ask us to. We won't collect any information unless you ask us to. If you contact us, we'll only share the information you give us with another government agency, if your question relates to that agency, or as otherwise required by law. If you give us personal information, like filling out a Contact Us form, with an e-mail address and ZIP code"</a:t>
            </a:r>
            <a:endParaRPr lang="en-US" sz="1600" dirty="0"/>
          </a:p>
        </p:txBody>
      </p:sp>
      <p:sp>
        <p:nvSpPr>
          <p:cNvPr id="5" name="TextBox 4">
            <a:extLst>
              <a:ext uri="{FF2B5EF4-FFF2-40B4-BE49-F238E27FC236}">
                <a16:creationId xmlns:a16="http://schemas.microsoft.com/office/drawing/2014/main" id="{2B162263-8D24-154A-A326-7FF57FD44F9F}"/>
              </a:ext>
            </a:extLst>
          </p:cNvPr>
          <p:cNvSpPr txBox="1"/>
          <p:nvPr/>
        </p:nvSpPr>
        <p:spPr>
          <a:xfrm>
            <a:off x="2442258" y="164069"/>
            <a:ext cx="675506" cy="369332"/>
          </a:xfrm>
          <a:prstGeom prst="rect">
            <a:avLst/>
          </a:prstGeom>
          <a:noFill/>
        </p:spPr>
        <p:txBody>
          <a:bodyPr wrap="none" rtlCol="0">
            <a:spAutoFit/>
          </a:bodyPr>
          <a:lstStyle/>
          <a:p>
            <a:r>
              <a:rPr lang="en-US" dirty="0"/>
              <a:t>BART</a:t>
            </a:r>
          </a:p>
        </p:txBody>
      </p:sp>
      <p:sp>
        <p:nvSpPr>
          <p:cNvPr id="7" name="TextBox 6">
            <a:extLst>
              <a:ext uri="{FF2B5EF4-FFF2-40B4-BE49-F238E27FC236}">
                <a16:creationId xmlns:a16="http://schemas.microsoft.com/office/drawing/2014/main" id="{565EA271-F8DB-0145-92E3-1B7177948AC3}"/>
              </a:ext>
            </a:extLst>
          </p:cNvPr>
          <p:cNvSpPr txBox="1"/>
          <p:nvPr/>
        </p:nvSpPr>
        <p:spPr>
          <a:xfrm>
            <a:off x="8530204" y="234482"/>
            <a:ext cx="729880" cy="369332"/>
          </a:xfrm>
          <a:prstGeom prst="rect">
            <a:avLst/>
          </a:prstGeom>
          <a:noFill/>
        </p:spPr>
        <p:txBody>
          <a:bodyPr wrap="none" rtlCol="0">
            <a:spAutoFit/>
          </a:bodyPr>
          <a:lstStyle/>
          <a:p>
            <a:r>
              <a:rPr lang="en-US" dirty="0"/>
              <a:t>GPT-3</a:t>
            </a:r>
          </a:p>
        </p:txBody>
      </p:sp>
    </p:spTree>
    <p:extLst>
      <p:ext uri="{BB962C8B-B14F-4D97-AF65-F5344CB8AC3E}">
        <p14:creationId xmlns:p14="http://schemas.microsoft.com/office/powerpoint/2010/main" val="94043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70AE8-05C8-0047-998D-36EAB784213A}"/>
              </a:ext>
            </a:extLst>
          </p:cNvPr>
          <p:cNvSpPr>
            <a:spLocks noGrp="1"/>
          </p:cNvSpPr>
          <p:nvPr>
            <p:ph idx="1"/>
          </p:nvPr>
        </p:nvSpPr>
        <p:spPr>
          <a:xfrm>
            <a:off x="0" y="0"/>
            <a:ext cx="12192000" cy="6858000"/>
          </a:xfrm>
        </p:spPr>
        <p:txBody>
          <a:bodyPr>
            <a:normAutofit fontScale="40000" lnSpcReduction="20000"/>
          </a:bodyPr>
          <a:lstStyle/>
          <a:p>
            <a:pPr marL="0" indent="0">
              <a:buNone/>
            </a:pPr>
            <a:r>
              <a:rPr lang="en-IN" b="1" dirty="0"/>
              <a:t>PRIVACY POLICY </a:t>
            </a:r>
            <a:br>
              <a:rPr lang="en-IN" dirty="0"/>
            </a:br>
            <a:r>
              <a:rPr lang="en-IN" dirty="0"/>
              <a:t>Copyright 2008 Abita and ABITA.COM, LLC TM. All Right Reserved. </a:t>
            </a:r>
            <a:br>
              <a:rPr lang="en-IN" dirty="0"/>
            </a:br>
            <a:br>
              <a:rPr lang="en-IN" dirty="0"/>
            </a:br>
            <a:r>
              <a:rPr lang="en-IN" dirty="0"/>
              <a:t>|||Abita is committed to protecting your privacy. By accessing this website, you are consenting to the information collection and use practices described in this privacy statement. </a:t>
            </a:r>
            <a:br>
              <a:rPr lang="en-IN" dirty="0"/>
            </a:br>
            <a:br>
              <a:rPr lang="en-IN" dirty="0"/>
            </a:br>
            <a:r>
              <a:rPr lang="en-IN" dirty="0"/>
              <a:t>|||</a:t>
            </a:r>
            <a:r>
              <a:rPr lang="en-IN" b="1" dirty="0"/>
              <a:t> Collection of your Personal Information: </a:t>
            </a:r>
            <a:br>
              <a:rPr lang="en-IN" dirty="0"/>
            </a:br>
            <a:br>
              <a:rPr lang="en-IN" dirty="0"/>
            </a:br>
            <a:r>
              <a:rPr lang="en-IN" dirty="0"/>
              <a:t>We will ask you when we need information that personally identifies you (personal information) or allows us to contact you to provide a service or carry out a transaction that you have requested such as receiving information about Abita products and services, entering a contest, ordering e-mail newsletters, joining a limited-access premium site or service, or when purchasing, downloading and/or registering Abita products. The personal information we collect may include your name, title, company or organization name, work e-mail, work phone, work or home address, information about your job function, information about your company, information about circumstances related to your purchase, and payment information. </a:t>
            </a:r>
            <a:br>
              <a:rPr lang="en-IN" dirty="0"/>
            </a:br>
            <a:br>
              <a:rPr lang="en-IN" dirty="0"/>
            </a:br>
            <a:r>
              <a:rPr lang="en-IN" dirty="0"/>
              <a:t>|||We may collect certain information about your visit, such as the name of the Internet service provider and the Internet Protocol (IP) address through which you access the Internet; the date and time you access the site; the pages that you access while at the Site and the Internet address of the Web site from which you linked directly to our site. This information is used to help improve the site, </a:t>
            </a:r>
            <a:r>
              <a:rPr lang="en-IN" dirty="0" err="1"/>
              <a:t>analyze</a:t>
            </a:r>
            <a:r>
              <a:rPr lang="en-IN" dirty="0"/>
              <a:t> trends and administer the site. </a:t>
            </a:r>
            <a:br>
              <a:rPr lang="en-IN" dirty="0"/>
            </a:br>
            <a:br>
              <a:rPr lang="en-IN" dirty="0"/>
            </a:br>
            <a:r>
              <a:rPr lang="en-IN" dirty="0"/>
              <a:t>|||</a:t>
            </a:r>
            <a:r>
              <a:rPr lang="en-IN" b="1" dirty="0"/>
              <a:t> Control of your Personal Information: </a:t>
            </a:r>
            <a:br>
              <a:rPr lang="en-IN" dirty="0"/>
            </a:br>
            <a:br>
              <a:rPr lang="en-IN" dirty="0"/>
            </a:br>
            <a:r>
              <a:rPr lang="en-IN" dirty="0"/>
              <a:t>Except as otherwise described in this statement, personal information you provide on the site will not be shared outside of Abita and its controlled subsidiaries and affiliates without your permission. </a:t>
            </a:r>
            <a:br>
              <a:rPr lang="en-IN" dirty="0"/>
            </a:br>
            <a:br>
              <a:rPr lang="en-IN" dirty="0"/>
            </a:br>
            <a:r>
              <a:rPr lang="en-IN" dirty="0"/>
              <a:t>|||Please be aware that this privacy statement and any choices you make on the site will not necessarily apply to personal information you may have provided to Abita in the context of other, separately operated, Abita products or services. </a:t>
            </a:r>
            <a:br>
              <a:rPr lang="en-IN" dirty="0"/>
            </a:br>
            <a:br>
              <a:rPr lang="en-IN" dirty="0"/>
            </a:br>
            <a:r>
              <a:rPr lang="en-IN" dirty="0"/>
              <a:t>|||ABITA.COM may send out periodic e-mails informing you of issues related to a product or service you requested, or confirming you requested a product or service such as invoices and confirmations. In some services offered by ABITA.COM, contact with the customer is a necessary part of the service. </a:t>
            </a:r>
            <a:br>
              <a:rPr lang="en-IN" dirty="0"/>
            </a:br>
            <a:br>
              <a:rPr lang="en-IN" dirty="0"/>
            </a:br>
            <a:r>
              <a:rPr lang="en-IN" dirty="0"/>
              <a:t>|||Some services offered on ABITA.COM may collect information that is not accessible to the customer via our website. In such cases, you can access your personal information by contacting ABITA.COM as described at the bottom of this statement, or through alternative means of access described by the service. </a:t>
            </a:r>
            <a:br>
              <a:rPr lang="en-IN" dirty="0"/>
            </a:br>
            <a:br>
              <a:rPr lang="en-IN" dirty="0"/>
            </a:br>
            <a:r>
              <a:rPr lang="en-IN" dirty="0"/>
              <a:t>|||</a:t>
            </a:r>
            <a:r>
              <a:rPr lang="en-IN" b="1" dirty="0"/>
              <a:t> Security of your Personal Information: </a:t>
            </a:r>
            <a:br>
              <a:rPr lang="en-IN" dirty="0"/>
            </a:br>
            <a:br>
              <a:rPr lang="en-IN" dirty="0"/>
            </a:br>
            <a:r>
              <a:rPr lang="en-IN" dirty="0"/>
              <a:t>Abita is committed to protecting the security of your personal information. We use a variety of security technologies and procedures to help protect your personal information from unauthorized access, use, or disclosure. For example, we store the personal information you provide on computer servers with limited access that are located in controlled facilities. Additionally, when we transmit sensitive personal information (such as a credit card number) over the Internet, we protect it through the use of encryption, such as the Secure Socket Layer (SSL) protocol. </a:t>
            </a:r>
            <a:br>
              <a:rPr lang="en-IN" dirty="0"/>
            </a:br>
            <a:br>
              <a:rPr lang="en-IN" dirty="0"/>
            </a:br>
            <a:r>
              <a:rPr lang="en-IN" dirty="0"/>
              <a:t>|||</a:t>
            </a:r>
            <a:r>
              <a:rPr lang="en-IN" b="1" dirty="0"/>
              <a:t> Protection of Children's Personal Information </a:t>
            </a:r>
            <a:br>
              <a:rPr lang="en-IN" dirty="0"/>
            </a:br>
            <a:br>
              <a:rPr lang="en-IN" dirty="0"/>
            </a:br>
            <a:r>
              <a:rPr lang="en-IN" dirty="0"/>
              <a:t>ABITA.COM does not knowingly collect any personal information from children. It is against our Terms of Use for anyone under 21 to submit data to our site. </a:t>
            </a:r>
            <a:br>
              <a:rPr lang="en-IN" dirty="0"/>
            </a:br>
            <a:br>
              <a:rPr lang="en-IN" dirty="0"/>
            </a:br>
            <a:r>
              <a:rPr lang="en-IN" dirty="0"/>
              <a:t>|||</a:t>
            </a:r>
            <a:r>
              <a:rPr lang="en-IN" b="1" dirty="0"/>
              <a:t> Use of Cookies </a:t>
            </a:r>
            <a:br>
              <a:rPr lang="en-IN" dirty="0"/>
            </a:br>
            <a:br>
              <a:rPr lang="en-IN" dirty="0"/>
            </a:br>
            <a:r>
              <a:rPr lang="en-IN" dirty="0"/>
              <a:t>We may use cookies and/or web beacons on this website to ensure the integrity of the registration process and to personalize the site. Cookies and Web Beacons cannot be used to run programs or deliver viruses to your computer. You can usually modify your browser setting to decline cookies if you prefer. If you choose to decline cookies, you may not be able to fully experience the interactive features of this or other Web sites you visit. ABITA.COM prohibits Web Beacons from being used to collect or access your personal information. </a:t>
            </a:r>
            <a:br>
              <a:rPr lang="en-IN" dirty="0"/>
            </a:br>
            <a:br>
              <a:rPr lang="en-IN" dirty="0"/>
            </a:br>
            <a:r>
              <a:rPr lang="en-IN" dirty="0"/>
              <a:t>|||</a:t>
            </a:r>
            <a:r>
              <a:rPr lang="en-IN" b="1" dirty="0"/>
              <a:t> Unsubscribe Information </a:t>
            </a:r>
            <a:br>
              <a:rPr lang="en-IN" dirty="0"/>
            </a:br>
            <a:br>
              <a:rPr lang="en-IN" dirty="0"/>
            </a:br>
            <a:r>
              <a:rPr lang="en-IN" dirty="0"/>
              <a:t>Instructions to remove an email address are located on the bottom of every promotional email. Alternatively, unsubscribe requests may be handled using our online </a:t>
            </a:r>
            <a:r>
              <a:rPr lang="en-IN" dirty="0" err="1"/>
              <a:t>unsubscription</a:t>
            </a:r>
            <a:r>
              <a:rPr lang="en-IN" dirty="0"/>
              <a:t> form. </a:t>
            </a:r>
            <a:br>
              <a:rPr lang="en-IN" dirty="0"/>
            </a:br>
            <a:br>
              <a:rPr lang="en-IN" dirty="0"/>
            </a:br>
            <a:r>
              <a:rPr lang="en-IN" dirty="0"/>
              <a:t>|||</a:t>
            </a:r>
            <a:r>
              <a:rPr lang="en-IN" b="1" dirty="0"/>
              <a:t> How to Contact Us </a:t>
            </a:r>
            <a:br>
              <a:rPr lang="en-IN" dirty="0"/>
            </a:br>
            <a:br>
              <a:rPr lang="en-IN" dirty="0"/>
            </a:br>
            <a:r>
              <a:rPr lang="en-IN" dirty="0"/>
              <a:t>If you have any questions or concerns about the ABITA.COM online privacy policy or its implementation you may contact us at: ABITA.COM Customer Care, Attn: Privacy Policy Issues, PO Box 1510, Abita Springs, LA 70420; or online at </a:t>
            </a:r>
            <a:r>
              <a:rPr lang="en-IN" dirty="0" err="1"/>
              <a:t>friends@ABITA.COM</a:t>
            </a:r>
            <a:r>
              <a:rPr lang="en-IN" dirty="0"/>
              <a:t> </a:t>
            </a:r>
            <a:br>
              <a:rPr lang="en-IN" dirty="0"/>
            </a:br>
            <a:br>
              <a:rPr lang="en-IN" dirty="0"/>
            </a:br>
            <a:r>
              <a:rPr lang="en-IN" dirty="0"/>
              <a:t>|||You may also send an e-mail or letter to the above e-mail or street address requesting access to or correction of your personally identifiable information. For verification purposes please include your first name, last name, e-mail address and the password you use for said ABITA.COM service.</a:t>
            </a:r>
            <a:endParaRPr lang="en-US" dirty="0"/>
          </a:p>
        </p:txBody>
      </p:sp>
    </p:spTree>
    <p:extLst>
      <p:ext uri="{BB962C8B-B14F-4D97-AF65-F5344CB8AC3E}">
        <p14:creationId xmlns:p14="http://schemas.microsoft.com/office/powerpoint/2010/main" val="160611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02D8C-ECD5-1644-B29E-FDD6CD44A609}"/>
              </a:ext>
            </a:extLst>
          </p:cNvPr>
          <p:cNvSpPr>
            <a:spLocks noGrp="1"/>
          </p:cNvSpPr>
          <p:nvPr>
            <p:ph idx="1"/>
          </p:nvPr>
        </p:nvSpPr>
        <p:spPr>
          <a:xfrm>
            <a:off x="262359" y="613459"/>
            <a:ext cx="5501833" cy="5182474"/>
          </a:xfrm>
        </p:spPr>
        <p:txBody>
          <a:bodyPr>
            <a:normAutofit fontScale="92500" lnSpcReduction="20000"/>
          </a:bodyPr>
          <a:lstStyle/>
          <a:p>
            <a:pPr marL="0" indent="0">
              <a:buNone/>
            </a:pPr>
            <a:r>
              <a:rPr lang="en-IN" dirty="0"/>
              <a:t>'Abita is committed to protecting the security of your personal information. By accessing this website, you are consenting to the information collection and use practices described in this privacy statement. The personal information we collect may include your name, title, company name, work e-mail, work phone, home address and information about your job </a:t>
            </a:r>
            <a:r>
              <a:rPr lang="en-IN" dirty="0" err="1"/>
              <a:t>function.ABITA.COM</a:t>
            </a:r>
            <a:r>
              <a:rPr lang="en-IN" dirty="0"/>
              <a:t> does not knowingly collect any personal information from children. It is against our Terms of Use for anyone under 21 to submit data to our site. We may use cookies and / or web beacons on this website to ensure the integrity of the registration process.'</a:t>
            </a:r>
            <a:endParaRPr lang="en-US" dirty="0"/>
          </a:p>
        </p:txBody>
      </p:sp>
      <p:sp>
        <p:nvSpPr>
          <p:cNvPr id="4" name="Content Placeholder 2">
            <a:extLst>
              <a:ext uri="{FF2B5EF4-FFF2-40B4-BE49-F238E27FC236}">
                <a16:creationId xmlns:a16="http://schemas.microsoft.com/office/drawing/2014/main" id="{58A8C7A1-8003-B844-9143-94442AD5DD14}"/>
              </a:ext>
            </a:extLst>
          </p:cNvPr>
          <p:cNvSpPr txBox="1">
            <a:spLocks/>
          </p:cNvSpPr>
          <p:nvPr/>
        </p:nvSpPr>
        <p:spPr>
          <a:xfrm>
            <a:off x="6096000" y="688785"/>
            <a:ext cx="5833641" cy="5758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'We collect your name, title, work email, work phone, work or home address, information about your job function, information about your company, information about circumstances related to your purchase, and payment information. We may collect certain information about your visit, such as the name of the Internet service provider and the Internet Protocol (IP) address through which you access the Internet; the date and time you access the site; the pages that you access while at the Site and the Internet address of the Web site from which you linked directly to our site. </a:t>
            </a:r>
            <a:r>
              <a:rPr lang="en-IN" sz="1800" dirty="0" err="1"/>
              <a:t>ThisFor</a:t>
            </a:r>
            <a:r>
              <a:rPr lang="en-IN" sz="1800" dirty="0"/>
              <a:t> example, we store the personal information you provide on computer servers with limited access that are located in controlled facilities. Additionally, when we transmit sensitive personal information (such as a credit card number) over the Internet, we protect it through the use of encryption, such as the Secure Socket Layer (SSL) protocol. ABITA.COM does not knowingly collect any personal information from children. It is against our Terms of Use for anyone under 21 to submit data to our site. We may use cookies and/or web beacons on this website to'</a:t>
            </a:r>
            <a:endParaRPr lang="en-US" sz="1800" dirty="0"/>
          </a:p>
        </p:txBody>
      </p:sp>
      <p:sp>
        <p:nvSpPr>
          <p:cNvPr id="5" name="TextBox 4">
            <a:extLst>
              <a:ext uri="{FF2B5EF4-FFF2-40B4-BE49-F238E27FC236}">
                <a16:creationId xmlns:a16="http://schemas.microsoft.com/office/drawing/2014/main" id="{2B162263-8D24-154A-A326-7FF57FD44F9F}"/>
              </a:ext>
            </a:extLst>
          </p:cNvPr>
          <p:cNvSpPr txBox="1"/>
          <p:nvPr/>
        </p:nvSpPr>
        <p:spPr>
          <a:xfrm>
            <a:off x="2442258" y="164069"/>
            <a:ext cx="675506" cy="369332"/>
          </a:xfrm>
          <a:prstGeom prst="rect">
            <a:avLst/>
          </a:prstGeom>
          <a:noFill/>
        </p:spPr>
        <p:txBody>
          <a:bodyPr wrap="none" rtlCol="0">
            <a:spAutoFit/>
          </a:bodyPr>
          <a:lstStyle/>
          <a:p>
            <a:r>
              <a:rPr lang="en-US" dirty="0"/>
              <a:t>BART</a:t>
            </a:r>
          </a:p>
        </p:txBody>
      </p:sp>
      <p:sp>
        <p:nvSpPr>
          <p:cNvPr id="7" name="TextBox 6">
            <a:extLst>
              <a:ext uri="{FF2B5EF4-FFF2-40B4-BE49-F238E27FC236}">
                <a16:creationId xmlns:a16="http://schemas.microsoft.com/office/drawing/2014/main" id="{565EA271-F8DB-0145-92E3-1B7177948AC3}"/>
              </a:ext>
            </a:extLst>
          </p:cNvPr>
          <p:cNvSpPr txBox="1"/>
          <p:nvPr/>
        </p:nvSpPr>
        <p:spPr>
          <a:xfrm>
            <a:off x="8530204" y="234482"/>
            <a:ext cx="729880" cy="369332"/>
          </a:xfrm>
          <a:prstGeom prst="rect">
            <a:avLst/>
          </a:prstGeom>
          <a:noFill/>
        </p:spPr>
        <p:txBody>
          <a:bodyPr wrap="none" rtlCol="0">
            <a:spAutoFit/>
          </a:bodyPr>
          <a:lstStyle/>
          <a:p>
            <a:r>
              <a:rPr lang="en-US" dirty="0"/>
              <a:t>GPT-3</a:t>
            </a:r>
          </a:p>
        </p:txBody>
      </p:sp>
    </p:spTree>
    <p:extLst>
      <p:ext uri="{BB962C8B-B14F-4D97-AF65-F5344CB8AC3E}">
        <p14:creationId xmlns:p14="http://schemas.microsoft.com/office/powerpoint/2010/main" val="72895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F8004-15AA-6F42-B968-DB33BDE4311A}"/>
              </a:ext>
            </a:extLst>
          </p:cNvPr>
          <p:cNvSpPr>
            <a:spLocks noGrp="1"/>
          </p:cNvSpPr>
          <p:nvPr>
            <p:ph idx="1"/>
          </p:nvPr>
        </p:nvSpPr>
        <p:spPr>
          <a:xfrm>
            <a:off x="0" y="0"/>
            <a:ext cx="12192000" cy="6858000"/>
          </a:xfrm>
        </p:spPr>
        <p:txBody>
          <a:bodyPr>
            <a:noAutofit/>
          </a:bodyPr>
          <a:lstStyle/>
          <a:p>
            <a:pPr marL="0" indent="0">
              <a:buNone/>
            </a:pPr>
            <a:r>
              <a:rPr lang="en-IN" sz="1000" dirty="0"/>
              <a:t>Privacy Policy </a:t>
            </a:r>
            <a:br>
              <a:rPr lang="en-IN" sz="1000" dirty="0"/>
            </a:br>
            <a:r>
              <a:rPr lang="en-IN" sz="1000" dirty="0"/>
              <a:t>TED encourages our community to discover and share ideas with one another. While gathering information about the people who use the site is an important part of the </a:t>
            </a:r>
            <a:r>
              <a:rPr lang="en-IN" sz="1000" dirty="0" err="1"/>
              <a:t>TED.com</a:t>
            </a:r>
            <a:r>
              <a:rPr lang="en-IN" sz="1000" dirty="0"/>
              <a:t> experience, we take your privacy very seriously, and make every effort to safeguard your personal data. This privacy policy is intended to inform you of what information we collect, how this information is used, and what steps we take to protect this information. If you have any questions or concerns about our privacy policy and protections, please contact us. </a:t>
            </a:r>
            <a:br>
              <a:rPr lang="en-IN" sz="1000" dirty="0"/>
            </a:br>
            <a:r>
              <a:rPr lang="en-IN" sz="1000" dirty="0"/>
              <a:t>|||What information do we collect? We collect two kinds of information: Personal information that you directly provide to us, which includes information you supply when you register an account with us.  Automatically collected, non-personal information, which includes tracking information gathered as you use </a:t>
            </a:r>
            <a:r>
              <a:rPr lang="en-IN" sz="1000" dirty="0" err="1"/>
              <a:t>TED.com</a:t>
            </a:r>
            <a:r>
              <a:rPr lang="en-IN" sz="1000" dirty="0"/>
              <a:t>. </a:t>
            </a:r>
            <a:br>
              <a:rPr lang="en-IN" sz="1000" dirty="0"/>
            </a:br>
            <a:r>
              <a:rPr lang="en-IN" sz="1000" dirty="0"/>
              <a:t>|||We may use this information to help customize your </a:t>
            </a:r>
            <a:r>
              <a:rPr lang="en-IN" sz="1000" dirty="0" err="1"/>
              <a:t>TED.com</a:t>
            </a:r>
            <a:r>
              <a:rPr lang="en-IN" sz="1000" dirty="0"/>
              <a:t> experience based on your previous activities on </a:t>
            </a:r>
            <a:r>
              <a:rPr lang="en-IN" sz="1000" dirty="0" err="1"/>
              <a:t>TED.com</a:t>
            </a:r>
            <a:r>
              <a:rPr lang="en-IN" sz="1000" dirty="0"/>
              <a:t>. </a:t>
            </a:r>
            <a:br>
              <a:rPr lang="en-IN" sz="1000" dirty="0"/>
            </a:br>
            <a:r>
              <a:rPr lang="en-IN" sz="1000" dirty="0"/>
              <a:t>|||Information you provide directly to us: When you register an account on </a:t>
            </a:r>
            <a:r>
              <a:rPr lang="en-IN" sz="1000" dirty="0" err="1"/>
              <a:t>TED.com</a:t>
            </a:r>
            <a:r>
              <a:rPr lang="en-IN" sz="1000" dirty="0"/>
              <a:t>, we ask you to provide a unique email address, first and last name, and password. You have the option of also providing profile information (such as location, occupation and your personal story). You may also choose to directly send us information such as email correspondence or search queries. </a:t>
            </a:r>
            <a:br>
              <a:rPr lang="en-IN" sz="1000" dirty="0"/>
            </a:br>
            <a:r>
              <a:rPr lang="en-IN" sz="1000" dirty="0"/>
              <a:t>|||You may choose to create a </a:t>
            </a:r>
            <a:r>
              <a:rPr lang="en-IN" sz="1000" dirty="0" err="1"/>
              <a:t>TED.com</a:t>
            </a:r>
            <a:r>
              <a:rPr lang="en-IN" sz="1000" dirty="0"/>
              <a:t> account using the Facebook Connect feature on </a:t>
            </a:r>
            <a:r>
              <a:rPr lang="en-IN" sz="1000" dirty="0" err="1"/>
              <a:t>TED.com</a:t>
            </a:r>
            <a:r>
              <a:rPr lang="en-IN" sz="1000" dirty="0"/>
              <a:t>. By doing this, you are asking Facebook to send us certain information from your Facebook profile, and you authorize us to collect, store and use in accordance with this privacy policy any and all information available to us through the Facebook interface. </a:t>
            </a:r>
            <a:br>
              <a:rPr lang="en-IN" sz="1000" dirty="0"/>
            </a:br>
            <a:r>
              <a:rPr lang="en-IN" sz="1000" dirty="0"/>
              <a:t>|||Billing and credit card information: When required for TED Conference registration or other services, we may request and store name, address, telephone number, email address and billing information. We do not store credit card numbers except for the last 4 digits. This information will only be shared with third parties who perform tasks required to complete the purchase transaction. </a:t>
            </a:r>
            <a:br>
              <a:rPr lang="en-IN" sz="1000" dirty="0"/>
            </a:br>
            <a:r>
              <a:rPr lang="en-IN" sz="1000" dirty="0"/>
              <a:t>|||Comments, conversations and other public activities: We offer you opportunities to engage in public activities on </a:t>
            </a:r>
            <a:r>
              <a:rPr lang="en-IN" sz="1000" dirty="0" err="1"/>
              <a:t>TED.com</a:t>
            </a:r>
            <a:r>
              <a:rPr lang="en-IN" sz="1000" dirty="0"/>
              <a:t>. "Public activities" are any actions you take that are designed to be visible to other users, including comments, conversations, recommendations and ratings. If you choose to engage in public activities, you should be aware that any personal information you submit there can be read, collected or used by other users of these areas, and could be used to send you unsolicited messages. </a:t>
            </a:r>
            <a:br>
              <a:rPr lang="en-IN" sz="1000" dirty="0"/>
            </a:br>
            <a:r>
              <a:rPr lang="en-IN" sz="1000" dirty="0"/>
              <a:t>|||We are not responsible for the personally identifiable information you choose to submit in these forums, and we have no responsibility to publish, remove or edit any of your comments, conversations or other content. For more information, see the </a:t>
            </a:r>
            <a:r>
              <a:rPr lang="en-IN" sz="1000" dirty="0" err="1"/>
              <a:t>TED.com</a:t>
            </a:r>
            <a:r>
              <a:rPr lang="en-IN" sz="1000" dirty="0"/>
              <a:t> Terms of Use. </a:t>
            </a:r>
            <a:br>
              <a:rPr lang="en-IN" sz="1000" dirty="0"/>
            </a:br>
            <a:r>
              <a:rPr lang="en-IN" sz="1000" dirty="0"/>
              <a:t>|||When you share or recommend any </a:t>
            </a:r>
            <a:r>
              <a:rPr lang="en-IN" sz="1000" dirty="0" err="1"/>
              <a:t>TED.com</a:t>
            </a:r>
            <a:r>
              <a:rPr lang="en-IN" sz="1000" dirty="0"/>
              <a:t> content using your Facebook profile, your action is governed by Facebook's privacy policy. Likewise, when you share or recommend any </a:t>
            </a:r>
            <a:r>
              <a:rPr lang="en-IN" sz="1000" dirty="0" err="1"/>
              <a:t>TED.com</a:t>
            </a:r>
            <a:r>
              <a:rPr lang="en-IN" sz="1000" dirty="0"/>
              <a:t> content through other social media outlets, your actions are governed by their privacy policies. </a:t>
            </a:r>
            <a:br>
              <a:rPr lang="en-IN" sz="1000" dirty="0"/>
            </a:br>
            <a:r>
              <a:rPr lang="en-IN" sz="1000" dirty="0"/>
              <a:t>|||Information gathered automatically:  We use various technologies to manage </a:t>
            </a:r>
            <a:r>
              <a:rPr lang="en-IN" sz="1000" dirty="0" err="1"/>
              <a:t>TED.com</a:t>
            </a:r>
            <a:r>
              <a:rPr lang="en-IN" sz="1000" dirty="0"/>
              <a:t> and track use of the content we provide, including: the IP address used when registering and submitting content to the site </a:t>
            </a:r>
            <a:br>
              <a:rPr lang="en-IN" sz="1000" dirty="0"/>
            </a:br>
            <a:r>
              <a:rPr lang="en-IN" sz="1000" dirty="0"/>
              <a:t>standard web analytics information aggregated data about email click-through rates and video viewing  information collected through HTML cookies, Flash cookies, web beacons, and similar technologies. </a:t>
            </a:r>
            <a:br>
              <a:rPr lang="en-IN" sz="1000" dirty="0"/>
            </a:br>
            <a:r>
              <a:rPr lang="en-IN" sz="1000" dirty="0"/>
              <a:t>|||Non-personal information that we collect using these technologies may be combined with </a:t>
            </a:r>
            <a:r>
              <a:rPr lang="en-IN" sz="1000" dirty="0" err="1"/>
              <a:t>infortmation</a:t>
            </a:r>
            <a:r>
              <a:rPr lang="en-IN" sz="1000" dirty="0"/>
              <a:t> you provide directly to us. </a:t>
            </a:r>
            <a:br>
              <a:rPr lang="en-IN" sz="1000" dirty="0"/>
            </a:br>
            <a:r>
              <a:rPr lang="en-IN" sz="1000" dirty="0"/>
              <a:t>|||Device information: We may collect non-personal information about the computer, mobile device or other device you use to access TED services, such as IP address, geolocation information, unique device identifiers, browser type, browser language and other transactional information. </a:t>
            </a:r>
            <a:br>
              <a:rPr lang="en-IN" sz="1000" dirty="0"/>
            </a:br>
            <a:r>
              <a:rPr lang="en-IN" sz="1000" dirty="0"/>
              <a:t>|||This information may be used to offer you optimized </a:t>
            </a:r>
            <a:r>
              <a:rPr lang="en-IN" sz="1000" dirty="0" err="1"/>
              <a:t>TED.com</a:t>
            </a:r>
            <a:r>
              <a:rPr lang="en-IN" sz="1000" dirty="0"/>
              <a:t> experiences based on your device or location. </a:t>
            </a:r>
            <a:br>
              <a:rPr lang="en-IN" sz="1000" dirty="0"/>
            </a:br>
            <a:r>
              <a:rPr lang="en-IN" sz="1000" dirty="0"/>
              <a:t>|||How we use the information we gather:  Providing requested services:  We may use the information that we collect to </a:t>
            </a:r>
            <a:r>
              <a:rPr lang="en-IN" sz="1000" dirty="0" err="1"/>
              <a:t>fulfill</a:t>
            </a:r>
            <a:r>
              <a:rPr lang="en-IN" sz="1000" dirty="0"/>
              <a:t> your requests for services and information. For example, we may use your contact information to respond to your customer service requests, or to enable registration for one of our conferences. </a:t>
            </a:r>
            <a:br>
              <a:rPr lang="en-IN" sz="1000" dirty="0"/>
            </a:br>
            <a:r>
              <a:rPr lang="en-IN" sz="1000" dirty="0"/>
              <a:t>|||E-mail and newsletters: If you signed up for one of our email newsletters, we will send you the newsletter that you requested. We may also use the information that we collect to send you other e-mail communications, such as information about your account, changes to the site, or information about our conferences and events (if you have opted in for this information.) </a:t>
            </a:r>
            <a:br>
              <a:rPr lang="en-IN" sz="1000" dirty="0"/>
            </a:br>
            <a:r>
              <a:rPr lang="en-IN" sz="1000" dirty="0"/>
              <a:t>|||Statistical analysis: We perform statistical analyses of users of the site, and their viewing and participation patterns, for product development purposes and to generally inform advertisers about the nature of our audience. Please note that we do not share contact information with our advertisers. </a:t>
            </a:r>
            <a:br>
              <a:rPr lang="en-IN" sz="1000" dirty="0"/>
            </a:br>
            <a:r>
              <a:rPr lang="en-IN" sz="1000" dirty="0"/>
              <a:t>|||Third parties: We may employ third parties to perform site-related services, including database management, maintenance services, analytics, marketing, billing and email distribution. These third parties have access to your information only to perform these tasks on our behalf. </a:t>
            </a:r>
            <a:br>
              <a:rPr lang="en-IN" sz="1000" dirty="0"/>
            </a:br>
            <a:r>
              <a:rPr lang="en-IN" sz="1000" dirty="0"/>
              <a:t>|||Enforcement: We may use the information that we collect to prevent illegal activities, to enforce the </a:t>
            </a:r>
            <a:r>
              <a:rPr lang="en-IN" sz="1000" dirty="0" err="1"/>
              <a:t>TED.com</a:t>
            </a:r>
            <a:r>
              <a:rPr lang="en-IN" sz="1000" dirty="0"/>
              <a:t> Terms of Use, or as otherwise required by law. </a:t>
            </a:r>
            <a:br>
              <a:rPr lang="en-IN" sz="1000" dirty="0"/>
            </a:br>
            <a:r>
              <a:rPr lang="en-IN" sz="1000" dirty="0"/>
              <a:t>|||In addition to the uses identified above, we may use the information that we collect for any other purposes disclosed to you at the time we collect your information or pursuant to your consent. </a:t>
            </a:r>
            <a:br>
              <a:rPr lang="en-IN" sz="1000" dirty="0"/>
            </a:br>
            <a:r>
              <a:rPr lang="en-IN" sz="1000" dirty="0"/>
              <a:t>|||Please note that third parties may independently collect data about you, including your IP address and information about the websites you visit and the links you click, through cookies, clicks on links, or other means when you visit or view ads on the site. We do not control the privacy practices of these third-party services. </a:t>
            </a:r>
            <a:br>
              <a:rPr lang="en-IN" sz="1000" dirty="0"/>
            </a:br>
            <a:r>
              <a:rPr lang="en-IN" sz="1000" dirty="0"/>
              <a:t>|||Protection of your information: To prevent unauthorized access, maintain data accuracy and ensure the appropriate use of information, we have put in place commercially reasonable physical, technical and administrative controls to protect your information. Please note that no method of transmission over the internet is 100% secure. </a:t>
            </a:r>
            <a:br>
              <a:rPr lang="en-IN" sz="1000" dirty="0"/>
            </a:br>
            <a:r>
              <a:rPr lang="en-IN" sz="1000" dirty="0"/>
              <a:t>|||Children under the age of 13: </a:t>
            </a:r>
            <a:br>
              <a:rPr lang="en-IN" sz="1000" dirty="0"/>
            </a:br>
            <a:r>
              <a:rPr lang="en-IN" sz="1000" dirty="0"/>
              <a:t>|||We do not knowingly collect personal information from children under 13. If we learn that we have collected any personal information from a child under the age of 13 without verifiable parental consent, we will delete that information from our database as quickly as possible. If you believe that we may have collected information from a child under 13, please contact us. </a:t>
            </a:r>
            <a:br>
              <a:rPr lang="en-IN" sz="1000" dirty="0"/>
            </a:br>
            <a:r>
              <a:rPr lang="en-IN" sz="1000" dirty="0"/>
              <a:t>|||Changes to this privacy policy: This privacy policy may be amended from time to time. Any such changes will be posted on this page. We will notify you of any significant or material changes in the way we treat your information by placing a prominent notice on our site or sending a notice to the primary email address specified in your account. </a:t>
            </a:r>
            <a:br>
              <a:rPr lang="en-IN" sz="1000" dirty="0"/>
            </a:br>
            <a:r>
              <a:rPr lang="en-IN" sz="1000" dirty="0"/>
              <a:t>|||Deleting your account: </a:t>
            </a:r>
            <a:br>
              <a:rPr lang="en-IN" sz="1000" dirty="0"/>
            </a:br>
            <a:r>
              <a:rPr lang="en-IN" sz="1000" dirty="0"/>
              <a:t>You can request that your account be deleted at any time by contacting us. When your account is deleted, your user profile and all public activities (comments, conversation topics) will be removed. To unsubscribe from our newsletters, click on the link at the bottom of a newsletter you have received, or you can manage your subscriptions from your </a:t>
            </a:r>
            <a:r>
              <a:rPr lang="en-IN" sz="1000" dirty="0" err="1"/>
              <a:t>TED.com</a:t>
            </a:r>
            <a:r>
              <a:rPr lang="en-IN" sz="1000" dirty="0"/>
              <a:t> profile.</a:t>
            </a:r>
            <a:endParaRPr lang="en-US" sz="1000" dirty="0"/>
          </a:p>
        </p:txBody>
      </p:sp>
    </p:spTree>
    <p:extLst>
      <p:ext uri="{BB962C8B-B14F-4D97-AF65-F5344CB8AC3E}">
        <p14:creationId xmlns:p14="http://schemas.microsoft.com/office/powerpoint/2010/main" val="62270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02D8C-ECD5-1644-B29E-FDD6CD44A609}"/>
              </a:ext>
            </a:extLst>
          </p:cNvPr>
          <p:cNvSpPr>
            <a:spLocks noGrp="1"/>
          </p:cNvSpPr>
          <p:nvPr>
            <p:ph idx="1"/>
          </p:nvPr>
        </p:nvSpPr>
        <p:spPr>
          <a:xfrm>
            <a:off x="262359" y="613459"/>
            <a:ext cx="5490259" cy="5833640"/>
          </a:xfrm>
        </p:spPr>
        <p:txBody>
          <a:bodyPr>
            <a:normAutofit fontScale="77500" lnSpcReduction="20000"/>
          </a:bodyPr>
          <a:lstStyle/>
          <a:p>
            <a:pPr marL="0" indent="0">
              <a:buNone/>
            </a:pPr>
            <a:r>
              <a:rPr lang="en-IN" dirty="0"/>
              <a:t>"TED encourages its community to discover and share ideas with one another. This privacy policy is intended to inform you of what information we collect and how this information is used. We collect two kinds of information: personal information that you provide directly to us and non-personal </a:t>
            </a:r>
            <a:r>
              <a:rPr lang="en-IN" dirty="0" err="1"/>
              <a:t>information.TED.com</a:t>
            </a:r>
            <a:r>
              <a:rPr lang="en-IN" dirty="0"/>
              <a:t> has no responsibility to publish, remove or edit any of your comments, conversations or other content. We use various technologies to manage </a:t>
            </a:r>
            <a:r>
              <a:rPr lang="en-IN" dirty="0" err="1"/>
              <a:t>TED.com</a:t>
            </a:r>
            <a:r>
              <a:rPr lang="en-IN" dirty="0"/>
              <a:t> and track use of the content we provide. Non-personal information that we collect may be combined with information you provide directly to us. Third parties may perform tasks on our </a:t>
            </a:r>
            <a:r>
              <a:rPr lang="en-IN" dirty="0" err="1"/>
              <a:t>behalf.TED.com's</a:t>
            </a:r>
            <a:r>
              <a:rPr lang="en-IN" dirty="0"/>
              <a:t> privacy policy includes the </a:t>
            </a:r>
            <a:r>
              <a:rPr lang="en-IN" dirty="0" err="1"/>
              <a:t>TED.com</a:t>
            </a:r>
            <a:r>
              <a:rPr lang="en-IN" dirty="0"/>
              <a:t> Terms of Use. We may use the information that we collect to prevent illegal activities. Third parties may independently collect data about you. We do not control the privacy practices of these third - party services." </a:t>
            </a:r>
            <a:br>
              <a:rPr lang="en-IN" dirty="0"/>
            </a:br>
            <a:endParaRPr lang="en-IN" dirty="0"/>
          </a:p>
          <a:p>
            <a:pPr marL="0" indent="0">
              <a:buNone/>
            </a:pPr>
            <a:endParaRPr lang="en-US" dirty="0"/>
          </a:p>
        </p:txBody>
      </p:sp>
      <p:sp>
        <p:nvSpPr>
          <p:cNvPr id="4" name="Content Placeholder 2">
            <a:extLst>
              <a:ext uri="{FF2B5EF4-FFF2-40B4-BE49-F238E27FC236}">
                <a16:creationId xmlns:a16="http://schemas.microsoft.com/office/drawing/2014/main" id="{58A8C7A1-8003-B844-9143-94442AD5DD14}"/>
              </a:ext>
            </a:extLst>
          </p:cNvPr>
          <p:cNvSpPr txBox="1">
            <a:spLocks/>
          </p:cNvSpPr>
          <p:nvPr/>
        </p:nvSpPr>
        <p:spPr>
          <a:xfrm>
            <a:off x="6096000" y="688785"/>
            <a:ext cx="5833641" cy="5758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When you use the internet, people can read everything you write. They can see what you buy, what you search for, and what you say to other people. They can use this information to send you messages.\n||| We are not responsible for the personally identifiable information you choose to submit in these forums, and we have no responsibility to publish, remove or edit any of your comments, conversations or other content. For more information, see the </a:t>
            </a:r>
            <a:r>
              <a:rPr lang="en-IN" sz="1800" dirty="0" err="1"/>
              <a:t>TED.com</a:t>
            </a:r>
            <a:r>
              <a:rPr lang="en-IN" sz="1800" dirty="0"/>
              <a:t> Terms of Use. ||| When you share or recommend any </a:t>
            </a:r>
            <a:r>
              <a:rPr lang="en-IN" sz="1800" dirty="0" err="1"/>
              <a:t>TED.com</a:t>
            </a:r>
            <a:r>
              <a:rPr lang="en-IN" sz="1800" dirty="0"/>
              <a:t> content using your Facebook profile, your action is governed by Facebook's privacy policy. Likewise, when you share or recommend any </a:t>
            </a:r>
            <a:r>
              <a:rPr lang="en-IN" sz="1800" dirty="0" err="1"/>
              <a:t>TED.com</a:t>
            </a:r>
            <a:r>
              <a:rPr lang="en-IN" sz="1800" dirty="0"/>
              <a:t> content through other social media outlets, your actions are governed by their privacy policies. ||| </a:t>
            </a:r>
            <a:r>
              <a:rPr lang="en-IN" sz="1800" dirty="0" err="1"/>
              <a:t>InformationWe</a:t>
            </a:r>
            <a:r>
              <a:rPr lang="en-IN" sz="1800" dirty="0"/>
              <a:t> may use the information we collect to prevent illegal activities, to enforce the </a:t>
            </a:r>
            <a:r>
              <a:rPr lang="en-IN" sz="1800" dirty="0" err="1"/>
              <a:t>TED.com</a:t>
            </a:r>
            <a:r>
              <a:rPr lang="en-IN" sz="1800" dirty="0"/>
              <a:t> Terms of Use, or as otherwise required by law. In addition to the uses identified above, we may use the information we collect for any other purposes disclosed to you at the time we collect your information or pursuant to your consent. Please note that third parties may independently collect data about you, including your IP address and information about the websites you visit and the links you click, through cookies, clicks on links, or other means when you visit or view ads on"</a:t>
            </a:r>
            <a:endParaRPr lang="en-US" sz="1800" dirty="0"/>
          </a:p>
        </p:txBody>
      </p:sp>
      <p:sp>
        <p:nvSpPr>
          <p:cNvPr id="5" name="TextBox 4">
            <a:extLst>
              <a:ext uri="{FF2B5EF4-FFF2-40B4-BE49-F238E27FC236}">
                <a16:creationId xmlns:a16="http://schemas.microsoft.com/office/drawing/2014/main" id="{2B162263-8D24-154A-A326-7FF57FD44F9F}"/>
              </a:ext>
            </a:extLst>
          </p:cNvPr>
          <p:cNvSpPr txBox="1"/>
          <p:nvPr/>
        </p:nvSpPr>
        <p:spPr>
          <a:xfrm>
            <a:off x="2442258" y="164069"/>
            <a:ext cx="675506" cy="369332"/>
          </a:xfrm>
          <a:prstGeom prst="rect">
            <a:avLst/>
          </a:prstGeom>
          <a:noFill/>
        </p:spPr>
        <p:txBody>
          <a:bodyPr wrap="none" rtlCol="0">
            <a:spAutoFit/>
          </a:bodyPr>
          <a:lstStyle/>
          <a:p>
            <a:r>
              <a:rPr lang="en-US" dirty="0"/>
              <a:t>BART</a:t>
            </a:r>
          </a:p>
        </p:txBody>
      </p:sp>
      <p:sp>
        <p:nvSpPr>
          <p:cNvPr id="7" name="TextBox 6">
            <a:extLst>
              <a:ext uri="{FF2B5EF4-FFF2-40B4-BE49-F238E27FC236}">
                <a16:creationId xmlns:a16="http://schemas.microsoft.com/office/drawing/2014/main" id="{565EA271-F8DB-0145-92E3-1B7177948AC3}"/>
              </a:ext>
            </a:extLst>
          </p:cNvPr>
          <p:cNvSpPr txBox="1"/>
          <p:nvPr/>
        </p:nvSpPr>
        <p:spPr>
          <a:xfrm>
            <a:off x="8530204" y="234482"/>
            <a:ext cx="729880" cy="369332"/>
          </a:xfrm>
          <a:prstGeom prst="rect">
            <a:avLst/>
          </a:prstGeom>
          <a:noFill/>
        </p:spPr>
        <p:txBody>
          <a:bodyPr wrap="none" rtlCol="0">
            <a:spAutoFit/>
          </a:bodyPr>
          <a:lstStyle/>
          <a:p>
            <a:r>
              <a:rPr lang="en-US" dirty="0"/>
              <a:t>GPT-3</a:t>
            </a:r>
          </a:p>
        </p:txBody>
      </p:sp>
    </p:spTree>
    <p:extLst>
      <p:ext uri="{BB962C8B-B14F-4D97-AF65-F5344CB8AC3E}">
        <p14:creationId xmlns:p14="http://schemas.microsoft.com/office/powerpoint/2010/main" val="2014452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5338</Words>
  <Application>Microsoft Macintosh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Courier New</vt:lpstr>
      <vt:lpstr>Open Sans</vt:lpstr>
      <vt:lpstr>Segoe UI</vt:lpstr>
      <vt:lpstr>Wingdings</vt:lpstr>
      <vt:lpstr>Office Theme</vt:lpstr>
      <vt:lpstr>Applications of NLP on Privacy Policies Pawan Sasanka Ammanamanchi1 Ankita Maity1 2020701028, 2021701017 MS in CSE by Research 1International Institute of Information Technology, Hyderabad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Pretraining onExtractive Summarization for Scientific Documents</dc:title>
  <dc:creator>Yash</dc:creator>
  <cp:lastModifiedBy>PAWAN SASANKA AMMANAMANCHI-150953062</cp:lastModifiedBy>
  <cp:revision>104</cp:revision>
  <dcterms:created xsi:type="dcterms:W3CDTF">2021-05-19T14:39:05Z</dcterms:created>
  <dcterms:modified xsi:type="dcterms:W3CDTF">2021-11-24T04:30:18Z</dcterms:modified>
</cp:coreProperties>
</file>