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7" r:id="rId3"/>
    <p:sldId id="258" r:id="rId4"/>
    <p:sldId id="259" r:id="rId5"/>
    <p:sldId id="260"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C4029-3958-7B47-AF6A-3B53217C7DF1}"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53FA1-029F-2743-BB1A-CD7D2DED9A8F}" type="slidenum">
              <a:rPr lang="en-US" smtClean="0"/>
              <a:t>‹#›</a:t>
            </a:fld>
            <a:endParaRPr lang="en-US"/>
          </a:p>
        </p:txBody>
      </p:sp>
    </p:spTree>
    <p:extLst>
      <p:ext uri="{BB962C8B-B14F-4D97-AF65-F5344CB8AC3E}">
        <p14:creationId xmlns:p14="http://schemas.microsoft.com/office/powerpoint/2010/main" val="254493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53FA1-029F-2743-BB1A-CD7D2DED9A8F}" type="slidenum">
              <a:rPr lang="en-US" smtClean="0"/>
              <a:t>7</a:t>
            </a:fld>
            <a:endParaRPr lang="en-US"/>
          </a:p>
        </p:txBody>
      </p:sp>
    </p:spTree>
    <p:extLst>
      <p:ext uri="{BB962C8B-B14F-4D97-AF65-F5344CB8AC3E}">
        <p14:creationId xmlns:p14="http://schemas.microsoft.com/office/powerpoint/2010/main" val="178803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F0CF-B1BC-CA4A-94BF-B058584EB6C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0AB316-6A11-8149-A388-5EAE8A915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68F6CB-18D0-8741-A423-4126FD12C2A0}"/>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4902C81C-9DAA-9B44-AF93-BD3B4DDA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8FD01-9AAF-1549-8041-EAEC8B9294B8}"/>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397086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B34D-11BA-0A4B-97D9-B5B59D9229F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60B026-BB68-244A-8027-A85432B6240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F10E43-0429-2846-98F3-45B5D49171D1}"/>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E6A64E10-ADA6-5842-B823-59C17A5A9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8B487-D195-1043-949C-8318617C80EF}"/>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40659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92202-FAF7-2948-90C4-035E9A781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32C3B1-0348-714B-8D1C-782F53B70D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F6C9B8-23A5-6441-859D-4E3C1686D9F2}"/>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547D61CD-E791-D14F-8F92-C8C7BCC7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D9B63-9506-EE4A-A7AD-BCFD8D98E620}"/>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122382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C42B-54A1-D24C-937E-16C8040C88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ED297C-2606-C341-886D-DB7086D43B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D4EE21-18A3-EE4B-9613-6F348D49C8DA}"/>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1F695C88-09CF-3644-B642-7D32B03A7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28B94-DB53-FF44-99A8-67EF19022495}"/>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176954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98C-DF38-474B-8EEA-658A00C133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D3A4EFD-901A-A54C-9090-02D9DD7C6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A98F38-F004-C54F-9ACA-0435072F1936}"/>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184BDB0C-6532-7B40-BFE4-B4367DF94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8C6BC-BCCF-8349-8E82-75880B8D4334}"/>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26021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38A3-B523-5B42-AD12-640362F7A1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4DE231-687B-F144-861F-5782F38D273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EE6ADE-9DCD-8942-A7BA-A9BF43AFC8A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6A25D79-9498-3B4E-B23E-97FF9CF6471F}"/>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6" name="Footer Placeholder 5">
            <a:extLst>
              <a:ext uri="{FF2B5EF4-FFF2-40B4-BE49-F238E27FC236}">
                <a16:creationId xmlns:a16="http://schemas.microsoft.com/office/drawing/2014/main" id="{719C1497-7A32-D742-9410-825E13C3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0B229-5FB0-7E4E-B1FE-A442AB810970}"/>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297363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18FE-305D-3B49-8972-4355887840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88FAC93-C9F2-9448-B44F-40CBBBC30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001C30E-286D-9348-B3A1-856C219918D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CBF8DD7-52AC-7D44-ACB9-DB180C853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9558D6-AC64-474D-9432-59BA4B291A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E349927-0E1A-AD40-BA16-E651CD4DA5AA}"/>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8" name="Footer Placeholder 7">
            <a:extLst>
              <a:ext uri="{FF2B5EF4-FFF2-40B4-BE49-F238E27FC236}">
                <a16:creationId xmlns:a16="http://schemas.microsoft.com/office/drawing/2014/main" id="{87EEB682-86EC-3140-B51C-7BFF2656D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425E6-9353-1A48-8264-C11AA877E47E}"/>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382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7FD4-1CF8-6E4E-811C-B9B64E52D6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AD2327F-AA13-AA48-82DB-2181263A46B5}"/>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4" name="Footer Placeholder 3">
            <a:extLst>
              <a:ext uri="{FF2B5EF4-FFF2-40B4-BE49-F238E27FC236}">
                <a16:creationId xmlns:a16="http://schemas.microsoft.com/office/drawing/2014/main" id="{8476393E-ED5E-A64B-BF95-2B2A5FD69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06AE40-CA21-D24A-B50A-8D50316C95A3}"/>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396991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0934F-BDA1-8D45-97FD-E7D3DD558926}"/>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3" name="Footer Placeholder 2">
            <a:extLst>
              <a:ext uri="{FF2B5EF4-FFF2-40B4-BE49-F238E27FC236}">
                <a16:creationId xmlns:a16="http://schemas.microsoft.com/office/drawing/2014/main" id="{7CFE567E-8037-A640-9DDB-64B1D7326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E4287-5774-104D-B653-8A8B14D7EA7D}"/>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301210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C0A3-F8C2-B54E-AEF4-BE3B038FA4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BBB29D0-A263-EE44-B5F3-8BCD3EF82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4EBBB0B-F9DD-E54E-B5C7-80877F709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7E54A6-F2E2-3D48-AACB-C684F2A9BA92}"/>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6" name="Footer Placeholder 5">
            <a:extLst>
              <a:ext uri="{FF2B5EF4-FFF2-40B4-BE49-F238E27FC236}">
                <a16:creationId xmlns:a16="http://schemas.microsoft.com/office/drawing/2014/main" id="{E58F4D4C-351D-234C-8D37-9A6D9526D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FED12-3C2E-0549-9699-177A0C0F2D0E}"/>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364428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4DD1-C5E0-FA45-9C5E-FD81E2E61C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24BA954-171F-F145-8F7E-3D93533FF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A3D64-EA50-5D46-AECD-CA2FAF518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9918B8-3326-F943-8FAC-5852386D3AB5}"/>
              </a:ext>
            </a:extLst>
          </p:cNvPr>
          <p:cNvSpPr>
            <a:spLocks noGrp="1"/>
          </p:cNvSpPr>
          <p:nvPr>
            <p:ph type="dt" sz="half" idx="10"/>
          </p:nvPr>
        </p:nvSpPr>
        <p:spPr/>
        <p:txBody>
          <a:bodyPr/>
          <a:lstStyle/>
          <a:p>
            <a:fld id="{234C233D-79A2-ED4C-B845-7958AFC707B1}" type="datetimeFigureOut">
              <a:rPr lang="en-US" smtClean="0"/>
              <a:t>11/23/21</a:t>
            </a:fld>
            <a:endParaRPr lang="en-US"/>
          </a:p>
        </p:txBody>
      </p:sp>
      <p:sp>
        <p:nvSpPr>
          <p:cNvPr id="6" name="Footer Placeholder 5">
            <a:extLst>
              <a:ext uri="{FF2B5EF4-FFF2-40B4-BE49-F238E27FC236}">
                <a16:creationId xmlns:a16="http://schemas.microsoft.com/office/drawing/2014/main" id="{7DDEDD9E-CCB2-CC43-A8DA-DFF9D5F9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4CB3B-563B-1343-AF93-E5317761B0A3}"/>
              </a:ext>
            </a:extLst>
          </p:cNvPr>
          <p:cNvSpPr>
            <a:spLocks noGrp="1"/>
          </p:cNvSpPr>
          <p:nvPr>
            <p:ph type="sldNum" sz="quarter" idx="12"/>
          </p:nvPr>
        </p:nvSpPr>
        <p:spPr/>
        <p:txBody>
          <a:bodyPr/>
          <a:lstStyle/>
          <a:p>
            <a:fld id="{F2A63C28-E7DB-8046-ADB8-D186F4CCF878}" type="slidenum">
              <a:rPr lang="en-US" smtClean="0"/>
              <a:t>‹#›</a:t>
            </a:fld>
            <a:endParaRPr lang="en-US"/>
          </a:p>
        </p:txBody>
      </p:sp>
    </p:spTree>
    <p:extLst>
      <p:ext uri="{BB962C8B-B14F-4D97-AF65-F5344CB8AC3E}">
        <p14:creationId xmlns:p14="http://schemas.microsoft.com/office/powerpoint/2010/main" val="152675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4615F8-4ABD-D247-AE6A-BB8CBD710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B3CC01-C117-A347-ABB0-3865044E9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0369B0-04C1-D14B-86F1-CFAF43D5E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C233D-79A2-ED4C-B845-7958AFC707B1}" type="datetimeFigureOut">
              <a:rPr lang="en-US" smtClean="0"/>
              <a:t>11/23/21</a:t>
            </a:fld>
            <a:endParaRPr lang="en-US"/>
          </a:p>
        </p:txBody>
      </p:sp>
      <p:sp>
        <p:nvSpPr>
          <p:cNvPr id="5" name="Footer Placeholder 4">
            <a:extLst>
              <a:ext uri="{FF2B5EF4-FFF2-40B4-BE49-F238E27FC236}">
                <a16:creationId xmlns:a16="http://schemas.microsoft.com/office/drawing/2014/main" id="{5A12DD31-ED31-7E40-B2E9-2144A6F4F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681DB-56E3-0B43-8592-40C76F309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63C28-E7DB-8046-ADB8-D186F4CCF878}" type="slidenum">
              <a:rPr lang="en-US" smtClean="0"/>
              <a:t>‹#›</a:t>
            </a:fld>
            <a:endParaRPr lang="en-US"/>
          </a:p>
        </p:txBody>
      </p:sp>
    </p:spTree>
    <p:extLst>
      <p:ext uri="{BB962C8B-B14F-4D97-AF65-F5344CB8AC3E}">
        <p14:creationId xmlns:p14="http://schemas.microsoft.com/office/powerpoint/2010/main" val="412388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4DD7-96F9-A845-B9F5-84E126EC375E}"/>
              </a:ext>
            </a:extLst>
          </p:cNvPr>
          <p:cNvSpPr>
            <a:spLocks noGrp="1"/>
          </p:cNvSpPr>
          <p:nvPr>
            <p:ph type="ctrTitle"/>
          </p:nvPr>
        </p:nvSpPr>
        <p:spPr/>
        <p:txBody>
          <a:bodyPr/>
          <a:lstStyle/>
          <a:p>
            <a:r>
              <a:rPr lang="en-US" dirty="0"/>
              <a:t>Applications of NLP in Privacy Policies – Update I</a:t>
            </a:r>
          </a:p>
        </p:txBody>
      </p:sp>
      <p:sp>
        <p:nvSpPr>
          <p:cNvPr id="3" name="Subtitle 2">
            <a:extLst>
              <a:ext uri="{FF2B5EF4-FFF2-40B4-BE49-F238E27FC236}">
                <a16:creationId xmlns:a16="http://schemas.microsoft.com/office/drawing/2014/main" id="{2A18DE97-FD3F-E747-9160-A8C5C56B1B37}"/>
              </a:ext>
            </a:extLst>
          </p:cNvPr>
          <p:cNvSpPr>
            <a:spLocks noGrp="1"/>
          </p:cNvSpPr>
          <p:nvPr>
            <p:ph type="subTitle" idx="1"/>
          </p:nvPr>
        </p:nvSpPr>
        <p:spPr>
          <a:xfrm>
            <a:off x="1064740" y="4079875"/>
            <a:ext cx="10062519" cy="1655762"/>
          </a:xfrm>
        </p:spPr>
        <p:txBody>
          <a:bodyPr/>
          <a:lstStyle/>
          <a:p>
            <a:r>
              <a:rPr lang="en-US" dirty="0"/>
              <a:t>Pawan </a:t>
            </a:r>
            <a:r>
              <a:rPr lang="en-US" dirty="0" err="1"/>
              <a:t>Sasanka</a:t>
            </a:r>
            <a:r>
              <a:rPr lang="en-US" dirty="0"/>
              <a:t> </a:t>
            </a:r>
            <a:r>
              <a:rPr lang="en-US" dirty="0" err="1"/>
              <a:t>Ammanamanchi</a:t>
            </a:r>
            <a:r>
              <a:rPr lang="en-US" dirty="0"/>
              <a:t> – MS by Research in CSE 2</a:t>
            </a:r>
            <a:r>
              <a:rPr lang="en-US" baseline="30000" dirty="0"/>
              <a:t>nd</a:t>
            </a:r>
            <a:r>
              <a:rPr lang="en-US" dirty="0"/>
              <a:t> year– </a:t>
            </a:r>
            <a:r>
              <a:rPr lang="en-IN" b="1" dirty="0"/>
              <a:t>2020701028 </a:t>
            </a:r>
            <a:endParaRPr lang="en-US" dirty="0"/>
          </a:p>
          <a:p>
            <a:r>
              <a:rPr lang="en-US" dirty="0"/>
              <a:t>Ankita </a:t>
            </a:r>
            <a:r>
              <a:rPr lang="en-US" dirty="0" err="1"/>
              <a:t>Maity</a:t>
            </a:r>
            <a:r>
              <a:rPr lang="en-US" dirty="0"/>
              <a:t> – MS by Research in CSE 1</a:t>
            </a:r>
            <a:r>
              <a:rPr lang="en-US" baseline="30000" dirty="0"/>
              <a:t>st</a:t>
            </a:r>
            <a:r>
              <a:rPr lang="en-US" dirty="0"/>
              <a:t> year- </a:t>
            </a:r>
            <a:r>
              <a:rPr lang="en-IN" b="1" dirty="0"/>
              <a:t>2021701017</a:t>
            </a:r>
          </a:p>
          <a:p>
            <a:endParaRPr lang="en-US" dirty="0"/>
          </a:p>
        </p:txBody>
      </p:sp>
    </p:spTree>
    <p:extLst>
      <p:ext uri="{BB962C8B-B14F-4D97-AF65-F5344CB8AC3E}">
        <p14:creationId xmlns:p14="http://schemas.microsoft.com/office/powerpoint/2010/main" val="336198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D61F-A4FA-B443-A86B-589539F24495}"/>
              </a:ext>
            </a:extLst>
          </p:cNvPr>
          <p:cNvSpPr>
            <a:spLocks noGrp="1"/>
          </p:cNvSpPr>
          <p:nvPr>
            <p:ph type="title"/>
          </p:nvPr>
        </p:nvSpPr>
        <p:spPr/>
        <p:txBody>
          <a:bodyPr/>
          <a:lstStyle/>
          <a:p>
            <a:r>
              <a:rPr lang="en-US" dirty="0"/>
              <a:t>Baseline Summaries</a:t>
            </a:r>
          </a:p>
        </p:txBody>
      </p:sp>
      <p:sp>
        <p:nvSpPr>
          <p:cNvPr id="3" name="Content Placeholder 2">
            <a:extLst>
              <a:ext uri="{FF2B5EF4-FFF2-40B4-BE49-F238E27FC236}">
                <a16:creationId xmlns:a16="http://schemas.microsoft.com/office/drawing/2014/main" id="{53BC6A72-338D-3948-A210-2F769F634A16}"/>
              </a:ext>
            </a:extLst>
          </p:cNvPr>
          <p:cNvSpPr>
            <a:spLocks noGrp="1"/>
          </p:cNvSpPr>
          <p:nvPr>
            <p:ph idx="1"/>
          </p:nvPr>
        </p:nvSpPr>
        <p:spPr/>
        <p:txBody>
          <a:bodyPr>
            <a:normAutofit fontScale="92500" lnSpcReduction="20000"/>
          </a:bodyPr>
          <a:lstStyle/>
          <a:p>
            <a:r>
              <a:rPr lang="en-US" dirty="0"/>
              <a:t>Bart</a:t>
            </a:r>
          </a:p>
          <a:p>
            <a:pPr lvl="1"/>
            <a:r>
              <a:rPr lang="en-IN" dirty="0"/>
              <a:t>Signal is designed to never collect or store any sensitive information. Signal messages and calls cannot be accessed by us or other third parties because they are always end-to-end encrypted, private, and secure. Signal does not sell, rent or monetize your personal data or content in any way – ever.</a:t>
            </a:r>
          </a:p>
          <a:p>
            <a:r>
              <a:rPr lang="en-IN" dirty="0"/>
              <a:t>Pegasus</a:t>
            </a:r>
          </a:p>
          <a:p>
            <a:pPr lvl="1"/>
            <a:r>
              <a:rPr lang="en-IN" dirty="0"/>
              <a:t>Signal messages and calls cannot be accessed by us or other third parties because they are always end-to-end encrypted, private, and secure. You agree to our Terms of Service (“Terms”) by installing or using our apps, services, or website (together, “Services”). You agree to receive text messages and phone calls (from us or our third-party providers) with verification codes to register for our Services. For the purpose of operating our Services, you agree to our data practices as described in our Privacy Policy, as well as the transfer of your encrypted information and metadata to the United States and other countries where we have or use facilities, service providers or partners.</a:t>
            </a:r>
          </a:p>
          <a:p>
            <a:endParaRPr lang="en-IN" dirty="0"/>
          </a:p>
          <a:p>
            <a:pPr lvl="1"/>
            <a:endParaRPr lang="en-US" dirty="0"/>
          </a:p>
        </p:txBody>
      </p:sp>
    </p:spTree>
    <p:extLst>
      <p:ext uri="{BB962C8B-B14F-4D97-AF65-F5344CB8AC3E}">
        <p14:creationId xmlns:p14="http://schemas.microsoft.com/office/powerpoint/2010/main" val="143035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E6B1-D566-C74E-87CF-27700D7D39B7}"/>
              </a:ext>
            </a:extLst>
          </p:cNvPr>
          <p:cNvSpPr>
            <a:spLocks noGrp="1"/>
          </p:cNvSpPr>
          <p:nvPr>
            <p:ph type="title"/>
          </p:nvPr>
        </p:nvSpPr>
        <p:spPr>
          <a:xfrm>
            <a:off x="160638" y="111211"/>
            <a:ext cx="11193162" cy="1579477"/>
          </a:xfrm>
        </p:spPr>
        <p:txBody>
          <a:bodyPr/>
          <a:lstStyle/>
          <a:p>
            <a:r>
              <a:rPr lang="en-US" dirty="0"/>
              <a:t>Prompt 1 </a:t>
            </a:r>
          </a:p>
        </p:txBody>
      </p:sp>
      <p:sp>
        <p:nvSpPr>
          <p:cNvPr id="3" name="Content Placeholder 2">
            <a:extLst>
              <a:ext uri="{FF2B5EF4-FFF2-40B4-BE49-F238E27FC236}">
                <a16:creationId xmlns:a16="http://schemas.microsoft.com/office/drawing/2014/main" id="{EADD278F-8300-3748-A7DF-F184D9F1A2AA}"/>
              </a:ext>
            </a:extLst>
          </p:cNvPr>
          <p:cNvSpPr>
            <a:spLocks noGrp="1"/>
          </p:cNvSpPr>
          <p:nvPr>
            <p:ph idx="1"/>
          </p:nvPr>
        </p:nvSpPr>
        <p:spPr>
          <a:xfrm>
            <a:off x="395416" y="1421026"/>
            <a:ext cx="10958384" cy="5115697"/>
          </a:xfrm>
        </p:spPr>
        <p:txBody>
          <a:bodyPr>
            <a:normAutofit fontScale="55000" lnSpcReduction="20000"/>
          </a:bodyPr>
          <a:lstStyle/>
          <a:p>
            <a:pPr marL="0" indent="0">
              <a:buNone/>
            </a:pPr>
            <a:r>
              <a:rPr lang="en-US" dirty="0"/>
              <a:t>Medium Privacy Policy You can see our previous Privacy Policy here. This Privacy Policy explains how A Medium Corporation (“Medium,” “we,” or “us”) collects, uses, and discloses information about you. This Privacy Policy applies when you use our websites, mobile applications, and other online products and services that link to this Privacy Policy (collectively, our “Services”), contact our customer service team, engage with us on social media, or otherwise interact with us. We may change this Privacy Policy from time to time. If we make changes, we will notify you by revising the date at the top of this policy and, in some cases, we may provide you with additional notice (such as adding a statement to our website or providing you with a notification). We encourage you to review this Privacy Policy regularly to stay informed about our information practices and the choices available to you. COLLECTION OF INFORMATION We collect information you provide directly to us. For example, you share information directly with us when you create an account, fill out a form, submit or post content through our Services, purchase a membership, communicate with us via third-party platforms, request customer support, or otherwise communicate with us. The types of personal information we may collect include your name, display name, username, bio, email address, business information, your content, including your avatar image, photos, posts, responses, and series published by you, and any other information you choose to provide. In some cases, we may also collect information you provide about others, such as when you purchase a Medium membership as a gift for someone. We will use this information to fulfill your request and will not send communications to your contacts unrelated to your request, unless they separately consent to receive communications from us or otherwise engage with us. We do not collect payment information through our Services. We rely on third parties to process payments in connection with our Services. Any information you provide to facilitate such a payment is subject to the third-party payment processor’s privacy policy, and we encourage you to review this policy before you provide any information to the payment processor. In some instances, we automatically collect certain information, including: We obtain information from third-party sources. For example, we may collect information about you from social networks, accounting services providers and data analytics providers. Additionally, if you create or log into your Medium account through a third-party platform (such as Apple, Facebook, Google, or Twitter), we will have access to certain information from that platform, such as your name, lists of friends or followers, birthday, and profile picture, in accordance with the authorization procedures determined by such platform. We may derive information or draw inferences about you based on the information we collect. For example, we may make inferences about your location based on your IP address or infer reading preferences based on your reading history.</a:t>
            </a:r>
          </a:p>
          <a:p>
            <a:pPr marL="0" indent="0">
              <a:buNone/>
            </a:pPr>
            <a:r>
              <a:rPr lang="en-US" dirty="0"/>
              <a:t>Explain the policy above in plain language that a second grader can understand:</a:t>
            </a:r>
          </a:p>
          <a:p>
            <a:pPr marL="0" indent="0">
              <a:buNone/>
            </a:pPr>
            <a:r>
              <a:rPr lang="en-US" dirty="0"/>
              <a:t>Medium collects uses and discloses information about you when you use our websites, mobile applications and other online products. The types of information we collect may include your name, display name, bio, email address, your content, your posts, responses, series </a:t>
            </a:r>
            <a:r>
              <a:rPr lang="en-US" dirty="0" err="1"/>
              <a:t>etc</a:t>
            </a:r>
            <a:r>
              <a:rPr lang="en-US" dirty="0"/>
              <a:t> and we use this information to fulfill your requests. We do not collect payment information. In some cases, we obtain information from third party services and platforms.</a:t>
            </a:r>
          </a:p>
          <a:p>
            <a:pPr marL="0" indent="0">
              <a:buNone/>
            </a:pPr>
            <a:endParaRPr lang="en-US" dirty="0"/>
          </a:p>
        </p:txBody>
      </p:sp>
    </p:spTree>
    <p:extLst>
      <p:ext uri="{BB962C8B-B14F-4D97-AF65-F5344CB8AC3E}">
        <p14:creationId xmlns:p14="http://schemas.microsoft.com/office/powerpoint/2010/main" val="372710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A447-CDC7-D148-A1DD-FBD88EA651C9}"/>
              </a:ext>
            </a:extLst>
          </p:cNvPr>
          <p:cNvSpPr>
            <a:spLocks noGrp="1"/>
          </p:cNvSpPr>
          <p:nvPr>
            <p:ph type="title"/>
          </p:nvPr>
        </p:nvSpPr>
        <p:spPr/>
        <p:txBody>
          <a:bodyPr/>
          <a:lstStyle/>
          <a:p>
            <a:r>
              <a:rPr lang="en-US" dirty="0"/>
              <a:t>Project Idea/ Problem Statement</a:t>
            </a:r>
          </a:p>
        </p:txBody>
      </p:sp>
      <p:sp>
        <p:nvSpPr>
          <p:cNvPr id="3" name="Content Placeholder 2">
            <a:extLst>
              <a:ext uri="{FF2B5EF4-FFF2-40B4-BE49-F238E27FC236}">
                <a16:creationId xmlns:a16="http://schemas.microsoft.com/office/drawing/2014/main" id="{A15400F6-E092-1A41-864C-BB7312733ED2}"/>
              </a:ext>
            </a:extLst>
          </p:cNvPr>
          <p:cNvSpPr>
            <a:spLocks noGrp="1"/>
          </p:cNvSpPr>
          <p:nvPr>
            <p:ph idx="1"/>
          </p:nvPr>
        </p:nvSpPr>
        <p:spPr/>
        <p:txBody>
          <a:bodyPr/>
          <a:lstStyle/>
          <a:p>
            <a:r>
              <a:rPr lang="en-US" dirty="0"/>
              <a:t>Can we detect the readability of the privacy policies? </a:t>
            </a:r>
          </a:p>
          <a:p>
            <a:r>
              <a:rPr lang="en-US" dirty="0"/>
              <a:t>Can we make the readability of privacy policies better? </a:t>
            </a:r>
          </a:p>
          <a:p>
            <a:r>
              <a:rPr lang="en-US" dirty="0"/>
              <a:t>Can we detect certain important aspects of privacy policies?</a:t>
            </a:r>
          </a:p>
          <a:p>
            <a:pPr lvl="1"/>
            <a:r>
              <a:rPr lang="en-US" dirty="0"/>
              <a:t>Compliance</a:t>
            </a:r>
          </a:p>
          <a:p>
            <a:pPr lvl="1"/>
            <a:r>
              <a:rPr lang="en-US" dirty="0"/>
              <a:t>Data practices </a:t>
            </a:r>
          </a:p>
        </p:txBody>
      </p:sp>
    </p:spTree>
    <p:extLst>
      <p:ext uri="{BB962C8B-B14F-4D97-AF65-F5344CB8AC3E}">
        <p14:creationId xmlns:p14="http://schemas.microsoft.com/office/powerpoint/2010/main" val="29838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B171-C40D-7F4E-99BF-FCA694BDC81C}"/>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07575B5D-8736-7549-9146-2299C8842D79}"/>
              </a:ext>
            </a:extLst>
          </p:cNvPr>
          <p:cNvSpPr>
            <a:spLocks noGrp="1"/>
          </p:cNvSpPr>
          <p:nvPr>
            <p:ph idx="1"/>
          </p:nvPr>
        </p:nvSpPr>
        <p:spPr/>
        <p:txBody>
          <a:bodyPr/>
          <a:lstStyle/>
          <a:p>
            <a:r>
              <a:rPr lang="en-US" dirty="0"/>
              <a:t>Collection of Privacy policies </a:t>
            </a:r>
          </a:p>
          <a:p>
            <a:r>
              <a:rPr lang="en-US" dirty="0"/>
              <a:t>Choosing for domain diversity (Health, Social media, Financial)</a:t>
            </a:r>
          </a:p>
          <a:p>
            <a:pPr lvl="1"/>
            <a:r>
              <a:rPr lang="en-US" dirty="0"/>
              <a:t>General application is tested</a:t>
            </a:r>
          </a:p>
          <a:p>
            <a:pPr marL="0" indent="0">
              <a:buNone/>
            </a:pPr>
            <a:endParaRPr lang="en-US" dirty="0"/>
          </a:p>
          <a:p>
            <a:endParaRPr lang="en-US" dirty="0"/>
          </a:p>
        </p:txBody>
      </p:sp>
    </p:spTree>
    <p:extLst>
      <p:ext uri="{BB962C8B-B14F-4D97-AF65-F5344CB8AC3E}">
        <p14:creationId xmlns:p14="http://schemas.microsoft.com/office/powerpoint/2010/main" val="296768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B7DD-D356-C54A-A22F-6BADFA992583}"/>
              </a:ext>
            </a:extLst>
          </p:cNvPr>
          <p:cNvSpPr>
            <a:spLocks noGrp="1"/>
          </p:cNvSpPr>
          <p:nvPr>
            <p:ph type="title"/>
          </p:nvPr>
        </p:nvSpPr>
        <p:spPr/>
        <p:txBody>
          <a:bodyPr/>
          <a:lstStyle/>
          <a:p>
            <a:r>
              <a:rPr lang="en-US" dirty="0"/>
              <a:t>Baselines</a:t>
            </a:r>
          </a:p>
        </p:txBody>
      </p:sp>
      <p:sp>
        <p:nvSpPr>
          <p:cNvPr id="3" name="Content Placeholder 2">
            <a:extLst>
              <a:ext uri="{FF2B5EF4-FFF2-40B4-BE49-F238E27FC236}">
                <a16:creationId xmlns:a16="http://schemas.microsoft.com/office/drawing/2014/main" id="{338DF2CF-7912-3343-95A3-48B435A31CA1}"/>
              </a:ext>
            </a:extLst>
          </p:cNvPr>
          <p:cNvSpPr>
            <a:spLocks noGrp="1"/>
          </p:cNvSpPr>
          <p:nvPr>
            <p:ph idx="1"/>
          </p:nvPr>
        </p:nvSpPr>
        <p:spPr/>
        <p:txBody>
          <a:bodyPr/>
          <a:lstStyle/>
          <a:p>
            <a:r>
              <a:rPr lang="en-US" dirty="0"/>
              <a:t>Per feedback, setting up baseline models to compare the approach to GPT-3</a:t>
            </a:r>
          </a:p>
          <a:p>
            <a:r>
              <a:rPr lang="en-US" dirty="0"/>
              <a:t>Using variety of summarization models </a:t>
            </a:r>
          </a:p>
          <a:p>
            <a:pPr lvl="1"/>
            <a:r>
              <a:rPr lang="en-US" dirty="0"/>
              <a:t>BART</a:t>
            </a:r>
          </a:p>
          <a:p>
            <a:pPr lvl="1"/>
            <a:r>
              <a:rPr lang="en-US" dirty="0"/>
              <a:t>Pegasus </a:t>
            </a:r>
          </a:p>
          <a:p>
            <a:r>
              <a:rPr lang="en-US" dirty="0"/>
              <a:t>Potential issues of using this as a baseline? </a:t>
            </a:r>
          </a:p>
          <a:p>
            <a:pPr lvl="1"/>
            <a:r>
              <a:rPr lang="en-US" dirty="0"/>
              <a:t>Factuality </a:t>
            </a:r>
          </a:p>
          <a:p>
            <a:pPr lvl="1"/>
            <a:r>
              <a:rPr lang="en-US" dirty="0"/>
              <a:t>Loss of information</a:t>
            </a:r>
          </a:p>
          <a:p>
            <a:pPr lvl="1"/>
            <a:endParaRPr lang="en-US" dirty="0"/>
          </a:p>
        </p:txBody>
      </p:sp>
    </p:spTree>
    <p:extLst>
      <p:ext uri="{BB962C8B-B14F-4D97-AF65-F5344CB8AC3E}">
        <p14:creationId xmlns:p14="http://schemas.microsoft.com/office/powerpoint/2010/main" val="33236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41A4-DD05-7541-A776-DE7C9A7788EE}"/>
              </a:ext>
            </a:extLst>
          </p:cNvPr>
          <p:cNvSpPr>
            <a:spLocks noGrp="1"/>
          </p:cNvSpPr>
          <p:nvPr>
            <p:ph type="title"/>
          </p:nvPr>
        </p:nvSpPr>
        <p:spPr/>
        <p:txBody>
          <a:bodyPr/>
          <a:lstStyle/>
          <a:p>
            <a:r>
              <a:rPr lang="en-US" dirty="0"/>
              <a:t>Prompting </a:t>
            </a:r>
          </a:p>
        </p:txBody>
      </p:sp>
      <p:sp>
        <p:nvSpPr>
          <p:cNvPr id="3" name="Content Placeholder 2">
            <a:extLst>
              <a:ext uri="{FF2B5EF4-FFF2-40B4-BE49-F238E27FC236}">
                <a16:creationId xmlns:a16="http://schemas.microsoft.com/office/drawing/2014/main" id="{714F4CFE-655F-8340-BD97-3218E72B9D7C}"/>
              </a:ext>
            </a:extLst>
          </p:cNvPr>
          <p:cNvSpPr>
            <a:spLocks noGrp="1"/>
          </p:cNvSpPr>
          <p:nvPr>
            <p:ph idx="1"/>
          </p:nvPr>
        </p:nvSpPr>
        <p:spPr/>
        <p:txBody>
          <a:bodyPr>
            <a:normAutofit lnSpcReduction="10000"/>
          </a:bodyPr>
          <a:lstStyle/>
          <a:p>
            <a:r>
              <a:rPr lang="en-US" dirty="0"/>
              <a:t>Data Collection (part 2)</a:t>
            </a:r>
          </a:p>
          <a:p>
            <a:pPr lvl="1"/>
            <a:r>
              <a:rPr lang="en-US" dirty="0"/>
              <a:t>Write prompts for the data collected </a:t>
            </a:r>
          </a:p>
          <a:p>
            <a:pPr lvl="1"/>
            <a:r>
              <a:rPr lang="en-US" dirty="0"/>
              <a:t>Also allows further testing of baseline models</a:t>
            </a:r>
          </a:p>
          <a:p>
            <a:r>
              <a:rPr lang="en-US" dirty="0"/>
              <a:t>Train the model for few shot learning in variety of ways</a:t>
            </a:r>
          </a:p>
          <a:p>
            <a:r>
              <a:rPr lang="en-US" dirty="0"/>
              <a:t>Prompt template</a:t>
            </a:r>
          </a:p>
          <a:p>
            <a:pPr lvl="1"/>
            <a:r>
              <a:rPr lang="en-US" dirty="0"/>
              <a:t>Data -&gt; Prompt -&gt; Output</a:t>
            </a:r>
          </a:p>
          <a:p>
            <a:r>
              <a:rPr lang="en-US" dirty="0"/>
              <a:t>Prompts </a:t>
            </a:r>
          </a:p>
          <a:p>
            <a:pPr lvl="1"/>
            <a:r>
              <a:rPr lang="en-US" dirty="0"/>
              <a:t>”Explain the policy above in a few sentences. “</a:t>
            </a:r>
          </a:p>
          <a:p>
            <a:pPr lvl="1"/>
            <a:r>
              <a:rPr lang="en-US" dirty="0"/>
              <a:t>“TL;DR in a few words"</a:t>
            </a:r>
          </a:p>
          <a:p>
            <a:pPr lvl="1"/>
            <a:r>
              <a:rPr lang="en-US" dirty="0"/>
              <a:t>“Explain the policy above in plain language that a second grader can understand."</a:t>
            </a:r>
          </a:p>
        </p:txBody>
      </p:sp>
    </p:spTree>
    <p:extLst>
      <p:ext uri="{BB962C8B-B14F-4D97-AF65-F5344CB8AC3E}">
        <p14:creationId xmlns:p14="http://schemas.microsoft.com/office/powerpoint/2010/main" val="238875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D512-4C2D-2642-8513-0ADE8DC42932}"/>
              </a:ext>
            </a:extLst>
          </p:cNvPr>
          <p:cNvSpPr>
            <a:spLocks noGrp="1"/>
          </p:cNvSpPr>
          <p:nvPr>
            <p:ph type="title"/>
          </p:nvPr>
        </p:nvSpPr>
        <p:spPr/>
        <p:txBody>
          <a:bodyPr/>
          <a:lstStyle/>
          <a:p>
            <a:r>
              <a:rPr lang="en-US" dirty="0"/>
              <a:t>How to evaluate?</a:t>
            </a:r>
          </a:p>
        </p:txBody>
      </p:sp>
      <p:sp>
        <p:nvSpPr>
          <p:cNvPr id="3" name="Content Placeholder 2">
            <a:extLst>
              <a:ext uri="{FF2B5EF4-FFF2-40B4-BE49-F238E27FC236}">
                <a16:creationId xmlns:a16="http://schemas.microsoft.com/office/drawing/2014/main" id="{213BFD58-D57B-3640-A05D-F350B83535C7}"/>
              </a:ext>
            </a:extLst>
          </p:cNvPr>
          <p:cNvSpPr>
            <a:spLocks noGrp="1"/>
          </p:cNvSpPr>
          <p:nvPr>
            <p:ph idx="1"/>
          </p:nvPr>
        </p:nvSpPr>
        <p:spPr/>
        <p:txBody>
          <a:bodyPr/>
          <a:lstStyle/>
          <a:p>
            <a:r>
              <a:rPr lang="en-US" dirty="0"/>
              <a:t>Per feedback, How do you establish if readability helps privacy policies? </a:t>
            </a:r>
          </a:p>
          <a:p>
            <a:pPr lvl="1"/>
            <a:r>
              <a:rPr lang="en-US" dirty="0"/>
              <a:t>Ideas revolving AB testing of readability </a:t>
            </a:r>
          </a:p>
          <a:p>
            <a:r>
              <a:rPr lang="en-US" dirty="0"/>
              <a:t>Any other ways possible?</a:t>
            </a:r>
          </a:p>
          <a:p>
            <a:endParaRPr lang="en-US" dirty="0"/>
          </a:p>
          <a:p>
            <a:pPr lvl="1"/>
            <a:endParaRPr lang="en-US" dirty="0"/>
          </a:p>
        </p:txBody>
      </p:sp>
    </p:spTree>
    <p:extLst>
      <p:ext uri="{BB962C8B-B14F-4D97-AF65-F5344CB8AC3E}">
        <p14:creationId xmlns:p14="http://schemas.microsoft.com/office/powerpoint/2010/main" val="154172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61AB-FAE5-5440-B1EA-DED14DE7C964}"/>
              </a:ext>
            </a:extLst>
          </p:cNvPr>
          <p:cNvSpPr>
            <a:spLocks noGrp="1"/>
          </p:cNvSpPr>
          <p:nvPr>
            <p:ph type="title"/>
          </p:nvPr>
        </p:nvSpPr>
        <p:spPr/>
        <p:txBody>
          <a:bodyPr/>
          <a:lstStyle/>
          <a:p>
            <a:r>
              <a:rPr lang="en-US" dirty="0"/>
              <a:t>Sample 1 - Apollo</a:t>
            </a:r>
          </a:p>
        </p:txBody>
      </p:sp>
      <p:sp>
        <p:nvSpPr>
          <p:cNvPr id="3" name="Content Placeholder 2">
            <a:extLst>
              <a:ext uri="{FF2B5EF4-FFF2-40B4-BE49-F238E27FC236}">
                <a16:creationId xmlns:a16="http://schemas.microsoft.com/office/drawing/2014/main" id="{4AAF4018-5385-EE47-BC9A-4148F5DA43FD}"/>
              </a:ext>
            </a:extLst>
          </p:cNvPr>
          <p:cNvSpPr>
            <a:spLocks noGrp="1"/>
          </p:cNvSpPr>
          <p:nvPr>
            <p:ph idx="1"/>
          </p:nvPr>
        </p:nvSpPr>
        <p:spPr>
          <a:xfrm>
            <a:off x="210065" y="1421027"/>
            <a:ext cx="11143735" cy="5325761"/>
          </a:xfrm>
        </p:spPr>
        <p:txBody>
          <a:bodyPr>
            <a:normAutofit fontScale="47500" lnSpcReduction="20000"/>
          </a:bodyPr>
          <a:lstStyle/>
          <a:p>
            <a:pPr marL="0" indent="0">
              <a:buNone/>
            </a:pPr>
            <a:r>
              <a:rPr lang="en-US" dirty="0"/>
              <a:t>Apollo Hospitals Enterprise Ltd. (AHEL) is committed to respecting the privacy of every personal who shares information or data with AHEL. Your privacy protection is important to us and we strive to take due care and protection of the information, we receive from you, the User. In this regard, we adhere to the various governing laws such as</a:t>
            </a:r>
          </a:p>
          <a:p>
            <a:pPr marL="0" indent="0">
              <a:buNone/>
            </a:pPr>
            <a:r>
              <a:rPr lang="en-US" dirty="0"/>
              <a:t>    The Information Technology Act, 2000 – Section 43A.</a:t>
            </a:r>
          </a:p>
          <a:p>
            <a:pPr marL="0" indent="0">
              <a:buNone/>
            </a:pPr>
            <a:r>
              <a:rPr lang="en-US" dirty="0"/>
              <a:t>    The Information Technology (Reasonable Security Practices and Procedures and Sensitive Personal Information) Rules, 2011.</a:t>
            </a:r>
          </a:p>
          <a:p>
            <a:pPr marL="0" indent="0">
              <a:buNone/>
            </a:pPr>
            <a:r>
              <a:rPr lang="en-US" dirty="0"/>
              <a:t>This Privacy Policy (“Privacy Policy”) applies to the collection, storage, processing, disclosure and transfer of your Personal Information (defined below) as per the above mentioned laws, particularly when you use the website of https://</a:t>
            </a:r>
            <a:r>
              <a:rPr lang="en-US" dirty="0" err="1"/>
              <a:t>www.apollohospitals.com</a:t>
            </a:r>
            <a:r>
              <a:rPr lang="en-US" dirty="0"/>
              <a:t> (“Website”) operated by  AHEL for any information or services (“Services”).</a:t>
            </a:r>
          </a:p>
          <a:p>
            <a:pPr marL="0" indent="0">
              <a:buNone/>
            </a:pPr>
            <a:r>
              <a:rPr lang="en-US" dirty="0"/>
              <a:t>The terms ‘You’ or ‘Your’ refer to you as the User (registered or unregistered) of the Website and/or Services and the terms ‘We’, ‘Us” and ‘Our’ refer to AHEL.</a:t>
            </a:r>
          </a:p>
          <a:p>
            <a:pPr marL="0" indent="0">
              <a:buNone/>
            </a:pPr>
            <a:r>
              <a:rPr lang="en-US" dirty="0"/>
              <a:t>1.ACCESS</a:t>
            </a:r>
          </a:p>
          <a:p>
            <a:pPr marL="0" indent="0">
              <a:buNone/>
            </a:pPr>
            <a:r>
              <a:rPr lang="en-US" dirty="0"/>
              <a:t>We collect Your Personal Information directly from You, from third-parties and automatically through the Our Website. This Personal Information, for instance, would relate to the type of device You are using, the time that You have logged on to Our Website, Your IP address and other Personal Information as listed in Clause 5 below.</a:t>
            </a:r>
          </a:p>
          <a:p>
            <a:pPr marL="0" indent="0">
              <a:buNone/>
            </a:pPr>
            <a:r>
              <a:rPr lang="en-US" dirty="0"/>
              <a:t>You may access the Personal Information shared by You with Us, in the manner given below. You can further choose to share additional Personal Information with Us and you can modify your personal data, by writing to Us on Our below mentioned email id.</a:t>
            </a:r>
          </a:p>
          <a:p>
            <a:pPr marL="0" indent="0">
              <a:buNone/>
            </a:pPr>
            <a:r>
              <a:rPr lang="en-US" dirty="0"/>
              <a:t>We keep in mind that the Personal Information shared by You is accessible to You. You can write to Us at the email id specified in Clause 15.</a:t>
            </a:r>
          </a:p>
          <a:p>
            <a:pPr marL="0" indent="0">
              <a:buNone/>
            </a:pPr>
            <a:r>
              <a:rPr lang="en-US" dirty="0"/>
              <a:t>2.CONSENT</a:t>
            </a:r>
          </a:p>
          <a:p>
            <a:pPr marL="0" indent="0">
              <a:buNone/>
            </a:pPr>
            <a:r>
              <a:rPr lang="en-US" dirty="0"/>
              <a:t>By choosing the Opt-In option on the Website and thereafter, by providing Us Your personal information or availing services of AHEL or by making use of the facilities provided by the Website, it is agreed by You that You have, freely consented to the collection, storage, processing, disclosure and transfer of Your Personal Information in accordance with the provisions of this Privacy Policy and any amendments thereof.</a:t>
            </a:r>
          </a:p>
          <a:p>
            <a:pPr marL="0" indent="0">
              <a:buNone/>
            </a:pPr>
            <a:r>
              <a:rPr lang="en-US" dirty="0"/>
              <a:t>You acknowledge that You have provided Your Personal Information out of your free will and after understanding how it will be used. You also consent that the collection, storage, processing, disclosure and transfer of any Personal and privacy Information shall not cause any wrongful loss to You, if it is done in accordance with the provisions of this Privacy Policy. However, we shall not be liable for any loss that may happen to you owing to the provision of wrongful Personal Information by You.</a:t>
            </a:r>
          </a:p>
          <a:p>
            <a:pPr marL="0" indent="0">
              <a:buNone/>
            </a:pPr>
            <a:r>
              <a:rPr lang="en-US" dirty="0"/>
              <a:t>We will share personal information outside of AHEL only when we have your consent. We will ask for your explicit consent to share any sensitive personal information.</a:t>
            </a:r>
          </a:p>
          <a:p>
            <a:pPr marL="0" indent="0">
              <a:buNone/>
            </a:pPr>
            <a:endParaRPr lang="en-US" dirty="0"/>
          </a:p>
        </p:txBody>
      </p:sp>
    </p:spTree>
    <p:extLst>
      <p:ext uri="{BB962C8B-B14F-4D97-AF65-F5344CB8AC3E}">
        <p14:creationId xmlns:p14="http://schemas.microsoft.com/office/powerpoint/2010/main" val="106845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9827-23EF-9F4B-ADAE-00D809730194}"/>
              </a:ext>
            </a:extLst>
          </p:cNvPr>
          <p:cNvSpPr>
            <a:spLocks noGrp="1"/>
          </p:cNvSpPr>
          <p:nvPr>
            <p:ph type="title"/>
          </p:nvPr>
        </p:nvSpPr>
        <p:spPr/>
        <p:txBody>
          <a:bodyPr/>
          <a:lstStyle/>
          <a:p>
            <a:r>
              <a:rPr lang="en-US" dirty="0"/>
              <a:t>Baseline Summaries</a:t>
            </a:r>
          </a:p>
        </p:txBody>
      </p:sp>
      <p:sp>
        <p:nvSpPr>
          <p:cNvPr id="3" name="Content Placeholder 2">
            <a:extLst>
              <a:ext uri="{FF2B5EF4-FFF2-40B4-BE49-F238E27FC236}">
                <a16:creationId xmlns:a16="http://schemas.microsoft.com/office/drawing/2014/main" id="{16794C1A-682F-E74B-9FDE-E30DEA441D4E}"/>
              </a:ext>
            </a:extLst>
          </p:cNvPr>
          <p:cNvSpPr>
            <a:spLocks noGrp="1"/>
          </p:cNvSpPr>
          <p:nvPr>
            <p:ph idx="1"/>
          </p:nvPr>
        </p:nvSpPr>
        <p:spPr>
          <a:xfrm>
            <a:off x="838200" y="1825625"/>
            <a:ext cx="10515600" cy="4921164"/>
          </a:xfrm>
        </p:spPr>
        <p:txBody>
          <a:bodyPr>
            <a:normAutofit fontScale="85000" lnSpcReduction="20000"/>
          </a:bodyPr>
          <a:lstStyle/>
          <a:p>
            <a:r>
              <a:rPr lang="en-US" dirty="0"/>
              <a:t>BART</a:t>
            </a:r>
          </a:p>
          <a:p>
            <a:pPr lvl="1"/>
            <a:r>
              <a:rPr lang="en-IN" dirty="0"/>
              <a:t>AHEL is committed to respecting the privacy of every personal who shares information or data with AHEL. Your privacy protection is important to us and we strive to take due care and protection of the information, we receive from you, the User. We will share personal information outside of AHEL only when we have your consent.</a:t>
            </a:r>
          </a:p>
          <a:p>
            <a:r>
              <a:rPr lang="en-IN" dirty="0"/>
              <a:t>Pegasus</a:t>
            </a:r>
          </a:p>
          <a:p>
            <a:pPr lvl="1"/>
            <a:r>
              <a:rPr lang="en-IN" dirty="0"/>
              <a:t>This Privacy Policy (“Privacy Policy”) applies to the collection, storage, processing, disclosure and transfer of your Personal Information (defined below) as per the above mentioned laws, particularly when you use the website of https://</a:t>
            </a:r>
            <a:r>
              <a:rPr lang="en-IN" dirty="0" err="1"/>
              <a:t>www.apollohospitals.com</a:t>
            </a:r>
            <a:r>
              <a:rPr lang="en-IN" dirty="0"/>
              <a:t> (“Website”) operated by AHEL for any information or services (“Services”). 2.CONSENT By choosing the Opt-In option on the Website and thereafter, by providing Us Your personal information or availing services of AHEL or by making use of the facilities provided by the Website, it is agreed by You that You have, freely consented to the collection, storage, processing, disclosure and transfer of Your Personal Information in accordance with the provisions of this Privacy Policy and any amendments thereof. You also consent that the collection, storage, processing, disclosure and transfer of any Personal and privacy Information shall not cause any wrongful loss to You, if it is done in accordance with the provisions of this Privacy Policy.</a:t>
            </a:r>
          </a:p>
          <a:p>
            <a:pPr lvl="1"/>
            <a:endParaRPr lang="en-IN" dirty="0"/>
          </a:p>
          <a:p>
            <a:pPr marL="457200" lvl="1" indent="0">
              <a:buNone/>
            </a:pPr>
            <a:r>
              <a:rPr lang="en-US" dirty="0"/>
              <a:t> </a:t>
            </a:r>
          </a:p>
        </p:txBody>
      </p:sp>
    </p:spTree>
    <p:extLst>
      <p:ext uri="{BB962C8B-B14F-4D97-AF65-F5344CB8AC3E}">
        <p14:creationId xmlns:p14="http://schemas.microsoft.com/office/powerpoint/2010/main" val="94977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292C-2EF8-5A4E-A2D4-5F142B68CC11}"/>
              </a:ext>
            </a:extLst>
          </p:cNvPr>
          <p:cNvSpPr>
            <a:spLocks noGrp="1"/>
          </p:cNvSpPr>
          <p:nvPr>
            <p:ph type="title"/>
          </p:nvPr>
        </p:nvSpPr>
        <p:spPr/>
        <p:txBody>
          <a:bodyPr/>
          <a:lstStyle/>
          <a:p>
            <a:r>
              <a:rPr lang="en-US" dirty="0"/>
              <a:t>Sample 2 </a:t>
            </a:r>
          </a:p>
        </p:txBody>
      </p:sp>
      <p:sp>
        <p:nvSpPr>
          <p:cNvPr id="3" name="Content Placeholder 2">
            <a:extLst>
              <a:ext uri="{FF2B5EF4-FFF2-40B4-BE49-F238E27FC236}">
                <a16:creationId xmlns:a16="http://schemas.microsoft.com/office/drawing/2014/main" id="{DDA8462A-87BD-7D44-96C2-4C46D9B89D43}"/>
              </a:ext>
            </a:extLst>
          </p:cNvPr>
          <p:cNvSpPr>
            <a:spLocks noGrp="1"/>
          </p:cNvSpPr>
          <p:nvPr>
            <p:ph idx="1"/>
          </p:nvPr>
        </p:nvSpPr>
        <p:spPr>
          <a:xfrm>
            <a:off x="345989" y="1581665"/>
            <a:ext cx="11007811" cy="5165124"/>
          </a:xfrm>
        </p:spPr>
        <p:txBody>
          <a:bodyPr>
            <a:normAutofit fontScale="47500" lnSpcReduction="20000"/>
          </a:bodyPr>
          <a:lstStyle/>
          <a:p>
            <a:pPr marL="0" indent="0">
              <a:buNone/>
            </a:pPr>
            <a:r>
              <a:rPr lang="en-US" dirty="0"/>
              <a:t>Signal Terms &amp; Privacy Policy</a:t>
            </a:r>
          </a:p>
          <a:p>
            <a:pPr marL="0" indent="0">
              <a:buNone/>
            </a:pPr>
            <a:r>
              <a:rPr lang="en-US" dirty="0"/>
              <a:t>Signal is designed to never collect or store any sensitive information. Signal messages and calls cannot be accessed by us or other third parties because they are always end-to-end encrypted, private, and secure. Our Terms of Service and Privacy Policy are available below.</a:t>
            </a:r>
          </a:p>
          <a:p>
            <a:pPr marL="0" indent="0">
              <a:buNone/>
            </a:pPr>
            <a:r>
              <a:rPr lang="en-US" dirty="0"/>
              <a:t>Terms of Service</a:t>
            </a:r>
          </a:p>
          <a:p>
            <a:pPr marL="0" indent="0">
              <a:buNone/>
            </a:pPr>
            <a:r>
              <a:rPr lang="en-US" dirty="0"/>
              <a:t>Signal Messenger LLC. (“Signal”) utilizes state-of-the-art security and end-to-end encryption to provide private messaging, Internet calling, and other services to users worldwide. You agree to our Terms of Service (“Terms”) by installing or using our apps, services, or website (together, “Services”).</a:t>
            </a:r>
          </a:p>
          <a:p>
            <a:pPr marL="0" indent="0">
              <a:buNone/>
            </a:pPr>
            <a:r>
              <a:rPr lang="en-US" dirty="0"/>
              <a:t>About our services</a:t>
            </a:r>
          </a:p>
          <a:p>
            <a:pPr marL="0" indent="0">
              <a:buNone/>
            </a:pPr>
            <a:r>
              <a:rPr lang="en-US" dirty="0"/>
              <a:t>Minimum Age. You must be at least 13 years old to use our Services. The minimum age to use our Services without parental approval may be higher in your home country.</a:t>
            </a:r>
          </a:p>
          <a:p>
            <a:pPr marL="0" indent="0">
              <a:buNone/>
            </a:pPr>
            <a:r>
              <a:rPr lang="en-US" dirty="0"/>
              <a:t>Account Registration. To create an account you must register for our Services using your phone number. You agree to receive text messages and phone calls (from us or our third-party providers) with verification codes to register for our Services.</a:t>
            </a:r>
          </a:p>
          <a:p>
            <a:pPr marL="0" indent="0">
              <a:buNone/>
            </a:pPr>
            <a:r>
              <a:rPr lang="en-US" dirty="0"/>
              <a:t>Privacy of user data. Signal does not sell, rent or monetize your personal data or content in any way – ever.</a:t>
            </a:r>
          </a:p>
          <a:p>
            <a:pPr marL="0" indent="0">
              <a:buNone/>
            </a:pPr>
            <a:r>
              <a:rPr lang="en-US" dirty="0"/>
              <a:t>Please read our Privacy Policy to understand how we safeguard the information you provide when using our Services. For the purpose of operating our Services, you agree to our data practices as described in our Privacy Policy, as well as the transfer of your encrypted information and metadata to the United States and other countries where we have or use facilities, service providers or partners. Examples would be Third Party Providers sending you a verification code and processing your support tickets.</a:t>
            </a:r>
          </a:p>
          <a:p>
            <a:pPr marL="0" indent="0">
              <a:buNone/>
            </a:pPr>
            <a:r>
              <a:rPr lang="en-US" dirty="0"/>
              <a:t>Software. In order to enable new features and enhanced functionality, you consent to downloading and installing updates to our Services.</a:t>
            </a:r>
          </a:p>
          <a:p>
            <a:pPr marL="0" indent="0">
              <a:buNone/>
            </a:pPr>
            <a:r>
              <a:rPr lang="en-US" dirty="0"/>
              <a:t>Fees and Taxes. You are responsible for data and mobile carrier fees and taxes associated with the devices on which you use our Services.</a:t>
            </a:r>
          </a:p>
          <a:p>
            <a:pPr marL="0" indent="0">
              <a:buNone/>
            </a:pPr>
            <a:r>
              <a:rPr lang="en-US" dirty="0"/>
              <a:t>Using Signal</a:t>
            </a:r>
          </a:p>
          <a:p>
            <a:pPr marL="0" indent="0">
              <a:buNone/>
            </a:pPr>
            <a:r>
              <a:rPr lang="en-US" dirty="0"/>
              <a:t>Our Terms and Policies. You must use our Services according to our Terms and posted policies. If we disable your account for a violation of our Terms, you will not create another account without our permission.</a:t>
            </a:r>
          </a:p>
          <a:p>
            <a:pPr marL="0" indent="0">
              <a:buNone/>
            </a:pPr>
            <a:r>
              <a:rPr lang="en-US" dirty="0"/>
              <a:t>Legal and Acceptable Use. You agree to use our Services only for legal, authorized, and acceptable purposes. You will not use (or assist others in using) our Services in ways that: (a) violate or infringe the rights of Signal, our users, or others, including privacy, publicity, intellectual property, or other proprietary rights; (b) involve sending illegal or impermissible communications such as bulk messaging, auto-messaging, and auto-dialing.</a:t>
            </a:r>
          </a:p>
        </p:txBody>
      </p:sp>
    </p:spTree>
    <p:extLst>
      <p:ext uri="{BB962C8B-B14F-4D97-AF65-F5344CB8AC3E}">
        <p14:creationId xmlns:p14="http://schemas.microsoft.com/office/powerpoint/2010/main" val="135149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2354</Words>
  <Application>Microsoft Macintosh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Applications of NLP in Privacy Policies – Update I</vt:lpstr>
      <vt:lpstr>Project Idea/ Problem Statement</vt:lpstr>
      <vt:lpstr>Data Collection</vt:lpstr>
      <vt:lpstr>Baselines</vt:lpstr>
      <vt:lpstr>Prompting </vt:lpstr>
      <vt:lpstr>How to evaluate?</vt:lpstr>
      <vt:lpstr>Sample 1 - Apollo</vt:lpstr>
      <vt:lpstr>Baseline Summaries</vt:lpstr>
      <vt:lpstr>Sample 2 </vt:lpstr>
      <vt:lpstr>Baseline Summaries</vt:lpstr>
      <vt:lpstr>Prompt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NLP in Privacy Policies</dc:title>
  <dc:creator>PAWAN SASANKA AMMANAMANCHI-150953062</dc:creator>
  <cp:lastModifiedBy>PAWAN SASANKA AMMANAMANCHI-150953062</cp:lastModifiedBy>
  <cp:revision>57</cp:revision>
  <dcterms:created xsi:type="dcterms:W3CDTF">2021-10-08T08:31:08Z</dcterms:created>
  <dcterms:modified xsi:type="dcterms:W3CDTF">2021-11-25T12:30:43Z</dcterms:modified>
</cp:coreProperties>
</file>