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7" r:id="rId3"/>
    <p:sldId id="259" r:id="rId4"/>
    <p:sldId id="271" r:id="rId5"/>
    <p:sldId id="270" r:id="rId6"/>
    <p:sldId id="269" r:id="rId7"/>
    <p:sldId id="272" r:id="rId8"/>
    <p:sldId id="273" r:id="rId9"/>
    <p:sldId id="274"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C74F7-73FF-8B48-A586-8EE6122BE0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44BB29E-2255-BB4E-959D-215A8BDA8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0A51858-4CC1-1648-97D5-7CFC36FFA8E8}"/>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5" name="Footer Placeholder 4">
            <a:extLst>
              <a:ext uri="{FF2B5EF4-FFF2-40B4-BE49-F238E27FC236}">
                <a16:creationId xmlns:a16="http://schemas.microsoft.com/office/drawing/2014/main" id="{AC641962-86AF-7049-B2E6-793B2C1D7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262C9-2ABF-9E48-B5A0-D0FB2AEA8762}"/>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258551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1B1C-364C-114B-BF50-BF90403E23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01C9EC-6EC9-0F41-8DD8-4A8932AF35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8EE7BD-55DA-C740-B862-A61BA5A07445}"/>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5" name="Footer Placeholder 4">
            <a:extLst>
              <a:ext uri="{FF2B5EF4-FFF2-40B4-BE49-F238E27FC236}">
                <a16:creationId xmlns:a16="http://schemas.microsoft.com/office/drawing/2014/main" id="{A8124F43-79E7-8142-9787-125786890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757A2-0B96-6743-A700-04371FABCB70}"/>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282889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2598E-E434-6D43-A181-B438CC986D8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29492C-DCFE-4241-8AF8-3A429315C3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41C6F1-E7F8-F94A-B750-A95420778317}"/>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5" name="Footer Placeholder 4">
            <a:extLst>
              <a:ext uri="{FF2B5EF4-FFF2-40B4-BE49-F238E27FC236}">
                <a16:creationId xmlns:a16="http://schemas.microsoft.com/office/drawing/2014/main" id="{97DE598C-8C9F-8948-B4A7-FE56AEBF0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20F24-3CF3-6C45-B546-09A7C051457B}"/>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121086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E6B7-FAB0-8943-8616-9DB9CA0590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9514A6-204C-D44A-BAF2-B13418660DF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15CB4F-D72C-C645-9100-2AD23C3ACA3F}"/>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5" name="Footer Placeholder 4">
            <a:extLst>
              <a:ext uri="{FF2B5EF4-FFF2-40B4-BE49-F238E27FC236}">
                <a16:creationId xmlns:a16="http://schemas.microsoft.com/office/drawing/2014/main" id="{CCDFD2A2-581A-9C48-BA63-98AFDFA3F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B39A0-C706-D74A-9B13-C96C505763F3}"/>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339462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8EDD-C427-3246-BE9B-CDECCEDA4D4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56A24A1-0F47-5647-840B-9C629147A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4D935B0-8D8F-6F43-90EB-DA36CA2AFE37}"/>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5" name="Footer Placeholder 4">
            <a:extLst>
              <a:ext uri="{FF2B5EF4-FFF2-40B4-BE49-F238E27FC236}">
                <a16:creationId xmlns:a16="http://schemas.microsoft.com/office/drawing/2014/main" id="{54CCDA00-32E6-AA4D-9934-2DD35B05C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BBF1E-99BC-5847-9209-2F1317A9FD9D}"/>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48794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A302-87D6-B842-9614-A7EAE4064A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5DFF0B-FB7E-234D-BF19-1D4F3A842F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358D50B-6D29-014A-BA26-EA8F95E6C5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7E3E229-8C7B-5649-944D-91FEEF62624C}"/>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6" name="Footer Placeholder 5">
            <a:extLst>
              <a:ext uri="{FF2B5EF4-FFF2-40B4-BE49-F238E27FC236}">
                <a16:creationId xmlns:a16="http://schemas.microsoft.com/office/drawing/2014/main" id="{34A12B6F-AF72-5E44-8C0C-DA418ED4F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526A1-2453-4E4B-B276-8B5A4D594A8C}"/>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398242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F4CD-F700-FA4A-B1E3-3DFABC1D6A0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17BA4C-3ECD-804A-A8E9-65AA3FE80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2BD11ED-B22C-F749-85AF-8F18AC23656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E95452F-9EA0-A44E-AFA6-37A42E6A2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2B20E52-1D07-4C4A-9C2D-1AB09B204EB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994D225-FCD4-A14C-B9EB-F1553AC11F63}"/>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8" name="Footer Placeholder 7">
            <a:extLst>
              <a:ext uri="{FF2B5EF4-FFF2-40B4-BE49-F238E27FC236}">
                <a16:creationId xmlns:a16="http://schemas.microsoft.com/office/drawing/2014/main" id="{57A30DF9-19CF-2D45-B335-8030663499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89F7F-81B0-4140-B379-C04EC2DC4B91}"/>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186363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C031-054A-684E-B0D8-01F09F466DD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7B7E48E-2D76-1D4A-AEE5-8EAD5B2445A6}"/>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4" name="Footer Placeholder 3">
            <a:extLst>
              <a:ext uri="{FF2B5EF4-FFF2-40B4-BE49-F238E27FC236}">
                <a16:creationId xmlns:a16="http://schemas.microsoft.com/office/drawing/2014/main" id="{5489E44F-0177-E742-A36E-D0FE5B8D8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CD060F-2986-2F49-9EA0-9B6DEAA19381}"/>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137458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3D2FA-0B69-4640-9615-BF1DC145FA3B}"/>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3" name="Footer Placeholder 2">
            <a:extLst>
              <a:ext uri="{FF2B5EF4-FFF2-40B4-BE49-F238E27FC236}">
                <a16:creationId xmlns:a16="http://schemas.microsoft.com/office/drawing/2014/main" id="{211D27AB-BCF3-054F-A190-5F72CB3754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697E7-4176-894D-9AD2-1136CDDB2CC3}"/>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324941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6AEA-27EC-7649-8A7F-62E1099AEA9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8D61E1-5102-1A4B-ACC0-9F7CFFFF8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886BCFE-11EA-3046-A683-D941638D6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779F67-FC53-804D-AE2E-4657202540DE}"/>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6" name="Footer Placeholder 5">
            <a:extLst>
              <a:ext uri="{FF2B5EF4-FFF2-40B4-BE49-F238E27FC236}">
                <a16:creationId xmlns:a16="http://schemas.microsoft.com/office/drawing/2014/main" id="{C1EE405B-874D-D54B-BC60-AB89BEBEC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30847-E522-9549-9819-56556622DC72}"/>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308750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CD33-9F27-1346-9A0E-6DA028D9F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D2A3662-3195-9E4B-83D4-006758435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3BE6F4-8FAC-314D-B55C-67906F466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346B2E-AA7A-E142-814C-0CE8B3448D6A}"/>
              </a:ext>
            </a:extLst>
          </p:cNvPr>
          <p:cNvSpPr>
            <a:spLocks noGrp="1"/>
          </p:cNvSpPr>
          <p:nvPr>
            <p:ph type="dt" sz="half" idx="10"/>
          </p:nvPr>
        </p:nvSpPr>
        <p:spPr/>
        <p:txBody>
          <a:bodyPr/>
          <a:lstStyle/>
          <a:p>
            <a:fld id="{E1C66775-8AD6-D04C-BCE9-6644B171F38C}" type="datetimeFigureOut">
              <a:rPr lang="en-US" smtClean="0"/>
              <a:t>11/10/21</a:t>
            </a:fld>
            <a:endParaRPr lang="en-US"/>
          </a:p>
        </p:txBody>
      </p:sp>
      <p:sp>
        <p:nvSpPr>
          <p:cNvPr id="6" name="Footer Placeholder 5">
            <a:extLst>
              <a:ext uri="{FF2B5EF4-FFF2-40B4-BE49-F238E27FC236}">
                <a16:creationId xmlns:a16="http://schemas.microsoft.com/office/drawing/2014/main" id="{6B355CDA-5BC4-3045-BFE6-5408FEFC7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E9AA3-A825-964B-8CBC-3715A8E4AE3F}"/>
              </a:ext>
            </a:extLst>
          </p:cNvPr>
          <p:cNvSpPr>
            <a:spLocks noGrp="1"/>
          </p:cNvSpPr>
          <p:nvPr>
            <p:ph type="sldNum" sz="quarter" idx="12"/>
          </p:nvPr>
        </p:nvSpPr>
        <p:spPr/>
        <p:txBody>
          <a:bodyPr/>
          <a:lstStyle/>
          <a:p>
            <a:fld id="{30B64329-0901-BB41-9185-95295935BB97}" type="slidenum">
              <a:rPr lang="en-US" smtClean="0"/>
              <a:t>‹#›</a:t>
            </a:fld>
            <a:endParaRPr lang="en-US"/>
          </a:p>
        </p:txBody>
      </p:sp>
    </p:spTree>
    <p:extLst>
      <p:ext uri="{BB962C8B-B14F-4D97-AF65-F5344CB8AC3E}">
        <p14:creationId xmlns:p14="http://schemas.microsoft.com/office/powerpoint/2010/main" val="217389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EB4E1-CE8E-5E4C-96F4-E2A1DDD4F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27ED6D-327A-5E42-A3B1-B04E29EE3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8404E-A996-0A47-82CC-5CC909019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66775-8AD6-D04C-BCE9-6644B171F38C}" type="datetimeFigureOut">
              <a:rPr lang="en-US" smtClean="0"/>
              <a:t>11/10/21</a:t>
            </a:fld>
            <a:endParaRPr lang="en-US"/>
          </a:p>
        </p:txBody>
      </p:sp>
      <p:sp>
        <p:nvSpPr>
          <p:cNvPr id="5" name="Footer Placeholder 4">
            <a:extLst>
              <a:ext uri="{FF2B5EF4-FFF2-40B4-BE49-F238E27FC236}">
                <a16:creationId xmlns:a16="http://schemas.microsoft.com/office/drawing/2014/main" id="{6B216075-B4A0-3F43-BBBA-5F07A51F2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4178D1-7D80-3B47-8BE1-3A259DE0FE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64329-0901-BB41-9185-95295935BB97}" type="slidenum">
              <a:rPr lang="en-US" smtClean="0"/>
              <a:t>‹#›</a:t>
            </a:fld>
            <a:endParaRPr lang="en-US"/>
          </a:p>
        </p:txBody>
      </p:sp>
    </p:spTree>
    <p:extLst>
      <p:ext uri="{BB962C8B-B14F-4D97-AF65-F5344CB8AC3E}">
        <p14:creationId xmlns:p14="http://schemas.microsoft.com/office/powerpoint/2010/main" val="2070595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4DD7-96F9-A845-B9F5-84E126EC375E}"/>
              </a:ext>
            </a:extLst>
          </p:cNvPr>
          <p:cNvSpPr>
            <a:spLocks noGrp="1"/>
          </p:cNvSpPr>
          <p:nvPr>
            <p:ph type="ctrTitle"/>
          </p:nvPr>
        </p:nvSpPr>
        <p:spPr/>
        <p:txBody>
          <a:bodyPr/>
          <a:lstStyle/>
          <a:p>
            <a:r>
              <a:rPr lang="en-US" dirty="0"/>
              <a:t>Applications of NLP in Privacy Policies – Update II</a:t>
            </a:r>
          </a:p>
        </p:txBody>
      </p:sp>
      <p:sp>
        <p:nvSpPr>
          <p:cNvPr id="3" name="Subtitle 2">
            <a:extLst>
              <a:ext uri="{FF2B5EF4-FFF2-40B4-BE49-F238E27FC236}">
                <a16:creationId xmlns:a16="http://schemas.microsoft.com/office/drawing/2014/main" id="{2A18DE97-FD3F-E747-9160-A8C5C56B1B37}"/>
              </a:ext>
            </a:extLst>
          </p:cNvPr>
          <p:cNvSpPr>
            <a:spLocks noGrp="1"/>
          </p:cNvSpPr>
          <p:nvPr>
            <p:ph type="subTitle" idx="1"/>
          </p:nvPr>
        </p:nvSpPr>
        <p:spPr>
          <a:xfrm>
            <a:off x="1064740" y="4079875"/>
            <a:ext cx="10062519" cy="1655762"/>
          </a:xfrm>
        </p:spPr>
        <p:txBody>
          <a:bodyPr/>
          <a:lstStyle/>
          <a:p>
            <a:r>
              <a:rPr lang="en-US" dirty="0"/>
              <a:t>Pawan </a:t>
            </a:r>
            <a:r>
              <a:rPr lang="en-US" dirty="0" err="1"/>
              <a:t>Sasanka</a:t>
            </a:r>
            <a:r>
              <a:rPr lang="en-US" dirty="0"/>
              <a:t> </a:t>
            </a:r>
            <a:r>
              <a:rPr lang="en-US" dirty="0" err="1"/>
              <a:t>Ammanamanchi</a:t>
            </a:r>
            <a:r>
              <a:rPr lang="en-US" dirty="0"/>
              <a:t> – MS by Research in CSE 2</a:t>
            </a:r>
            <a:r>
              <a:rPr lang="en-US" baseline="30000" dirty="0"/>
              <a:t>nd</a:t>
            </a:r>
            <a:r>
              <a:rPr lang="en-US" dirty="0"/>
              <a:t> year– </a:t>
            </a:r>
            <a:r>
              <a:rPr lang="en-IN" b="1" dirty="0"/>
              <a:t>2020701028 </a:t>
            </a:r>
            <a:endParaRPr lang="en-US" dirty="0"/>
          </a:p>
          <a:p>
            <a:r>
              <a:rPr lang="en-US" dirty="0"/>
              <a:t>Ankita </a:t>
            </a:r>
            <a:r>
              <a:rPr lang="en-US" dirty="0" err="1"/>
              <a:t>Maity</a:t>
            </a:r>
            <a:r>
              <a:rPr lang="en-US" dirty="0"/>
              <a:t> – MS by Research in CSE 1</a:t>
            </a:r>
            <a:r>
              <a:rPr lang="en-US" baseline="30000" dirty="0"/>
              <a:t>st</a:t>
            </a:r>
            <a:r>
              <a:rPr lang="en-US" dirty="0"/>
              <a:t> year- </a:t>
            </a:r>
            <a:r>
              <a:rPr lang="en-IN" b="1" dirty="0"/>
              <a:t>2021701017</a:t>
            </a:r>
          </a:p>
          <a:p>
            <a:endParaRPr lang="en-US" dirty="0"/>
          </a:p>
        </p:txBody>
      </p:sp>
    </p:spTree>
    <p:extLst>
      <p:ext uri="{BB962C8B-B14F-4D97-AF65-F5344CB8AC3E}">
        <p14:creationId xmlns:p14="http://schemas.microsoft.com/office/powerpoint/2010/main" val="336198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2296-D54A-C14D-BF00-B92131D4B29F}"/>
              </a:ext>
            </a:extLst>
          </p:cNvPr>
          <p:cNvSpPr>
            <a:spLocks noGrp="1"/>
          </p:cNvSpPr>
          <p:nvPr>
            <p:ph type="title"/>
          </p:nvPr>
        </p:nvSpPr>
        <p:spPr/>
        <p:txBody>
          <a:bodyPr/>
          <a:lstStyle/>
          <a:p>
            <a:r>
              <a:rPr lang="en-US" dirty="0"/>
              <a:t>BART Output for TED</a:t>
            </a:r>
          </a:p>
        </p:txBody>
      </p:sp>
      <p:sp>
        <p:nvSpPr>
          <p:cNvPr id="3" name="Content Placeholder 2">
            <a:extLst>
              <a:ext uri="{FF2B5EF4-FFF2-40B4-BE49-F238E27FC236}">
                <a16:creationId xmlns:a16="http://schemas.microsoft.com/office/drawing/2014/main" id="{4A787E68-03EF-5C45-8B56-3C4F3372FDE6}"/>
              </a:ext>
            </a:extLst>
          </p:cNvPr>
          <p:cNvSpPr>
            <a:spLocks noGrp="1"/>
          </p:cNvSpPr>
          <p:nvPr>
            <p:ph idx="1"/>
          </p:nvPr>
        </p:nvSpPr>
        <p:spPr/>
        <p:txBody>
          <a:bodyPr>
            <a:normAutofit fontScale="92500" lnSpcReduction="10000"/>
          </a:bodyPr>
          <a:lstStyle/>
          <a:p>
            <a:pPr marL="0" indent="0">
              <a:buNone/>
            </a:pPr>
            <a:r>
              <a:rPr lang="en-IN" dirty="0"/>
              <a:t>"TED encourages its community to discover and share ideas with one another. This privacy policy is intended to inform you of what information we collect and how this information is used. We collect two kinds of information: personal information that you provide directly to us and non-personal </a:t>
            </a:r>
            <a:r>
              <a:rPr lang="en-IN" dirty="0" err="1"/>
              <a:t>information.TED.com</a:t>
            </a:r>
            <a:r>
              <a:rPr lang="en-IN" dirty="0"/>
              <a:t> has no responsibility to publish, remove or edit any of your comments, conversations or other content. We use various technologies to manage </a:t>
            </a:r>
            <a:r>
              <a:rPr lang="en-IN" dirty="0" err="1"/>
              <a:t>TED.com</a:t>
            </a:r>
            <a:r>
              <a:rPr lang="en-IN" dirty="0"/>
              <a:t> and track use of the content we provide. Non-personal information that we collect may be combined with information you provide directly to us. Third parties may perform tasks on our </a:t>
            </a:r>
            <a:r>
              <a:rPr lang="en-IN" dirty="0" err="1"/>
              <a:t>behalf.TED.com's</a:t>
            </a:r>
            <a:r>
              <a:rPr lang="en-IN" dirty="0"/>
              <a:t> privacy policy includes the </a:t>
            </a:r>
            <a:r>
              <a:rPr lang="en-IN" dirty="0" err="1"/>
              <a:t>TED.com</a:t>
            </a:r>
            <a:r>
              <a:rPr lang="en-IN" dirty="0"/>
              <a:t> Terms of Use. We may use the information that we collect to prevent illegal activities. Third parties may independently collect data about you. We do not control the privacy practices of these third - party services." </a:t>
            </a:r>
            <a:endParaRPr lang="en-US" dirty="0"/>
          </a:p>
        </p:txBody>
      </p:sp>
    </p:spTree>
    <p:extLst>
      <p:ext uri="{BB962C8B-B14F-4D97-AF65-F5344CB8AC3E}">
        <p14:creationId xmlns:p14="http://schemas.microsoft.com/office/powerpoint/2010/main" val="8425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5D94-29DE-1248-BC83-4F58FA6DAD74}"/>
              </a:ext>
            </a:extLst>
          </p:cNvPr>
          <p:cNvSpPr>
            <a:spLocks noGrp="1"/>
          </p:cNvSpPr>
          <p:nvPr>
            <p:ph type="title"/>
          </p:nvPr>
        </p:nvSpPr>
        <p:spPr/>
        <p:txBody>
          <a:bodyPr/>
          <a:lstStyle/>
          <a:p>
            <a:r>
              <a:rPr lang="en-US" dirty="0"/>
              <a:t>GPT3 Output for TED</a:t>
            </a:r>
          </a:p>
        </p:txBody>
      </p:sp>
      <p:sp>
        <p:nvSpPr>
          <p:cNvPr id="3" name="Content Placeholder 2">
            <a:extLst>
              <a:ext uri="{FF2B5EF4-FFF2-40B4-BE49-F238E27FC236}">
                <a16:creationId xmlns:a16="http://schemas.microsoft.com/office/drawing/2014/main" id="{BB421CB0-3B04-F34E-8A6F-CE2C80DB6C81}"/>
              </a:ext>
            </a:extLst>
          </p:cNvPr>
          <p:cNvSpPr>
            <a:spLocks noGrp="1"/>
          </p:cNvSpPr>
          <p:nvPr>
            <p:ph idx="1"/>
          </p:nvPr>
        </p:nvSpPr>
        <p:spPr/>
        <p:txBody>
          <a:bodyPr>
            <a:normAutofit fontScale="77500" lnSpcReduction="20000"/>
          </a:bodyPr>
          <a:lstStyle/>
          <a:p>
            <a:pPr marL="0" indent="0">
              <a:buNone/>
            </a:pPr>
            <a:r>
              <a:rPr lang="en-IN" dirty="0"/>
              <a:t>"When you use the internet, people can read everything you write. They can see what you buy, what you search for, and what you say to other people. They can use this information to send you messages.\n||| We are not responsible for the personally identifiable information you choose to submit in these forums, and we have no responsibility to publish, remove or edit any of your comments, conversations or other content. For more information, see the </a:t>
            </a:r>
            <a:r>
              <a:rPr lang="en-IN" dirty="0" err="1"/>
              <a:t>TED.com</a:t>
            </a:r>
            <a:r>
              <a:rPr lang="en-IN" dirty="0"/>
              <a:t> Terms of Use. ||| When you share or recommend any </a:t>
            </a:r>
            <a:r>
              <a:rPr lang="en-IN" dirty="0" err="1"/>
              <a:t>TED.com</a:t>
            </a:r>
            <a:r>
              <a:rPr lang="en-IN" dirty="0"/>
              <a:t> content using your Facebook profile, your action is governed by Facebook's privacy policy. Likewise, when you share or recommend any </a:t>
            </a:r>
            <a:r>
              <a:rPr lang="en-IN" dirty="0" err="1"/>
              <a:t>TED.com</a:t>
            </a:r>
            <a:r>
              <a:rPr lang="en-IN" dirty="0"/>
              <a:t> content through other social media outlets, your actions are governed by their privacy policies. ||| </a:t>
            </a:r>
            <a:r>
              <a:rPr lang="en-IN" dirty="0" err="1"/>
              <a:t>InformationWe</a:t>
            </a:r>
            <a:r>
              <a:rPr lang="en-IN" dirty="0"/>
              <a:t> may use the information we collect to prevent illegal activities, to enforce the </a:t>
            </a:r>
            <a:r>
              <a:rPr lang="en-IN" dirty="0" err="1"/>
              <a:t>TED.com</a:t>
            </a:r>
            <a:r>
              <a:rPr lang="en-IN" dirty="0"/>
              <a:t> Terms of Use, or as otherwise required by law. In addition to the uses identified above, we may use the information we collect for any other purposes disclosed to you at the time we collect your information or pursuant to your consent. Please note that third parties may independently collect data about you, including your IP address and information about the websites you visit and the links you click, through cookies, clicks on links, or other means when you visit or view ads on" </a:t>
            </a:r>
            <a:br>
              <a:rPr lang="en-IN" dirty="0"/>
            </a:br>
            <a:endParaRPr lang="en-IN" dirty="0"/>
          </a:p>
          <a:p>
            <a:pPr marL="0" indent="0">
              <a:buNone/>
            </a:pPr>
            <a:endParaRPr lang="en-US" dirty="0"/>
          </a:p>
        </p:txBody>
      </p:sp>
    </p:spTree>
    <p:extLst>
      <p:ext uri="{BB962C8B-B14F-4D97-AF65-F5344CB8AC3E}">
        <p14:creationId xmlns:p14="http://schemas.microsoft.com/office/powerpoint/2010/main" val="232627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A447-CDC7-D148-A1DD-FBD88EA651C9}"/>
              </a:ext>
            </a:extLst>
          </p:cNvPr>
          <p:cNvSpPr>
            <a:spLocks noGrp="1"/>
          </p:cNvSpPr>
          <p:nvPr>
            <p:ph type="title"/>
          </p:nvPr>
        </p:nvSpPr>
        <p:spPr/>
        <p:txBody>
          <a:bodyPr/>
          <a:lstStyle/>
          <a:p>
            <a:r>
              <a:rPr lang="en-US" dirty="0"/>
              <a:t>Project Idea/ Problem Statement</a:t>
            </a:r>
          </a:p>
        </p:txBody>
      </p:sp>
      <p:sp>
        <p:nvSpPr>
          <p:cNvPr id="3" name="Content Placeholder 2">
            <a:extLst>
              <a:ext uri="{FF2B5EF4-FFF2-40B4-BE49-F238E27FC236}">
                <a16:creationId xmlns:a16="http://schemas.microsoft.com/office/drawing/2014/main" id="{A15400F6-E092-1A41-864C-BB7312733ED2}"/>
              </a:ext>
            </a:extLst>
          </p:cNvPr>
          <p:cNvSpPr>
            <a:spLocks noGrp="1"/>
          </p:cNvSpPr>
          <p:nvPr>
            <p:ph idx="1"/>
          </p:nvPr>
        </p:nvSpPr>
        <p:spPr/>
        <p:txBody>
          <a:bodyPr/>
          <a:lstStyle/>
          <a:p>
            <a:r>
              <a:rPr lang="en-US" dirty="0"/>
              <a:t>Can we detect the readability of the privacy policies? </a:t>
            </a:r>
          </a:p>
          <a:p>
            <a:r>
              <a:rPr lang="en-US" dirty="0"/>
              <a:t>Can we make the readability of privacy policies better? </a:t>
            </a:r>
          </a:p>
        </p:txBody>
      </p:sp>
    </p:spTree>
    <p:extLst>
      <p:ext uri="{BB962C8B-B14F-4D97-AF65-F5344CB8AC3E}">
        <p14:creationId xmlns:p14="http://schemas.microsoft.com/office/powerpoint/2010/main" val="298380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B7DD-D356-C54A-A22F-6BADFA992583}"/>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338DF2CF-7912-3343-95A3-48B435A31CA1}"/>
              </a:ext>
            </a:extLst>
          </p:cNvPr>
          <p:cNvSpPr>
            <a:spLocks noGrp="1"/>
          </p:cNvSpPr>
          <p:nvPr>
            <p:ph idx="1"/>
          </p:nvPr>
        </p:nvSpPr>
        <p:spPr/>
        <p:txBody>
          <a:bodyPr/>
          <a:lstStyle/>
          <a:p>
            <a:r>
              <a:rPr lang="en-US" dirty="0"/>
              <a:t>Per feedback, setting up baseline models to compare the approach to GPT-3</a:t>
            </a:r>
          </a:p>
          <a:p>
            <a:r>
              <a:rPr lang="en-US" dirty="0"/>
              <a:t>Using variety of summarization models – As Baseline</a:t>
            </a:r>
          </a:p>
          <a:p>
            <a:pPr lvl="1"/>
            <a:r>
              <a:rPr lang="en-US" dirty="0"/>
              <a:t>BART</a:t>
            </a:r>
          </a:p>
          <a:p>
            <a:pPr lvl="1"/>
            <a:r>
              <a:rPr lang="en-US" dirty="0"/>
              <a:t>Pegasus (Removed) – Extractive Outputs</a:t>
            </a:r>
          </a:p>
          <a:p>
            <a:r>
              <a:rPr lang="en-US" dirty="0"/>
              <a:t>GPT-3 - Current State of the art language model</a:t>
            </a:r>
          </a:p>
          <a:p>
            <a:pPr lvl="1"/>
            <a:endParaRPr lang="en-US" dirty="0"/>
          </a:p>
        </p:txBody>
      </p:sp>
    </p:spTree>
    <p:extLst>
      <p:ext uri="{BB962C8B-B14F-4D97-AF65-F5344CB8AC3E}">
        <p14:creationId xmlns:p14="http://schemas.microsoft.com/office/powerpoint/2010/main" val="332360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69D4-E1DC-834F-9E5A-D94E93D1681E}"/>
              </a:ext>
            </a:extLst>
          </p:cNvPr>
          <p:cNvSpPr>
            <a:spLocks noGrp="1"/>
          </p:cNvSpPr>
          <p:nvPr>
            <p:ph type="title"/>
          </p:nvPr>
        </p:nvSpPr>
        <p:spPr/>
        <p:txBody>
          <a:bodyPr/>
          <a:lstStyle/>
          <a:p>
            <a:r>
              <a:rPr lang="en-US" dirty="0"/>
              <a:t>Evaluation Metrics (Automated) </a:t>
            </a:r>
          </a:p>
        </p:txBody>
      </p:sp>
      <p:sp>
        <p:nvSpPr>
          <p:cNvPr id="3" name="Content Placeholder 2">
            <a:extLst>
              <a:ext uri="{FF2B5EF4-FFF2-40B4-BE49-F238E27FC236}">
                <a16:creationId xmlns:a16="http://schemas.microsoft.com/office/drawing/2014/main" id="{70C09C10-9748-4C4D-AD3F-AF6D93EBA108}"/>
              </a:ext>
            </a:extLst>
          </p:cNvPr>
          <p:cNvSpPr>
            <a:spLocks noGrp="1"/>
          </p:cNvSpPr>
          <p:nvPr>
            <p:ph idx="1"/>
          </p:nvPr>
        </p:nvSpPr>
        <p:spPr>
          <a:xfrm>
            <a:off x="518984" y="1828799"/>
            <a:ext cx="10834816" cy="4348163"/>
          </a:xfrm>
        </p:spPr>
        <p:txBody>
          <a:bodyPr/>
          <a:lstStyle/>
          <a:p>
            <a:r>
              <a:rPr lang="en-US" dirty="0"/>
              <a:t>Flesch Kincaid Reading score (The Lower the better) - A</a:t>
            </a:r>
            <a:r>
              <a:rPr lang="en-IN" dirty="0" err="1"/>
              <a:t>pproximate</a:t>
            </a:r>
            <a:r>
              <a:rPr lang="en-IN" dirty="0"/>
              <a:t> reading grade level of a text. </a:t>
            </a:r>
            <a:endParaRPr lang="en-US" dirty="0"/>
          </a:p>
          <a:p>
            <a:r>
              <a:rPr lang="en-US" dirty="0"/>
              <a:t>Flesch Reading Ease score (The Higher the better) – Scores along complexity of sentences and words, but assumes that long words are necessarily complex</a:t>
            </a:r>
          </a:p>
          <a:p>
            <a:r>
              <a:rPr lang="en-US" dirty="0"/>
              <a:t>Gunning Fog Score (The Lower the better) – Upgrade of Flesch Reading Ease Score, Calculates percentage of complex words as percentage of total while measuring</a:t>
            </a:r>
          </a:p>
          <a:p>
            <a:r>
              <a:rPr lang="en-US" dirty="0"/>
              <a:t>SMOG Score (The Lower the better) – Useful for Health Readability, Domains with High Technicality, Adjusts score for complexity of words</a:t>
            </a:r>
          </a:p>
          <a:p>
            <a:pPr marL="0" indent="0">
              <a:buNone/>
            </a:pPr>
            <a:endParaRPr lang="en-US" dirty="0"/>
          </a:p>
        </p:txBody>
      </p:sp>
    </p:spTree>
    <p:extLst>
      <p:ext uri="{BB962C8B-B14F-4D97-AF65-F5344CB8AC3E}">
        <p14:creationId xmlns:p14="http://schemas.microsoft.com/office/powerpoint/2010/main" val="85970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79F9-1B95-5545-919A-FCFD229EC63B}"/>
              </a:ext>
            </a:extLst>
          </p:cNvPr>
          <p:cNvSpPr>
            <a:spLocks noGrp="1"/>
          </p:cNvSpPr>
          <p:nvPr>
            <p:ph type="title"/>
          </p:nvPr>
        </p:nvSpPr>
        <p:spPr/>
        <p:txBody>
          <a:bodyPr/>
          <a:lstStyle/>
          <a:p>
            <a:r>
              <a:rPr lang="en-US" dirty="0"/>
              <a:t>Trends Observed</a:t>
            </a:r>
          </a:p>
        </p:txBody>
      </p:sp>
      <p:sp>
        <p:nvSpPr>
          <p:cNvPr id="3" name="Content Placeholder 2">
            <a:extLst>
              <a:ext uri="{FF2B5EF4-FFF2-40B4-BE49-F238E27FC236}">
                <a16:creationId xmlns:a16="http://schemas.microsoft.com/office/drawing/2014/main" id="{97D1CCE0-33BC-AC44-8985-28F1E87924F2}"/>
              </a:ext>
            </a:extLst>
          </p:cNvPr>
          <p:cNvSpPr>
            <a:spLocks noGrp="1"/>
          </p:cNvSpPr>
          <p:nvPr>
            <p:ph idx="1"/>
          </p:nvPr>
        </p:nvSpPr>
        <p:spPr>
          <a:xfrm>
            <a:off x="635343" y="1690688"/>
            <a:ext cx="10921314" cy="4486275"/>
          </a:xfrm>
        </p:spPr>
        <p:txBody>
          <a:bodyPr/>
          <a:lstStyle/>
          <a:p>
            <a:r>
              <a:rPr lang="en-US" dirty="0"/>
              <a:t>GPT-3 always results in improving readability of the privacy policy </a:t>
            </a:r>
          </a:p>
          <a:p>
            <a:r>
              <a:rPr lang="en-US" dirty="0"/>
              <a:t>BART improves on SMOG and FOG scores but consistently sacrifices plain readability of the document </a:t>
            </a:r>
          </a:p>
          <a:p>
            <a:r>
              <a:rPr lang="en-US" dirty="0"/>
              <a:t>BART outputs are very precise </a:t>
            </a:r>
          </a:p>
          <a:p>
            <a:r>
              <a:rPr lang="en-US" dirty="0"/>
              <a:t>GPT-3 outputs are more open ended but understandable</a:t>
            </a:r>
          </a:p>
          <a:p>
            <a:r>
              <a:rPr lang="en-US" dirty="0"/>
              <a:t>Both the approaches improve on readability of underlying document </a:t>
            </a:r>
          </a:p>
        </p:txBody>
      </p:sp>
    </p:spTree>
    <p:extLst>
      <p:ext uri="{BB962C8B-B14F-4D97-AF65-F5344CB8AC3E}">
        <p14:creationId xmlns:p14="http://schemas.microsoft.com/office/powerpoint/2010/main" val="2869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0839-D5BD-5148-8B2F-D4810E2F95DA}"/>
              </a:ext>
            </a:extLst>
          </p:cNvPr>
          <p:cNvSpPr>
            <a:spLocks noGrp="1"/>
          </p:cNvSpPr>
          <p:nvPr>
            <p:ph type="title"/>
          </p:nvPr>
        </p:nvSpPr>
        <p:spPr/>
        <p:txBody>
          <a:bodyPr>
            <a:normAutofit/>
          </a:bodyPr>
          <a:lstStyle/>
          <a:p>
            <a:r>
              <a:rPr lang="en-US" dirty="0"/>
              <a:t>Potential issues of using NLP models</a:t>
            </a:r>
          </a:p>
        </p:txBody>
      </p:sp>
      <p:sp>
        <p:nvSpPr>
          <p:cNvPr id="3" name="Content Placeholder 2">
            <a:extLst>
              <a:ext uri="{FF2B5EF4-FFF2-40B4-BE49-F238E27FC236}">
                <a16:creationId xmlns:a16="http://schemas.microsoft.com/office/drawing/2014/main" id="{9E033599-86E5-C94C-8962-FF8CAF51F487}"/>
              </a:ext>
            </a:extLst>
          </p:cNvPr>
          <p:cNvSpPr>
            <a:spLocks noGrp="1"/>
          </p:cNvSpPr>
          <p:nvPr>
            <p:ph idx="1"/>
          </p:nvPr>
        </p:nvSpPr>
        <p:spPr>
          <a:xfrm>
            <a:off x="543697" y="1915297"/>
            <a:ext cx="10810103" cy="4261666"/>
          </a:xfrm>
        </p:spPr>
        <p:txBody>
          <a:bodyPr>
            <a:normAutofit/>
          </a:bodyPr>
          <a:lstStyle/>
          <a:p>
            <a:r>
              <a:rPr lang="en-US" dirty="0"/>
              <a:t>Summarization is Lossy compression of Privacy policies </a:t>
            </a:r>
          </a:p>
          <a:p>
            <a:pPr lvl="1"/>
            <a:r>
              <a:rPr lang="en-US" dirty="0"/>
              <a:t>Information may be lost </a:t>
            </a:r>
          </a:p>
          <a:p>
            <a:pPr lvl="1"/>
            <a:r>
              <a:rPr lang="en-US" dirty="0"/>
              <a:t>Key terms may be lost (Legalese) </a:t>
            </a:r>
          </a:p>
          <a:p>
            <a:r>
              <a:rPr lang="en-US" dirty="0"/>
              <a:t>Abstractive Models have biases and some of these biases manipulate information </a:t>
            </a:r>
          </a:p>
          <a:p>
            <a:pPr lvl="1"/>
            <a:r>
              <a:rPr lang="en-US" dirty="0"/>
              <a:t>Intrinsic Bias (information found in source document is misrepresented) </a:t>
            </a:r>
          </a:p>
          <a:p>
            <a:pPr lvl="1"/>
            <a:r>
              <a:rPr lang="en-US" dirty="0"/>
              <a:t>Extrinsic Bias (Information not found in source document is added) </a:t>
            </a:r>
          </a:p>
          <a:p>
            <a:r>
              <a:rPr lang="en-US" dirty="0"/>
              <a:t>Sensitivity to Hyperparameters (Initial cost of deployment)</a:t>
            </a:r>
          </a:p>
          <a:p>
            <a:r>
              <a:rPr lang="en-US" dirty="0"/>
              <a:t>Human Guidance REQUIRED!</a:t>
            </a:r>
          </a:p>
        </p:txBody>
      </p:sp>
    </p:spTree>
    <p:extLst>
      <p:ext uri="{BB962C8B-B14F-4D97-AF65-F5344CB8AC3E}">
        <p14:creationId xmlns:p14="http://schemas.microsoft.com/office/powerpoint/2010/main" val="189517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7E81-711D-3C4B-A1C6-0AA644907D39}"/>
              </a:ext>
            </a:extLst>
          </p:cNvPr>
          <p:cNvSpPr>
            <a:spLocks noGrp="1"/>
          </p:cNvSpPr>
          <p:nvPr>
            <p:ph type="title"/>
          </p:nvPr>
        </p:nvSpPr>
        <p:spPr/>
        <p:txBody>
          <a:bodyPr/>
          <a:lstStyle/>
          <a:p>
            <a:r>
              <a:rPr lang="en-US" dirty="0"/>
              <a:t>What is left?</a:t>
            </a:r>
          </a:p>
        </p:txBody>
      </p:sp>
      <p:sp>
        <p:nvSpPr>
          <p:cNvPr id="3" name="Content Placeholder 2">
            <a:extLst>
              <a:ext uri="{FF2B5EF4-FFF2-40B4-BE49-F238E27FC236}">
                <a16:creationId xmlns:a16="http://schemas.microsoft.com/office/drawing/2014/main" id="{D3631C43-FA09-5546-A444-07B40019D3D2}"/>
              </a:ext>
            </a:extLst>
          </p:cNvPr>
          <p:cNvSpPr>
            <a:spLocks noGrp="1"/>
          </p:cNvSpPr>
          <p:nvPr>
            <p:ph idx="1"/>
          </p:nvPr>
        </p:nvSpPr>
        <p:spPr/>
        <p:txBody>
          <a:bodyPr/>
          <a:lstStyle/>
          <a:p>
            <a:r>
              <a:rPr lang="en-US" dirty="0"/>
              <a:t>Human Evaluation of Outputs and preferences</a:t>
            </a:r>
          </a:p>
          <a:p>
            <a:pPr lvl="1"/>
            <a:r>
              <a:rPr lang="en-US" dirty="0"/>
              <a:t>Do they prefer readable privacy policies more? </a:t>
            </a:r>
          </a:p>
          <a:p>
            <a:pPr lvl="1"/>
            <a:r>
              <a:rPr lang="en-US" dirty="0"/>
              <a:t>Are the readable privacy policies helping them understand the information?</a:t>
            </a:r>
          </a:p>
        </p:txBody>
      </p:sp>
    </p:spTree>
    <p:extLst>
      <p:ext uri="{BB962C8B-B14F-4D97-AF65-F5344CB8AC3E}">
        <p14:creationId xmlns:p14="http://schemas.microsoft.com/office/powerpoint/2010/main" val="122836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072A-623D-9242-91DC-0CAD1AEAD452}"/>
              </a:ext>
            </a:extLst>
          </p:cNvPr>
          <p:cNvSpPr>
            <a:spLocks noGrp="1"/>
          </p:cNvSpPr>
          <p:nvPr>
            <p:ph type="title"/>
          </p:nvPr>
        </p:nvSpPr>
        <p:spPr/>
        <p:txBody>
          <a:bodyPr/>
          <a:lstStyle/>
          <a:p>
            <a:r>
              <a:rPr lang="en-US" dirty="0"/>
              <a:t>Scores of a Health Privacy report [KALEIDA HEALTH]</a:t>
            </a:r>
          </a:p>
        </p:txBody>
      </p:sp>
      <p:sp>
        <p:nvSpPr>
          <p:cNvPr id="3" name="Content Placeholder 2">
            <a:extLst>
              <a:ext uri="{FF2B5EF4-FFF2-40B4-BE49-F238E27FC236}">
                <a16:creationId xmlns:a16="http://schemas.microsoft.com/office/drawing/2014/main" id="{E4FB621D-E264-6249-87DD-8753FF2013BE}"/>
              </a:ext>
            </a:extLst>
          </p:cNvPr>
          <p:cNvSpPr>
            <a:spLocks noGrp="1"/>
          </p:cNvSpPr>
          <p:nvPr>
            <p:ph idx="1"/>
          </p:nvPr>
        </p:nvSpPr>
        <p:spPr>
          <a:xfrm>
            <a:off x="838200" y="5226773"/>
            <a:ext cx="7587663" cy="950190"/>
          </a:xfrm>
        </p:spPr>
        <p:txBody>
          <a:bodyPr/>
          <a:lstStyle/>
          <a:p>
            <a:endParaRPr lang="en-US" dirty="0"/>
          </a:p>
        </p:txBody>
      </p:sp>
      <p:sp>
        <p:nvSpPr>
          <p:cNvPr id="4" name="Rectangle 1">
            <a:extLst>
              <a:ext uri="{FF2B5EF4-FFF2-40B4-BE49-F238E27FC236}">
                <a16:creationId xmlns:a16="http://schemas.microsoft.com/office/drawing/2014/main" id="{EC9D04A2-CF48-0543-8552-C10F20A26F68}"/>
              </a:ext>
            </a:extLst>
          </p:cNvPr>
          <p:cNvSpPr>
            <a:spLocks noChangeArrowheads="1"/>
          </p:cNvSpPr>
          <p:nvPr/>
        </p:nvSpPr>
        <p:spPr bwMode="auto">
          <a:xfrm flipV="1">
            <a:off x="0" y="-10233424"/>
            <a:ext cx="6096000" cy="1625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egoe UI" panose="020B0502040204020203" pitchFamily="34" charset="0"/>
              </a:rPr>
              <a:t>[1:59 pm] Pawan </a:t>
            </a:r>
            <a:r>
              <a:rPr kumimoji="0" lang="en-US" altLang="en-US" sz="1000" b="0" i="0" u="none" strike="noStrike" cap="none" normalizeH="0" baseline="0" dirty="0" err="1">
                <a:ln>
                  <a:noFill/>
                </a:ln>
                <a:solidFill>
                  <a:schemeClr val="tx1"/>
                </a:solidFill>
                <a:effectLst/>
                <a:latin typeface="Segoe UI" panose="020B0502040204020203" pitchFamily="34" charset="0"/>
              </a:rPr>
              <a:t>Sasanka</a:t>
            </a:r>
            <a:r>
              <a:rPr kumimoji="0" lang="en-US" altLang="en-US" sz="1000" b="0" i="0" u="none" strike="noStrike" cap="none" normalizeH="0" baseline="0" dirty="0">
                <a:ln>
                  <a:noFill/>
                </a:ln>
                <a:solidFill>
                  <a:schemeClr val="tx1"/>
                </a:solidFill>
                <a:effectLst/>
                <a:latin typeface="Segoe UI" panose="020B0502040204020203" pitchFamily="34" charset="0"/>
              </a:rPr>
              <a:t> </a:t>
            </a:r>
            <a:r>
              <a:rPr kumimoji="0" lang="en-US" altLang="en-US" sz="1000" b="0" i="0" u="none" strike="noStrike" cap="none" normalizeH="0" baseline="0" dirty="0" err="1">
                <a:ln>
                  <a:noFill/>
                </a:ln>
                <a:solidFill>
                  <a:schemeClr val="tx1"/>
                </a:solidFill>
                <a:effectLst/>
                <a:latin typeface="Segoe UI" panose="020B0502040204020203" pitchFamily="34" charset="0"/>
              </a:rPr>
              <a:t>Ammanamanch</a:t>
            </a:r>
            <a:endParaRPr kumimoji="0" lang="en-US" altLang="en-US" sz="1000" b="0" i="0" u="none" strike="noStrike" cap="none" normalizeH="0" baseline="0" dirty="0">
              <a:ln>
                <a:noFill/>
              </a:ln>
              <a:solidFill>
                <a:schemeClr val="tx1"/>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egoe UI" panose="020B0502040204020203" pitchFamily="34" charset="0"/>
              </a:rPr>
              <a:t>  </a:t>
            </a:r>
            <a:r>
              <a:rPr kumimoji="0" lang="en-US" altLang="en-US" sz="30500" b="0" i="0" u="none" strike="noStrike" cap="none" normalizeH="0" baseline="0" dirty="0">
                <a:ln>
                  <a:noFill/>
                </a:ln>
                <a:solidFill>
                  <a:schemeClr val="tx1"/>
                </a:solidFill>
                <a:effectLst/>
                <a:latin typeface="Segoe UI" panose="020B0502040204020203" pitchFamily="34"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000" b="0" i="0" u="none" strike="noStrike" cap="none" normalizeH="0" baseline="0" dirty="0">
              <a:ln>
                <a:noFill/>
              </a:ln>
              <a:solidFill>
                <a:schemeClr val="tx1"/>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egoe UI" panose="020B0502040204020203" pitchFamily="34" charset="0"/>
              </a:rPr>
              <a:t>[2:00 pm] Pawan </a:t>
            </a:r>
            <a:r>
              <a:rPr kumimoji="0" lang="en-US" altLang="en-US" sz="1000" b="0" i="0" u="none" strike="noStrike" cap="none" normalizeH="0" baseline="0" dirty="0" err="1">
                <a:ln>
                  <a:noFill/>
                </a:ln>
                <a:solidFill>
                  <a:schemeClr val="tx1"/>
                </a:solidFill>
                <a:effectLst/>
                <a:latin typeface="Segoe UI" panose="020B0502040204020203" pitchFamily="34" charset="0"/>
              </a:rPr>
              <a:t>Sasanka</a:t>
            </a:r>
            <a:r>
              <a:rPr kumimoji="0" lang="en-US" altLang="en-US" sz="1000" b="0" i="0" u="none" strike="noStrike" cap="none" normalizeH="0" baseline="0" dirty="0">
                <a:ln>
                  <a:noFill/>
                </a:ln>
                <a:solidFill>
                  <a:schemeClr val="tx1"/>
                </a:solidFill>
                <a:effectLst/>
                <a:latin typeface="Segoe UI" panose="020B0502040204020203" pitchFamily="34" charset="0"/>
              </a:rPr>
              <a:t> </a:t>
            </a:r>
            <a:r>
              <a:rPr kumimoji="0" lang="en-US" altLang="en-US" sz="1000" b="0" i="0" u="none" strike="noStrike" cap="none" normalizeH="0" baseline="0" dirty="0" err="1">
                <a:ln>
                  <a:noFill/>
                </a:ln>
                <a:solidFill>
                  <a:schemeClr val="tx1"/>
                </a:solidFill>
                <a:effectLst/>
                <a:latin typeface="Segoe UI" panose="020B0502040204020203" pitchFamily="34" charset="0"/>
              </a:rPr>
              <a:t>Ammanamanch</a:t>
            </a:r>
            <a:endParaRPr kumimoji="0" lang="en-US" altLang="en-US" sz="1000" b="0" i="0" u="none" strike="noStrike" cap="none" normalizeH="0" baseline="0" dirty="0">
              <a:ln>
                <a:noFill/>
              </a:ln>
              <a:solidFill>
                <a:schemeClr val="tx1"/>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egoe UI" panose="020B0502040204020203" pitchFamily="34" charset="0"/>
              </a:rPr>
              <a:t>  </a:t>
            </a:r>
            <a:r>
              <a:rPr kumimoji="0" lang="en-US" altLang="en-US" sz="19600" b="0" i="0" u="none" strike="noStrike" cap="none" normalizeH="0" baseline="0" dirty="0">
                <a:ln>
                  <a:noFill/>
                </a:ln>
                <a:solidFill>
                  <a:schemeClr val="tx1"/>
                </a:solidFill>
                <a:effectLst/>
                <a:latin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image">
            <a:extLst>
              <a:ext uri="{FF2B5EF4-FFF2-40B4-BE49-F238E27FC236}">
                <a16:creationId xmlns:a16="http://schemas.microsoft.com/office/drawing/2014/main" id="{D24977CA-7FC2-0A4E-97CB-79EAC7EAF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1033222"/>
            <a:ext cx="7331075" cy="35005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mage">
            <a:extLst>
              <a:ext uri="{FF2B5EF4-FFF2-40B4-BE49-F238E27FC236}">
                <a16:creationId xmlns:a16="http://schemas.microsoft.com/office/drawing/2014/main" id="{B2886D42-2D45-2442-891E-2DD025526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163" y="4118518"/>
            <a:ext cx="7331075" cy="224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72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47BA-0320-224D-864B-B761926C188D}"/>
              </a:ext>
            </a:extLst>
          </p:cNvPr>
          <p:cNvSpPr>
            <a:spLocks noGrp="1"/>
          </p:cNvSpPr>
          <p:nvPr>
            <p:ph type="title"/>
          </p:nvPr>
        </p:nvSpPr>
        <p:spPr/>
        <p:txBody>
          <a:bodyPr/>
          <a:lstStyle/>
          <a:p>
            <a:r>
              <a:rPr lang="en-US" dirty="0"/>
              <a:t>Scores for TED Privacy Policy</a:t>
            </a:r>
          </a:p>
        </p:txBody>
      </p:sp>
      <p:pic>
        <p:nvPicPr>
          <p:cNvPr id="2050" name="Picture 2" descr="image">
            <a:extLst>
              <a:ext uri="{FF2B5EF4-FFF2-40B4-BE49-F238E27FC236}">
                <a16:creationId xmlns:a16="http://schemas.microsoft.com/office/drawing/2014/main" id="{5B14F1B2-6F1F-7343-92DA-E842499862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234" y="1690688"/>
            <a:ext cx="6225988" cy="38801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2EF58B4-B310-BC44-A19A-FC58681A2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172" y="4410076"/>
            <a:ext cx="7841828" cy="237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84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822</Words>
  <Application>Microsoft Macintosh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Applications of NLP in Privacy Policies – Update II</vt:lpstr>
      <vt:lpstr>Project Idea/ Problem Statement</vt:lpstr>
      <vt:lpstr>Models</vt:lpstr>
      <vt:lpstr>Evaluation Metrics (Automated) </vt:lpstr>
      <vt:lpstr>Trends Observed</vt:lpstr>
      <vt:lpstr>Potential issues of using NLP models</vt:lpstr>
      <vt:lpstr>What is left?</vt:lpstr>
      <vt:lpstr>Scores of a Health Privacy report [KALEIDA HEALTH]</vt:lpstr>
      <vt:lpstr>Scores for TED Privacy Policy</vt:lpstr>
      <vt:lpstr>BART Output for TED</vt:lpstr>
      <vt:lpstr>GPT3 Output for 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NLP in Privacy Policies – Update II</dc:title>
  <dc:creator>PAWAN SASANKA AMMANAMANCHI-150953062</dc:creator>
  <cp:lastModifiedBy>PAWAN SASANKA AMMANAMANCHI-150953062</cp:lastModifiedBy>
  <cp:revision>47</cp:revision>
  <dcterms:created xsi:type="dcterms:W3CDTF">2021-11-10T09:45:46Z</dcterms:created>
  <dcterms:modified xsi:type="dcterms:W3CDTF">2021-11-10T11:49:07Z</dcterms:modified>
</cp:coreProperties>
</file>