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58" r:id="rId4"/>
    <p:sldId id="260" r:id="rId5"/>
    <p:sldId id="261" r:id="rId6"/>
    <p:sldId id="262" r:id="rId7"/>
    <p:sldId id="291" r:id="rId8"/>
    <p:sldId id="263" r:id="rId9"/>
    <p:sldId id="264" r:id="rId10"/>
    <p:sldId id="277"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90"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68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43B7-C3E0-41CD-A3FD-AEFD9B8D0B4B}"/>
              </a:ext>
            </a:extLst>
          </p:cNvPr>
          <p:cNvSpPr>
            <a:spLocks noGrp="1"/>
          </p:cNvSpPr>
          <p:nvPr>
            <p:ph type="ctrTitle"/>
          </p:nvPr>
        </p:nvSpPr>
        <p:spPr/>
        <p:txBody>
          <a:bodyPr>
            <a:normAutofit/>
          </a:bodyPr>
          <a:lstStyle/>
          <a:p>
            <a:r>
              <a:rPr lang="en-IN" sz="6000" dirty="0">
                <a:solidFill>
                  <a:schemeClr val="bg2"/>
                </a:solidFill>
              </a:rPr>
              <a:t>Remote healthcare</a:t>
            </a:r>
          </a:p>
        </p:txBody>
      </p:sp>
      <p:sp>
        <p:nvSpPr>
          <p:cNvPr id="3" name="Subtitle 2">
            <a:extLst>
              <a:ext uri="{FF2B5EF4-FFF2-40B4-BE49-F238E27FC236}">
                <a16:creationId xmlns:a16="http://schemas.microsoft.com/office/drawing/2014/main" id="{058C9A4D-8D24-4A42-B7B6-C3C2C4A7260A}"/>
              </a:ext>
            </a:extLst>
          </p:cNvPr>
          <p:cNvSpPr>
            <a:spLocks noGrp="1"/>
          </p:cNvSpPr>
          <p:nvPr>
            <p:ph type="subTitle" idx="1"/>
          </p:nvPr>
        </p:nvSpPr>
        <p:spPr/>
        <p:txBody>
          <a:bodyPr/>
          <a:lstStyle/>
          <a:p>
            <a:r>
              <a:rPr lang="en-IN" i="1" dirty="0">
                <a:solidFill>
                  <a:schemeClr val="tx1"/>
                </a:solidFill>
              </a:rPr>
              <a:t>By Ankita maity</a:t>
            </a:r>
          </a:p>
        </p:txBody>
      </p:sp>
    </p:spTree>
    <p:extLst>
      <p:ext uri="{BB962C8B-B14F-4D97-AF65-F5344CB8AC3E}">
        <p14:creationId xmlns:p14="http://schemas.microsoft.com/office/powerpoint/2010/main" val="323176700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21D595-34A6-4718-869C-C272C54D6EFF}"/>
              </a:ext>
            </a:extLst>
          </p:cNvPr>
          <p:cNvSpPr/>
          <p:nvPr/>
        </p:nvSpPr>
        <p:spPr>
          <a:xfrm>
            <a:off x="853440" y="578118"/>
            <a:ext cx="10576560" cy="6124754"/>
          </a:xfrm>
          <a:prstGeom prst="rect">
            <a:avLst/>
          </a:prstGeom>
        </p:spPr>
        <p:txBody>
          <a:bodyPr wrap="square">
            <a:spAutoFit/>
          </a:bodyPr>
          <a:lstStyle/>
          <a:p>
            <a:pPr marL="457200" indent="-457200">
              <a:buFont typeface="Arial" panose="020B0604020202020204" pitchFamily="34" charset="0"/>
              <a:buChar char="•"/>
            </a:pPr>
            <a:r>
              <a:rPr lang="en-IN" sz="2800" dirty="0">
                <a:ea typeface="Noto Sans CJK SC Regular"/>
              </a:rPr>
              <a:t>In 1967 one of the first remote healthcare clinics was founded by Kenneth Bird at Massachusetts General Hospital. </a:t>
            </a: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endParaRPr lang="en-IN" sz="2800" dirty="0">
              <a:ea typeface="Noto Sans CJK SC Regular"/>
            </a:endParaRPr>
          </a:p>
          <a:p>
            <a:pPr marL="457200" indent="-457200">
              <a:buFont typeface="Arial" panose="020B0604020202020204" pitchFamily="34" charset="0"/>
              <a:buChar char="•"/>
            </a:pPr>
            <a:r>
              <a:rPr lang="en-IN" sz="2800" dirty="0">
                <a:ea typeface="Noto Sans CJK SC Regular"/>
              </a:rPr>
              <a:t>The clinic addressed the fundamental problem of delivering occupational and emergency health services to employees and travellers at Boston's </a:t>
            </a:r>
            <a:r>
              <a:rPr lang="en-IN" sz="2800" dirty="0">
                <a:uFill>
                  <a:solidFill>
                    <a:srgbClr val="000000"/>
                  </a:solidFill>
                </a:uFill>
                <a:ea typeface="Noto Sans CJK SC Regular"/>
                <a:cs typeface="Lohit Devanagari"/>
              </a:rPr>
              <a:t>Logan International Airport</a:t>
            </a:r>
            <a:r>
              <a:rPr lang="en-IN" sz="2800" dirty="0">
                <a:ea typeface="Noto Sans CJK SC Regular"/>
              </a:rPr>
              <a:t>, located three congested miles from the hospital. Over 1,000 patients are documented as having received remote treatment from doctors at MGH using the clinic's two-way audio-visual microwave circuit. </a:t>
            </a:r>
          </a:p>
        </p:txBody>
      </p:sp>
      <p:pic>
        <p:nvPicPr>
          <p:cNvPr id="4" name="Picture 3">
            <a:extLst>
              <a:ext uri="{FF2B5EF4-FFF2-40B4-BE49-F238E27FC236}">
                <a16:creationId xmlns:a16="http://schemas.microsoft.com/office/drawing/2014/main" id="{2F5846F1-BF6C-4B50-9232-68F9F94AF2C8}"/>
              </a:ext>
            </a:extLst>
          </p:cNvPr>
          <p:cNvPicPr>
            <a:picLocks noChangeAspect="1"/>
          </p:cNvPicPr>
          <p:nvPr/>
        </p:nvPicPr>
        <p:blipFill>
          <a:blip r:embed="rId2"/>
          <a:stretch>
            <a:fillRect/>
          </a:stretch>
        </p:blipFill>
        <p:spPr>
          <a:xfrm>
            <a:off x="3745230" y="1568817"/>
            <a:ext cx="4152900" cy="2333625"/>
          </a:xfrm>
          <a:prstGeom prst="rect">
            <a:avLst/>
          </a:prstGeom>
        </p:spPr>
      </p:pic>
    </p:spTree>
    <p:extLst>
      <p:ext uri="{BB962C8B-B14F-4D97-AF65-F5344CB8AC3E}">
        <p14:creationId xmlns:p14="http://schemas.microsoft.com/office/powerpoint/2010/main" val="384536326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C7EC-B6D9-4318-961D-31AFA65E2CAE}"/>
              </a:ext>
            </a:extLst>
          </p:cNvPr>
          <p:cNvSpPr>
            <a:spLocks noGrp="1"/>
          </p:cNvSpPr>
          <p:nvPr>
            <p:ph type="title"/>
          </p:nvPr>
        </p:nvSpPr>
        <p:spPr/>
        <p:txBody>
          <a:bodyPr/>
          <a:lstStyle/>
          <a:p>
            <a:pPr algn="ctr"/>
            <a:r>
              <a:rPr lang="en-IN" u="sng" dirty="0">
                <a:solidFill>
                  <a:schemeClr val="bg2"/>
                </a:solidFill>
              </a:rPr>
              <a:t>EXISTING STATE OF THE ART</a:t>
            </a:r>
          </a:p>
        </p:txBody>
      </p:sp>
      <p:sp>
        <p:nvSpPr>
          <p:cNvPr id="3" name="Content Placeholder 2">
            <a:extLst>
              <a:ext uri="{FF2B5EF4-FFF2-40B4-BE49-F238E27FC236}">
                <a16:creationId xmlns:a16="http://schemas.microsoft.com/office/drawing/2014/main" id="{F1AB669C-5EEA-4408-8FAA-9AEC33AED675}"/>
              </a:ext>
            </a:extLst>
          </p:cNvPr>
          <p:cNvSpPr>
            <a:spLocks noGrp="1"/>
          </p:cNvSpPr>
          <p:nvPr>
            <p:ph sz="half" idx="1"/>
          </p:nvPr>
        </p:nvSpPr>
        <p:spPr/>
        <p:txBody>
          <a:bodyPr/>
          <a:lstStyle/>
          <a:p>
            <a:r>
              <a:rPr lang="en-IN" i="1" dirty="0"/>
              <a:t>How is remote heathcare practised today?</a:t>
            </a:r>
          </a:p>
          <a:p>
            <a:endParaRPr lang="en-IN" i="1" dirty="0"/>
          </a:p>
          <a:p>
            <a:endParaRPr lang="en-IN" i="1" dirty="0"/>
          </a:p>
          <a:p>
            <a:endParaRPr lang="en-IN" i="1" dirty="0"/>
          </a:p>
          <a:p>
            <a:pPr marL="0" indent="0">
              <a:buNone/>
            </a:pPr>
            <a:r>
              <a:rPr lang="en-IN" sz="1400" dirty="0"/>
              <a:t>                                                       Existing practices</a:t>
            </a:r>
          </a:p>
        </p:txBody>
      </p:sp>
      <p:pic>
        <p:nvPicPr>
          <p:cNvPr id="6" name="Content Placeholder 5">
            <a:extLst>
              <a:ext uri="{FF2B5EF4-FFF2-40B4-BE49-F238E27FC236}">
                <a16:creationId xmlns:a16="http://schemas.microsoft.com/office/drawing/2014/main" id="{A12449AD-F2E1-4E57-9E19-785BBD865AAF}"/>
              </a:ext>
            </a:extLst>
          </p:cNvPr>
          <p:cNvPicPr>
            <a:picLocks noGrp="1" noChangeAspect="1"/>
          </p:cNvPicPr>
          <p:nvPr>
            <p:ph sz="half" idx="2"/>
          </p:nvPr>
        </p:nvPicPr>
        <p:blipFill>
          <a:blip r:embed="rId2"/>
          <a:stretch>
            <a:fillRect/>
          </a:stretch>
        </p:blipFill>
        <p:spPr>
          <a:xfrm>
            <a:off x="6352381" y="2397761"/>
            <a:ext cx="4514850" cy="2884646"/>
          </a:xfrm>
        </p:spPr>
      </p:pic>
      <p:sp>
        <p:nvSpPr>
          <p:cNvPr id="4" name="Arrow: Right 3">
            <a:extLst>
              <a:ext uri="{FF2B5EF4-FFF2-40B4-BE49-F238E27FC236}">
                <a16:creationId xmlns:a16="http://schemas.microsoft.com/office/drawing/2014/main" id="{7106180E-25AA-4D22-A1BF-3580EE4F4007}"/>
              </a:ext>
            </a:extLst>
          </p:cNvPr>
          <p:cNvSpPr/>
          <p:nvPr/>
        </p:nvSpPr>
        <p:spPr>
          <a:xfrm>
            <a:off x="5279296" y="4899375"/>
            <a:ext cx="978408" cy="484632"/>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2088674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327FB-C8DC-4594-99C0-0CE9AEFEBC86}"/>
              </a:ext>
            </a:extLst>
          </p:cNvPr>
          <p:cNvSpPr/>
          <p:nvPr/>
        </p:nvSpPr>
        <p:spPr>
          <a:xfrm>
            <a:off x="386080" y="533081"/>
            <a:ext cx="11511280" cy="5176802"/>
          </a:xfrm>
          <a:prstGeom prst="rect">
            <a:avLst/>
          </a:prstGeom>
        </p:spPr>
        <p:txBody>
          <a:bodyPr wrap="square">
            <a:spAutoFit/>
          </a:bodyPr>
          <a:lstStyle/>
          <a:p>
            <a:pPr marL="285750" lvl="0" indent="-285750">
              <a:lnSpc>
                <a:spcPct val="120000"/>
              </a:lnSpc>
              <a:spcAft>
                <a:spcPts val="0"/>
              </a:spcAft>
              <a:buFont typeface="Arial" panose="020B0604020202020204" pitchFamily="34" charset="0"/>
              <a:buChar char="•"/>
            </a:pPr>
            <a:r>
              <a:rPr lang="en-IN" sz="2800" kern="150" dirty="0">
                <a:ea typeface="Noto Sans CJK SC Regular"/>
                <a:cs typeface="OpenSymbol"/>
              </a:rPr>
              <a:t>Having “e-visits” or face-to-face doctor’s appointments using FaceTime, Skype or other audio-visual methods.</a:t>
            </a:r>
          </a:p>
          <a:p>
            <a:pPr marL="285750" lvl="0" indent="-285750">
              <a:lnSpc>
                <a:spcPct val="120000"/>
              </a:lnSpc>
              <a:spcAft>
                <a:spcPts val="0"/>
              </a:spcAft>
              <a:buFont typeface="Arial" panose="020B0604020202020204" pitchFamily="34" charset="0"/>
              <a:buChar char="•"/>
            </a:pPr>
            <a:r>
              <a:rPr lang="en-IN" sz="2800" kern="150" dirty="0">
                <a:ea typeface="Noto Sans CJK SC Regular"/>
                <a:cs typeface="OpenSymbol"/>
              </a:rPr>
              <a:t>A provider sending test results to a specialist and later consulting by phone/email.</a:t>
            </a:r>
          </a:p>
          <a:p>
            <a:pPr marL="285750" lvl="0" indent="-285750">
              <a:lnSpc>
                <a:spcPct val="120000"/>
              </a:lnSpc>
              <a:spcAft>
                <a:spcPts val="0"/>
              </a:spcAft>
              <a:buFont typeface="Arial" panose="020B0604020202020204" pitchFamily="34" charset="0"/>
              <a:buChar char="•"/>
            </a:pPr>
            <a:r>
              <a:rPr lang="en-IN" sz="2800" kern="150" dirty="0">
                <a:ea typeface="Noto Sans CJK SC Regular"/>
                <a:cs typeface="OpenSymbol"/>
              </a:rPr>
              <a:t>A doctor treating a child in a small regional clinic consulting with a paediatric specialist at a large hospital using live video so the specialist can see the patient.</a:t>
            </a:r>
          </a:p>
          <a:p>
            <a:pPr marL="285750" lvl="0" indent="-285750">
              <a:lnSpc>
                <a:spcPct val="120000"/>
              </a:lnSpc>
              <a:spcAft>
                <a:spcPts val="0"/>
              </a:spcAft>
              <a:buFont typeface="Arial" panose="020B0604020202020204" pitchFamily="34" charset="0"/>
              <a:buChar char="•"/>
            </a:pPr>
            <a:r>
              <a:rPr lang="en-IN" sz="2800" kern="150" dirty="0">
                <a:ea typeface="Noto Sans CJK SC Regular"/>
                <a:cs typeface="OpenSymbol"/>
              </a:rPr>
              <a:t>Providers take continuing education courses online.</a:t>
            </a:r>
          </a:p>
          <a:p>
            <a:pPr marL="285750" lvl="0" indent="-285750">
              <a:lnSpc>
                <a:spcPct val="120000"/>
              </a:lnSpc>
              <a:spcAft>
                <a:spcPts val="0"/>
              </a:spcAft>
              <a:buFont typeface="Arial" panose="020B0604020202020204" pitchFamily="34" charset="0"/>
              <a:buChar char="•"/>
            </a:pPr>
            <a:r>
              <a:rPr lang="en-IN" sz="2800" kern="150" dirty="0">
                <a:ea typeface="Noto Sans CJK SC Regular"/>
                <a:cs typeface="OpenSymbol"/>
              </a:rPr>
              <a:t>Patients logging into a patient portal for test results.</a:t>
            </a:r>
          </a:p>
          <a:p>
            <a:pPr marL="285750" indent="-285750">
              <a:buFont typeface="Arial" panose="020B0604020202020204" pitchFamily="34" charset="0"/>
              <a:buChar char="•"/>
            </a:pPr>
            <a:r>
              <a:rPr lang="en-IN" sz="2800" dirty="0">
                <a:ea typeface="Noto Sans CJK SC Regular"/>
              </a:rPr>
              <a:t>Doctors getting access to patients’ medical records via their smartphone. </a:t>
            </a:r>
            <a:endParaRPr lang="en-IN" sz="2800" dirty="0"/>
          </a:p>
        </p:txBody>
      </p:sp>
    </p:spTree>
    <p:extLst>
      <p:ext uri="{BB962C8B-B14F-4D97-AF65-F5344CB8AC3E}">
        <p14:creationId xmlns:p14="http://schemas.microsoft.com/office/powerpoint/2010/main" val="100426710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9E7D-DB6C-4800-9B68-939963933CB2}"/>
              </a:ext>
            </a:extLst>
          </p:cNvPr>
          <p:cNvSpPr>
            <a:spLocks noGrp="1"/>
          </p:cNvSpPr>
          <p:nvPr>
            <p:ph type="title"/>
          </p:nvPr>
        </p:nvSpPr>
        <p:spPr/>
        <p:txBody>
          <a:bodyPr/>
          <a:lstStyle/>
          <a:p>
            <a:pPr algn="ctr"/>
            <a:r>
              <a:rPr lang="en-IN" u="sng" dirty="0">
                <a:solidFill>
                  <a:schemeClr val="bg2"/>
                </a:solidFill>
              </a:rPr>
              <a:t>Categories OF REMOTE HEATHCARE</a:t>
            </a:r>
          </a:p>
        </p:txBody>
      </p:sp>
      <p:sp>
        <p:nvSpPr>
          <p:cNvPr id="3" name="Content Placeholder 2">
            <a:extLst>
              <a:ext uri="{FF2B5EF4-FFF2-40B4-BE49-F238E27FC236}">
                <a16:creationId xmlns:a16="http://schemas.microsoft.com/office/drawing/2014/main" id="{D52F1B55-59D2-4190-92E3-CAF1848379B8}"/>
              </a:ext>
            </a:extLst>
          </p:cNvPr>
          <p:cNvSpPr>
            <a:spLocks noGrp="1"/>
          </p:cNvSpPr>
          <p:nvPr>
            <p:ph idx="1"/>
          </p:nvPr>
        </p:nvSpPr>
        <p:spPr/>
        <p:txBody>
          <a:bodyPr/>
          <a:lstStyle/>
          <a:p>
            <a:r>
              <a:rPr lang="en-IN" sz="3200" i="1" dirty="0"/>
              <a:t>Remote healthcare can be broken into three main categories: </a:t>
            </a:r>
            <a:r>
              <a:rPr lang="en-IN" sz="3600" b="1" i="1" dirty="0"/>
              <a:t>store-and-forward</a:t>
            </a:r>
            <a:r>
              <a:rPr lang="en-IN" sz="3200" i="1" dirty="0"/>
              <a:t>, </a:t>
            </a:r>
            <a:r>
              <a:rPr lang="en-IN" sz="3600" b="1" i="1" dirty="0"/>
              <a:t>remote patient monitoring </a:t>
            </a:r>
            <a:r>
              <a:rPr lang="en-IN" sz="3200" i="1" dirty="0"/>
              <a:t>and </a:t>
            </a:r>
            <a:r>
              <a:rPr lang="en-IN" sz="3200" b="1" i="1" dirty="0"/>
              <a:t>real-</a:t>
            </a:r>
            <a:r>
              <a:rPr lang="en-IN" sz="3600" b="1" i="1" dirty="0"/>
              <a:t>time interactive services</a:t>
            </a:r>
            <a:r>
              <a:rPr lang="en-IN" sz="3200" b="1" i="1" dirty="0"/>
              <a:t>.</a:t>
            </a:r>
          </a:p>
          <a:p>
            <a:endParaRPr lang="en-IN" dirty="0"/>
          </a:p>
        </p:txBody>
      </p:sp>
    </p:spTree>
    <p:extLst>
      <p:ext uri="{BB962C8B-B14F-4D97-AF65-F5344CB8AC3E}">
        <p14:creationId xmlns:p14="http://schemas.microsoft.com/office/powerpoint/2010/main" val="268523070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AB42D-1E8D-4A1D-865A-FE89176126D1}"/>
              </a:ext>
            </a:extLst>
          </p:cNvPr>
          <p:cNvSpPr/>
          <p:nvPr/>
        </p:nvSpPr>
        <p:spPr>
          <a:xfrm>
            <a:off x="335280" y="1045271"/>
            <a:ext cx="11287760" cy="5093702"/>
          </a:xfrm>
          <a:prstGeom prst="rect">
            <a:avLst/>
          </a:prstGeom>
        </p:spPr>
        <p:txBody>
          <a:bodyPr wrap="square">
            <a:spAutoFit/>
          </a:bodyPr>
          <a:lstStyle/>
          <a:p>
            <a:pPr lvl="0" algn="ctr">
              <a:spcBef>
                <a:spcPts val="600"/>
              </a:spcBef>
              <a:spcAft>
                <a:spcPts val="600"/>
              </a:spcAft>
            </a:pPr>
            <a:r>
              <a:rPr lang="en-IN" sz="3200" b="1" i="1" kern="150" dirty="0">
                <a:ea typeface="Liberation Serif"/>
                <a:cs typeface="Liberation Serif"/>
              </a:rPr>
              <a:t>Store-and-forward</a:t>
            </a:r>
          </a:p>
          <a:p>
            <a:pPr marL="342900" indent="-342900">
              <a:lnSpc>
                <a:spcPct val="120000"/>
              </a:lnSpc>
              <a:spcAft>
                <a:spcPts val="700"/>
              </a:spcAft>
              <a:buFont typeface="Arial" panose="020B0604020202020204" pitchFamily="34" charset="0"/>
              <a:buChar char="•"/>
            </a:pPr>
            <a:r>
              <a:rPr lang="en-IN" sz="2400" kern="150" dirty="0">
                <a:ea typeface="Noto Sans CJK SC Regular"/>
                <a:cs typeface="Lohit Devanagari"/>
              </a:rPr>
              <a:t>Store-and-forward healthcare involves acquiring medical data (like </a:t>
            </a:r>
            <a:r>
              <a:rPr lang="en-IN" sz="2400" kern="150" dirty="0">
                <a:uFill>
                  <a:solidFill>
                    <a:srgbClr val="000000"/>
                  </a:solidFill>
                </a:uFill>
                <a:ea typeface="Noto Sans CJK SC Regular"/>
                <a:cs typeface="Lohit Devanagari"/>
              </a:rPr>
              <a:t>medical images</a:t>
            </a:r>
            <a:r>
              <a:rPr lang="en-IN" sz="2400" kern="150" dirty="0">
                <a:ea typeface="Noto Sans CJK SC Regular"/>
                <a:cs typeface="Lohit Devanagari"/>
              </a:rPr>
              <a:t>, </a:t>
            </a:r>
            <a:r>
              <a:rPr lang="en-IN" sz="2400" kern="150" dirty="0">
                <a:uFill>
                  <a:solidFill>
                    <a:srgbClr val="000000"/>
                  </a:solidFill>
                </a:uFill>
                <a:ea typeface="Noto Sans CJK SC Regular"/>
                <a:cs typeface="Lohit Devanagari"/>
              </a:rPr>
              <a:t>bio signals</a:t>
            </a:r>
            <a:r>
              <a:rPr lang="en-IN" sz="2400" kern="150" dirty="0">
                <a:ea typeface="Noto Sans CJK SC Regular"/>
                <a:cs typeface="Lohit Devanagari"/>
              </a:rPr>
              <a:t> etc.) and then transmitting this data to a doctor or medical specialist at a convenient time for assessment </a:t>
            </a:r>
            <a:r>
              <a:rPr lang="en-IN" sz="2400" kern="150" dirty="0">
                <a:uFill>
                  <a:solidFill>
                    <a:srgbClr val="000000"/>
                  </a:solidFill>
                </a:uFill>
                <a:ea typeface="Noto Sans CJK SC Regular"/>
                <a:cs typeface="Lohit Devanagari"/>
              </a:rPr>
              <a:t>offline</a:t>
            </a:r>
            <a:r>
              <a:rPr lang="en-IN" sz="2400" kern="150" dirty="0">
                <a:ea typeface="Noto Sans CJK SC Regular"/>
                <a:cs typeface="Lohit Devanagari"/>
              </a:rPr>
              <a:t>. It does not require the presence of both parties at the same time. </a:t>
            </a:r>
            <a:r>
              <a:rPr lang="en-IN" sz="2400" kern="150" dirty="0">
                <a:uFill>
                  <a:solidFill>
                    <a:srgbClr val="000000"/>
                  </a:solidFill>
                </a:uFill>
                <a:ea typeface="Noto Sans CJK SC Regular"/>
                <a:cs typeface="Lohit Devanagari"/>
              </a:rPr>
              <a:t>Dermatology</a:t>
            </a:r>
            <a:r>
              <a:rPr lang="en-IN" sz="2400" kern="150" dirty="0">
                <a:ea typeface="Noto Sans CJK SC Regular"/>
                <a:cs typeface="Lohit Devanagari"/>
              </a:rPr>
              <a:t>, </a:t>
            </a:r>
            <a:r>
              <a:rPr lang="en-IN" sz="2400" kern="150" dirty="0">
                <a:uFill>
                  <a:solidFill>
                    <a:srgbClr val="000000"/>
                  </a:solidFill>
                </a:uFill>
                <a:ea typeface="Noto Sans CJK SC Regular"/>
                <a:cs typeface="Lohit Devanagari"/>
              </a:rPr>
              <a:t>radiology</a:t>
            </a:r>
            <a:r>
              <a:rPr lang="en-IN" sz="2400" kern="150" dirty="0">
                <a:ea typeface="Noto Sans CJK SC Regular"/>
                <a:cs typeface="Lohit Devanagari"/>
              </a:rPr>
              <a:t>, and </a:t>
            </a:r>
            <a:r>
              <a:rPr lang="en-IN" sz="2400" kern="150" dirty="0">
                <a:uFill>
                  <a:solidFill>
                    <a:srgbClr val="000000"/>
                  </a:solidFill>
                </a:uFill>
                <a:ea typeface="Noto Sans CJK SC Regular"/>
                <a:cs typeface="Lohit Devanagari"/>
              </a:rPr>
              <a:t>pathology</a:t>
            </a:r>
            <a:r>
              <a:rPr lang="en-IN" sz="2400" kern="150" dirty="0">
                <a:ea typeface="Noto Sans CJK SC Regular"/>
                <a:cs typeface="Lohit Devanagari"/>
              </a:rPr>
              <a:t> are common specialties that are conducive to asynchronous remote healthcare. A properly structured </a:t>
            </a:r>
            <a:r>
              <a:rPr lang="en-IN" sz="2400" kern="150" dirty="0">
                <a:uFill>
                  <a:solidFill>
                    <a:srgbClr val="000000"/>
                  </a:solidFill>
                </a:uFill>
                <a:ea typeface="Noto Sans CJK SC Regular"/>
                <a:cs typeface="Lohit Devanagari"/>
              </a:rPr>
              <a:t>medical record</a:t>
            </a:r>
            <a:r>
              <a:rPr lang="en-IN" sz="2400" kern="150" dirty="0">
                <a:ea typeface="Noto Sans CJK SC Regular"/>
                <a:cs typeface="Lohit Devanagari"/>
              </a:rPr>
              <a:t> preferably in </a:t>
            </a:r>
            <a:r>
              <a:rPr lang="en-IN" sz="2400" kern="150" dirty="0">
                <a:uFill>
                  <a:solidFill>
                    <a:srgbClr val="000000"/>
                  </a:solidFill>
                </a:uFill>
                <a:ea typeface="Noto Sans CJK SC Regular"/>
                <a:cs typeface="Lohit Devanagari"/>
              </a:rPr>
              <a:t>electronic</a:t>
            </a:r>
            <a:r>
              <a:rPr lang="en-IN" sz="2400" kern="150" dirty="0">
                <a:ea typeface="Noto Sans CJK SC Regular"/>
                <a:cs typeface="Lohit Devanagari"/>
              </a:rPr>
              <a:t> form should be a component of this transfer. A key difference between traditional in-person patient meetings and remote healthcare encounters is the omission of an actual physical examination and history. The 'store-and-forward' process requires the clinician to rely on a history report and audio/video information in lieu of a physical examination.</a:t>
            </a:r>
          </a:p>
        </p:txBody>
      </p:sp>
    </p:spTree>
    <p:extLst>
      <p:ext uri="{BB962C8B-B14F-4D97-AF65-F5344CB8AC3E}">
        <p14:creationId xmlns:p14="http://schemas.microsoft.com/office/powerpoint/2010/main" val="68715284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AB42D-1E8D-4A1D-865A-FE89176126D1}"/>
              </a:ext>
            </a:extLst>
          </p:cNvPr>
          <p:cNvSpPr/>
          <p:nvPr/>
        </p:nvSpPr>
        <p:spPr>
          <a:xfrm>
            <a:off x="335280" y="547431"/>
            <a:ext cx="11013440" cy="6647974"/>
          </a:xfrm>
          <a:prstGeom prst="rect">
            <a:avLst/>
          </a:prstGeom>
        </p:spPr>
        <p:txBody>
          <a:bodyPr wrap="square">
            <a:spAutoFit/>
          </a:bodyPr>
          <a:lstStyle/>
          <a:p>
            <a:pPr lvl="0" algn="ctr">
              <a:spcBef>
                <a:spcPts val="600"/>
              </a:spcBef>
              <a:spcAft>
                <a:spcPts val="600"/>
              </a:spcAft>
            </a:pPr>
            <a:r>
              <a:rPr lang="en-IN" sz="3200" b="1" i="1" kern="150" dirty="0">
                <a:ea typeface="Liberation Serif"/>
                <a:cs typeface="Liberation Serif"/>
              </a:rPr>
              <a:t>Remote monitoring</a:t>
            </a:r>
          </a:p>
          <a:p>
            <a:pPr marL="457200" indent="-457200">
              <a:spcBef>
                <a:spcPts val="600"/>
              </a:spcBef>
              <a:spcAft>
                <a:spcPts val="600"/>
              </a:spcAft>
              <a:buFont typeface="Arial" panose="020B0604020202020204" pitchFamily="34" charset="0"/>
              <a:buChar char="•"/>
            </a:pPr>
            <a:r>
              <a:rPr lang="en-IN" sz="2400" dirty="0"/>
              <a:t>Remote monitoring, also known as self-monitoring or testing, enables medical professionals to monitor a patient remotely using various technological devices. This method is primarily used for managing chronic diseases or specific conditions, such as heart disease, diabetes mellitus or asthma. These services can provide comparable health outcomes to traditional in-person patient encounters, supply greater satisfaction to patients, and may be cost-effective. Examples include home-based nocturnal dialysis and improved joint management.</a:t>
            </a:r>
          </a:p>
          <a:p>
            <a:pPr algn="r">
              <a:spcBef>
                <a:spcPts val="600"/>
              </a:spcBef>
              <a:spcAft>
                <a:spcPts val="600"/>
              </a:spcAft>
            </a:pPr>
            <a:endParaRPr lang="en-IN" sz="1600" dirty="0"/>
          </a:p>
          <a:p>
            <a:pPr algn="r">
              <a:spcBef>
                <a:spcPts val="600"/>
              </a:spcBef>
              <a:spcAft>
                <a:spcPts val="600"/>
              </a:spcAft>
            </a:pPr>
            <a:endParaRPr lang="en-IN" sz="1600" dirty="0"/>
          </a:p>
          <a:p>
            <a:pPr algn="r">
              <a:spcBef>
                <a:spcPts val="600"/>
              </a:spcBef>
              <a:spcAft>
                <a:spcPts val="600"/>
              </a:spcAft>
            </a:pPr>
            <a:endParaRPr lang="en-IN" sz="1600" dirty="0"/>
          </a:p>
          <a:p>
            <a:pPr algn="r">
              <a:spcBef>
                <a:spcPts val="600"/>
              </a:spcBef>
              <a:spcAft>
                <a:spcPts val="600"/>
              </a:spcAft>
            </a:pPr>
            <a:endParaRPr lang="en-IN" sz="1600" dirty="0"/>
          </a:p>
          <a:p>
            <a:pPr algn="r">
              <a:spcBef>
                <a:spcPts val="600"/>
              </a:spcBef>
              <a:spcAft>
                <a:spcPts val="600"/>
              </a:spcAft>
            </a:pPr>
            <a:endParaRPr lang="en-IN" sz="1600" dirty="0"/>
          </a:p>
          <a:p>
            <a:pPr algn="r">
              <a:spcBef>
                <a:spcPts val="600"/>
              </a:spcBef>
              <a:spcAft>
                <a:spcPts val="600"/>
              </a:spcAft>
            </a:pPr>
            <a:endParaRPr lang="en-IN" sz="1600" dirty="0"/>
          </a:p>
          <a:p>
            <a:pPr algn="r">
              <a:spcBef>
                <a:spcPts val="600"/>
              </a:spcBef>
              <a:spcAft>
                <a:spcPts val="600"/>
              </a:spcAft>
            </a:pPr>
            <a:r>
              <a:rPr lang="en-IN" sz="1600" dirty="0"/>
              <a:t>Remote monitoring device for diabetes mellitus</a:t>
            </a:r>
          </a:p>
          <a:p>
            <a:pPr lvl="0">
              <a:spcBef>
                <a:spcPts val="600"/>
              </a:spcBef>
              <a:spcAft>
                <a:spcPts val="600"/>
              </a:spcAft>
            </a:pPr>
            <a:endParaRPr lang="en-IN" sz="2400" b="1" i="1" kern="150" dirty="0">
              <a:ea typeface="Liberation Serif"/>
              <a:cs typeface="Liberation Serif"/>
            </a:endParaRPr>
          </a:p>
        </p:txBody>
      </p:sp>
      <p:pic>
        <p:nvPicPr>
          <p:cNvPr id="3" name="Picture 2">
            <a:extLst>
              <a:ext uri="{FF2B5EF4-FFF2-40B4-BE49-F238E27FC236}">
                <a16:creationId xmlns:a16="http://schemas.microsoft.com/office/drawing/2014/main" id="{DF7C8BC8-F15C-4642-952D-063E5901539A}"/>
              </a:ext>
            </a:extLst>
          </p:cNvPr>
          <p:cNvPicPr/>
          <p:nvPr/>
        </p:nvPicPr>
        <p:blipFill>
          <a:blip r:embed="rId2">
            <a:lum/>
            <a:alphaModFix/>
          </a:blip>
          <a:srcRect/>
          <a:stretch>
            <a:fillRect/>
          </a:stretch>
        </p:blipFill>
        <p:spPr>
          <a:xfrm>
            <a:off x="3845877" y="3840640"/>
            <a:ext cx="3652203" cy="2733040"/>
          </a:xfrm>
          <a:prstGeom prst="rect">
            <a:avLst/>
          </a:prstGeom>
          <a:noFill/>
          <a:ln>
            <a:noFill/>
            <a:prstDash/>
          </a:ln>
        </p:spPr>
      </p:pic>
    </p:spTree>
    <p:extLst>
      <p:ext uri="{BB962C8B-B14F-4D97-AF65-F5344CB8AC3E}">
        <p14:creationId xmlns:p14="http://schemas.microsoft.com/office/powerpoint/2010/main" val="96969007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AB42D-1E8D-4A1D-865A-FE89176126D1}"/>
              </a:ext>
            </a:extLst>
          </p:cNvPr>
          <p:cNvSpPr/>
          <p:nvPr/>
        </p:nvSpPr>
        <p:spPr>
          <a:xfrm>
            <a:off x="335280" y="1045271"/>
            <a:ext cx="11287760" cy="4278094"/>
          </a:xfrm>
          <a:prstGeom prst="rect">
            <a:avLst/>
          </a:prstGeom>
        </p:spPr>
        <p:txBody>
          <a:bodyPr wrap="square">
            <a:spAutoFit/>
          </a:bodyPr>
          <a:lstStyle/>
          <a:p>
            <a:pPr lvl="0" algn="ctr">
              <a:spcBef>
                <a:spcPts val="600"/>
              </a:spcBef>
              <a:spcAft>
                <a:spcPts val="600"/>
              </a:spcAft>
            </a:pPr>
            <a:r>
              <a:rPr lang="en-IN" sz="3600" b="1" i="1" kern="150" dirty="0">
                <a:ea typeface="Liberation Serif"/>
                <a:cs typeface="Liberation Serif"/>
              </a:rPr>
              <a:t>Real-time interactive</a:t>
            </a:r>
          </a:p>
          <a:p>
            <a:pPr lvl="0">
              <a:spcBef>
                <a:spcPts val="600"/>
              </a:spcBef>
              <a:spcAft>
                <a:spcPts val="600"/>
              </a:spcAft>
            </a:pPr>
            <a:endParaRPr lang="en-IN" sz="2400" b="1" i="1" kern="150" dirty="0">
              <a:ea typeface="Liberation Serif"/>
              <a:cs typeface="Liberation Serif"/>
            </a:endParaRPr>
          </a:p>
          <a:p>
            <a:pPr marL="457200" indent="-457200">
              <a:spcBef>
                <a:spcPts val="600"/>
              </a:spcBef>
              <a:spcAft>
                <a:spcPts val="600"/>
              </a:spcAft>
              <a:buFont typeface="Arial" panose="020B0604020202020204" pitchFamily="34" charset="0"/>
              <a:buChar char="•"/>
            </a:pPr>
            <a:r>
              <a:rPr lang="en-IN" sz="3200" dirty="0"/>
              <a:t>Electronic consultations are possible through interactive remote healthcare services which provide real-time interactions between patient and provider. Videoconferencing has been used in a wide range of clinical disciplines and settings for various purposes including management, diagnosis, counselling and monitoring of patients.</a:t>
            </a:r>
          </a:p>
        </p:txBody>
      </p:sp>
    </p:spTree>
    <p:extLst>
      <p:ext uri="{BB962C8B-B14F-4D97-AF65-F5344CB8AC3E}">
        <p14:creationId xmlns:p14="http://schemas.microsoft.com/office/powerpoint/2010/main" val="7394174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E263-CD34-4F09-BB6C-4BA830BA523E}"/>
              </a:ext>
            </a:extLst>
          </p:cNvPr>
          <p:cNvSpPr>
            <a:spLocks noGrp="1"/>
          </p:cNvSpPr>
          <p:nvPr>
            <p:ph type="title"/>
          </p:nvPr>
        </p:nvSpPr>
        <p:spPr/>
        <p:txBody>
          <a:bodyPr/>
          <a:lstStyle/>
          <a:p>
            <a:pPr algn="ctr"/>
            <a:r>
              <a:rPr lang="en-IN" u="sng" dirty="0">
                <a:solidFill>
                  <a:schemeClr val="bg2"/>
                </a:solidFill>
              </a:rPr>
              <a:t>ENABLING TECHNOLOGIES</a:t>
            </a:r>
          </a:p>
        </p:txBody>
      </p:sp>
      <p:sp>
        <p:nvSpPr>
          <p:cNvPr id="3" name="Content Placeholder 2">
            <a:extLst>
              <a:ext uri="{FF2B5EF4-FFF2-40B4-BE49-F238E27FC236}">
                <a16:creationId xmlns:a16="http://schemas.microsoft.com/office/drawing/2014/main" id="{15292DBF-C756-41E2-8725-34B9A1F6EBE8}"/>
              </a:ext>
            </a:extLst>
          </p:cNvPr>
          <p:cNvSpPr>
            <a:spLocks noGrp="1"/>
          </p:cNvSpPr>
          <p:nvPr>
            <p:ph sz="half" idx="1"/>
          </p:nvPr>
        </p:nvSpPr>
        <p:spPr>
          <a:xfrm>
            <a:off x="1141410" y="2249486"/>
            <a:ext cx="7718110" cy="3541714"/>
          </a:xfrm>
        </p:spPr>
        <p:txBody>
          <a:bodyPr/>
          <a:lstStyle/>
          <a:p>
            <a:pPr marL="0" indent="0">
              <a:buNone/>
            </a:pPr>
            <a:r>
              <a:rPr lang="en-IN" i="1" dirty="0"/>
              <a:t>Enabling technologies include, but are not limited to:</a:t>
            </a:r>
          </a:p>
          <a:p>
            <a:r>
              <a:rPr lang="en-IN" i="1" dirty="0"/>
              <a:t>Videotelephony</a:t>
            </a:r>
          </a:p>
          <a:p>
            <a:r>
              <a:rPr lang="en-IN" i="1" dirty="0"/>
              <a:t>Health Information Technology</a:t>
            </a:r>
          </a:p>
          <a:p>
            <a:endParaRPr lang="en-IN" dirty="0"/>
          </a:p>
        </p:txBody>
      </p:sp>
      <p:pic>
        <p:nvPicPr>
          <p:cNvPr id="6" name="Content Placeholder 5">
            <a:extLst>
              <a:ext uri="{FF2B5EF4-FFF2-40B4-BE49-F238E27FC236}">
                <a16:creationId xmlns:a16="http://schemas.microsoft.com/office/drawing/2014/main" id="{29DD85BF-39D9-4E10-9292-1C5C3B5AA000}"/>
              </a:ext>
            </a:extLst>
          </p:cNvPr>
          <p:cNvPicPr>
            <a:picLocks noGrp="1" noChangeAspect="1"/>
          </p:cNvPicPr>
          <p:nvPr>
            <p:ph sz="half" idx="2"/>
          </p:nvPr>
        </p:nvPicPr>
        <p:blipFill>
          <a:blip r:embed="rId2"/>
          <a:stretch>
            <a:fillRect/>
          </a:stretch>
        </p:blipFill>
        <p:spPr>
          <a:xfrm>
            <a:off x="5669280" y="2926080"/>
            <a:ext cx="5378133" cy="2783840"/>
          </a:xfrm>
        </p:spPr>
      </p:pic>
    </p:spTree>
    <p:extLst>
      <p:ext uri="{BB962C8B-B14F-4D97-AF65-F5344CB8AC3E}">
        <p14:creationId xmlns:p14="http://schemas.microsoft.com/office/powerpoint/2010/main" val="237755451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1E27F6-7336-4982-A75B-ABC5158D6D7C}"/>
              </a:ext>
            </a:extLst>
          </p:cNvPr>
          <p:cNvSpPr/>
          <p:nvPr/>
        </p:nvSpPr>
        <p:spPr>
          <a:xfrm>
            <a:off x="508000" y="668141"/>
            <a:ext cx="11145520" cy="6011902"/>
          </a:xfrm>
          <a:prstGeom prst="rect">
            <a:avLst/>
          </a:prstGeom>
        </p:spPr>
        <p:txBody>
          <a:bodyPr wrap="square">
            <a:spAutoFit/>
          </a:bodyPr>
          <a:lstStyle/>
          <a:p>
            <a:pPr lvl="0" algn="ctr">
              <a:spcBef>
                <a:spcPts val="700"/>
              </a:spcBef>
              <a:spcAft>
                <a:spcPts val="600"/>
              </a:spcAft>
            </a:pPr>
            <a:r>
              <a:rPr lang="en-IN" sz="3200" b="1" i="1" kern="150" dirty="0">
                <a:ea typeface="Liberation Serif"/>
                <a:cs typeface="Liberation Serif"/>
              </a:rPr>
              <a:t>Videotelephony</a:t>
            </a:r>
          </a:p>
          <a:p>
            <a:pPr marL="342900" indent="-342900">
              <a:lnSpc>
                <a:spcPct val="120000"/>
              </a:lnSpc>
              <a:spcAft>
                <a:spcPts val="700"/>
              </a:spcAft>
              <a:buFont typeface="Arial" panose="020B0604020202020204" pitchFamily="34" charset="0"/>
              <a:buChar char="•"/>
            </a:pPr>
            <a:r>
              <a:rPr lang="en-IN" sz="2800" kern="150" dirty="0">
                <a:ea typeface="Noto Sans CJK SC Regular"/>
                <a:cs typeface="Lohit Devanagari"/>
              </a:rPr>
              <a:t>Videotelephony comprises the technologies for the reception and transmission of audio-video signals by users at different locations, for communication between people in real-time.</a:t>
            </a:r>
          </a:p>
          <a:p>
            <a:pPr marL="342900" indent="-342900">
              <a:lnSpc>
                <a:spcPct val="120000"/>
              </a:lnSpc>
              <a:spcAft>
                <a:spcPts val="700"/>
              </a:spcAft>
              <a:buFont typeface="Arial" panose="020B0604020202020204" pitchFamily="34" charset="0"/>
              <a:buChar char="•"/>
            </a:pPr>
            <a:r>
              <a:rPr lang="en-IN" sz="2800" kern="150" dirty="0">
                <a:ea typeface="Noto Sans CJK SC Regular"/>
                <a:cs typeface="Lohit Devanagari"/>
              </a:rPr>
              <a:t>At the dawn of the technology, videotelephony also included image phones which would exchange still images between units every few seconds.</a:t>
            </a:r>
          </a:p>
          <a:p>
            <a:pPr marL="342900" indent="-342900">
              <a:lnSpc>
                <a:spcPct val="120000"/>
              </a:lnSpc>
              <a:spcAft>
                <a:spcPts val="700"/>
              </a:spcAft>
              <a:buFont typeface="Arial" panose="020B0604020202020204" pitchFamily="34" charset="0"/>
              <a:buChar char="•"/>
            </a:pPr>
            <a:r>
              <a:rPr lang="en-IN" sz="2800" kern="150" dirty="0">
                <a:ea typeface="Noto Sans CJK SC Regular"/>
                <a:cs typeface="Lohit Devanagari"/>
              </a:rPr>
              <a:t>Currently videotelephony is particularly useful to the </a:t>
            </a:r>
            <a:r>
              <a:rPr lang="en-IN" sz="2800" kern="150" dirty="0">
                <a:uFill>
                  <a:solidFill>
                    <a:srgbClr val="000000"/>
                  </a:solidFill>
                </a:uFill>
                <a:ea typeface="Noto Sans CJK SC Regular"/>
                <a:cs typeface="Lohit Devanagari"/>
              </a:rPr>
              <a:t>deaf</a:t>
            </a:r>
            <a:r>
              <a:rPr lang="en-IN" sz="2800" kern="150" dirty="0">
                <a:ea typeface="Noto Sans CJK SC Regular"/>
                <a:cs typeface="Lohit Devanagari"/>
              </a:rPr>
              <a:t> and </a:t>
            </a:r>
            <a:r>
              <a:rPr lang="en-IN" sz="2800" kern="150" dirty="0">
                <a:uFill>
                  <a:solidFill>
                    <a:srgbClr val="000000"/>
                  </a:solidFill>
                </a:uFill>
                <a:ea typeface="Noto Sans CJK SC Regular"/>
                <a:cs typeface="Lohit Devanagari"/>
              </a:rPr>
              <a:t>speech-impaired</a:t>
            </a:r>
            <a:r>
              <a:rPr lang="en-IN" sz="2800" kern="150" dirty="0">
                <a:ea typeface="Noto Sans CJK SC Regular"/>
                <a:cs typeface="Lohit Devanagari"/>
              </a:rPr>
              <a:t> who can use them with </a:t>
            </a:r>
            <a:r>
              <a:rPr lang="en-IN" sz="2800" kern="150" dirty="0">
                <a:uFill>
                  <a:solidFill>
                    <a:srgbClr val="000000"/>
                  </a:solidFill>
                </a:uFill>
                <a:ea typeface="Noto Sans CJK SC Regular"/>
                <a:cs typeface="Lohit Devanagari"/>
              </a:rPr>
              <a:t>sign language</a:t>
            </a:r>
            <a:r>
              <a:rPr lang="en-IN" sz="2800" kern="150" dirty="0">
                <a:ea typeface="Noto Sans CJK SC Regular"/>
                <a:cs typeface="Lohit Devanagari"/>
              </a:rPr>
              <a:t> and also with a </a:t>
            </a:r>
            <a:r>
              <a:rPr lang="en-IN" sz="2800" kern="150" dirty="0">
                <a:uFill>
                  <a:solidFill>
                    <a:srgbClr val="000000"/>
                  </a:solidFill>
                </a:uFill>
                <a:ea typeface="Noto Sans CJK SC Regular"/>
                <a:cs typeface="Lohit Devanagari"/>
              </a:rPr>
              <a:t>video relay service</a:t>
            </a:r>
            <a:r>
              <a:rPr lang="en-IN" sz="2800" kern="150" dirty="0">
                <a:ea typeface="Noto Sans CJK SC Regular"/>
                <a:cs typeface="Lohit Devanagari"/>
              </a:rPr>
              <a:t>, and well as to those with </a:t>
            </a:r>
            <a:r>
              <a:rPr lang="en-IN" sz="2800" kern="150" dirty="0">
                <a:uFill>
                  <a:solidFill>
                    <a:srgbClr val="000000"/>
                  </a:solidFill>
                </a:uFill>
                <a:ea typeface="Noto Sans CJK SC Regular"/>
                <a:cs typeface="Lohit Devanagari"/>
              </a:rPr>
              <a:t>mobility issues</a:t>
            </a:r>
            <a:r>
              <a:rPr lang="en-IN" sz="2800" kern="150" dirty="0">
                <a:ea typeface="Noto Sans CJK SC Regular"/>
                <a:cs typeface="Lohit Devanagari"/>
              </a:rPr>
              <a:t> or those who are located in distant places and are in need of </a:t>
            </a:r>
            <a:r>
              <a:rPr lang="en-IN" sz="2800" kern="150" dirty="0">
                <a:uFill>
                  <a:solidFill>
                    <a:srgbClr val="000000"/>
                  </a:solidFill>
                </a:uFill>
                <a:ea typeface="Noto Sans CJK SC Regular"/>
                <a:cs typeface="Lohit Devanagari"/>
              </a:rPr>
              <a:t>telemedical</a:t>
            </a:r>
            <a:r>
              <a:rPr lang="en-IN" sz="2800" kern="150" dirty="0">
                <a:ea typeface="Noto Sans CJK SC Regular"/>
                <a:cs typeface="Lohit Devanagari"/>
              </a:rPr>
              <a:t> or </a:t>
            </a:r>
            <a:r>
              <a:rPr lang="en-IN" sz="2800" kern="150" dirty="0">
                <a:uFill>
                  <a:solidFill>
                    <a:srgbClr val="000000"/>
                  </a:solidFill>
                </a:uFill>
                <a:ea typeface="Noto Sans CJK SC Regular"/>
                <a:cs typeface="Lohit Devanagari"/>
              </a:rPr>
              <a:t>tele-educational</a:t>
            </a:r>
            <a:r>
              <a:rPr lang="en-IN" sz="2800" kern="150" dirty="0">
                <a:ea typeface="Noto Sans CJK SC Regular"/>
                <a:cs typeface="Lohit Devanagari"/>
              </a:rPr>
              <a:t> services.</a:t>
            </a:r>
          </a:p>
        </p:txBody>
      </p:sp>
    </p:spTree>
    <p:extLst>
      <p:ext uri="{BB962C8B-B14F-4D97-AF65-F5344CB8AC3E}">
        <p14:creationId xmlns:p14="http://schemas.microsoft.com/office/powerpoint/2010/main" val="497275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0DEAE0-1921-4AFC-A8D5-0B00A58B6012}"/>
              </a:ext>
            </a:extLst>
          </p:cNvPr>
          <p:cNvSpPr/>
          <p:nvPr/>
        </p:nvSpPr>
        <p:spPr>
          <a:xfrm>
            <a:off x="497840" y="506998"/>
            <a:ext cx="11074400" cy="5201424"/>
          </a:xfrm>
          <a:prstGeom prst="rect">
            <a:avLst/>
          </a:prstGeom>
        </p:spPr>
        <p:txBody>
          <a:bodyPr wrap="square">
            <a:spAutoFit/>
          </a:bodyPr>
          <a:lstStyle/>
          <a:p>
            <a:pPr algn="ctr"/>
            <a:r>
              <a:rPr lang="en-IN" sz="4400" b="1" i="1" dirty="0">
                <a:ea typeface="Noto Sans CJK SC Regular"/>
              </a:rPr>
              <a:t>Health Information Technology</a:t>
            </a:r>
          </a:p>
          <a:p>
            <a:endParaRPr lang="en-IN" sz="3200" dirty="0">
              <a:ea typeface="Noto Sans CJK SC Regular"/>
            </a:endParaRPr>
          </a:p>
          <a:p>
            <a:pPr marL="457200" indent="-457200">
              <a:buFont typeface="Arial" panose="020B0604020202020204" pitchFamily="34" charset="0"/>
              <a:buChar char="•"/>
            </a:pPr>
            <a:r>
              <a:rPr lang="en-IN" sz="3200" dirty="0">
                <a:ea typeface="Noto Sans CJK SC Regular"/>
              </a:rPr>
              <a:t>Health Information Technology (HIT) provides the umbrella framework to describe the comprehensive management of health information across computerized systems and its secure exchange between consumers, providers, government and quality entities, and insurers. Health information technology is in general increasingly viewed as the most promising tool for improving the overall quality, safety and efficiency of the health delivery system. </a:t>
            </a:r>
            <a:endParaRPr lang="en-IN" sz="3200" dirty="0"/>
          </a:p>
        </p:txBody>
      </p:sp>
    </p:spTree>
    <p:extLst>
      <p:ext uri="{BB962C8B-B14F-4D97-AF65-F5344CB8AC3E}">
        <p14:creationId xmlns:p14="http://schemas.microsoft.com/office/powerpoint/2010/main" val="186261119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A146-C1D3-48C0-8E0D-98B0CB1BB25F}"/>
              </a:ext>
            </a:extLst>
          </p:cNvPr>
          <p:cNvSpPr>
            <a:spLocks noGrp="1"/>
          </p:cNvSpPr>
          <p:nvPr>
            <p:ph type="title"/>
          </p:nvPr>
        </p:nvSpPr>
        <p:spPr/>
        <p:txBody>
          <a:bodyPr/>
          <a:lstStyle/>
          <a:p>
            <a:pPr algn="ctr"/>
            <a:r>
              <a:rPr lang="en-IN" u="sng" dirty="0">
                <a:solidFill>
                  <a:schemeClr val="bg2"/>
                </a:solidFill>
              </a:rPr>
              <a:t>CONTENTS</a:t>
            </a:r>
            <a:endParaRPr lang="en-IN" dirty="0"/>
          </a:p>
        </p:txBody>
      </p:sp>
      <p:sp>
        <p:nvSpPr>
          <p:cNvPr id="3" name="Content Placeholder 2">
            <a:extLst>
              <a:ext uri="{FF2B5EF4-FFF2-40B4-BE49-F238E27FC236}">
                <a16:creationId xmlns:a16="http://schemas.microsoft.com/office/drawing/2014/main" id="{97B15A83-F4B4-444F-8722-5DD414831FCC}"/>
              </a:ext>
            </a:extLst>
          </p:cNvPr>
          <p:cNvSpPr>
            <a:spLocks noGrp="1"/>
          </p:cNvSpPr>
          <p:nvPr>
            <p:ph sz="half" idx="1"/>
          </p:nvPr>
        </p:nvSpPr>
        <p:spPr>
          <a:xfrm>
            <a:off x="1361440" y="2249486"/>
            <a:ext cx="5313680" cy="3541714"/>
          </a:xfrm>
        </p:spPr>
        <p:txBody>
          <a:bodyPr/>
          <a:lstStyle/>
          <a:p>
            <a:r>
              <a:rPr lang="en-IN" i="1" dirty="0"/>
              <a:t>Introduction</a:t>
            </a:r>
          </a:p>
          <a:p>
            <a:r>
              <a:rPr lang="en-IN" i="1" dirty="0"/>
              <a:t>History</a:t>
            </a:r>
          </a:p>
          <a:p>
            <a:r>
              <a:rPr lang="en-IN" i="1" dirty="0"/>
              <a:t>Existing state of remote heathcare</a:t>
            </a:r>
          </a:p>
          <a:p>
            <a:r>
              <a:rPr lang="en-IN" i="1" dirty="0"/>
              <a:t>Categories of remote heathcare</a:t>
            </a:r>
          </a:p>
          <a:p>
            <a:r>
              <a:rPr lang="en-IN" i="1" dirty="0"/>
              <a:t>Enabling technologies</a:t>
            </a:r>
          </a:p>
          <a:p>
            <a:r>
              <a:rPr lang="en-IN" i="1" dirty="0"/>
              <a:t>Next-generation devices</a:t>
            </a:r>
          </a:p>
          <a:p>
            <a:pPr marL="0" indent="0">
              <a:buNone/>
            </a:pPr>
            <a:endParaRPr lang="en-IN" dirty="0"/>
          </a:p>
        </p:txBody>
      </p:sp>
      <p:sp>
        <p:nvSpPr>
          <p:cNvPr id="4" name="Content Placeholder 3">
            <a:extLst>
              <a:ext uri="{FF2B5EF4-FFF2-40B4-BE49-F238E27FC236}">
                <a16:creationId xmlns:a16="http://schemas.microsoft.com/office/drawing/2014/main" id="{13F80299-CD5F-4E9D-BDF7-62686EE01D79}"/>
              </a:ext>
            </a:extLst>
          </p:cNvPr>
          <p:cNvSpPr>
            <a:spLocks noGrp="1"/>
          </p:cNvSpPr>
          <p:nvPr>
            <p:ph sz="half" idx="2"/>
          </p:nvPr>
        </p:nvSpPr>
        <p:spPr>
          <a:xfrm>
            <a:off x="6990080" y="2249486"/>
            <a:ext cx="4057331" cy="3541714"/>
          </a:xfrm>
        </p:spPr>
        <p:txBody>
          <a:bodyPr/>
          <a:lstStyle/>
          <a:p>
            <a:r>
              <a:rPr lang="en-IN" i="1" dirty="0"/>
              <a:t>Advanced and experimental services</a:t>
            </a:r>
          </a:p>
          <a:p>
            <a:r>
              <a:rPr lang="en-IN" i="1" dirty="0"/>
              <a:t>Benefits beyond outcomes</a:t>
            </a:r>
          </a:p>
          <a:p>
            <a:r>
              <a:rPr lang="en-IN" i="1" dirty="0"/>
              <a:t>Uses and limitations</a:t>
            </a:r>
          </a:p>
          <a:p>
            <a:r>
              <a:rPr lang="en-IN" i="1" dirty="0"/>
              <a:t>Research for the future and challenges</a:t>
            </a:r>
          </a:p>
        </p:txBody>
      </p:sp>
    </p:spTree>
    <p:extLst>
      <p:ext uri="{BB962C8B-B14F-4D97-AF65-F5344CB8AC3E}">
        <p14:creationId xmlns:p14="http://schemas.microsoft.com/office/powerpoint/2010/main" val="135604342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8C9D58-FED0-45DC-AE0D-666456359DE5}"/>
              </a:ext>
            </a:extLst>
          </p:cNvPr>
          <p:cNvSpPr/>
          <p:nvPr/>
        </p:nvSpPr>
        <p:spPr>
          <a:xfrm>
            <a:off x="254000" y="589594"/>
            <a:ext cx="11724640" cy="5273751"/>
          </a:xfrm>
          <a:prstGeom prst="rect">
            <a:avLst/>
          </a:prstGeom>
        </p:spPr>
        <p:txBody>
          <a:bodyPr wrap="square">
            <a:spAutoFit/>
          </a:bodyPr>
          <a:lstStyle/>
          <a:p>
            <a:pPr algn="ctr">
              <a:lnSpc>
                <a:spcPct val="120000"/>
              </a:lnSpc>
              <a:spcAft>
                <a:spcPts val="700"/>
              </a:spcAft>
            </a:pPr>
            <a:r>
              <a:rPr lang="en-IN" sz="4000" b="1" i="1" kern="150" dirty="0">
                <a:ea typeface="Noto Sans CJK SC Regular"/>
                <a:cs typeface="Lohit Devanagari"/>
              </a:rPr>
              <a:t>Broad and consistent utilization of HIT will:</a:t>
            </a:r>
          </a:p>
          <a:p>
            <a:pPr>
              <a:lnSpc>
                <a:spcPct val="120000"/>
              </a:lnSpc>
              <a:spcAft>
                <a:spcPts val="700"/>
              </a:spcAft>
            </a:pPr>
            <a:endParaRPr lang="en-IN" kern="150" dirty="0">
              <a:latin typeface="Liberation Serif"/>
              <a:ea typeface="Noto Sans CJK SC Regular"/>
              <a:cs typeface="Lohit Devanagari"/>
            </a:endParaRPr>
          </a:p>
          <a:p>
            <a:pPr marL="342900" lvl="0" indent="-342900">
              <a:lnSpc>
                <a:spcPct val="120000"/>
              </a:lnSpc>
              <a:spcAft>
                <a:spcPts val="0"/>
              </a:spcAft>
              <a:buFont typeface="Arial" panose="020B0604020202020204" pitchFamily="34" charset="0"/>
              <a:buChar char="•"/>
            </a:pPr>
            <a:r>
              <a:rPr lang="en-IN" sz="3200" kern="150" dirty="0">
                <a:ea typeface="Noto Sans CJK SC Regular"/>
                <a:cs typeface="Lohit Devanagari"/>
              </a:rPr>
              <a:t>Improve health care quality;</a:t>
            </a:r>
          </a:p>
          <a:p>
            <a:pPr marL="342900" lvl="0" indent="-342900">
              <a:lnSpc>
                <a:spcPct val="120000"/>
              </a:lnSpc>
              <a:spcAft>
                <a:spcPts val="0"/>
              </a:spcAft>
              <a:buFont typeface="Arial" panose="020B0604020202020204" pitchFamily="34" charset="0"/>
              <a:buChar char="•"/>
            </a:pPr>
            <a:r>
              <a:rPr lang="en-IN" sz="3200" kern="150" dirty="0">
                <a:ea typeface="Noto Sans CJK SC Regular"/>
                <a:cs typeface="Lohit Devanagari"/>
              </a:rPr>
              <a:t>Prevent </a:t>
            </a:r>
            <a:r>
              <a:rPr lang="en-IN" sz="3200" kern="150" dirty="0">
                <a:uFill>
                  <a:solidFill>
                    <a:srgbClr val="000000"/>
                  </a:solidFill>
                </a:uFill>
                <a:ea typeface="Noto Sans CJK SC Regular"/>
                <a:cs typeface="Lohit Devanagari"/>
              </a:rPr>
              <a:t>medical errors</a:t>
            </a:r>
            <a:r>
              <a:rPr lang="en-IN" sz="3200" kern="150" dirty="0">
                <a:ea typeface="Noto Sans CJK SC Regular"/>
                <a:cs typeface="Lohit Devanagari"/>
              </a:rPr>
              <a:t>;</a:t>
            </a:r>
          </a:p>
          <a:p>
            <a:pPr marL="342900" lvl="0" indent="-342900">
              <a:lnSpc>
                <a:spcPct val="120000"/>
              </a:lnSpc>
              <a:spcAft>
                <a:spcPts val="0"/>
              </a:spcAft>
              <a:buFont typeface="Arial" panose="020B0604020202020204" pitchFamily="34" charset="0"/>
              <a:buChar char="•"/>
            </a:pPr>
            <a:r>
              <a:rPr lang="en-IN" sz="3200" kern="150" dirty="0">
                <a:ea typeface="Noto Sans CJK SC Regular"/>
                <a:cs typeface="Lohit Devanagari"/>
              </a:rPr>
              <a:t>Reduce health care costs;</a:t>
            </a:r>
          </a:p>
          <a:p>
            <a:pPr marL="342900" lvl="0" indent="-342900">
              <a:lnSpc>
                <a:spcPct val="120000"/>
              </a:lnSpc>
              <a:spcAft>
                <a:spcPts val="0"/>
              </a:spcAft>
              <a:buFont typeface="Arial" panose="020B0604020202020204" pitchFamily="34" charset="0"/>
              <a:buChar char="•"/>
            </a:pPr>
            <a:r>
              <a:rPr lang="en-IN" sz="3200" kern="150" dirty="0">
                <a:ea typeface="Noto Sans CJK SC Regular"/>
                <a:cs typeface="Lohit Devanagari"/>
              </a:rPr>
              <a:t>Increase administrative efficiencies;</a:t>
            </a:r>
          </a:p>
          <a:p>
            <a:pPr marL="342900" lvl="0" indent="-342900">
              <a:lnSpc>
                <a:spcPct val="120000"/>
              </a:lnSpc>
              <a:spcAft>
                <a:spcPts val="0"/>
              </a:spcAft>
              <a:buFont typeface="Arial" panose="020B0604020202020204" pitchFamily="34" charset="0"/>
              <a:buChar char="•"/>
            </a:pPr>
            <a:r>
              <a:rPr lang="en-IN" sz="3200" kern="150" dirty="0">
                <a:ea typeface="Noto Sans CJK SC Regular"/>
                <a:cs typeface="Lohit Devanagari"/>
              </a:rPr>
              <a:t>Decrease paperwork; and</a:t>
            </a:r>
          </a:p>
          <a:p>
            <a:pPr marL="342900" lvl="0" indent="-342900">
              <a:lnSpc>
                <a:spcPct val="120000"/>
              </a:lnSpc>
              <a:spcAft>
                <a:spcPts val="700"/>
              </a:spcAft>
              <a:buFont typeface="Arial" panose="020B0604020202020204" pitchFamily="34" charset="0"/>
              <a:buChar char="•"/>
            </a:pPr>
            <a:r>
              <a:rPr lang="en-IN" sz="3200" kern="150" dirty="0">
                <a:ea typeface="Noto Sans CJK SC Regular"/>
                <a:cs typeface="Lohit Devanagari"/>
              </a:rPr>
              <a:t>Expand access to affordable care.</a:t>
            </a:r>
          </a:p>
          <a:p>
            <a:pPr lvl="0" algn="ctr">
              <a:lnSpc>
                <a:spcPct val="120000"/>
              </a:lnSpc>
              <a:spcAft>
                <a:spcPts val="700"/>
              </a:spcAft>
            </a:pPr>
            <a:r>
              <a:rPr lang="en-IN" sz="1600" kern="150" dirty="0">
                <a:ea typeface="Noto Sans CJK SC Regular"/>
                <a:cs typeface="Lohit Devanagari"/>
              </a:rPr>
              <a:t>                                                                                                                          Stages of health IT</a:t>
            </a:r>
          </a:p>
        </p:txBody>
      </p:sp>
      <p:pic>
        <p:nvPicPr>
          <p:cNvPr id="4" name="Picture 3">
            <a:extLst>
              <a:ext uri="{FF2B5EF4-FFF2-40B4-BE49-F238E27FC236}">
                <a16:creationId xmlns:a16="http://schemas.microsoft.com/office/drawing/2014/main" id="{E75FD7D0-EDB4-444D-9B01-E000C37628B9}"/>
              </a:ext>
            </a:extLst>
          </p:cNvPr>
          <p:cNvPicPr>
            <a:picLocks noChangeAspect="1"/>
          </p:cNvPicPr>
          <p:nvPr/>
        </p:nvPicPr>
        <p:blipFill>
          <a:blip r:embed="rId2"/>
          <a:stretch>
            <a:fillRect/>
          </a:stretch>
        </p:blipFill>
        <p:spPr>
          <a:xfrm>
            <a:off x="6654800" y="1991360"/>
            <a:ext cx="5425440" cy="3322320"/>
          </a:xfrm>
          <a:prstGeom prst="rect">
            <a:avLst/>
          </a:prstGeom>
        </p:spPr>
      </p:pic>
      <p:sp>
        <p:nvSpPr>
          <p:cNvPr id="3" name="Arrow: Down 2">
            <a:extLst>
              <a:ext uri="{FF2B5EF4-FFF2-40B4-BE49-F238E27FC236}">
                <a16:creationId xmlns:a16="http://schemas.microsoft.com/office/drawing/2014/main" id="{669D6E4E-AFEB-406F-AB63-EEA864F0A1A0}"/>
              </a:ext>
            </a:extLst>
          </p:cNvPr>
          <p:cNvSpPr/>
          <p:nvPr/>
        </p:nvSpPr>
        <p:spPr>
          <a:xfrm rot="10800000">
            <a:off x="8209280" y="5360937"/>
            <a:ext cx="457200" cy="348983"/>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919703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DD5C-3A8F-4460-8B1E-33AF1D0389C7}"/>
              </a:ext>
            </a:extLst>
          </p:cNvPr>
          <p:cNvSpPr>
            <a:spLocks noGrp="1"/>
          </p:cNvSpPr>
          <p:nvPr>
            <p:ph type="title"/>
          </p:nvPr>
        </p:nvSpPr>
        <p:spPr/>
        <p:txBody>
          <a:bodyPr/>
          <a:lstStyle/>
          <a:p>
            <a:pPr algn="ctr"/>
            <a:r>
              <a:rPr lang="en-IN" u="sng" dirty="0">
                <a:solidFill>
                  <a:schemeClr val="bg2"/>
                </a:solidFill>
              </a:rPr>
              <a:t>NEXT-GENERATION DEVICES</a:t>
            </a:r>
          </a:p>
        </p:txBody>
      </p:sp>
      <p:pic>
        <p:nvPicPr>
          <p:cNvPr id="4" name="Image3">
            <a:extLst>
              <a:ext uri="{FF2B5EF4-FFF2-40B4-BE49-F238E27FC236}">
                <a16:creationId xmlns:a16="http://schemas.microsoft.com/office/drawing/2014/main" id="{B6195DF4-70B3-4967-86F9-F3F278AE5988}"/>
              </a:ext>
            </a:extLst>
          </p:cNvPr>
          <p:cNvPicPr>
            <a:picLocks noGrp="1"/>
          </p:cNvPicPr>
          <p:nvPr>
            <p:ph idx="1"/>
          </p:nvPr>
        </p:nvPicPr>
        <p:blipFill>
          <a:blip r:embed="rId2">
            <a:lum/>
            <a:alphaModFix/>
          </a:blip>
          <a:srcRect/>
          <a:stretch>
            <a:fillRect/>
          </a:stretch>
        </p:blipFill>
        <p:spPr>
          <a:xfrm>
            <a:off x="1141413" y="2377440"/>
            <a:ext cx="9906000" cy="3525519"/>
          </a:xfrm>
          <a:prstGeom prst="rect">
            <a:avLst/>
          </a:prstGeom>
          <a:noFill/>
          <a:ln>
            <a:noFill/>
            <a:prstDash/>
          </a:ln>
        </p:spPr>
      </p:pic>
    </p:spTree>
    <p:extLst>
      <p:ext uri="{BB962C8B-B14F-4D97-AF65-F5344CB8AC3E}">
        <p14:creationId xmlns:p14="http://schemas.microsoft.com/office/powerpoint/2010/main" val="134647780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4005D-D95A-4238-87E4-6159C000A007}"/>
              </a:ext>
            </a:extLst>
          </p:cNvPr>
          <p:cNvSpPr/>
          <p:nvPr/>
        </p:nvSpPr>
        <p:spPr>
          <a:xfrm>
            <a:off x="965200" y="877560"/>
            <a:ext cx="10525760" cy="4708790"/>
          </a:xfrm>
          <a:prstGeom prst="rect">
            <a:avLst/>
          </a:prstGeom>
        </p:spPr>
        <p:txBody>
          <a:bodyPr wrap="square">
            <a:spAutoFit/>
          </a:bodyPr>
          <a:lstStyle/>
          <a:p>
            <a:pPr marL="457200" indent="-457200">
              <a:lnSpc>
                <a:spcPct val="120000"/>
              </a:lnSpc>
              <a:spcAft>
                <a:spcPts val="700"/>
              </a:spcAft>
              <a:buFont typeface="Arial" panose="020B0604020202020204" pitchFamily="34" charset="0"/>
              <a:buChar char="•"/>
            </a:pPr>
            <a:r>
              <a:rPr lang="en-IN" sz="2800" kern="150" dirty="0">
                <a:ea typeface="Noto Sans CJK SC Regular"/>
                <a:cs typeface="Lohit Devanagari"/>
              </a:rPr>
              <a:t>In India, the health care system is struggling with rising costs and uneven quality so it is important to achieve the best outcome at the lowest cost, with the help of technology. Both the World Health Organization and India's Rural Health Mission consider the use of technology imperative to bringing better health care to India’s most vulnerable people.  The challenge is to effectively tap into the $125 billion health care industry. And building a technology driven health care delivery business that makes a difference in the health of the people living in rural areas is the right thing to do.</a:t>
            </a:r>
          </a:p>
        </p:txBody>
      </p:sp>
    </p:spTree>
    <p:extLst>
      <p:ext uri="{BB962C8B-B14F-4D97-AF65-F5344CB8AC3E}">
        <p14:creationId xmlns:p14="http://schemas.microsoft.com/office/powerpoint/2010/main" val="287898468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6A77-6182-41E8-B14E-9B063372C801}"/>
              </a:ext>
            </a:extLst>
          </p:cNvPr>
          <p:cNvSpPr>
            <a:spLocks noGrp="1"/>
          </p:cNvSpPr>
          <p:nvPr>
            <p:ph type="ctrTitle"/>
          </p:nvPr>
        </p:nvSpPr>
        <p:spPr>
          <a:xfrm>
            <a:off x="1876424" y="1122363"/>
            <a:ext cx="8791575" cy="2027237"/>
          </a:xfrm>
        </p:spPr>
        <p:txBody>
          <a:bodyPr>
            <a:normAutofit fontScale="90000"/>
          </a:bodyPr>
          <a:lstStyle/>
          <a:p>
            <a:pPr algn="ctr"/>
            <a:r>
              <a:rPr lang="en-IN" u="sng" dirty="0">
                <a:solidFill>
                  <a:schemeClr val="bg2"/>
                </a:solidFill>
              </a:rPr>
              <a:t>ADVANCED AND EXPERIMENTAL SERVICES</a:t>
            </a:r>
            <a:br>
              <a:rPr lang="en-IN" dirty="0"/>
            </a:br>
            <a:endParaRPr lang="en-IN" dirty="0"/>
          </a:p>
        </p:txBody>
      </p:sp>
      <p:sp>
        <p:nvSpPr>
          <p:cNvPr id="3" name="Subtitle 2">
            <a:extLst>
              <a:ext uri="{FF2B5EF4-FFF2-40B4-BE49-F238E27FC236}">
                <a16:creationId xmlns:a16="http://schemas.microsoft.com/office/drawing/2014/main" id="{D3EF35F6-6F65-498E-A331-6FEF3137C7FB}"/>
              </a:ext>
            </a:extLst>
          </p:cNvPr>
          <p:cNvSpPr>
            <a:spLocks noGrp="1"/>
          </p:cNvSpPr>
          <p:nvPr>
            <p:ph type="subTitle" idx="1"/>
          </p:nvPr>
        </p:nvSpPr>
        <p:spPr>
          <a:xfrm>
            <a:off x="2204720" y="3449321"/>
            <a:ext cx="8463279" cy="1655762"/>
          </a:xfrm>
        </p:spPr>
        <p:txBody>
          <a:bodyPr/>
          <a:lstStyle/>
          <a:p>
            <a:pPr marL="342900" indent="-342900">
              <a:buFont typeface="Arial" panose="020B0604020202020204" pitchFamily="34" charset="0"/>
              <a:buChar char="•"/>
            </a:pPr>
            <a:r>
              <a:rPr lang="en-IN" i="1" cap="none" dirty="0">
                <a:solidFill>
                  <a:schemeClr val="tx1"/>
                </a:solidFill>
              </a:rPr>
              <a:t>Remote surgery/telesurgery</a:t>
            </a:r>
          </a:p>
        </p:txBody>
      </p:sp>
      <p:pic>
        <p:nvPicPr>
          <p:cNvPr id="4" name="Picture 3">
            <a:extLst>
              <a:ext uri="{FF2B5EF4-FFF2-40B4-BE49-F238E27FC236}">
                <a16:creationId xmlns:a16="http://schemas.microsoft.com/office/drawing/2014/main" id="{A3B74CE8-5D56-4093-BB70-54F8FE30657E}"/>
              </a:ext>
            </a:extLst>
          </p:cNvPr>
          <p:cNvPicPr/>
          <p:nvPr/>
        </p:nvPicPr>
        <p:blipFill>
          <a:blip r:embed="rId2">
            <a:lum/>
            <a:alphaModFix/>
          </a:blip>
          <a:srcRect/>
          <a:stretch>
            <a:fillRect/>
          </a:stretch>
        </p:blipFill>
        <p:spPr>
          <a:xfrm>
            <a:off x="6805294" y="3545840"/>
            <a:ext cx="4655186" cy="2915920"/>
          </a:xfrm>
          <a:prstGeom prst="rect">
            <a:avLst/>
          </a:prstGeom>
          <a:noFill/>
          <a:ln>
            <a:noFill/>
            <a:prstDash/>
          </a:ln>
        </p:spPr>
      </p:pic>
      <p:sp>
        <p:nvSpPr>
          <p:cNvPr id="5" name="Rectangle 4">
            <a:extLst>
              <a:ext uri="{FF2B5EF4-FFF2-40B4-BE49-F238E27FC236}">
                <a16:creationId xmlns:a16="http://schemas.microsoft.com/office/drawing/2014/main" id="{9CDBB7DC-9B03-44BD-93E9-31E68E0071AA}"/>
              </a:ext>
            </a:extLst>
          </p:cNvPr>
          <p:cNvSpPr/>
          <p:nvPr/>
        </p:nvSpPr>
        <p:spPr>
          <a:xfrm>
            <a:off x="2644295" y="6092428"/>
            <a:ext cx="3627916" cy="369332"/>
          </a:xfrm>
          <a:prstGeom prst="rect">
            <a:avLst/>
          </a:prstGeom>
        </p:spPr>
        <p:txBody>
          <a:bodyPr wrap="none">
            <a:spAutoFit/>
          </a:bodyPr>
          <a:lstStyle/>
          <a:p>
            <a:r>
              <a:rPr lang="en-IN" dirty="0">
                <a:latin typeface="+mj-lt"/>
                <a:ea typeface="Noto Sans CJK SC Regular"/>
              </a:rPr>
              <a:t>Robotic </a:t>
            </a:r>
            <a:r>
              <a:rPr lang="en-IN" dirty="0">
                <a:uFill>
                  <a:solidFill>
                    <a:srgbClr val="000000"/>
                  </a:solidFill>
                </a:uFill>
                <a:latin typeface="+mj-lt"/>
                <a:ea typeface="Noto Sans CJK SC Regular"/>
                <a:cs typeface="Lohit Devanagari"/>
              </a:rPr>
              <a:t>teleoperator</a:t>
            </a:r>
            <a:r>
              <a:rPr lang="en-IN" dirty="0">
                <a:latin typeface="+mj-lt"/>
                <a:ea typeface="Noto Sans CJK SC Regular"/>
              </a:rPr>
              <a:t> system chamber</a:t>
            </a:r>
            <a:endParaRPr lang="en-IN" dirty="0">
              <a:latin typeface="+mj-lt"/>
            </a:endParaRPr>
          </a:p>
        </p:txBody>
      </p:sp>
      <p:sp>
        <p:nvSpPr>
          <p:cNvPr id="6" name="Arrow: Right 5">
            <a:extLst>
              <a:ext uri="{FF2B5EF4-FFF2-40B4-BE49-F238E27FC236}">
                <a16:creationId xmlns:a16="http://schemas.microsoft.com/office/drawing/2014/main" id="{7073D9A2-3220-4D51-84FB-C4A74D402D6A}"/>
              </a:ext>
            </a:extLst>
          </p:cNvPr>
          <p:cNvSpPr/>
          <p:nvPr/>
        </p:nvSpPr>
        <p:spPr>
          <a:xfrm>
            <a:off x="6187440" y="6092428"/>
            <a:ext cx="521429" cy="369332"/>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85794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D390BA-8FCB-4B28-9ABE-F7A25BC15922}"/>
              </a:ext>
            </a:extLst>
          </p:cNvPr>
          <p:cNvSpPr/>
          <p:nvPr/>
        </p:nvSpPr>
        <p:spPr>
          <a:xfrm>
            <a:off x="1229360" y="850720"/>
            <a:ext cx="9966960" cy="4708790"/>
          </a:xfrm>
          <a:prstGeom prst="rect">
            <a:avLst/>
          </a:prstGeom>
        </p:spPr>
        <p:txBody>
          <a:bodyPr wrap="square">
            <a:spAutoFit/>
          </a:bodyPr>
          <a:lstStyle/>
          <a:p>
            <a:pPr marL="457200" indent="-457200">
              <a:lnSpc>
                <a:spcPct val="120000"/>
              </a:lnSpc>
              <a:spcAft>
                <a:spcPts val="700"/>
              </a:spcAft>
              <a:buFont typeface="Arial" panose="020B0604020202020204" pitchFamily="34" charset="0"/>
              <a:buChar char="•"/>
            </a:pPr>
            <a:r>
              <a:rPr lang="en-IN" sz="2800" kern="150" dirty="0">
                <a:ea typeface="Noto Sans CJK SC Regular"/>
                <a:cs typeface="Lohit Devanagari"/>
              </a:rPr>
              <a:t>Remote surgery (also known as telesurgery) is the ability for a doctor to perform </a:t>
            </a:r>
            <a:r>
              <a:rPr lang="en-IN" sz="2800" kern="150" dirty="0">
                <a:uFill>
                  <a:solidFill>
                    <a:srgbClr val="000000"/>
                  </a:solidFill>
                </a:uFill>
                <a:ea typeface="Noto Sans CJK SC Regular"/>
                <a:cs typeface="Lohit Devanagari"/>
              </a:rPr>
              <a:t>surgery</a:t>
            </a:r>
            <a:r>
              <a:rPr lang="en-IN" sz="2800" kern="150" dirty="0">
                <a:ea typeface="Noto Sans CJK SC Regular"/>
                <a:cs typeface="Lohit Devanagari"/>
              </a:rPr>
              <a:t> on a patient even though they are not physically in the same location. It is a form of </a:t>
            </a:r>
            <a:r>
              <a:rPr lang="en-IN" sz="2800" kern="150" dirty="0">
                <a:uFill>
                  <a:solidFill>
                    <a:srgbClr val="000000"/>
                  </a:solidFill>
                </a:uFill>
                <a:ea typeface="Noto Sans CJK SC Regular"/>
                <a:cs typeface="Lohit Devanagari"/>
              </a:rPr>
              <a:t>telepresence</a:t>
            </a:r>
            <a:r>
              <a:rPr lang="en-IN" sz="2800" kern="150" dirty="0">
                <a:ea typeface="Noto Sans CJK SC Regular"/>
                <a:cs typeface="Lohit Devanagari"/>
              </a:rPr>
              <a:t>. Remote surgery combines elements of </a:t>
            </a:r>
            <a:r>
              <a:rPr lang="en-IN" sz="2800" kern="150" dirty="0">
                <a:uFill>
                  <a:solidFill>
                    <a:srgbClr val="000000"/>
                  </a:solidFill>
                </a:uFill>
                <a:ea typeface="Noto Sans CJK SC Regular"/>
                <a:cs typeface="Lohit Devanagari"/>
              </a:rPr>
              <a:t>robotics</a:t>
            </a:r>
            <a:r>
              <a:rPr lang="en-IN" sz="2800" kern="150" dirty="0">
                <a:ea typeface="Noto Sans CJK SC Regular"/>
                <a:cs typeface="Lohit Devanagari"/>
              </a:rPr>
              <a:t>, cutting edge </a:t>
            </a:r>
            <a:r>
              <a:rPr lang="en-IN" sz="2800" kern="150" dirty="0">
                <a:uFill>
                  <a:solidFill>
                    <a:srgbClr val="000000"/>
                  </a:solidFill>
                </a:uFill>
                <a:ea typeface="Noto Sans CJK SC Regular"/>
                <a:cs typeface="Lohit Devanagari"/>
              </a:rPr>
              <a:t>communication technology</a:t>
            </a:r>
            <a:r>
              <a:rPr lang="en-IN" sz="2800" kern="150" dirty="0">
                <a:ea typeface="Noto Sans CJK SC Regular"/>
                <a:cs typeface="Lohit Devanagari"/>
              </a:rPr>
              <a:t> such as high-speed data connections, </a:t>
            </a:r>
            <a:r>
              <a:rPr lang="en-IN" sz="2800" kern="150" dirty="0">
                <a:uFill>
                  <a:solidFill>
                    <a:srgbClr val="000000"/>
                  </a:solidFill>
                </a:uFill>
                <a:ea typeface="Noto Sans CJK SC Regular"/>
                <a:cs typeface="Lohit Devanagari"/>
              </a:rPr>
              <a:t>haptics</a:t>
            </a:r>
            <a:r>
              <a:rPr lang="en-IN" sz="2800" kern="150" dirty="0">
                <a:ea typeface="Noto Sans CJK SC Regular"/>
                <a:cs typeface="Lohit Devanagari"/>
              </a:rPr>
              <a:t> and elements of </a:t>
            </a:r>
            <a:r>
              <a:rPr lang="en-IN" sz="2800" kern="150" dirty="0">
                <a:uFill>
                  <a:solidFill>
                    <a:srgbClr val="000000"/>
                  </a:solidFill>
                </a:uFill>
                <a:ea typeface="Noto Sans CJK SC Regular"/>
                <a:cs typeface="Lohit Devanagari"/>
              </a:rPr>
              <a:t>management information systems</a:t>
            </a:r>
            <a:r>
              <a:rPr lang="en-IN" sz="2800" kern="150" dirty="0">
                <a:ea typeface="Noto Sans CJK SC Regular"/>
                <a:cs typeface="Lohit Devanagari"/>
              </a:rPr>
              <a:t>. While the field of </a:t>
            </a:r>
            <a:r>
              <a:rPr lang="en-IN" sz="2800" kern="150" dirty="0">
                <a:uFill>
                  <a:solidFill>
                    <a:srgbClr val="000000"/>
                  </a:solidFill>
                </a:uFill>
                <a:ea typeface="Noto Sans CJK SC Regular"/>
                <a:cs typeface="Lohit Devanagari"/>
              </a:rPr>
              <a:t>robotic surgery</a:t>
            </a:r>
            <a:r>
              <a:rPr lang="en-IN" sz="2800" kern="150" dirty="0">
                <a:ea typeface="Noto Sans CJK SC Regular"/>
                <a:cs typeface="Lohit Devanagari"/>
              </a:rPr>
              <a:t> is fairly well established, most of these robots are controlled by surgeons at the location of the surgery.</a:t>
            </a:r>
          </a:p>
        </p:txBody>
      </p:sp>
    </p:spTree>
    <p:extLst>
      <p:ext uri="{BB962C8B-B14F-4D97-AF65-F5344CB8AC3E}">
        <p14:creationId xmlns:p14="http://schemas.microsoft.com/office/powerpoint/2010/main" val="331502969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D6CC-FC9D-4816-B957-2A30384C1C01}"/>
              </a:ext>
            </a:extLst>
          </p:cNvPr>
          <p:cNvSpPr>
            <a:spLocks noGrp="1"/>
          </p:cNvSpPr>
          <p:nvPr>
            <p:ph type="title"/>
          </p:nvPr>
        </p:nvSpPr>
        <p:spPr/>
        <p:txBody>
          <a:bodyPr/>
          <a:lstStyle/>
          <a:p>
            <a:pPr algn="ctr"/>
            <a:r>
              <a:rPr lang="en-IN" u="sng" dirty="0">
                <a:solidFill>
                  <a:schemeClr val="bg2"/>
                </a:solidFill>
              </a:rPr>
              <a:t>BENEFITS BEYOND OUTCOMES</a:t>
            </a:r>
          </a:p>
        </p:txBody>
      </p:sp>
      <p:sp>
        <p:nvSpPr>
          <p:cNvPr id="3" name="Content Placeholder 2">
            <a:extLst>
              <a:ext uri="{FF2B5EF4-FFF2-40B4-BE49-F238E27FC236}">
                <a16:creationId xmlns:a16="http://schemas.microsoft.com/office/drawing/2014/main" id="{9F436EDE-C8D1-4242-891F-77365A8B53AC}"/>
              </a:ext>
            </a:extLst>
          </p:cNvPr>
          <p:cNvSpPr>
            <a:spLocks noGrp="1"/>
          </p:cNvSpPr>
          <p:nvPr>
            <p:ph idx="1"/>
          </p:nvPr>
        </p:nvSpPr>
        <p:spPr/>
        <p:txBody>
          <a:bodyPr/>
          <a:lstStyle/>
          <a:p>
            <a:r>
              <a:rPr lang="en-IN" i="1" dirty="0"/>
              <a:t>What are the benefits for patients, doctors, hospitals, insurance companies?</a:t>
            </a:r>
          </a:p>
        </p:txBody>
      </p:sp>
      <p:pic>
        <p:nvPicPr>
          <p:cNvPr id="4" name="Image4">
            <a:extLst>
              <a:ext uri="{FF2B5EF4-FFF2-40B4-BE49-F238E27FC236}">
                <a16:creationId xmlns:a16="http://schemas.microsoft.com/office/drawing/2014/main" id="{586B9DC2-9AD9-42BF-94E1-896DA380D964}"/>
              </a:ext>
            </a:extLst>
          </p:cNvPr>
          <p:cNvPicPr/>
          <p:nvPr/>
        </p:nvPicPr>
        <p:blipFill>
          <a:blip r:embed="rId2">
            <a:lum/>
            <a:alphaModFix/>
          </a:blip>
          <a:srcRect/>
          <a:stretch>
            <a:fillRect/>
          </a:stretch>
        </p:blipFill>
        <p:spPr>
          <a:xfrm>
            <a:off x="1788161" y="3017520"/>
            <a:ext cx="8132762" cy="3423920"/>
          </a:xfrm>
          <a:prstGeom prst="rect">
            <a:avLst/>
          </a:prstGeom>
          <a:noFill/>
          <a:ln>
            <a:noFill/>
            <a:prstDash/>
          </a:ln>
        </p:spPr>
      </p:pic>
    </p:spTree>
    <p:extLst>
      <p:ext uri="{BB962C8B-B14F-4D97-AF65-F5344CB8AC3E}">
        <p14:creationId xmlns:p14="http://schemas.microsoft.com/office/powerpoint/2010/main" val="400593594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9B562E-6EF6-412B-A228-562F3FB473E7}"/>
              </a:ext>
            </a:extLst>
          </p:cNvPr>
          <p:cNvSpPr/>
          <p:nvPr/>
        </p:nvSpPr>
        <p:spPr>
          <a:xfrm>
            <a:off x="792480" y="709996"/>
            <a:ext cx="10647680" cy="5806718"/>
          </a:xfrm>
          <a:prstGeom prst="rect">
            <a:avLst/>
          </a:prstGeom>
        </p:spPr>
        <p:txBody>
          <a:bodyPr wrap="square">
            <a:spAutoFit/>
          </a:bodyPr>
          <a:lstStyle/>
          <a:p>
            <a:pPr marL="285750" indent="-285750">
              <a:lnSpc>
                <a:spcPct val="120000"/>
              </a:lnSpc>
              <a:spcAft>
                <a:spcPts val="700"/>
              </a:spcAft>
              <a:buFont typeface="Arial" panose="020B0604020202020204" pitchFamily="34" charset="0"/>
              <a:buChar char="•"/>
            </a:pPr>
            <a:r>
              <a:rPr lang="en-IN" sz="2000" kern="150" dirty="0">
                <a:ea typeface="Noto Sans CJK SC Regular"/>
                <a:cs typeface="Lohit Devanagari"/>
              </a:rPr>
              <a:t>The upside for </a:t>
            </a:r>
            <a:r>
              <a:rPr lang="en-IN" sz="2400" b="1" i="1" kern="150" dirty="0">
                <a:ea typeface="Noto Sans CJK SC Regular"/>
                <a:cs typeface="Lohit Devanagari"/>
              </a:rPr>
              <a:t>patients</a:t>
            </a:r>
            <a:r>
              <a:rPr lang="en-IN" sz="2000" kern="150" dirty="0">
                <a:ea typeface="Noto Sans CJK SC Regular"/>
                <a:cs typeface="Lohit Devanagari"/>
              </a:rPr>
              <a:t> as a result of all this is clear: better care, and better health outcomes, without having to go to the doctor’s office or hospital every day.</a:t>
            </a:r>
          </a:p>
          <a:p>
            <a:pPr marL="285750" indent="-285750">
              <a:lnSpc>
                <a:spcPct val="120000"/>
              </a:lnSpc>
              <a:spcAft>
                <a:spcPts val="700"/>
              </a:spcAft>
              <a:buFont typeface="Arial" panose="020B0604020202020204" pitchFamily="34" charset="0"/>
              <a:buChar char="•"/>
            </a:pPr>
            <a:r>
              <a:rPr lang="en-IN" sz="2000" dirty="0"/>
              <a:t>For </a:t>
            </a:r>
            <a:r>
              <a:rPr lang="en-IN" sz="2400" b="1" i="1" dirty="0"/>
              <a:t>doctors</a:t>
            </a:r>
            <a:r>
              <a:rPr lang="en-IN" sz="2000" dirty="0"/>
              <a:t>, the real excitement is that these tools allow them to be in two places at once. Keeping an eye on a patient via video, looking at their medical records on their smartphone, studying their X-rays and CT scans from wherever they are, and completing almost any other tasks that are part of their regular work. </a:t>
            </a:r>
          </a:p>
          <a:p>
            <a:pPr marL="285750" indent="-285750">
              <a:lnSpc>
                <a:spcPct val="120000"/>
              </a:lnSpc>
              <a:spcAft>
                <a:spcPts val="700"/>
              </a:spcAft>
              <a:buFont typeface="Arial" panose="020B0604020202020204" pitchFamily="34" charset="0"/>
              <a:buChar char="•"/>
            </a:pPr>
            <a:r>
              <a:rPr lang="en-IN" sz="2000" dirty="0"/>
              <a:t>On top of that new convenience, a stay in the ICU today costs patients—and their insurers—a lot of money. On average, the fees start at ₹3460 per day and go up from there. The catch for </a:t>
            </a:r>
            <a:r>
              <a:rPr lang="en-IN" sz="2400" b="1" i="1" dirty="0"/>
              <a:t>hospitals</a:t>
            </a:r>
            <a:r>
              <a:rPr lang="en-IN" sz="2000" dirty="0"/>
              <a:t> is that they constantly need to be cycling patients through their facilities in order to free up bed space for others. There is never enough supply to keep up with demand, even at today’s prices. </a:t>
            </a:r>
          </a:p>
          <a:p>
            <a:pPr marL="285750" indent="-285750">
              <a:lnSpc>
                <a:spcPct val="120000"/>
              </a:lnSpc>
              <a:spcAft>
                <a:spcPts val="700"/>
              </a:spcAft>
              <a:buFont typeface="Arial" panose="020B0604020202020204" pitchFamily="34" charset="0"/>
              <a:buChar char="•"/>
            </a:pPr>
            <a:r>
              <a:rPr lang="en-IN" sz="2000" dirty="0"/>
              <a:t>What remote healthcare does is, now these patients can be monitored—all of their physiological parameters can be measured remotely, including blood pressure, ECG and more—and their physician can have a direct video feed to that patient, along with their medical records.</a:t>
            </a:r>
          </a:p>
          <a:p>
            <a:pPr>
              <a:lnSpc>
                <a:spcPct val="120000"/>
              </a:lnSpc>
              <a:spcAft>
                <a:spcPts val="700"/>
              </a:spcAft>
            </a:pPr>
            <a:endParaRPr lang="en-IN" kern="150" dirty="0">
              <a:latin typeface="Liberation Serif"/>
              <a:ea typeface="Noto Sans CJK SC Regular"/>
              <a:cs typeface="Lohit Devanagari"/>
            </a:endParaRPr>
          </a:p>
        </p:txBody>
      </p:sp>
    </p:spTree>
    <p:extLst>
      <p:ext uri="{BB962C8B-B14F-4D97-AF65-F5344CB8AC3E}">
        <p14:creationId xmlns:p14="http://schemas.microsoft.com/office/powerpoint/2010/main" val="103258685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F380AF-1E27-4F9A-9624-8464EEDD59C1}"/>
              </a:ext>
            </a:extLst>
          </p:cNvPr>
          <p:cNvPicPr>
            <a:picLocks noChangeAspect="1"/>
          </p:cNvPicPr>
          <p:nvPr/>
        </p:nvPicPr>
        <p:blipFill>
          <a:blip r:embed="rId2"/>
          <a:stretch>
            <a:fillRect/>
          </a:stretch>
        </p:blipFill>
        <p:spPr>
          <a:xfrm>
            <a:off x="905192" y="1955798"/>
            <a:ext cx="4752975" cy="2686049"/>
          </a:xfrm>
          <a:prstGeom prst="rect">
            <a:avLst/>
          </a:prstGeom>
        </p:spPr>
      </p:pic>
      <p:pic>
        <p:nvPicPr>
          <p:cNvPr id="5" name="Picture 4">
            <a:extLst>
              <a:ext uri="{FF2B5EF4-FFF2-40B4-BE49-F238E27FC236}">
                <a16:creationId xmlns:a16="http://schemas.microsoft.com/office/drawing/2014/main" id="{5254E59D-ADC2-4424-9568-90ECF4E05A73}"/>
              </a:ext>
            </a:extLst>
          </p:cNvPr>
          <p:cNvPicPr>
            <a:picLocks noChangeAspect="1"/>
          </p:cNvPicPr>
          <p:nvPr/>
        </p:nvPicPr>
        <p:blipFill>
          <a:blip r:embed="rId3"/>
          <a:stretch>
            <a:fillRect/>
          </a:stretch>
        </p:blipFill>
        <p:spPr>
          <a:xfrm>
            <a:off x="6209983" y="1955798"/>
            <a:ext cx="5076825" cy="2686050"/>
          </a:xfrm>
          <a:prstGeom prst="rect">
            <a:avLst/>
          </a:prstGeom>
        </p:spPr>
      </p:pic>
      <p:sp>
        <p:nvSpPr>
          <p:cNvPr id="7" name="TextBox 6">
            <a:extLst>
              <a:ext uri="{FF2B5EF4-FFF2-40B4-BE49-F238E27FC236}">
                <a16:creationId xmlns:a16="http://schemas.microsoft.com/office/drawing/2014/main" id="{1EAB7FAF-B63E-4A28-A58F-50A0C280154B}"/>
              </a:ext>
            </a:extLst>
          </p:cNvPr>
          <p:cNvSpPr txBox="1"/>
          <p:nvPr/>
        </p:nvSpPr>
        <p:spPr>
          <a:xfrm>
            <a:off x="3362960" y="995680"/>
            <a:ext cx="4947920" cy="584775"/>
          </a:xfrm>
          <a:prstGeom prst="rect">
            <a:avLst/>
          </a:prstGeom>
          <a:noFill/>
        </p:spPr>
        <p:txBody>
          <a:bodyPr wrap="square" rtlCol="0">
            <a:spAutoFit/>
          </a:bodyPr>
          <a:lstStyle/>
          <a:p>
            <a:pPr algn="ctr"/>
            <a:r>
              <a:rPr lang="en-IN" sz="3200" b="1" i="1" dirty="0"/>
              <a:t>Summary of benefits</a:t>
            </a:r>
          </a:p>
        </p:txBody>
      </p:sp>
    </p:spTree>
    <p:extLst>
      <p:ext uri="{BB962C8B-B14F-4D97-AF65-F5344CB8AC3E}">
        <p14:creationId xmlns:p14="http://schemas.microsoft.com/office/powerpoint/2010/main" val="390960402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404D-C8EA-4B09-9368-83CFF9E86CB1}"/>
              </a:ext>
            </a:extLst>
          </p:cNvPr>
          <p:cNvSpPr>
            <a:spLocks noGrp="1"/>
          </p:cNvSpPr>
          <p:nvPr>
            <p:ph type="ctrTitle"/>
          </p:nvPr>
        </p:nvSpPr>
        <p:spPr/>
        <p:txBody>
          <a:bodyPr/>
          <a:lstStyle/>
          <a:p>
            <a:pPr algn="ctr"/>
            <a:r>
              <a:rPr lang="en-IN" u="sng" dirty="0">
                <a:solidFill>
                  <a:schemeClr val="bg2"/>
                </a:solidFill>
              </a:rPr>
              <a:t>USES AND LIMITATIONS</a:t>
            </a:r>
            <a:br>
              <a:rPr lang="en-IN" dirty="0"/>
            </a:br>
            <a:endParaRPr lang="en-IN" dirty="0"/>
          </a:p>
        </p:txBody>
      </p:sp>
      <p:sp>
        <p:nvSpPr>
          <p:cNvPr id="3" name="Subtitle 2">
            <a:extLst>
              <a:ext uri="{FF2B5EF4-FFF2-40B4-BE49-F238E27FC236}">
                <a16:creationId xmlns:a16="http://schemas.microsoft.com/office/drawing/2014/main" id="{44AFAFCC-DC97-4568-BE03-CC0B65E11C8E}"/>
              </a:ext>
            </a:extLst>
          </p:cNvPr>
          <p:cNvSpPr>
            <a:spLocks noGrp="1"/>
          </p:cNvSpPr>
          <p:nvPr>
            <p:ph type="subTitle" idx="1"/>
          </p:nvPr>
        </p:nvSpPr>
        <p:spPr/>
        <p:txBody>
          <a:bodyPr/>
          <a:lstStyle/>
          <a:p>
            <a:pPr marL="342900" indent="-342900">
              <a:buFont typeface="Arial" panose="020B0604020202020204" pitchFamily="34" charset="0"/>
              <a:buChar char="•"/>
            </a:pPr>
            <a:r>
              <a:rPr lang="en-IN" i="1" cap="none" dirty="0">
                <a:solidFill>
                  <a:schemeClr val="tx1"/>
                </a:solidFill>
              </a:rPr>
              <a:t>Where can we use this new technology, and where should we not?</a:t>
            </a:r>
          </a:p>
        </p:txBody>
      </p:sp>
    </p:spTree>
    <p:extLst>
      <p:ext uri="{BB962C8B-B14F-4D97-AF65-F5344CB8AC3E}">
        <p14:creationId xmlns:p14="http://schemas.microsoft.com/office/powerpoint/2010/main" val="8830211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AFFDD8-851D-4CDA-B20A-86BE19627506}"/>
              </a:ext>
            </a:extLst>
          </p:cNvPr>
          <p:cNvSpPr/>
          <p:nvPr/>
        </p:nvSpPr>
        <p:spPr>
          <a:xfrm>
            <a:off x="1036320" y="1388442"/>
            <a:ext cx="10017760" cy="4492512"/>
          </a:xfrm>
          <a:prstGeom prst="rect">
            <a:avLst/>
          </a:prstGeom>
        </p:spPr>
        <p:txBody>
          <a:bodyPr wrap="square">
            <a:spAutoFit/>
          </a:bodyPr>
          <a:lstStyle/>
          <a:p>
            <a:pPr marL="342900" indent="-342900">
              <a:lnSpc>
                <a:spcPct val="120000"/>
              </a:lnSpc>
              <a:spcAft>
                <a:spcPts val="700"/>
              </a:spcAft>
              <a:buFont typeface="Arial" panose="020B0604020202020204" pitchFamily="34" charset="0"/>
              <a:buChar char="•"/>
            </a:pPr>
            <a:r>
              <a:rPr lang="en-IN" sz="2400" kern="150" dirty="0">
                <a:ea typeface="Noto Sans CJK SC Regular"/>
                <a:cs typeface="Lohit Devanagari"/>
              </a:rPr>
              <a:t>Remote healthcare is being used effectively for monitoring patients with hypertension, diabetes, congestive heart failure, wound care and chronic obstructive pulmonary disease (COPD). It is especially well suited to treat conditions such as allergies and asthma, chronic bronchitis, conjunctivitis, urinary tract infections, rashes, prevention and wellness services. Specialists in many fields from dermatology and neurology to ophthalmology and endocrinology practice different forms of remote healthcare. Often, they are located in urban areas and consult with rural facilities through the use of various forms of technology that permit face to face consultation with providers and patients.</a:t>
            </a:r>
          </a:p>
        </p:txBody>
      </p:sp>
    </p:spTree>
    <p:extLst>
      <p:ext uri="{BB962C8B-B14F-4D97-AF65-F5344CB8AC3E}">
        <p14:creationId xmlns:p14="http://schemas.microsoft.com/office/powerpoint/2010/main" val="105272633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A31-E013-47B2-9983-84B6B2D31578}"/>
              </a:ext>
            </a:extLst>
          </p:cNvPr>
          <p:cNvSpPr>
            <a:spLocks noGrp="1"/>
          </p:cNvSpPr>
          <p:nvPr>
            <p:ph type="title"/>
          </p:nvPr>
        </p:nvSpPr>
        <p:spPr/>
        <p:txBody>
          <a:bodyPr/>
          <a:lstStyle/>
          <a:p>
            <a:pPr algn="ctr"/>
            <a:r>
              <a:rPr lang="en-IN" u="sng" dirty="0">
                <a:solidFill>
                  <a:schemeClr val="bg2"/>
                </a:solidFill>
              </a:rPr>
              <a:t>INTRODUCTION</a:t>
            </a:r>
          </a:p>
        </p:txBody>
      </p:sp>
      <p:sp>
        <p:nvSpPr>
          <p:cNvPr id="3" name="Content Placeholder 2">
            <a:extLst>
              <a:ext uri="{FF2B5EF4-FFF2-40B4-BE49-F238E27FC236}">
                <a16:creationId xmlns:a16="http://schemas.microsoft.com/office/drawing/2014/main" id="{D1F50C0E-06FB-48C9-ABEC-FB04C2E29C24}"/>
              </a:ext>
            </a:extLst>
          </p:cNvPr>
          <p:cNvSpPr>
            <a:spLocks noGrp="1"/>
          </p:cNvSpPr>
          <p:nvPr>
            <p:ph sz="half" idx="1"/>
          </p:nvPr>
        </p:nvSpPr>
        <p:spPr/>
        <p:txBody>
          <a:bodyPr/>
          <a:lstStyle/>
          <a:p>
            <a:r>
              <a:rPr lang="en-IN" i="1" dirty="0"/>
              <a:t>What is remote heathcare?</a:t>
            </a:r>
          </a:p>
          <a:p>
            <a:r>
              <a:rPr lang="en-IN" i="1" dirty="0"/>
              <a:t>Why do we need remote heathcare?</a:t>
            </a:r>
          </a:p>
          <a:p>
            <a:endParaRPr lang="en-IN" dirty="0"/>
          </a:p>
        </p:txBody>
      </p:sp>
      <p:pic>
        <p:nvPicPr>
          <p:cNvPr id="5" name="Image1">
            <a:extLst>
              <a:ext uri="{FF2B5EF4-FFF2-40B4-BE49-F238E27FC236}">
                <a16:creationId xmlns:a16="http://schemas.microsoft.com/office/drawing/2014/main" id="{E830CE20-00DE-4EE1-9400-247556BC42E6}"/>
              </a:ext>
            </a:extLst>
          </p:cNvPr>
          <p:cNvPicPr>
            <a:picLocks noGrp="1"/>
          </p:cNvPicPr>
          <p:nvPr>
            <p:ph sz="half" idx="2"/>
          </p:nvPr>
        </p:nvPicPr>
        <p:blipFill>
          <a:blip r:embed="rId2">
            <a:lum/>
            <a:alphaModFix/>
          </a:blip>
          <a:srcRect/>
          <a:stretch>
            <a:fillRect/>
          </a:stretch>
        </p:blipFill>
        <p:spPr>
          <a:xfrm>
            <a:off x="1141410" y="3493294"/>
            <a:ext cx="9906003" cy="2297906"/>
          </a:xfrm>
          <a:prstGeom prst="rect">
            <a:avLst/>
          </a:prstGeom>
          <a:noFill/>
          <a:ln>
            <a:noFill/>
            <a:prstDash/>
          </a:ln>
        </p:spPr>
      </p:pic>
    </p:spTree>
    <p:extLst>
      <p:ext uri="{BB962C8B-B14F-4D97-AF65-F5344CB8AC3E}">
        <p14:creationId xmlns:p14="http://schemas.microsoft.com/office/powerpoint/2010/main" val="106507536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8426-E5DF-4D11-8C11-EA7365D58788}"/>
              </a:ext>
            </a:extLst>
          </p:cNvPr>
          <p:cNvSpPr/>
          <p:nvPr/>
        </p:nvSpPr>
        <p:spPr>
          <a:xfrm>
            <a:off x="995680" y="1759357"/>
            <a:ext cx="10099040" cy="2751522"/>
          </a:xfrm>
          <a:prstGeom prst="rect">
            <a:avLst/>
          </a:prstGeom>
        </p:spPr>
        <p:txBody>
          <a:bodyPr wrap="square">
            <a:spAutoFit/>
          </a:bodyPr>
          <a:lstStyle/>
          <a:p>
            <a:pPr marL="457200" indent="-457200">
              <a:lnSpc>
                <a:spcPct val="120000"/>
              </a:lnSpc>
              <a:spcAft>
                <a:spcPts val="700"/>
              </a:spcAft>
              <a:buFont typeface="Arial" panose="020B0604020202020204" pitchFamily="34" charset="0"/>
              <a:buChar char="•"/>
            </a:pPr>
            <a:r>
              <a:rPr lang="en-IN" sz="2800" kern="150" dirty="0">
                <a:ea typeface="Noto Sans CJK SC Regular"/>
                <a:cs typeface="Lohit Devanagari"/>
              </a:rPr>
              <a:t>Remote healthcare </a:t>
            </a:r>
            <a:r>
              <a:rPr lang="en-IN" sz="3200" b="1" i="1" kern="150" dirty="0">
                <a:ea typeface="Noto Sans CJK SC Regular"/>
                <a:cs typeface="Lohit Devanagari"/>
              </a:rPr>
              <a:t>should not be used </a:t>
            </a:r>
            <a:r>
              <a:rPr lang="en-IN" sz="2800" kern="150" dirty="0">
                <a:ea typeface="Noto Sans CJK SC Regular"/>
                <a:cs typeface="Lohit Devanagari"/>
              </a:rPr>
              <a:t>for the treatment of any condition where a face-to-face exam is required due to severe symptoms (such as bleeding or chest pain) or when immediate and aggressive treatment is needed. In these cases, patients should see their provider or go to an emergency room.</a:t>
            </a:r>
          </a:p>
        </p:txBody>
      </p:sp>
    </p:spTree>
    <p:extLst>
      <p:ext uri="{BB962C8B-B14F-4D97-AF65-F5344CB8AC3E}">
        <p14:creationId xmlns:p14="http://schemas.microsoft.com/office/powerpoint/2010/main" val="39297613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8AD5-95F6-4F76-9845-7A8CC182BD83}"/>
              </a:ext>
            </a:extLst>
          </p:cNvPr>
          <p:cNvSpPr>
            <a:spLocks noGrp="1"/>
          </p:cNvSpPr>
          <p:nvPr>
            <p:ph type="ctrTitle"/>
          </p:nvPr>
        </p:nvSpPr>
        <p:spPr>
          <a:xfrm>
            <a:off x="1876424" y="432753"/>
            <a:ext cx="8791575" cy="2137727"/>
          </a:xfrm>
        </p:spPr>
        <p:txBody>
          <a:bodyPr/>
          <a:lstStyle/>
          <a:p>
            <a:pPr algn="ctr"/>
            <a:r>
              <a:rPr lang="en-IN" u="sng" dirty="0">
                <a:solidFill>
                  <a:schemeClr val="bg2"/>
                </a:solidFill>
              </a:rPr>
              <a:t>RESEARCH FOR THE FUTURE AND CHALLENGES</a:t>
            </a:r>
            <a:br>
              <a:rPr lang="en-IN" dirty="0"/>
            </a:br>
            <a:endParaRPr lang="en-IN" dirty="0"/>
          </a:p>
        </p:txBody>
      </p:sp>
      <p:sp>
        <p:nvSpPr>
          <p:cNvPr id="3" name="Subtitle 2">
            <a:extLst>
              <a:ext uri="{FF2B5EF4-FFF2-40B4-BE49-F238E27FC236}">
                <a16:creationId xmlns:a16="http://schemas.microsoft.com/office/drawing/2014/main" id="{918502BC-0284-49B0-9953-85935D3F5484}"/>
              </a:ext>
            </a:extLst>
          </p:cNvPr>
          <p:cNvSpPr>
            <a:spLocks noGrp="1"/>
          </p:cNvSpPr>
          <p:nvPr>
            <p:ph type="subTitle" idx="1"/>
          </p:nvPr>
        </p:nvSpPr>
        <p:spPr>
          <a:xfrm>
            <a:off x="1381760" y="1981201"/>
            <a:ext cx="9286239" cy="1574800"/>
          </a:xfrm>
        </p:spPr>
        <p:txBody>
          <a:bodyPr/>
          <a:lstStyle/>
          <a:p>
            <a:pPr marL="342900" indent="-342900">
              <a:buFont typeface="Arial" panose="020B0604020202020204" pitchFamily="34" charset="0"/>
              <a:buChar char="•"/>
            </a:pPr>
            <a:r>
              <a:rPr lang="en-IN" i="1" cap="none" dirty="0">
                <a:solidFill>
                  <a:schemeClr val="tx1"/>
                </a:solidFill>
              </a:rPr>
              <a:t>What is the current ongoing research in this field?</a:t>
            </a:r>
          </a:p>
          <a:p>
            <a:pPr marL="342900" indent="-342900">
              <a:buFont typeface="Arial" panose="020B0604020202020204" pitchFamily="34" charset="0"/>
              <a:buChar char="•"/>
            </a:pPr>
            <a:r>
              <a:rPr lang="en-IN" i="1" cap="none" dirty="0">
                <a:solidFill>
                  <a:schemeClr val="tx1"/>
                </a:solidFill>
              </a:rPr>
              <a:t>What are the challenges faced by the researchers while implementing this technology?</a:t>
            </a:r>
          </a:p>
        </p:txBody>
      </p:sp>
      <p:pic>
        <p:nvPicPr>
          <p:cNvPr id="4" name="Image5">
            <a:extLst>
              <a:ext uri="{FF2B5EF4-FFF2-40B4-BE49-F238E27FC236}">
                <a16:creationId xmlns:a16="http://schemas.microsoft.com/office/drawing/2014/main" id="{A548EA50-69F4-4907-A4B4-01096414A9E7}"/>
              </a:ext>
            </a:extLst>
          </p:cNvPr>
          <p:cNvPicPr/>
          <p:nvPr/>
        </p:nvPicPr>
        <p:blipFill>
          <a:blip r:embed="rId2">
            <a:lum/>
            <a:alphaModFix/>
          </a:blip>
          <a:srcRect/>
          <a:stretch>
            <a:fillRect/>
          </a:stretch>
        </p:blipFill>
        <p:spPr>
          <a:xfrm>
            <a:off x="4782185" y="3032760"/>
            <a:ext cx="5885814" cy="3550920"/>
          </a:xfrm>
          <a:prstGeom prst="rect">
            <a:avLst/>
          </a:prstGeom>
          <a:noFill/>
          <a:ln>
            <a:noFill/>
            <a:prstDash/>
          </a:ln>
        </p:spPr>
      </p:pic>
    </p:spTree>
    <p:extLst>
      <p:ext uri="{BB962C8B-B14F-4D97-AF65-F5344CB8AC3E}">
        <p14:creationId xmlns:p14="http://schemas.microsoft.com/office/powerpoint/2010/main" val="428429019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C9C6D6-B87B-4144-83E1-8038862568D3}"/>
              </a:ext>
            </a:extLst>
          </p:cNvPr>
          <p:cNvSpPr/>
          <p:nvPr/>
        </p:nvSpPr>
        <p:spPr>
          <a:xfrm>
            <a:off x="833120" y="757159"/>
            <a:ext cx="10678160" cy="5790816"/>
          </a:xfrm>
          <a:prstGeom prst="rect">
            <a:avLst/>
          </a:prstGeom>
        </p:spPr>
        <p:txBody>
          <a:bodyPr wrap="square">
            <a:spAutoFit/>
          </a:bodyPr>
          <a:lstStyle/>
          <a:p>
            <a:pPr marL="285750" indent="-285750">
              <a:lnSpc>
                <a:spcPct val="120000"/>
              </a:lnSpc>
              <a:spcAft>
                <a:spcPts val="700"/>
              </a:spcAft>
              <a:buFont typeface="Arial" panose="020B0604020202020204" pitchFamily="34" charset="0"/>
              <a:buChar char="•"/>
            </a:pPr>
            <a:r>
              <a:rPr lang="en-IN" kern="150" dirty="0">
                <a:ea typeface="Noto Sans CJK SC Regular"/>
                <a:cs typeface="Lohit Devanagari"/>
              </a:rPr>
              <a:t>Not all practices offer e-visits, yet. With the promise of better access to care without the inconvenience/expense of traveling to an appointment, states and insurance companies are under pressure to define policies governing e-visits and reimbursement.</a:t>
            </a:r>
          </a:p>
          <a:p>
            <a:pPr marL="285750" indent="-285750">
              <a:lnSpc>
                <a:spcPct val="120000"/>
              </a:lnSpc>
              <a:spcAft>
                <a:spcPts val="700"/>
              </a:spcAft>
              <a:buFont typeface="Arial" panose="020B0604020202020204" pitchFamily="34" charset="0"/>
              <a:buChar char="•"/>
            </a:pPr>
            <a:r>
              <a:rPr lang="en-IN" sz="2000" b="1" i="1" kern="150" dirty="0">
                <a:ea typeface="Noto Sans CJK SC Regular"/>
                <a:cs typeface="Lohit Devanagari"/>
              </a:rPr>
              <a:t>Practices that do offer e-visits tend to provide them only to established patients for whom follow-up visits do not require a physical exam. </a:t>
            </a:r>
            <a:r>
              <a:rPr lang="en-IN" kern="150" dirty="0">
                <a:ea typeface="Noto Sans CJK SC Regular"/>
                <a:cs typeface="Lohit Devanagari"/>
              </a:rPr>
              <a:t>There are companies that offer e-visits, usually by phone, for some non-emergency illnesses but these do not allow you to select your practitioner or develop a professional relationship as you would with a primary care provider. Prescription medications may be available during an e-visit, but that decision is at the discretion of the provider and usually won’t include non-therapeutic drugs or controlled substances.</a:t>
            </a:r>
          </a:p>
          <a:p>
            <a:pPr marL="285750" indent="-285750">
              <a:lnSpc>
                <a:spcPct val="120000"/>
              </a:lnSpc>
              <a:spcAft>
                <a:spcPts val="700"/>
              </a:spcAft>
              <a:buFont typeface="Arial" panose="020B0604020202020204" pitchFamily="34" charset="0"/>
              <a:buChar char="•"/>
            </a:pPr>
            <a:r>
              <a:rPr lang="en-IN" dirty="0"/>
              <a:t>Future work also includes working closely with healthcare service delivery partners and e-governance players to define and implement large scale projects; enhancing the technology with further diagnostics as well as ground-level delivery processes to capture them better; identifying and building relations with partners having complementary solutions (hardware and software); integrating a mobile based Bluetooth enabled telemedicine solution, </a:t>
            </a:r>
            <a:r>
              <a:rPr lang="en-IN" sz="2000" b="1" i="1" dirty="0"/>
              <a:t>as even 32 kilobits/s bandwidth is not available in all of rural India; </a:t>
            </a:r>
            <a:r>
              <a:rPr lang="en-IN" dirty="0"/>
              <a:t>and changing the business model to include software-as-a-service.</a:t>
            </a:r>
          </a:p>
          <a:p>
            <a:pPr>
              <a:lnSpc>
                <a:spcPct val="120000"/>
              </a:lnSpc>
              <a:spcAft>
                <a:spcPts val="700"/>
              </a:spcAft>
            </a:pPr>
            <a:endParaRPr lang="en-IN" kern="150" dirty="0">
              <a:latin typeface="Liberation Serif"/>
              <a:ea typeface="Noto Sans CJK SC Regular"/>
              <a:cs typeface="Lohit Devanagari"/>
            </a:endParaRPr>
          </a:p>
        </p:txBody>
      </p:sp>
    </p:spTree>
    <p:extLst>
      <p:ext uri="{BB962C8B-B14F-4D97-AF65-F5344CB8AC3E}">
        <p14:creationId xmlns:p14="http://schemas.microsoft.com/office/powerpoint/2010/main" val="15161162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A1F-3107-4FBB-83DE-2313972023F6}"/>
              </a:ext>
            </a:extLst>
          </p:cNvPr>
          <p:cNvSpPr>
            <a:spLocks noGrp="1"/>
          </p:cNvSpPr>
          <p:nvPr>
            <p:ph type="title"/>
          </p:nvPr>
        </p:nvSpPr>
        <p:spPr/>
        <p:txBody>
          <a:bodyPr/>
          <a:lstStyle/>
          <a:p>
            <a:pPr algn="ctr"/>
            <a:r>
              <a:rPr lang="en-IN" u="sng" dirty="0">
                <a:solidFill>
                  <a:schemeClr val="bg2"/>
                </a:solidFill>
              </a:rPr>
              <a:t>REFERENCES</a:t>
            </a:r>
            <a:br>
              <a:rPr lang="en-IN" dirty="0"/>
            </a:br>
            <a:endParaRPr lang="en-IN" dirty="0"/>
          </a:p>
        </p:txBody>
      </p:sp>
      <p:sp>
        <p:nvSpPr>
          <p:cNvPr id="3" name="Content Placeholder 2">
            <a:extLst>
              <a:ext uri="{FF2B5EF4-FFF2-40B4-BE49-F238E27FC236}">
                <a16:creationId xmlns:a16="http://schemas.microsoft.com/office/drawing/2014/main" id="{23BE6437-99D8-4D45-98DF-B834B7902DA8}"/>
              </a:ext>
            </a:extLst>
          </p:cNvPr>
          <p:cNvSpPr>
            <a:spLocks noGrp="1"/>
          </p:cNvSpPr>
          <p:nvPr>
            <p:ph idx="1"/>
          </p:nvPr>
        </p:nvSpPr>
        <p:spPr>
          <a:xfrm>
            <a:off x="1141412" y="1645920"/>
            <a:ext cx="9905999" cy="4480560"/>
          </a:xfrm>
        </p:spPr>
        <p:txBody>
          <a:bodyPr>
            <a:normAutofit fontScale="70000" lnSpcReduction="20000"/>
          </a:bodyPr>
          <a:lstStyle/>
          <a:p>
            <a:pPr lvl="0"/>
            <a:r>
              <a:rPr lang="en-IN" i="1" dirty="0"/>
              <a:t>Berman, Matthew; Fenaughty, Andrea (June 2005). "Technology and managed care: patient benefits of telemedicine in a rural health care network". Health Economics. Wiley.</a:t>
            </a:r>
            <a:endParaRPr lang="en-IN" dirty="0"/>
          </a:p>
          <a:p>
            <a:pPr lvl="0"/>
            <a:r>
              <a:rPr lang="en-IN" i="1" dirty="0"/>
              <a:t>Saylor, Michael (2012). The Mobile Wave: How Mobile Intelligence Will Change Everything. Perseus Books/Vanguard Press</a:t>
            </a:r>
            <a:endParaRPr lang="en-IN" dirty="0"/>
          </a:p>
          <a:p>
            <a:pPr lvl="0"/>
            <a:r>
              <a:rPr lang="en-IN" i="1" dirty="0"/>
              <a:t>Hjelm, N. M. (1 March 2005). “Benefits and drawbacks of telemedicine” Journal of Telemedicine and Telecare.</a:t>
            </a:r>
            <a:endParaRPr lang="en-IN" dirty="0"/>
          </a:p>
          <a:p>
            <a:pPr lvl="0"/>
            <a:r>
              <a:rPr lang="en-IN" i="1" dirty="0"/>
              <a:t>Angaran, DM (15 Jul 1999). “Telemedicine and Telepharmacy: Current Status and Future Implications” American Journal of Health-System Pharmacy.</a:t>
            </a:r>
            <a:endParaRPr lang="en-IN" dirty="0"/>
          </a:p>
          <a:p>
            <a:pPr lvl="0"/>
            <a:r>
              <a:rPr lang="en-IN" i="1" dirty="0"/>
              <a:t>Fatehi, Farhad; Armfield, Nigel R.; Dimitrijevic, Mila; Gray, Leonard C. (October 2014). “Clinical applications of videoconferencing: a scoping review of the literature for the period 2002-2012” Journal of Telemedicine and Telecare.</a:t>
            </a:r>
            <a:endParaRPr lang="en-IN" dirty="0"/>
          </a:p>
          <a:p>
            <a:pPr lvl="0"/>
            <a:r>
              <a:rPr lang="en-IN" i="1" dirty="0"/>
              <a:t>Hoffman, Jan (25 September 2011). “When Your Therapist Is Only a Click Away” New York Times.</a:t>
            </a:r>
            <a:endParaRPr lang="en-IN" dirty="0"/>
          </a:p>
          <a:p>
            <a:pPr lvl="0"/>
            <a:r>
              <a:rPr lang="en-IN" i="1" dirty="0"/>
              <a:t>en.wikipedia.org</a:t>
            </a:r>
            <a:endParaRPr lang="en-IN" dirty="0"/>
          </a:p>
          <a:p>
            <a:pPr lvl="0"/>
            <a:r>
              <a:rPr lang="en-IN" i="1" dirty="0"/>
              <a:t>ieeexplore.ieee.org</a:t>
            </a:r>
            <a:endParaRPr lang="en-IN" dirty="0"/>
          </a:p>
          <a:p>
            <a:endParaRPr lang="en-IN" dirty="0"/>
          </a:p>
        </p:txBody>
      </p:sp>
    </p:spTree>
    <p:extLst>
      <p:ext uri="{BB962C8B-B14F-4D97-AF65-F5344CB8AC3E}">
        <p14:creationId xmlns:p14="http://schemas.microsoft.com/office/powerpoint/2010/main" val="359618912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53AC0-C45B-4E57-8309-D2EE905FB0AB}"/>
              </a:ext>
            </a:extLst>
          </p:cNvPr>
          <p:cNvSpPr/>
          <p:nvPr/>
        </p:nvSpPr>
        <p:spPr>
          <a:xfrm>
            <a:off x="304800" y="846476"/>
            <a:ext cx="11592560" cy="4408386"/>
          </a:xfrm>
          <a:prstGeom prst="rect">
            <a:avLst/>
          </a:prstGeom>
        </p:spPr>
        <p:txBody>
          <a:bodyPr wrap="square">
            <a:spAutoFit/>
          </a:bodyPr>
          <a:lstStyle/>
          <a:p>
            <a:pPr marL="457200" indent="-457200">
              <a:lnSpc>
                <a:spcPct val="120000"/>
              </a:lnSpc>
              <a:spcAft>
                <a:spcPts val="700"/>
              </a:spcAft>
              <a:buFont typeface="Arial" panose="020B0604020202020204" pitchFamily="34" charset="0"/>
              <a:buChar char="•"/>
            </a:pPr>
            <a:r>
              <a:rPr lang="en-IN" sz="2800" kern="150" dirty="0">
                <a:ea typeface="Noto Sans CJK SC Regular"/>
                <a:cs typeface="Lohit Devanagari"/>
              </a:rPr>
              <a:t>For generations, medical care around the world has looked more or less the same. Every year, we all make an appointment and visit our doctor. Beyond that, when something goes wrong and we aren’t feeling well, we make another appointment and go back to the office for another visit.</a:t>
            </a:r>
          </a:p>
          <a:p>
            <a:pPr marL="457200" indent="-457200">
              <a:lnSpc>
                <a:spcPct val="120000"/>
              </a:lnSpc>
              <a:spcAft>
                <a:spcPts val="700"/>
              </a:spcAft>
              <a:buFont typeface="Arial" panose="020B0604020202020204" pitchFamily="34" charset="0"/>
              <a:buChar char="•"/>
            </a:pPr>
            <a:endParaRPr lang="en-IN" sz="2800" kern="150" dirty="0">
              <a:ea typeface="Noto Sans CJK SC Regular"/>
              <a:cs typeface="Lohit Devanagari"/>
            </a:endParaRPr>
          </a:p>
          <a:p>
            <a:pPr marL="457200" indent="-457200">
              <a:lnSpc>
                <a:spcPct val="120000"/>
              </a:lnSpc>
              <a:spcAft>
                <a:spcPts val="700"/>
              </a:spcAft>
              <a:buFont typeface="Arial" panose="020B0604020202020204" pitchFamily="34" charset="0"/>
              <a:buChar char="•"/>
            </a:pPr>
            <a:r>
              <a:rPr lang="en-IN" sz="2800" kern="150" dirty="0">
                <a:ea typeface="Noto Sans CJK SC Regular"/>
                <a:cs typeface="Lohit Devanagari"/>
              </a:rPr>
              <a:t>For people who live in rural areas, people whom travel to a medical facility is difficult, or people who may be too busy to make time to go to a medical centre, remote healthcare provides a solution.</a:t>
            </a:r>
          </a:p>
        </p:txBody>
      </p:sp>
    </p:spTree>
    <p:extLst>
      <p:ext uri="{BB962C8B-B14F-4D97-AF65-F5344CB8AC3E}">
        <p14:creationId xmlns:p14="http://schemas.microsoft.com/office/powerpoint/2010/main" val="171267735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F47903-457C-4EFF-924F-281E6FB05DAB}"/>
              </a:ext>
            </a:extLst>
          </p:cNvPr>
          <p:cNvSpPr/>
          <p:nvPr/>
        </p:nvSpPr>
        <p:spPr>
          <a:xfrm>
            <a:off x="660400" y="723644"/>
            <a:ext cx="11115040" cy="5558445"/>
          </a:xfrm>
          <a:prstGeom prst="rect">
            <a:avLst/>
          </a:prstGeom>
        </p:spPr>
        <p:txBody>
          <a:bodyPr wrap="square">
            <a:spAutoFit/>
          </a:bodyPr>
          <a:lstStyle/>
          <a:p>
            <a:pPr marL="342900" indent="-342900">
              <a:lnSpc>
                <a:spcPct val="120000"/>
              </a:lnSpc>
              <a:spcAft>
                <a:spcPts val="700"/>
              </a:spcAft>
              <a:buFont typeface="Arial" panose="020B0604020202020204" pitchFamily="34" charset="0"/>
              <a:buChar char="•"/>
            </a:pPr>
            <a:r>
              <a:rPr lang="en-IN" sz="2800" b="1" i="1" kern="150" dirty="0">
                <a:ea typeface="Noto Sans CJK SC Regular"/>
                <a:cs typeface="Lohit Devanagari"/>
              </a:rPr>
              <a:t>Remote healthcare </a:t>
            </a:r>
            <a:r>
              <a:rPr lang="en-IN" sz="2400" kern="150" dirty="0">
                <a:ea typeface="Noto Sans CJK SC Regular"/>
                <a:cs typeface="Lohit Devanagari"/>
              </a:rPr>
              <a:t>is a form of telemedicine service, which allows constant monitoring of a patient’s condition and the performance of preventive and control check-ups outside the hospital environment. This form of care is made possible by the use of portable medical devices recording specific vital signs. Test results are automatically transmitted to the </a:t>
            </a:r>
            <a:r>
              <a:rPr lang="en-IN" sz="2400" b="1" i="1" kern="150" dirty="0">
                <a:ea typeface="Noto Sans CJK SC Regular"/>
                <a:cs typeface="Lohit Devanagari"/>
              </a:rPr>
              <a:t>R</a:t>
            </a:r>
            <a:r>
              <a:rPr lang="en-IN" sz="2800" b="1" i="1" kern="150" dirty="0">
                <a:ea typeface="Noto Sans CJK SC Regular"/>
                <a:cs typeface="Lohit Devanagari"/>
              </a:rPr>
              <a:t>emote Healthcare Centre</a:t>
            </a:r>
            <a:r>
              <a:rPr lang="en-IN" sz="2400" kern="150" dirty="0">
                <a:ea typeface="Noto Sans CJK SC Regular"/>
                <a:cs typeface="Lohit Devanagari"/>
              </a:rPr>
              <a:t>, where they are analysed. If any irregularities are found, medical staff connect the patient remotely with their doctor or a specialist, and in the event of a health emergency or life risk, call an ambulance. Remote healthcare services support diagnostics, complement therapies and impact the effectiveness of treatment and the patient’s feeling of safety by ensuring permanent contact with specialists. They are complementary to the provision of primary care, have proven medical value, and support patient-doctor communication, especially during the medical interview.</a:t>
            </a:r>
          </a:p>
        </p:txBody>
      </p:sp>
    </p:spTree>
    <p:extLst>
      <p:ext uri="{BB962C8B-B14F-4D97-AF65-F5344CB8AC3E}">
        <p14:creationId xmlns:p14="http://schemas.microsoft.com/office/powerpoint/2010/main" val="143389623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4AC30-BE77-4AEF-A3DA-A68448F9B13E}"/>
              </a:ext>
            </a:extLst>
          </p:cNvPr>
          <p:cNvSpPr/>
          <p:nvPr/>
        </p:nvSpPr>
        <p:spPr>
          <a:xfrm>
            <a:off x="924560" y="1125798"/>
            <a:ext cx="10170160" cy="3669723"/>
          </a:xfrm>
          <a:prstGeom prst="rect">
            <a:avLst/>
          </a:prstGeom>
        </p:spPr>
        <p:txBody>
          <a:bodyPr wrap="square">
            <a:spAutoFit/>
          </a:bodyPr>
          <a:lstStyle/>
          <a:p>
            <a:pPr marL="342900" indent="-342900">
              <a:lnSpc>
                <a:spcPct val="120000"/>
              </a:lnSpc>
              <a:spcAft>
                <a:spcPts val="700"/>
              </a:spcAft>
              <a:buFont typeface="Arial" panose="020B0604020202020204" pitchFamily="34" charset="0"/>
              <a:buChar char="•"/>
            </a:pPr>
            <a:r>
              <a:rPr lang="en-IN" sz="2400" kern="150" dirty="0">
                <a:ea typeface="Noto Sans CJK SC Regular"/>
                <a:cs typeface="Lohit Devanagari"/>
              </a:rPr>
              <a:t>Since it can save travel time and expense for providers and patients, remote healthcare </a:t>
            </a:r>
            <a:r>
              <a:rPr lang="en-IN" sz="3200" b="1" i="1" kern="150" dirty="0">
                <a:ea typeface="Noto Sans CJK SC Regular"/>
                <a:cs typeface="Lohit Devanagari"/>
              </a:rPr>
              <a:t>can improve the chances that people will receive preventive care and better management of chronic conditions.</a:t>
            </a:r>
          </a:p>
          <a:p>
            <a:pPr marL="342900" indent="-342900">
              <a:lnSpc>
                <a:spcPct val="120000"/>
              </a:lnSpc>
              <a:spcAft>
                <a:spcPts val="700"/>
              </a:spcAft>
              <a:buFont typeface="Arial" panose="020B0604020202020204" pitchFamily="34" charset="0"/>
              <a:buChar char="•"/>
            </a:pPr>
            <a:endParaRPr lang="en-IN" sz="3200" b="1" i="1" kern="150" dirty="0">
              <a:ea typeface="Noto Sans CJK SC Regular"/>
              <a:cs typeface="Lohit Devanagari"/>
            </a:endParaRPr>
          </a:p>
          <a:p>
            <a:pPr marL="342900" indent="-342900">
              <a:lnSpc>
                <a:spcPct val="120000"/>
              </a:lnSpc>
              <a:spcAft>
                <a:spcPts val="700"/>
              </a:spcAft>
              <a:buFont typeface="Arial" panose="020B0604020202020204" pitchFamily="34" charset="0"/>
              <a:buChar char="•"/>
            </a:pPr>
            <a:r>
              <a:rPr lang="en-IN" sz="2400" kern="150" dirty="0">
                <a:ea typeface="Noto Sans CJK SC Regular"/>
                <a:cs typeface="Lohit Devanagari"/>
              </a:rPr>
              <a:t>Remote healthcare </a:t>
            </a:r>
            <a:r>
              <a:rPr lang="en-IN" sz="3200" b="1" i="1" kern="150" dirty="0">
                <a:ea typeface="Noto Sans CJK SC Regular"/>
                <a:cs typeface="Lohit Devanagari"/>
              </a:rPr>
              <a:t>can facilitate specialist consultations, whether the provider is across the state or across the world.</a:t>
            </a:r>
          </a:p>
        </p:txBody>
      </p:sp>
    </p:spTree>
    <p:extLst>
      <p:ext uri="{BB962C8B-B14F-4D97-AF65-F5344CB8AC3E}">
        <p14:creationId xmlns:p14="http://schemas.microsoft.com/office/powerpoint/2010/main" val="280930174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38509-854B-476A-8377-46501861C402}"/>
              </a:ext>
            </a:extLst>
          </p:cNvPr>
          <p:cNvPicPr>
            <a:picLocks noChangeAspect="1"/>
          </p:cNvPicPr>
          <p:nvPr/>
        </p:nvPicPr>
        <p:blipFill>
          <a:blip r:embed="rId2"/>
          <a:stretch>
            <a:fillRect/>
          </a:stretch>
        </p:blipFill>
        <p:spPr>
          <a:xfrm>
            <a:off x="2225040" y="777399"/>
            <a:ext cx="8046720" cy="4856162"/>
          </a:xfrm>
          <a:prstGeom prst="rect">
            <a:avLst/>
          </a:prstGeom>
        </p:spPr>
      </p:pic>
    </p:spTree>
    <p:extLst>
      <p:ext uri="{BB962C8B-B14F-4D97-AF65-F5344CB8AC3E}">
        <p14:creationId xmlns:p14="http://schemas.microsoft.com/office/powerpoint/2010/main" val="136232079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2BFE-4DDC-4FE7-B6F9-E096367FBFE3}"/>
              </a:ext>
            </a:extLst>
          </p:cNvPr>
          <p:cNvSpPr>
            <a:spLocks noGrp="1"/>
          </p:cNvSpPr>
          <p:nvPr>
            <p:ph type="title"/>
          </p:nvPr>
        </p:nvSpPr>
        <p:spPr/>
        <p:txBody>
          <a:bodyPr/>
          <a:lstStyle/>
          <a:p>
            <a:pPr algn="ctr"/>
            <a:r>
              <a:rPr lang="en-IN" u="sng" dirty="0">
                <a:solidFill>
                  <a:schemeClr val="bg2"/>
                </a:solidFill>
              </a:rPr>
              <a:t>HISTORY OF REMOTE HEATHCARE</a:t>
            </a:r>
          </a:p>
        </p:txBody>
      </p:sp>
      <p:sp>
        <p:nvSpPr>
          <p:cNvPr id="3" name="Content Placeholder 2">
            <a:extLst>
              <a:ext uri="{FF2B5EF4-FFF2-40B4-BE49-F238E27FC236}">
                <a16:creationId xmlns:a16="http://schemas.microsoft.com/office/drawing/2014/main" id="{E6B93753-E1F4-4A7E-B4F3-EB8528738CB1}"/>
              </a:ext>
            </a:extLst>
          </p:cNvPr>
          <p:cNvSpPr>
            <a:spLocks noGrp="1"/>
          </p:cNvSpPr>
          <p:nvPr>
            <p:ph sz="half" idx="1"/>
          </p:nvPr>
        </p:nvSpPr>
        <p:spPr/>
        <p:txBody>
          <a:bodyPr>
            <a:normAutofit/>
          </a:bodyPr>
          <a:lstStyle/>
          <a:p>
            <a:r>
              <a:rPr lang="en-IN" i="1" dirty="0"/>
              <a:t>When was remote heathcare first used and why?</a:t>
            </a:r>
          </a:p>
          <a:p>
            <a:r>
              <a:rPr lang="en-IN" i="1" dirty="0"/>
              <a:t>What were the developments throughout the world?</a:t>
            </a:r>
          </a:p>
          <a:p>
            <a:pPr marL="0" indent="0" algn="r">
              <a:buNone/>
            </a:pPr>
            <a:endParaRPr lang="en-IN" sz="1200" dirty="0"/>
          </a:p>
          <a:p>
            <a:pPr marL="0" indent="0" algn="r">
              <a:buNone/>
            </a:pPr>
            <a:endParaRPr lang="en-IN" sz="1200" dirty="0"/>
          </a:p>
          <a:p>
            <a:pPr marL="0" indent="0">
              <a:buNone/>
            </a:pPr>
            <a:r>
              <a:rPr lang="en-IN" sz="1600" dirty="0"/>
              <a:t>                                                                  Kenneth Bird</a:t>
            </a:r>
          </a:p>
          <a:p>
            <a:pPr marL="0" indent="0">
              <a:buNone/>
            </a:pPr>
            <a:endParaRPr lang="en-IN" dirty="0"/>
          </a:p>
        </p:txBody>
      </p:sp>
      <p:pic>
        <p:nvPicPr>
          <p:cNvPr id="6" name="Content Placeholder 5">
            <a:extLst>
              <a:ext uri="{FF2B5EF4-FFF2-40B4-BE49-F238E27FC236}">
                <a16:creationId xmlns:a16="http://schemas.microsoft.com/office/drawing/2014/main" id="{888C64B5-3C26-49A1-AA98-9BE8425335B4}"/>
              </a:ext>
            </a:extLst>
          </p:cNvPr>
          <p:cNvPicPr>
            <a:picLocks noGrp="1" noChangeAspect="1"/>
          </p:cNvPicPr>
          <p:nvPr>
            <p:ph sz="half" idx="2"/>
          </p:nvPr>
        </p:nvPicPr>
        <p:blipFill>
          <a:blip r:embed="rId2"/>
          <a:stretch>
            <a:fillRect/>
          </a:stretch>
        </p:blipFill>
        <p:spPr>
          <a:xfrm>
            <a:off x="6419056" y="2705894"/>
            <a:ext cx="4381500" cy="2628900"/>
          </a:xfrm>
        </p:spPr>
      </p:pic>
      <p:sp>
        <p:nvSpPr>
          <p:cNvPr id="7" name="Arrow: Right 6">
            <a:extLst>
              <a:ext uri="{FF2B5EF4-FFF2-40B4-BE49-F238E27FC236}">
                <a16:creationId xmlns:a16="http://schemas.microsoft.com/office/drawing/2014/main" id="{3945E727-A7C4-4409-A804-67DF6EB779F5}"/>
              </a:ext>
            </a:extLst>
          </p:cNvPr>
          <p:cNvSpPr/>
          <p:nvPr/>
        </p:nvSpPr>
        <p:spPr>
          <a:xfrm>
            <a:off x="6019799" y="4890070"/>
            <a:ext cx="350522" cy="444724"/>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4872804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61A4BC-A5AF-4E5A-BCBF-6BA993659A8E}"/>
              </a:ext>
            </a:extLst>
          </p:cNvPr>
          <p:cNvSpPr/>
          <p:nvPr/>
        </p:nvSpPr>
        <p:spPr>
          <a:xfrm>
            <a:off x="447040" y="610117"/>
            <a:ext cx="10932160" cy="6394058"/>
          </a:xfrm>
          <a:prstGeom prst="rect">
            <a:avLst/>
          </a:prstGeom>
        </p:spPr>
        <p:txBody>
          <a:bodyPr wrap="square">
            <a:spAutoFit/>
          </a:bodyPr>
          <a:lstStyle/>
          <a:p>
            <a:pPr marL="342900" indent="-342900">
              <a:lnSpc>
                <a:spcPct val="120000"/>
              </a:lnSpc>
              <a:spcAft>
                <a:spcPts val="700"/>
              </a:spcAft>
              <a:buFont typeface="Arial" panose="020B0604020202020204" pitchFamily="34" charset="0"/>
              <a:buChar char="•"/>
            </a:pPr>
            <a:r>
              <a:rPr lang="en-IN" sz="2800" kern="150" dirty="0">
                <a:ea typeface="Noto Sans CJK SC Regular"/>
                <a:cs typeface="Lohit Devanagari"/>
              </a:rPr>
              <a:t>In the early 1900s, people living in remote areas of </a:t>
            </a:r>
            <a:r>
              <a:rPr lang="en-IN" sz="2800" kern="150" dirty="0">
                <a:uFill>
                  <a:solidFill>
                    <a:srgbClr val="000000"/>
                  </a:solidFill>
                </a:uFill>
                <a:ea typeface="Noto Sans CJK SC Regular"/>
                <a:cs typeface="Lohit Devanagari"/>
              </a:rPr>
              <a:t>Australia</a:t>
            </a:r>
            <a:r>
              <a:rPr lang="en-IN" sz="2800" kern="150" dirty="0">
                <a:ea typeface="Noto Sans CJK SC Regular"/>
                <a:cs typeface="Lohit Devanagari"/>
              </a:rPr>
              <a:t> used two-way radios, powered by a </a:t>
            </a:r>
            <a:r>
              <a:rPr lang="en-IN" sz="2800" kern="150" dirty="0">
                <a:uFill>
                  <a:solidFill>
                    <a:srgbClr val="000000"/>
                  </a:solidFill>
                </a:uFill>
                <a:ea typeface="Noto Sans CJK SC Regular"/>
                <a:cs typeface="Lohit Devanagari"/>
              </a:rPr>
              <a:t>dynamo</a:t>
            </a:r>
            <a:r>
              <a:rPr lang="en-IN" sz="2800" kern="150" dirty="0">
                <a:ea typeface="Noto Sans CJK SC Regular"/>
                <a:cs typeface="Lohit Devanagari"/>
              </a:rPr>
              <a:t> driven by a set of bicycle pedals, to communicate with the </a:t>
            </a:r>
            <a:r>
              <a:rPr lang="en-IN" sz="2800" kern="150" dirty="0">
                <a:uFill>
                  <a:solidFill>
                    <a:srgbClr val="000000"/>
                  </a:solidFill>
                </a:uFill>
                <a:ea typeface="Noto Sans CJK SC Regular"/>
                <a:cs typeface="Lohit Devanagari"/>
              </a:rPr>
              <a:t>Royal Flying Doctor Service of Australia</a:t>
            </a:r>
            <a:r>
              <a:rPr lang="en-IN" sz="2800" kern="150" dirty="0">
                <a:ea typeface="Noto Sans CJK SC Regular"/>
                <a:cs typeface="Lohit Devanagari"/>
              </a:rPr>
              <a:t>.</a:t>
            </a:r>
          </a:p>
          <a:p>
            <a:pPr marL="342900" indent="-342900">
              <a:lnSpc>
                <a:spcPct val="120000"/>
              </a:lnSpc>
              <a:spcAft>
                <a:spcPts val="700"/>
              </a:spcAft>
              <a:buFont typeface="Arial" panose="020B0604020202020204" pitchFamily="34" charset="0"/>
              <a:buChar char="•"/>
            </a:pPr>
            <a:endParaRPr lang="en-IN" sz="2800" kern="150" dirty="0">
              <a:ea typeface="Noto Sans CJK SC Regular"/>
              <a:cs typeface="Lohit Devanagari"/>
            </a:endParaRPr>
          </a:p>
          <a:p>
            <a:pPr marL="342900" indent="-342900">
              <a:lnSpc>
                <a:spcPct val="120000"/>
              </a:lnSpc>
              <a:spcAft>
                <a:spcPts val="700"/>
              </a:spcAft>
              <a:buFont typeface="Arial" panose="020B0604020202020204" pitchFamily="34" charset="0"/>
              <a:buChar char="•"/>
            </a:pPr>
            <a:endParaRPr lang="en-IN" sz="2800" kern="150" dirty="0">
              <a:ea typeface="Noto Sans CJK SC Regular"/>
              <a:cs typeface="Lohit Devanagari"/>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a:p>
            <a:pPr marL="342900" indent="-342900">
              <a:buFont typeface="Arial" panose="020B0604020202020204" pitchFamily="34" charset="0"/>
              <a:buChar char="•"/>
            </a:pPr>
            <a:endParaRPr lang="en-IN" sz="2800" dirty="0">
              <a:ea typeface="Noto Sans CJK SC Regular"/>
            </a:endParaRPr>
          </a:p>
        </p:txBody>
      </p:sp>
      <p:pic>
        <p:nvPicPr>
          <p:cNvPr id="4" name="Picture 3">
            <a:extLst>
              <a:ext uri="{FF2B5EF4-FFF2-40B4-BE49-F238E27FC236}">
                <a16:creationId xmlns:a16="http://schemas.microsoft.com/office/drawing/2014/main" id="{D07F1F42-C785-4302-94FF-819F57E587E2}"/>
              </a:ext>
            </a:extLst>
          </p:cNvPr>
          <p:cNvPicPr>
            <a:picLocks noChangeAspect="1"/>
          </p:cNvPicPr>
          <p:nvPr/>
        </p:nvPicPr>
        <p:blipFill>
          <a:blip r:embed="rId2"/>
          <a:stretch>
            <a:fillRect/>
          </a:stretch>
        </p:blipFill>
        <p:spPr>
          <a:xfrm>
            <a:off x="6096000" y="2397033"/>
            <a:ext cx="5069205" cy="3620861"/>
          </a:xfrm>
          <a:prstGeom prst="rect">
            <a:avLst/>
          </a:prstGeom>
        </p:spPr>
      </p:pic>
      <p:sp>
        <p:nvSpPr>
          <p:cNvPr id="5" name="Arrow: Down 4">
            <a:extLst>
              <a:ext uri="{FF2B5EF4-FFF2-40B4-BE49-F238E27FC236}">
                <a16:creationId xmlns:a16="http://schemas.microsoft.com/office/drawing/2014/main" id="{8FEF0E4A-ACD0-4E57-B9A7-BB86CC9B07C5}"/>
              </a:ext>
            </a:extLst>
          </p:cNvPr>
          <p:cNvSpPr/>
          <p:nvPr/>
        </p:nvSpPr>
        <p:spPr>
          <a:xfrm>
            <a:off x="9956800" y="1798320"/>
            <a:ext cx="586232" cy="457200"/>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1238178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589</TotalTime>
  <Words>2138</Words>
  <Application>Microsoft Office PowerPoint</Application>
  <PresentationFormat>Widescreen</PresentationFormat>
  <Paragraphs>126</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Liberation Serif</vt:lpstr>
      <vt:lpstr>Lohit Devanagari</vt:lpstr>
      <vt:lpstr>Noto Sans CJK SC Regular</vt:lpstr>
      <vt:lpstr>OpenSymbol</vt:lpstr>
      <vt:lpstr>Trebuchet MS</vt:lpstr>
      <vt:lpstr>Tw Cen MT</vt:lpstr>
      <vt:lpstr>Circuit</vt:lpstr>
      <vt:lpstr>Remote healthcare</vt:lpstr>
      <vt:lpstr>CONTENTS</vt:lpstr>
      <vt:lpstr>INTRODUCTION</vt:lpstr>
      <vt:lpstr>PowerPoint Presentation</vt:lpstr>
      <vt:lpstr>PowerPoint Presentation</vt:lpstr>
      <vt:lpstr>PowerPoint Presentation</vt:lpstr>
      <vt:lpstr>PowerPoint Presentation</vt:lpstr>
      <vt:lpstr>HISTORY OF REMOTE HEATHCARE</vt:lpstr>
      <vt:lpstr>PowerPoint Presentation</vt:lpstr>
      <vt:lpstr>PowerPoint Presentation</vt:lpstr>
      <vt:lpstr>EXISTING STATE OF THE ART</vt:lpstr>
      <vt:lpstr>PowerPoint Presentation</vt:lpstr>
      <vt:lpstr>Categories OF REMOTE HEATHCARE</vt:lpstr>
      <vt:lpstr>PowerPoint Presentation</vt:lpstr>
      <vt:lpstr>PowerPoint Presentation</vt:lpstr>
      <vt:lpstr>PowerPoint Presentation</vt:lpstr>
      <vt:lpstr>ENABLING TECHNOLOGIES</vt:lpstr>
      <vt:lpstr>PowerPoint Presentation</vt:lpstr>
      <vt:lpstr>PowerPoint Presentation</vt:lpstr>
      <vt:lpstr>PowerPoint Presentation</vt:lpstr>
      <vt:lpstr>NEXT-GENERATION DEVICES</vt:lpstr>
      <vt:lpstr>PowerPoint Presentation</vt:lpstr>
      <vt:lpstr>ADVANCED AND EXPERIMENTAL SERVICES </vt:lpstr>
      <vt:lpstr>PowerPoint Presentation</vt:lpstr>
      <vt:lpstr>BENEFITS BEYOND OUTCOMES</vt:lpstr>
      <vt:lpstr>PowerPoint Presentation</vt:lpstr>
      <vt:lpstr>PowerPoint Presentation</vt:lpstr>
      <vt:lpstr>USES AND LIMITATIONS </vt:lpstr>
      <vt:lpstr>PowerPoint Presentation</vt:lpstr>
      <vt:lpstr>PowerPoint Presentation</vt:lpstr>
      <vt:lpstr>RESEARCH FOR THE FUTURE AND CHALLENGES </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healthcare</dc:title>
  <dc:creator>Ankita Maity</dc:creator>
  <cp:lastModifiedBy>Ankita Maity</cp:lastModifiedBy>
  <cp:revision>31</cp:revision>
  <dcterms:created xsi:type="dcterms:W3CDTF">2018-03-27T07:31:29Z</dcterms:created>
  <dcterms:modified xsi:type="dcterms:W3CDTF">2018-05-15T12:32:29Z</dcterms:modified>
</cp:coreProperties>
</file>