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261" r:id="rId5"/>
    <p:sldId id="257" r:id="rId6"/>
    <p:sldId id="282" r:id="rId7"/>
    <p:sldId id="258" r:id="rId8"/>
    <p:sldId id="262" r:id="rId9"/>
    <p:sldId id="263" r:id="rId10"/>
    <p:sldId id="264" r:id="rId11"/>
    <p:sldId id="273" r:id="rId12"/>
    <p:sldId id="265" r:id="rId13"/>
    <p:sldId id="266" r:id="rId14"/>
    <p:sldId id="267" r:id="rId15"/>
    <p:sldId id="281" r:id="rId16"/>
    <p:sldId id="280" r:id="rId17"/>
    <p:sldId id="268" r:id="rId18"/>
    <p:sldId id="269" r:id="rId19"/>
    <p:sldId id="270" r:id="rId20"/>
    <p:sldId id="274" r:id="rId21"/>
    <p:sldId id="271" r:id="rId22"/>
    <p:sldId id="277" r:id="rId23"/>
    <p:sldId id="272" r:id="rId24"/>
    <p:sldId id="275" r:id="rId25"/>
    <p:sldId id="283"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96" autoAdjust="0"/>
    <p:restoredTop sz="80461" autoAdjust="0"/>
  </p:normalViewPr>
  <p:slideViewPr>
    <p:cSldViewPr snapToGrid="0">
      <p:cViewPr varScale="1">
        <p:scale>
          <a:sx n="141" d="100"/>
          <a:sy n="141" d="100"/>
        </p:scale>
        <p:origin x="4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48204-7F9E-4336-B447-69639F9861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7D9DFAB-66BD-444A-BB9A-59DC21ED96C6}">
      <dgm:prSet/>
      <dgm:spPr/>
      <dgm:t>
        <a:bodyPr/>
        <a:lstStyle/>
        <a:p>
          <a:pPr>
            <a:lnSpc>
              <a:spcPct val="100000"/>
            </a:lnSpc>
          </a:pPr>
          <a:r>
            <a:rPr lang="en-US"/>
            <a:t>Probability the observed data is due to chance alone</a:t>
          </a:r>
        </a:p>
      </dgm:t>
    </dgm:pt>
    <dgm:pt modelId="{FB380119-6278-4171-84F8-DFC528F6F772}" type="parTrans" cxnId="{BDDECB67-499F-47C0-91B4-BD340948BE87}">
      <dgm:prSet/>
      <dgm:spPr/>
      <dgm:t>
        <a:bodyPr/>
        <a:lstStyle/>
        <a:p>
          <a:endParaRPr lang="en-US"/>
        </a:p>
      </dgm:t>
    </dgm:pt>
    <dgm:pt modelId="{6CE5EC29-C5A2-445D-9ED3-098E4AE13E5E}" type="sibTrans" cxnId="{BDDECB67-499F-47C0-91B4-BD340948BE87}">
      <dgm:prSet/>
      <dgm:spPr/>
      <dgm:t>
        <a:bodyPr/>
        <a:lstStyle/>
        <a:p>
          <a:endParaRPr lang="en-US"/>
        </a:p>
      </dgm:t>
    </dgm:pt>
    <dgm:pt modelId="{101FC4E7-98FF-4447-BC44-8FFCADC8071D}">
      <dgm:prSet/>
      <dgm:spPr/>
      <dgm:t>
        <a:bodyPr/>
        <a:lstStyle/>
        <a:p>
          <a:pPr>
            <a:lnSpc>
              <a:spcPct val="100000"/>
            </a:lnSpc>
          </a:pPr>
          <a:r>
            <a:rPr lang="en-US"/>
            <a:t>Indicates the reliability of finding the effect</a:t>
          </a:r>
        </a:p>
      </dgm:t>
    </dgm:pt>
    <dgm:pt modelId="{046371D5-1A81-419D-AE8D-3A70D8B06A05}" type="parTrans" cxnId="{288C6969-2F54-4C51-A657-3E36B15E630D}">
      <dgm:prSet/>
      <dgm:spPr/>
      <dgm:t>
        <a:bodyPr/>
        <a:lstStyle/>
        <a:p>
          <a:endParaRPr lang="en-US"/>
        </a:p>
      </dgm:t>
    </dgm:pt>
    <dgm:pt modelId="{294C66E5-A84A-457C-855D-AC44D40E5242}" type="sibTrans" cxnId="{288C6969-2F54-4C51-A657-3E36B15E630D}">
      <dgm:prSet/>
      <dgm:spPr/>
      <dgm:t>
        <a:bodyPr/>
        <a:lstStyle/>
        <a:p>
          <a:endParaRPr lang="en-US"/>
        </a:p>
      </dgm:t>
    </dgm:pt>
    <dgm:pt modelId="{6D5E4170-0987-4B00-B8C0-F7F6366DA070}">
      <dgm:prSet/>
      <dgm:spPr/>
      <dgm:t>
        <a:bodyPr/>
        <a:lstStyle/>
        <a:p>
          <a:pPr>
            <a:lnSpc>
              <a:spcPct val="100000"/>
            </a:lnSpc>
          </a:pPr>
          <a:r>
            <a:rPr lang="en-US"/>
            <a:t>Has no relation to the </a:t>
          </a:r>
          <a:r>
            <a:rPr lang="en-US" i="1"/>
            <a:t>Practical Significance </a:t>
          </a:r>
          <a:r>
            <a:rPr lang="en-US"/>
            <a:t>or </a:t>
          </a:r>
          <a:r>
            <a:rPr lang="en-US" i="1"/>
            <a:t>Meaningfulness </a:t>
          </a:r>
          <a:r>
            <a:rPr lang="en-US"/>
            <a:t>of the result</a:t>
          </a:r>
        </a:p>
      </dgm:t>
    </dgm:pt>
    <dgm:pt modelId="{6140ADD3-D488-4B43-A2D7-FC599C18FF6D}" type="parTrans" cxnId="{71792E0F-676F-404D-9B3B-BAE9DA333C81}">
      <dgm:prSet/>
      <dgm:spPr/>
      <dgm:t>
        <a:bodyPr/>
        <a:lstStyle/>
        <a:p>
          <a:endParaRPr lang="en-US"/>
        </a:p>
      </dgm:t>
    </dgm:pt>
    <dgm:pt modelId="{BD63DF6C-2173-4FC7-83DD-5773F358723B}" type="sibTrans" cxnId="{71792E0F-676F-404D-9B3B-BAE9DA333C81}">
      <dgm:prSet/>
      <dgm:spPr/>
      <dgm:t>
        <a:bodyPr/>
        <a:lstStyle/>
        <a:p>
          <a:endParaRPr lang="en-US"/>
        </a:p>
      </dgm:t>
    </dgm:pt>
    <dgm:pt modelId="{4C71C5F3-3BEF-4BD2-BD47-86DABB7A520F}" type="pres">
      <dgm:prSet presAssocID="{27048204-7F9E-4336-B447-69639F98610D}" presName="root" presStyleCnt="0">
        <dgm:presLayoutVars>
          <dgm:dir/>
          <dgm:resizeHandles val="exact"/>
        </dgm:presLayoutVars>
      </dgm:prSet>
      <dgm:spPr/>
    </dgm:pt>
    <dgm:pt modelId="{E65C0255-D9D7-4FEB-BE75-9B6F5E08213E}" type="pres">
      <dgm:prSet presAssocID="{27D9DFAB-66BD-444A-BB9A-59DC21ED96C6}" presName="compNode" presStyleCnt="0"/>
      <dgm:spPr/>
    </dgm:pt>
    <dgm:pt modelId="{8BEA28C2-445F-44F9-AA2A-517E743A777B}" type="pres">
      <dgm:prSet presAssocID="{27D9DFAB-66BD-444A-BB9A-59DC21ED96C6}" presName="bgRect" presStyleLbl="bgShp" presStyleIdx="0" presStyleCnt="3"/>
      <dgm:spPr/>
    </dgm:pt>
    <dgm:pt modelId="{06708220-8B99-45D7-AD63-E6D7554AAE75}" type="pres">
      <dgm:prSet presAssocID="{27D9DFAB-66BD-444A-BB9A-59DC21ED96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09F3521-4E19-4915-A9D9-E0485C57610D}" type="pres">
      <dgm:prSet presAssocID="{27D9DFAB-66BD-444A-BB9A-59DC21ED96C6}" presName="spaceRect" presStyleCnt="0"/>
      <dgm:spPr/>
    </dgm:pt>
    <dgm:pt modelId="{110C7C12-973F-4BC2-A5F3-0B3EC3AB626F}" type="pres">
      <dgm:prSet presAssocID="{27D9DFAB-66BD-444A-BB9A-59DC21ED96C6}" presName="parTx" presStyleLbl="revTx" presStyleIdx="0" presStyleCnt="3">
        <dgm:presLayoutVars>
          <dgm:chMax val="0"/>
          <dgm:chPref val="0"/>
        </dgm:presLayoutVars>
      </dgm:prSet>
      <dgm:spPr/>
    </dgm:pt>
    <dgm:pt modelId="{ADAAAE41-8C69-4E82-B198-C7E59CB5A848}" type="pres">
      <dgm:prSet presAssocID="{6CE5EC29-C5A2-445D-9ED3-098E4AE13E5E}" presName="sibTrans" presStyleCnt="0"/>
      <dgm:spPr/>
    </dgm:pt>
    <dgm:pt modelId="{192D41A3-85BF-4FCA-AAEB-6141B7F6A4E2}" type="pres">
      <dgm:prSet presAssocID="{101FC4E7-98FF-4447-BC44-8FFCADC8071D}" presName="compNode" presStyleCnt="0"/>
      <dgm:spPr/>
    </dgm:pt>
    <dgm:pt modelId="{DC0A21A9-962C-4656-A60B-384A6A845F90}" type="pres">
      <dgm:prSet presAssocID="{101FC4E7-98FF-4447-BC44-8FFCADC8071D}" presName="bgRect" presStyleLbl="bgShp" presStyleIdx="1" presStyleCnt="3"/>
      <dgm:spPr/>
    </dgm:pt>
    <dgm:pt modelId="{F0358684-F22C-4188-B1DF-6238D42259DE}" type="pres">
      <dgm:prSet presAssocID="{101FC4E7-98FF-4447-BC44-8FFCADC807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5153265E-5EEB-46ED-B7E9-51079F4171D6}" type="pres">
      <dgm:prSet presAssocID="{101FC4E7-98FF-4447-BC44-8FFCADC8071D}" presName="spaceRect" presStyleCnt="0"/>
      <dgm:spPr/>
    </dgm:pt>
    <dgm:pt modelId="{6476312A-8FA7-4091-A696-7B4752565CA0}" type="pres">
      <dgm:prSet presAssocID="{101FC4E7-98FF-4447-BC44-8FFCADC8071D}" presName="parTx" presStyleLbl="revTx" presStyleIdx="1" presStyleCnt="3">
        <dgm:presLayoutVars>
          <dgm:chMax val="0"/>
          <dgm:chPref val="0"/>
        </dgm:presLayoutVars>
      </dgm:prSet>
      <dgm:spPr/>
    </dgm:pt>
    <dgm:pt modelId="{B9A3D642-CA21-413F-91F2-06DC1281A5AB}" type="pres">
      <dgm:prSet presAssocID="{294C66E5-A84A-457C-855D-AC44D40E5242}" presName="sibTrans" presStyleCnt="0"/>
      <dgm:spPr/>
    </dgm:pt>
    <dgm:pt modelId="{D6DFECCA-6C18-4B1D-9CF5-E35391D398A8}" type="pres">
      <dgm:prSet presAssocID="{6D5E4170-0987-4B00-B8C0-F7F6366DA070}" presName="compNode" presStyleCnt="0"/>
      <dgm:spPr/>
    </dgm:pt>
    <dgm:pt modelId="{1F650E4B-B48F-4063-9D06-2C8809DFBEB3}" type="pres">
      <dgm:prSet presAssocID="{6D5E4170-0987-4B00-B8C0-F7F6366DA070}" presName="bgRect" presStyleLbl="bgShp" presStyleIdx="2" presStyleCnt="3"/>
      <dgm:spPr/>
    </dgm:pt>
    <dgm:pt modelId="{704765F2-F5A9-4518-8846-017820DCF9E9}" type="pres">
      <dgm:prSet presAssocID="{6D5E4170-0987-4B00-B8C0-F7F6366DA0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3E3D2BC-7BFE-4EA1-8362-4237749761B8}" type="pres">
      <dgm:prSet presAssocID="{6D5E4170-0987-4B00-B8C0-F7F6366DA070}" presName="spaceRect" presStyleCnt="0"/>
      <dgm:spPr/>
    </dgm:pt>
    <dgm:pt modelId="{E810387F-D144-4873-8F1A-9412996FA61A}" type="pres">
      <dgm:prSet presAssocID="{6D5E4170-0987-4B00-B8C0-F7F6366DA070}" presName="parTx" presStyleLbl="revTx" presStyleIdx="2" presStyleCnt="3">
        <dgm:presLayoutVars>
          <dgm:chMax val="0"/>
          <dgm:chPref val="0"/>
        </dgm:presLayoutVars>
      </dgm:prSet>
      <dgm:spPr/>
    </dgm:pt>
  </dgm:ptLst>
  <dgm:cxnLst>
    <dgm:cxn modelId="{71792E0F-676F-404D-9B3B-BAE9DA333C81}" srcId="{27048204-7F9E-4336-B447-69639F98610D}" destId="{6D5E4170-0987-4B00-B8C0-F7F6366DA070}" srcOrd="2" destOrd="0" parTransId="{6140ADD3-D488-4B43-A2D7-FC599C18FF6D}" sibTransId="{BD63DF6C-2173-4FC7-83DD-5773F358723B}"/>
    <dgm:cxn modelId="{CB09953E-8D0E-49E7-987D-F3BF1F2A2A52}" type="presOf" srcId="{27D9DFAB-66BD-444A-BB9A-59DC21ED96C6}" destId="{110C7C12-973F-4BC2-A5F3-0B3EC3AB626F}" srcOrd="0" destOrd="0" presId="urn:microsoft.com/office/officeart/2018/2/layout/IconVerticalSolidList"/>
    <dgm:cxn modelId="{BDDECB67-499F-47C0-91B4-BD340948BE87}" srcId="{27048204-7F9E-4336-B447-69639F98610D}" destId="{27D9DFAB-66BD-444A-BB9A-59DC21ED96C6}" srcOrd="0" destOrd="0" parTransId="{FB380119-6278-4171-84F8-DFC528F6F772}" sibTransId="{6CE5EC29-C5A2-445D-9ED3-098E4AE13E5E}"/>
    <dgm:cxn modelId="{288C6969-2F54-4C51-A657-3E36B15E630D}" srcId="{27048204-7F9E-4336-B447-69639F98610D}" destId="{101FC4E7-98FF-4447-BC44-8FFCADC8071D}" srcOrd="1" destOrd="0" parTransId="{046371D5-1A81-419D-AE8D-3A70D8B06A05}" sibTransId="{294C66E5-A84A-457C-855D-AC44D40E5242}"/>
    <dgm:cxn modelId="{944C3D83-E569-4E14-8037-54C212BB2E23}" type="presOf" srcId="{27048204-7F9E-4336-B447-69639F98610D}" destId="{4C71C5F3-3BEF-4BD2-BD47-86DABB7A520F}" srcOrd="0" destOrd="0" presId="urn:microsoft.com/office/officeart/2018/2/layout/IconVerticalSolidList"/>
    <dgm:cxn modelId="{8F56D5DE-4B77-4BF4-B83A-3F6E8DB3C572}" type="presOf" srcId="{6D5E4170-0987-4B00-B8C0-F7F6366DA070}" destId="{E810387F-D144-4873-8F1A-9412996FA61A}" srcOrd="0" destOrd="0" presId="urn:microsoft.com/office/officeart/2018/2/layout/IconVerticalSolidList"/>
    <dgm:cxn modelId="{EE4BEFFD-AECC-461F-A921-7A5A45279568}" type="presOf" srcId="{101FC4E7-98FF-4447-BC44-8FFCADC8071D}" destId="{6476312A-8FA7-4091-A696-7B4752565CA0}" srcOrd="0" destOrd="0" presId="urn:microsoft.com/office/officeart/2018/2/layout/IconVerticalSolidList"/>
    <dgm:cxn modelId="{622729AE-BC19-40CA-9D25-9986A08229A3}" type="presParOf" srcId="{4C71C5F3-3BEF-4BD2-BD47-86DABB7A520F}" destId="{E65C0255-D9D7-4FEB-BE75-9B6F5E08213E}" srcOrd="0" destOrd="0" presId="urn:microsoft.com/office/officeart/2018/2/layout/IconVerticalSolidList"/>
    <dgm:cxn modelId="{E839FE45-82D2-46BD-8E4B-7B8102167566}" type="presParOf" srcId="{E65C0255-D9D7-4FEB-BE75-9B6F5E08213E}" destId="{8BEA28C2-445F-44F9-AA2A-517E743A777B}" srcOrd="0" destOrd="0" presId="urn:microsoft.com/office/officeart/2018/2/layout/IconVerticalSolidList"/>
    <dgm:cxn modelId="{A7A8A699-0A8E-416F-9E2E-73FD450E1B3D}" type="presParOf" srcId="{E65C0255-D9D7-4FEB-BE75-9B6F5E08213E}" destId="{06708220-8B99-45D7-AD63-E6D7554AAE75}" srcOrd="1" destOrd="0" presId="urn:microsoft.com/office/officeart/2018/2/layout/IconVerticalSolidList"/>
    <dgm:cxn modelId="{B04A460A-55E2-4418-8BAC-F6DA4DB23931}" type="presParOf" srcId="{E65C0255-D9D7-4FEB-BE75-9B6F5E08213E}" destId="{809F3521-4E19-4915-A9D9-E0485C57610D}" srcOrd="2" destOrd="0" presId="urn:microsoft.com/office/officeart/2018/2/layout/IconVerticalSolidList"/>
    <dgm:cxn modelId="{D99A31F4-E3EF-4270-8B85-F36DA4AC5CC8}" type="presParOf" srcId="{E65C0255-D9D7-4FEB-BE75-9B6F5E08213E}" destId="{110C7C12-973F-4BC2-A5F3-0B3EC3AB626F}" srcOrd="3" destOrd="0" presId="urn:microsoft.com/office/officeart/2018/2/layout/IconVerticalSolidList"/>
    <dgm:cxn modelId="{29D27375-606E-45F9-8640-C37580E3D784}" type="presParOf" srcId="{4C71C5F3-3BEF-4BD2-BD47-86DABB7A520F}" destId="{ADAAAE41-8C69-4E82-B198-C7E59CB5A848}" srcOrd="1" destOrd="0" presId="urn:microsoft.com/office/officeart/2018/2/layout/IconVerticalSolidList"/>
    <dgm:cxn modelId="{A171D3A5-4CA4-42FD-9DC0-9291076D70EC}" type="presParOf" srcId="{4C71C5F3-3BEF-4BD2-BD47-86DABB7A520F}" destId="{192D41A3-85BF-4FCA-AAEB-6141B7F6A4E2}" srcOrd="2" destOrd="0" presId="urn:microsoft.com/office/officeart/2018/2/layout/IconVerticalSolidList"/>
    <dgm:cxn modelId="{2750BED5-935C-42B0-A66F-C5B22890A823}" type="presParOf" srcId="{192D41A3-85BF-4FCA-AAEB-6141B7F6A4E2}" destId="{DC0A21A9-962C-4656-A60B-384A6A845F90}" srcOrd="0" destOrd="0" presId="urn:microsoft.com/office/officeart/2018/2/layout/IconVerticalSolidList"/>
    <dgm:cxn modelId="{D01F7CAC-9B5D-4F5E-9381-54A4EBB0791B}" type="presParOf" srcId="{192D41A3-85BF-4FCA-AAEB-6141B7F6A4E2}" destId="{F0358684-F22C-4188-B1DF-6238D42259DE}" srcOrd="1" destOrd="0" presId="urn:microsoft.com/office/officeart/2018/2/layout/IconVerticalSolidList"/>
    <dgm:cxn modelId="{582C6B63-0D4A-411F-9090-73DBCFD493C7}" type="presParOf" srcId="{192D41A3-85BF-4FCA-AAEB-6141B7F6A4E2}" destId="{5153265E-5EEB-46ED-B7E9-51079F4171D6}" srcOrd="2" destOrd="0" presId="urn:microsoft.com/office/officeart/2018/2/layout/IconVerticalSolidList"/>
    <dgm:cxn modelId="{6BB794DC-07DE-4918-BE54-4219A641F36B}" type="presParOf" srcId="{192D41A3-85BF-4FCA-AAEB-6141B7F6A4E2}" destId="{6476312A-8FA7-4091-A696-7B4752565CA0}" srcOrd="3" destOrd="0" presId="urn:microsoft.com/office/officeart/2018/2/layout/IconVerticalSolidList"/>
    <dgm:cxn modelId="{C07E92B2-7077-4132-B5B4-3681A2AEE2C9}" type="presParOf" srcId="{4C71C5F3-3BEF-4BD2-BD47-86DABB7A520F}" destId="{B9A3D642-CA21-413F-91F2-06DC1281A5AB}" srcOrd="3" destOrd="0" presId="urn:microsoft.com/office/officeart/2018/2/layout/IconVerticalSolidList"/>
    <dgm:cxn modelId="{CAA29A57-ECAD-44DB-A904-21230CB8AAF3}" type="presParOf" srcId="{4C71C5F3-3BEF-4BD2-BD47-86DABB7A520F}" destId="{D6DFECCA-6C18-4B1D-9CF5-E35391D398A8}" srcOrd="4" destOrd="0" presId="urn:microsoft.com/office/officeart/2018/2/layout/IconVerticalSolidList"/>
    <dgm:cxn modelId="{C163FF16-C215-458C-9111-1294515B3D1D}" type="presParOf" srcId="{D6DFECCA-6C18-4B1D-9CF5-E35391D398A8}" destId="{1F650E4B-B48F-4063-9D06-2C8809DFBEB3}" srcOrd="0" destOrd="0" presId="urn:microsoft.com/office/officeart/2018/2/layout/IconVerticalSolidList"/>
    <dgm:cxn modelId="{870FD21C-8A3F-469B-A2AE-E1FB7B1FE579}" type="presParOf" srcId="{D6DFECCA-6C18-4B1D-9CF5-E35391D398A8}" destId="{704765F2-F5A9-4518-8846-017820DCF9E9}" srcOrd="1" destOrd="0" presId="urn:microsoft.com/office/officeart/2018/2/layout/IconVerticalSolidList"/>
    <dgm:cxn modelId="{CAD507F8-468D-4317-A036-44A44656FD11}" type="presParOf" srcId="{D6DFECCA-6C18-4B1D-9CF5-E35391D398A8}" destId="{E3E3D2BC-7BFE-4EA1-8362-4237749761B8}" srcOrd="2" destOrd="0" presId="urn:microsoft.com/office/officeart/2018/2/layout/IconVerticalSolidList"/>
    <dgm:cxn modelId="{3FFA3211-BDC4-44CE-A1E1-86E16C6B386E}" type="presParOf" srcId="{D6DFECCA-6C18-4B1D-9CF5-E35391D398A8}" destId="{E810387F-D144-4873-8F1A-9412996FA6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A28C2-445F-44F9-AA2A-517E743A777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08220-8B99-45D7-AD63-E6D7554AAE7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C7C12-973F-4BC2-A5F3-0B3EC3AB626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Probability the observed data is due to chance alone</a:t>
          </a:r>
        </a:p>
      </dsp:txBody>
      <dsp:txXfrm>
        <a:off x="1435590" y="531"/>
        <a:ext cx="9080009" cy="1242935"/>
      </dsp:txXfrm>
    </dsp:sp>
    <dsp:sp modelId="{DC0A21A9-962C-4656-A60B-384A6A845F9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58684-F22C-4188-B1DF-6238D42259D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6312A-8FA7-4091-A696-7B4752565CA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Indicates the reliability of finding the effect</a:t>
          </a:r>
        </a:p>
      </dsp:txBody>
      <dsp:txXfrm>
        <a:off x="1435590" y="1554201"/>
        <a:ext cx="9080009" cy="1242935"/>
      </dsp:txXfrm>
    </dsp:sp>
    <dsp:sp modelId="{1F650E4B-B48F-4063-9D06-2C8809DFBEB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765F2-F5A9-4518-8846-017820DCF9E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387F-D144-4873-8F1A-9412996FA61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Has no relation to the </a:t>
          </a:r>
          <a:r>
            <a:rPr lang="en-US" sz="2500" i="1" kern="1200"/>
            <a:t>Practical Significance </a:t>
          </a:r>
          <a:r>
            <a:rPr lang="en-US" sz="2500" kern="1200"/>
            <a:t>or </a:t>
          </a:r>
          <a:r>
            <a:rPr lang="en-US" sz="2500" i="1" kern="1200"/>
            <a:t>Meaningfulness </a:t>
          </a:r>
          <a:r>
            <a:rPr lang="en-US" sz="2500" kern="1200"/>
            <a:t>of the result</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0DC13-D9AC-4681-BE22-15AF82F241C5}"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929C4-2A22-4461-86E7-41144F0A8385}" type="slidenum">
              <a:rPr lang="en-US" smtClean="0"/>
              <a:t>‹#›</a:t>
            </a:fld>
            <a:endParaRPr lang="en-US"/>
          </a:p>
        </p:txBody>
      </p:sp>
    </p:spTree>
    <p:extLst>
      <p:ext uri="{BB962C8B-B14F-4D97-AF65-F5344CB8AC3E}">
        <p14:creationId xmlns:p14="http://schemas.microsoft.com/office/powerpoint/2010/main" val="178116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7929C4-2A22-4461-86E7-41144F0A8385}" type="slidenum">
              <a:rPr lang="en-US" smtClean="0"/>
              <a:t>1</a:t>
            </a:fld>
            <a:endParaRPr lang="en-US"/>
          </a:p>
        </p:txBody>
      </p:sp>
    </p:spTree>
    <p:extLst>
      <p:ext uri="{BB962C8B-B14F-4D97-AF65-F5344CB8AC3E}">
        <p14:creationId xmlns:p14="http://schemas.microsoft.com/office/powerpoint/2010/main" val="40327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Rigor and objectivity: Null hypothesis testing provides a framework for researchers to test the significance of their findings in a rigorous and objective manner. By defining a null hypothesis (H0) and an alternative hypothesis (H1), researchers can use statistical tests to determine whether there is sufficient evidence to reject the null hypothesis in favor of the alternative. Controlling for Type I and Type II errors: Null hypothesis testing is designed to minimize the risk of making incorrect conclusions. By setting a significance level (α), researchers can control the probability of committing a Type I error (false positive) and, with power analysis, they can also control the risk of Type II error (false negative). This helps to increase the reliability of the research findings. Reproducibility and comparability: The use of null hypothesis testing allows for better reproducibility and comparability across studies. By adhering to a standardized methodology, researchers can more easily replicate studies and compare their results, thus contributing to the accumulation of knowledge in experimental psychology. Establishing cause-effect relationships: Null hypothesis testing can help establish causal relationships between variables. By controlling for potential confounding variables and random error, researchers can determine whether their experimental manipulation caused the observed effect on the dependent variable. Incentive for well-designed experiments: The requirement for a significant result to reject the null hypothesis incentivizes researchers to design experiments with adequate statistical power, ensuring that their findings are robust and meaningful. Facilitates meta-analysis: Null hypothesis testing provides a common framework for aggregating results from multiple studies, which can be useful in meta-analyses. By synthesizing findings across studies, researchers can draw more accurate and generalizable conclusions about a given phenomenon in experimental psychology. Education and communication: Null hypothesis testing is a widely taught method in psychology, making it easy for researchers to understand and communicate their findings to others. By using a shared language, researchers can more effectively collaborate and build on each other's work.</a:t>
            </a:r>
            <a:endParaRPr lang="en-US" dirty="0"/>
          </a:p>
        </p:txBody>
      </p:sp>
      <p:sp>
        <p:nvSpPr>
          <p:cNvPr id="4" name="Slide Number Placeholder 3"/>
          <p:cNvSpPr>
            <a:spLocks noGrp="1"/>
          </p:cNvSpPr>
          <p:nvPr>
            <p:ph type="sldNum" sz="quarter" idx="5"/>
          </p:nvPr>
        </p:nvSpPr>
        <p:spPr/>
        <p:txBody>
          <a:bodyPr/>
          <a:lstStyle/>
          <a:p>
            <a:fld id="{F37929C4-2A22-4461-86E7-41144F0A8385}" type="slidenum">
              <a:rPr lang="en-US" smtClean="0"/>
              <a:t>14</a:t>
            </a:fld>
            <a:endParaRPr lang="en-US"/>
          </a:p>
        </p:txBody>
      </p:sp>
    </p:spTree>
    <p:extLst>
      <p:ext uri="{BB962C8B-B14F-4D97-AF65-F5344CB8AC3E}">
        <p14:creationId xmlns:p14="http://schemas.microsoft.com/office/powerpoint/2010/main" val="407901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Rigor and objectivity: Null hypothesis testing provides a framework for researchers to test the significance of their findings in a rigorous and objective manner. By defining a null hypothesis (H0) and an alternative hypothesis (H1), researchers can use statistical tests to determine whether there is sufficient evidence to reject the null hypothesis in favor of the alternative. Controlling for Type I and Type II errors: Null hypothesis testing is designed to minimize the risk of making incorrect conclusions. By setting a significance level (α), researchers can control the probability of committing a Type I error (false positive) and, with power analysis, they can also control the risk of Type II error (false negative). This helps to increase the reliability of the research findings. Reproducibility and comparability: The use of null hypothesis testing allows for better reproducibility and comparability across studies. By adhering to a standardized methodology, researchers can more easily replicate studies and compare their results, thus contributing to the accumulation of knowledge in experimental psychology. Establishing cause-effect relationships: Null hypothesis testing can help establish causal relationships between variables. By controlling for potential confounding variables and random error, researchers can determine whether their experimental manipulation caused the observed effect on the dependent variable. Incentive for well-designed experiments: The requirement for a significant result to reject the null hypothesis incentivizes researchers to design experiments with adequate statistical power, ensuring that their findings are robust and meaningful. Facilitates meta-analysis: Null hypothesis testing provides a common framework for aggregating results from multiple studies, which can be useful in meta-analyses. By synthesizing findings across studies, researchers can draw more accurate and generalizable conclusions about a given phenomenon in experimental psychology. Education and communication: Null hypothesis testing is a widely taught method in psychology, making it easy for researchers to understand and communicate their findings to others. By using a shared language, researchers can more effectively collaborate and build on each other's work.</a:t>
            </a:r>
            <a:endParaRPr lang="en-US" dirty="0"/>
          </a:p>
        </p:txBody>
      </p:sp>
      <p:sp>
        <p:nvSpPr>
          <p:cNvPr id="4" name="Slide Number Placeholder 3"/>
          <p:cNvSpPr>
            <a:spLocks noGrp="1"/>
          </p:cNvSpPr>
          <p:nvPr>
            <p:ph type="sldNum" sz="quarter" idx="5"/>
          </p:nvPr>
        </p:nvSpPr>
        <p:spPr/>
        <p:txBody>
          <a:bodyPr/>
          <a:lstStyle/>
          <a:p>
            <a:fld id="{F37929C4-2A22-4461-86E7-41144F0A8385}" type="slidenum">
              <a:rPr lang="en-US" smtClean="0"/>
              <a:t>16</a:t>
            </a:fld>
            <a:endParaRPr lang="en-US"/>
          </a:p>
        </p:txBody>
      </p:sp>
    </p:spTree>
    <p:extLst>
      <p:ext uri="{BB962C8B-B14F-4D97-AF65-F5344CB8AC3E}">
        <p14:creationId xmlns:p14="http://schemas.microsoft.com/office/powerpoint/2010/main" val="366040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B1E5-11D9-D6DD-E8F4-429E8C966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938BDD-CDA0-C4B5-75C4-D897EE0BF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E240AE-8DED-457A-F54D-20EE32517A03}"/>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A8193470-5DA2-99D5-A00D-14B94C9D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DA08C-B46F-E8F0-FF1D-DE4AC9A6625F}"/>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179530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DACE-5203-9F41-653F-C16E63C3FB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FC557-38C5-FBD2-F721-102AD9618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5B1C8-B7FA-3717-5CFD-300A39DAF007}"/>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F5DA1A6E-D946-C14B-0E0B-F358ECEE1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6B26-FA5D-987E-7DE6-D123FA27845A}"/>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130158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2BB52-BA5A-A64F-4FC4-B506960DA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F40D2-4D52-31BF-B10C-04905F872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E700D-2D00-23FC-FF5D-05C74867593D}"/>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BBF07074-11FE-357E-0124-E825BF24B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1E781-4A40-8DD6-7A6A-E262CB46AC80}"/>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56298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5616-7068-B1FA-7561-E4E54D499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B5052-3A42-33A4-41D5-C69533B9C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09FF9-D00E-A122-BE3B-29929206BE48}"/>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AD63A16E-EEC5-0190-94E0-5852039A2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E1B30-066D-E653-2EA6-D03B06D48FA6}"/>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9539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D8D7-9460-DC6A-F1F0-A90D0FB3A9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F6D73-47E7-DDE5-1DF7-B3E9AE1AA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48F45-57E7-CE2B-E5ED-0758B1783CC4}"/>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4A0A1C3E-991B-7F77-DAE1-A83217F7D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58F19-6D77-1C19-BF93-E0297AE61196}"/>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399155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3CE4-2579-8265-2846-DB71B9D30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EE84B-ED43-7992-758D-596FE35BF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58205-4212-B00D-0D74-73C2BDB61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59D572-DACD-BEB0-FBFC-B573514E850A}"/>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6" name="Footer Placeholder 5">
            <a:extLst>
              <a:ext uri="{FF2B5EF4-FFF2-40B4-BE49-F238E27FC236}">
                <a16:creationId xmlns:a16="http://schemas.microsoft.com/office/drawing/2014/main" id="{8F9BF2DE-8A65-18CB-4867-1DFCA13B7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C85FB-BA81-68F5-9EC2-A1D231527914}"/>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142375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6344-0C7F-052D-0EF3-004E0090A2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11C79-5AD9-82B6-0589-19E01CE57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CA29A2-89F0-3852-7244-FD6C71390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357C9-BEFE-64C6-98D8-2C5FA4221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9DB03-9B39-51FD-AB15-DE2324827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752D25-0420-E2E3-CFFB-E3DFB5C530DD}"/>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8" name="Footer Placeholder 7">
            <a:extLst>
              <a:ext uri="{FF2B5EF4-FFF2-40B4-BE49-F238E27FC236}">
                <a16:creationId xmlns:a16="http://schemas.microsoft.com/office/drawing/2014/main" id="{7E2EEC87-2035-C72A-3650-6D9547DE9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3AC20-318B-85AB-C7C5-C4E71C5CFD9B}"/>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381883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820-2C19-9976-A5C2-BB5FD5499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434DA-94BC-9A94-D085-3DF34909176B}"/>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4" name="Footer Placeholder 3">
            <a:extLst>
              <a:ext uri="{FF2B5EF4-FFF2-40B4-BE49-F238E27FC236}">
                <a16:creationId xmlns:a16="http://schemas.microsoft.com/office/drawing/2014/main" id="{78E56392-A14B-D452-C7A0-6E044579D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BD001F-D75F-E8AF-CB85-97778D7411BD}"/>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9302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A54F4-7E56-70B2-B357-CA7096BBA31F}"/>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3" name="Footer Placeholder 2">
            <a:extLst>
              <a:ext uri="{FF2B5EF4-FFF2-40B4-BE49-F238E27FC236}">
                <a16:creationId xmlns:a16="http://schemas.microsoft.com/office/drawing/2014/main" id="{CEBDE34C-27C1-E977-6A55-A8C7463EC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C09A54-2ED4-CBD5-8E1D-E965013FCED9}"/>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72847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5F96-1B8B-EC5C-0AE7-75E7DBF62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FEB8E2-0BE6-16F4-6AC5-CAED6E728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482CF-E807-7071-34A3-A89EA83FB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70931-B7C3-AE95-B5DC-B94ACD6210C7}"/>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6" name="Footer Placeholder 5">
            <a:extLst>
              <a:ext uri="{FF2B5EF4-FFF2-40B4-BE49-F238E27FC236}">
                <a16:creationId xmlns:a16="http://schemas.microsoft.com/office/drawing/2014/main" id="{1DD18D83-D00F-1279-3F41-77788816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4A4D8-AE55-97BB-7357-20FBD1FA3560}"/>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276533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581F-379D-6342-432F-AB4D0D4DB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074F2-18E1-2B86-4908-CE0996423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ED009-BB26-5EC2-FFDE-6373DC1D0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553A8-2CEB-E866-E57B-85D74910655C}"/>
              </a:ext>
            </a:extLst>
          </p:cNvPr>
          <p:cNvSpPr>
            <a:spLocks noGrp="1"/>
          </p:cNvSpPr>
          <p:nvPr>
            <p:ph type="dt" sz="half" idx="10"/>
          </p:nvPr>
        </p:nvSpPr>
        <p:spPr/>
        <p:txBody>
          <a:bodyPr/>
          <a:lstStyle/>
          <a:p>
            <a:fld id="{AB4CF6FF-2774-4B72-A9D5-06B40D302E47}" type="datetimeFigureOut">
              <a:rPr lang="en-US" smtClean="0"/>
              <a:t>4/26/2023</a:t>
            </a:fld>
            <a:endParaRPr lang="en-US"/>
          </a:p>
        </p:txBody>
      </p:sp>
      <p:sp>
        <p:nvSpPr>
          <p:cNvPr id="6" name="Footer Placeholder 5">
            <a:extLst>
              <a:ext uri="{FF2B5EF4-FFF2-40B4-BE49-F238E27FC236}">
                <a16:creationId xmlns:a16="http://schemas.microsoft.com/office/drawing/2014/main" id="{1AEA90AC-1994-A451-E278-CD051B1F4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F388A-F9D3-AD34-C4C3-A6B5EFF96B3A}"/>
              </a:ext>
            </a:extLst>
          </p:cNvPr>
          <p:cNvSpPr>
            <a:spLocks noGrp="1"/>
          </p:cNvSpPr>
          <p:nvPr>
            <p:ph type="sldNum" sz="quarter" idx="12"/>
          </p:nvPr>
        </p:nvSpPr>
        <p:spPr/>
        <p:txBody>
          <a:bodyPr/>
          <a:lstStyle/>
          <a:p>
            <a:fld id="{0D2CB7C7-43B5-4D44-AE6F-989B9CAFD160}" type="slidenum">
              <a:rPr lang="en-US" smtClean="0"/>
              <a:t>‹#›</a:t>
            </a:fld>
            <a:endParaRPr lang="en-US"/>
          </a:p>
        </p:txBody>
      </p:sp>
    </p:spTree>
    <p:extLst>
      <p:ext uri="{BB962C8B-B14F-4D97-AF65-F5344CB8AC3E}">
        <p14:creationId xmlns:p14="http://schemas.microsoft.com/office/powerpoint/2010/main" val="231519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103E1-92D9-2943-25D2-E45B97770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B3E256-1C26-94A3-9288-33D051874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27DFE-D734-9541-CC27-F4C025899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CF6FF-2774-4B72-A9D5-06B40D302E47}" type="datetimeFigureOut">
              <a:rPr lang="en-US" smtClean="0"/>
              <a:t>4/26/2023</a:t>
            </a:fld>
            <a:endParaRPr lang="en-US"/>
          </a:p>
        </p:txBody>
      </p:sp>
      <p:sp>
        <p:nvSpPr>
          <p:cNvPr id="5" name="Footer Placeholder 4">
            <a:extLst>
              <a:ext uri="{FF2B5EF4-FFF2-40B4-BE49-F238E27FC236}">
                <a16:creationId xmlns:a16="http://schemas.microsoft.com/office/drawing/2014/main" id="{5935BC23-0674-6762-454F-FE4C29EAC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3CDB0D-F2B7-FFBA-9E37-4FBEF1860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CB7C7-43B5-4D44-AE6F-989B9CAFD160}" type="slidenum">
              <a:rPr lang="en-US" smtClean="0"/>
              <a:t>‹#›</a:t>
            </a:fld>
            <a:endParaRPr lang="en-US"/>
          </a:p>
        </p:txBody>
      </p:sp>
    </p:spTree>
    <p:extLst>
      <p:ext uri="{BB962C8B-B14F-4D97-AF65-F5344CB8AC3E}">
        <p14:creationId xmlns:p14="http://schemas.microsoft.com/office/powerpoint/2010/main" val="3995475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file.PostFileLoader.html?id=57ebd687dc332d2135033ca2&amp;assetKey=AS%3A411302938857481%40147507367087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abs.la.utexas.edu/gilden/files/2016/05/Statistics-Text.pdf"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ogerlew.github.io/pyvttbl_doc/Anova1way.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8" descr="Sample being pipetted into a petri dish">
            <a:extLst>
              <a:ext uri="{FF2B5EF4-FFF2-40B4-BE49-F238E27FC236}">
                <a16:creationId xmlns:a16="http://schemas.microsoft.com/office/drawing/2014/main" id="{9C943653-8F4A-DEDA-6FEA-448BEEF12186}"/>
              </a:ext>
            </a:extLst>
          </p:cNvPr>
          <p:cNvPicPr>
            <a:picLocks noChangeAspect="1"/>
          </p:cNvPicPr>
          <p:nvPr/>
        </p:nvPicPr>
        <p:blipFill rotWithShape="1">
          <a:blip r:embed="rId3">
            <a:alphaModFix amt="35000"/>
          </a:blip>
          <a:srcRect t="24601" b="149"/>
          <a:stretch/>
        </p:blipFill>
        <p:spPr>
          <a:xfrm>
            <a:off x="20" y="1"/>
            <a:ext cx="12191980" cy="6857999"/>
          </a:xfrm>
          <a:prstGeom prst="rect">
            <a:avLst/>
          </a:prstGeom>
        </p:spPr>
      </p:pic>
      <p:sp>
        <p:nvSpPr>
          <p:cNvPr id="2" name="Title 1">
            <a:extLst>
              <a:ext uri="{FF2B5EF4-FFF2-40B4-BE49-F238E27FC236}">
                <a16:creationId xmlns:a16="http://schemas.microsoft.com/office/drawing/2014/main" id="{B052CF5B-A736-4F08-44C2-AB66A6770511}"/>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a:ln w="22225">
                  <a:solidFill>
                    <a:srgbClr val="FFFFFF"/>
                  </a:solidFill>
                </a:ln>
                <a:noFill/>
              </a:rPr>
              <a:t>Research Methods Review</a:t>
            </a:r>
          </a:p>
        </p:txBody>
      </p:sp>
      <p:cxnSp>
        <p:nvCxnSpPr>
          <p:cNvPr id="46" name="Straight Connector 4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6F5C679-A6F1-5196-EFF4-122EA214A831}"/>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rgbClr val="FFFFFF"/>
                </a:solidFill>
              </a:rPr>
              <a:t>What is Science?</a:t>
            </a:r>
          </a:p>
          <a:p>
            <a:pPr indent="-228600" algn="l">
              <a:buFont typeface="Arial" panose="020B0604020202020204" pitchFamily="34" charset="0"/>
              <a:buChar char="•"/>
            </a:pPr>
            <a:r>
              <a:rPr lang="en-US" sz="2000">
                <a:solidFill>
                  <a:srgbClr val="FFFFFF"/>
                </a:solidFill>
              </a:rPr>
              <a:t>Truthlikeness</a:t>
            </a:r>
          </a:p>
          <a:p>
            <a:pPr indent="-228600" algn="l">
              <a:buFont typeface="Arial" panose="020B0604020202020204" pitchFamily="34" charset="0"/>
              <a:buChar char="•"/>
            </a:pPr>
            <a:r>
              <a:rPr lang="en-US" sz="2000">
                <a:solidFill>
                  <a:srgbClr val="FFFFFF"/>
                </a:solidFill>
              </a:rPr>
              <a:t>Study Design</a:t>
            </a:r>
          </a:p>
          <a:p>
            <a:pPr indent="-228600" algn="l">
              <a:buFont typeface="Arial" panose="020B0604020202020204" pitchFamily="34" charset="0"/>
              <a:buChar char="•"/>
            </a:pPr>
            <a:r>
              <a:rPr lang="en-US" sz="2000">
                <a:solidFill>
                  <a:srgbClr val="FFFFFF"/>
                </a:solidFill>
              </a:rPr>
              <a:t>Null Hypothesis Testing or Not</a:t>
            </a:r>
          </a:p>
          <a:p>
            <a:pPr indent="-228600" algn="l">
              <a:buFont typeface="Arial" panose="020B0604020202020204" pitchFamily="34" charset="0"/>
              <a:buChar char="•"/>
            </a:pPr>
            <a:r>
              <a:rPr lang="en-US" sz="2000">
                <a:solidFill>
                  <a:srgbClr val="FFFFFF"/>
                </a:solidFill>
              </a:rPr>
              <a:t>Inferential Statistics</a:t>
            </a:r>
          </a:p>
        </p:txBody>
      </p:sp>
    </p:spTree>
    <p:extLst>
      <p:ext uri="{BB962C8B-B14F-4D97-AF65-F5344CB8AC3E}">
        <p14:creationId xmlns:p14="http://schemas.microsoft.com/office/powerpoint/2010/main" val="12354449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0EC8-8A3D-8FBA-A527-DEDB8CA4E72E}"/>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9E222632-8689-966E-57C7-719B433C33B6}"/>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Bar plot: Comparisons between </a:t>
            </a:r>
            <a:r>
              <a:rPr lang="en-US" b="1" i="0" dirty="0">
                <a:solidFill>
                  <a:srgbClr val="374151"/>
                </a:solidFill>
                <a:effectLst/>
                <a:latin typeface="Söhne"/>
              </a:rPr>
              <a:t>discrete categories or groups</a:t>
            </a:r>
          </a:p>
          <a:p>
            <a:pPr algn="l">
              <a:buFont typeface="Arial" panose="020B0604020202020204" pitchFamily="34" charset="0"/>
              <a:buChar char="•"/>
            </a:pPr>
            <a:r>
              <a:rPr lang="en-US" b="0" i="0" dirty="0">
                <a:solidFill>
                  <a:srgbClr val="374151"/>
                </a:solidFill>
                <a:effectLst/>
                <a:latin typeface="Söhne"/>
              </a:rPr>
              <a:t>Line plot: Trends over </a:t>
            </a:r>
            <a:r>
              <a:rPr lang="en-US" b="1" i="0" dirty="0">
                <a:solidFill>
                  <a:srgbClr val="374151"/>
                </a:solidFill>
                <a:effectLst/>
                <a:latin typeface="Söhne"/>
              </a:rPr>
              <a:t>time</a:t>
            </a:r>
            <a:r>
              <a:rPr lang="en-US" b="0" i="0" dirty="0">
                <a:solidFill>
                  <a:srgbClr val="374151"/>
                </a:solidFill>
                <a:effectLst/>
                <a:latin typeface="Söhne"/>
              </a:rPr>
              <a:t> or </a:t>
            </a:r>
            <a:r>
              <a:rPr lang="en-US" b="1" i="0" dirty="0">
                <a:solidFill>
                  <a:srgbClr val="374151"/>
                </a:solidFill>
                <a:effectLst/>
                <a:latin typeface="Söhne"/>
              </a:rPr>
              <a:t>continuous variables</a:t>
            </a:r>
          </a:p>
          <a:p>
            <a:pPr algn="l">
              <a:buFont typeface="Arial" panose="020B0604020202020204" pitchFamily="34" charset="0"/>
              <a:buChar char="•"/>
            </a:pPr>
            <a:r>
              <a:rPr lang="en-US" b="0" i="0" dirty="0">
                <a:solidFill>
                  <a:srgbClr val="374151"/>
                </a:solidFill>
                <a:effectLst/>
                <a:latin typeface="Söhne"/>
              </a:rPr>
              <a:t>Scatter plot: Correlation between two continuous variables</a:t>
            </a:r>
          </a:p>
          <a:p>
            <a:pPr algn="l">
              <a:buFont typeface="Arial" panose="020B0604020202020204" pitchFamily="34" charset="0"/>
              <a:buChar char="•"/>
            </a:pPr>
            <a:r>
              <a:rPr lang="en-US" b="0" i="0" dirty="0">
                <a:solidFill>
                  <a:srgbClr val="374151"/>
                </a:solidFill>
                <a:effectLst/>
                <a:latin typeface="Söhne"/>
              </a:rPr>
              <a:t>Multi-line plot: Trends of </a:t>
            </a:r>
            <a:r>
              <a:rPr lang="en-US" b="1" i="0" dirty="0">
                <a:solidFill>
                  <a:srgbClr val="374151"/>
                </a:solidFill>
                <a:effectLst/>
                <a:latin typeface="Söhne"/>
              </a:rPr>
              <a:t>multiple variables </a:t>
            </a:r>
            <a:r>
              <a:rPr lang="en-US" b="0" i="0" dirty="0">
                <a:solidFill>
                  <a:srgbClr val="374151"/>
                </a:solidFill>
                <a:effectLst/>
                <a:latin typeface="Söhne"/>
              </a:rPr>
              <a:t>over time or continuous variables in a single plot</a:t>
            </a:r>
          </a:p>
          <a:p>
            <a:pPr algn="l">
              <a:buFont typeface="Arial" panose="020B0604020202020204" pitchFamily="34" charset="0"/>
              <a:buChar char="•"/>
            </a:pPr>
            <a:r>
              <a:rPr lang="en-US" b="0" i="0" dirty="0">
                <a:solidFill>
                  <a:srgbClr val="374151"/>
                </a:solidFill>
                <a:effectLst/>
                <a:latin typeface="Söhne"/>
              </a:rPr>
              <a:t>Multi-axis plot: Two or more related variables with different units of measurement in a single plot</a:t>
            </a:r>
          </a:p>
          <a:p>
            <a:pPr algn="l">
              <a:buFont typeface="Arial" panose="020B0604020202020204" pitchFamily="34" charset="0"/>
              <a:buChar char="•"/>
            </a:pPr>
            <a:r>
              <a:rPr lang="en-US" b="0" i="0" dirty="0">
                <a:solidFill>
                  <a:srgbClr val="374151"/>
                </a:solidFill>
                <a:effectLst/>
                <a:latin typeface="Söhne"/>
              </a:rPr>
              <a:t>Multi-subplot plot: Compare multiple plots side-by-side or for showing the same variable under different conditions</a:t>
            </a:r>
          </a:p>
          <a:p>
            <a:pPr algn="l">
              <a:buFont typeface="Arial" panose="020B0604020202020204" pitchFamily="34" charset="0"/>
              <a:buChar char="•"/>
            </a:pPr>
            <a:r>
              <a:rPr lang="en-US" b="0" i="0" dirty="0">
                <a:solidFill>
                  <a:srgbClr val="374151"/>
                </a:solidFill>
                <a:effectLst/>
                <a:latin typeface="Söhne"/>
              </a:rPr>
              <a:t>Bubble plot: Three variables (x-axis, y-axis, and size of bubble)</a:t>
            </a:r>
          </a:p>
          <a:p>
            <a:pPr algn="l">
              <a:buFont typeface="Arial" panose="020B0604020202020204" pitchFamily="34" charset="0"/>
              <a:buChar char="•"/>
            </a:pPr>
            <a:r>
              <a:rPr lang="en-US" b="0" i="0" dirty="0">
                <a:solidFill>
                  <a:srgbClr val="374151"/>
                </a:solidFill>
                <a:effectLst/>
                <a:latin typeface="Söhne"/>
              </a:rPr>
              <a:t>Histogram: Distribution or frequency of a continuous variable</a:t>
            </a:r>
          </a:p>
          <a:p>
            <a:pPr algn="l">
              <a:buFont typeface="Arial" panose="020B0604020202020204" pitchFamily="34" charset="0"/>
              <a:buChar char="•"/>
            </a:pPr>
            <a:r>
              <a:rPr lang="en-US" b="0" i="0" dirty="0">
                <a:solidFill>
                  <a:srgbClr val="374151"/>
                </a:solidFill>
                <a:effectLst/>
                <a:latin typeface="Söhne"/>
              </a:rPr>
              <a:t>Box plot: Distribution and range of a continuous variable, including median, quartiles, and </a:t>
            </a:r>
            <a:r>
              <a:rPr lang="en-US" b="1" i="0" dirty="0">
                <a:solidFill>
                  <a:srgbClr val="374151"/>
                </a:solidFill>
                <a:effectLst/>
                <a:latin typeface="Söhne"/>
              </a:rPr>
              <a:t>outliers</a:t>
            </a:r>
            <a:endParaRPr lang="en-US" b="0" i="0" dirty="0">
              <a:solidFill>
                <a:srgbClr val="374151"/>
              </a:solidFill>
              <a:effectLst/>
              <a:latin typeface="Söhne"/>
            </a:endParaRPr>
          </a:p>
        </p:txBody>
      </p:sp>
    </p:spTree>
    <p:extLst>
      <p:ext uri="{BB962C8B-B14F-4D97-AF65-F5344CB8AC3E}">
        <p14:creationId xmlns:p14="http://schemas.microsoft.com/office/powerpoint/2010/main" val="4282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63B8-80EC-6C48-B570-CBF9C68CEEAB}"/>
              </a:ext>
            </a:extLst>
          </p:cNvPr>
          <p:cNvSpPr>
            <a:spLocks noGrp="1"/>
          </p:cNvSpPr>
          <p:nvPr>
            <p:ph type="title"/>
          </p:nvPr>
        </p:nvSpPr>
        <p:spPr/>
        <p:txBody>
          <a:bodyPr/>
          <a:lstStyle/>
          <a:p>
            <a:r>
              <a:rPr lang="en-US" dirty="0"/>
              <a:t>Plot Quiz</a:t>
            </a:r>
          </a:p>
        </p:txBody>
      </p:sp>
      <p:sp>
        <p:nvSpPr>
          <p:cNvPr id="3" name="Content Placeholder 2">
            <a:extLst>
              <a:ext uri="{FF2B5EF4-FFF2-40B4-BE49-F238E27FC236}">
                <a16:creationId xmlns:a16="http://schemas.microsoft.com/office/drawing/2014/main" id="{FBC7010C-6E13-BD73-BFF6-FAF775F24FF2}"/>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The number of students who received A, B, C, D, and F grades in a class. </a:t>
            </a:r>
          </a:p>
          <a:p>
            <a:pPr algn="l">
              <a:buFont typeface="+mj-lt"/>
              <a:buAutoNum type="arabicPeriod"/>
            </a:pPr>
            <a:r>
              <a:rPr lang="en-US" b="0" i="0" dirty="0">
                <a:solidFill>
                  <a:srgbClr val="374151"/>
                </a:solidFill>
                <a:effectLst/>
                <a:latin typeface="Söhne"/>
              </a:rPr>
              <a:t>The sales figures for a company over the past year. </a:t>
            </a:r>
          </a:p>
          <a:p>
            <a:pPr algn="l">
              <a:buFont typeface="+mj-lt"/>
              <a:buAutoNum type="arabicPeriod"/>
            </a:pPr>
            <a:r>
              <a:rPr lang="en-US" b="0" i="0" dirty="0">
                <a:solidFill>
                  <a:srgbClr val="374151"/>
                </a:solidFill>
                <a:effectLst/>
                <a:latin typeface="Söhne"/>
              </a:rPr>
              <a:t>The relationship between a person's age and their income. </a:t>
            </a:r>
          </a:p>
          <a:p>
            <a:pPr algn="l">
              <a:buFont typeface="+mj-lt"/>
              <a:buAutoNum type="arabicPeriod"/>
            </a:pPr>
            <a:r>
              <a:rPr lang="en-US" b="0" i="0" dirty="0">
                <a:solidFill>
                  <a:srgbClr val="374151"/>
                </a:solidFill>
                <a:effectLst/>
                <a:latin typeface="Söhne"/>
              </a:rPr>
              <a:t>The weight, </a:t>
            </a:r>
            <a:r>
              <a:rPr lang="en-US" dirty="0">
                <a:solidFill>
                  <a:srgbClr val="374151"/>
                </a:solidFill>
                <a:latin typeface="Söhne"/>
              </a:rPr>
              <a:t>age, </a:t>
            </a:r>
            <a:r>
              <a:rPr lang="en-US" b="0" i="0" dirty="0">
                <a:solidFill>
                  <a:srgbClr val="374151"/>
                </a:solidFill>
                <a:effectLst/>
                <a:latin typeface="Söhne"/>
              </a:rPr>
              <a:t>and height of a group of individuals. </a:t>
            </a:r>
          </a:p>
          <a:p>
            <a:pPr algn="l">
              <a:buFont typeface="+mj-lt"/>
              <a:buAutoNum type="arabicPeriod"/>
            </a:pPr>
            <a:r>
              <a:rPr lang="en-US" b="0" i="0" dirty="0">
                <a:solidFill>
                  <a:srgbClr val="374151"/>
                </a:solidFill>
                <a:effectLst/>
                <a:latin typeface="Söhne"/>
              </a:rPr>
              <a:t>The distribution of the scores on a test. </a:t>
            </a:r>
          </a:p>
          <a:p>
            <a:pPr algn="l">
              <a:buFont typeface="+mj-lt"/>
              <a:buAutoNum type="arabicPeriod"/>
            </a:pPr>
            <a:r>
              <a:rPr lang="en-US" b="0" i="0" dirty="0">
                <a:solidFill>
                  <a:srgbClr val="374151"/>
                </a:solidFill>
                <a:effectLst/>
                <a:latin typeface="Söhne"/>
              </a:rPr>
              <a:t>The average temperature in a city over the past year.</a:t>
            </a:r>
          </a:p>
          <a:p>
            <a:pPr algn="l">
              <a:buFont typeface="+mj-lt"/>
              <a:buAutoNum type="arabicPeriod"/>
            </a:pPr>
            <a:r>
              <a:rPr lang="en-US" b="0" i="0" dirty="0">
                <a:solidFill>
                  <a:srgbClr val="374151"/>
                </a:solidFill>
                <a:effectLst/>
                <a:latin typeface="Söhne"/>
              </a:rPr>
              <a:t>The number of cars sold by a dealership each month. </a:t>
            </a:r>
          </a:p>
          <a:p>
            <a:pPr algn="l">
              <a:buFont typeface="+mj-lt"/>
              <a:buAutoNum type="arabicPeriod"/>
            </a:pPr>
            <a:r>
              <a:rPr lang="en-US" b="0" i="0" dirty="0">
                <a:solidFill>
                  <a:srgbClr val="374151"/>
                </a:solidFill>
                <a:effectLst/>
                <a:latin typeface="Söhne"/>
              </a:rPr>
              <a:t>The frequency of different types of birds observed in a nature preserve. </a:t>
            </a:r>
          </a:p>
          <a:p>
            <a:pPr algn="l">
              <a:buFont typeface="+mj-lt"/>
              <a:buAutoNum type="arabicPeriod"/>
            </a:pPr>
            <a:r>
              <a:rPr lang="en-US" b="0" i="0" dirty="0">
                <a:solidFill>
                  <a:srgbClr val="374151"/>
                </a:solidFill>
                <a:effectLst/>
                <a:latin typeface="Söhne"/>
              </a:rPr>
              <a:t>The time it takes for a person to complete a task under different conditions. </a:t>
            </a:r>
          </a:p>
          <a:p>
            <a:pPr algn="l">
              <a:buFont typeface="+mj-lt"/>
              <a:buAutoNum type="arabicPeriod"/>
            </a:pPr>
            <a:r>
              <a:rPr lang="en-US" b="0" i="0" dirty="0">
                <a:solidFill>
                  <a:srgbClr val="374151"/>
                </a:solidFill>
                <a:effectLst/>
                <a:latin typeface="Söhne"/>
              </a:rPr>
              <a:t>The distribution of heights in a population.</a:t>
            </a:r>
            <a:endParaRPr lang="en-US" dirty="0"/>
          </a:p>
        </p:txBody>
      </p:sp>
    </p:spTree>
    <p:extLst>
      <p:ext uri="{BB962C8B-B14F-4D97-AF65-F5344CB8AC3E}">
        <p14:creationId xmlns:p14="http://schemas.microsoft.com/office/powerpoint/2010/main" val="239987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DE1D-73C3-C35E-20D5-A1604CC67AF2}"/>
              </a:ext>
            </a:extLst>
          </p:cNvPr>
          <p:cNvSpPr>
            <a:spLocks noGrp="1"/>
          </p:cNvSpPr>
          <p:nvPr>
            <p:ph type="title"/>
          </p:nvPr>
        </p:nvSpPr>
        <p:spPr/>
        <p:txBody>
          <a:bodyPr/>
          <a:lstStyle/>
          <a:p>
            <a:r>
              <a:rPr lang="en-US" dirty="0"/>
              <a:t>Visualizations, Infographics, Interactives</a:t>
            </a:r>
          </a:p>
        </p:txBody>
      </p:sp>
      <p:sp>
        <p:nvSpPr>
          <p:cNvPr id="3" name="Content Placeholder 2">
            <a:extLst>
              <a:ext uri="{FF2B5EF4-FFF2-40B4-BE49-F238E27FC236}">
                <a16:creationId xmlns:a16="http://schemas.microsoft.com/office/drawing/2014/main" id="{4580198C-102A-BE52-7029-DE7731F52AD1}"/>
              </a:ext>
            </a:extLst>
          </p:cNvPr>
          <p:cNvSpPr>
            <a:spLocks noGrp="1"/>
          </p:cNvSpPr>
          <p:nvPr>
            <p:ph idx="1"/>
          </p:nvPr>
        </p:nvSpPr>
        <p:spPr/>
        <p:txBody>
          <a:bodyPr/>
          <a:lstStyle/>
          <a:p>
            <a:r>
              <a:rPr lang="en-US" dirty="0"/>
              <a:t>Tufte Data to Ink Ratio</a:t>
            </a:r>
          </a:p>
        </p:txBody>
      </p:sp>
      <p:pic>
        <p:nvPicPr>
          <p:cNvPr id="5" name="Picture 4" descr="Diagram&#10;&#10;Description automatically generated">
            <a:extLst>
              <a:ext uri="{FF2B5EF4-FFF2-40B4-BE49-F238E27FC236}">
                <a16:creationId xmlns:a16="http://schemas.microsoft.com/office/drawing/2014/main" id="{477C10E4-852B-7311-5F20-1D31B45E2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19" y="3283954"/>
            <a:ext cx="5016779" cy="2893009"/>
          </a:xfrm>
          <a:prstGeom prst="rect">
            <a:avLst/>
          </a:prstGeom>
        </p:spPr>
      </p:pic>
      <p:pic>
        <p:nvPicPr>
          <p:cNvPr id="9" name="Picture 8">
            <a:extLst>
              <a:ext uri="{FF2B5EF4-FFF2-40B4-BE49-F238E27FC236}">
                <a16:creationId xmlns:a16="http://schemas.microsoft.com/office/drawing/2014/main" id="{03388A28-8FF2-B53B-B044-EBA0D1B03F40}"/>
              </a:ext>
            </a:extLst>
          </p:cNvPr>
          <p:cNvPicPr>
            <a:picLocks noChangeAspect="1"/>
          </p:cNvPicPr>
          <p:nvPr/>
        </p:nvPicPr>
        <p:blipFill>
          <a:blip r:embed="rId3"/>
          <a:stretch>
            <a:fillRect/>
          </a:stretch>
        </p:blipFill>
        <p:spPr>
          <a:xfrm>
            <a:off x="6481006" y="3355091"/>
            <a:ext cx="5181603" cy="2542110"/>
          </a:xfrm>
          <a:prstGeom prst="rect">
            <a:avLst/>
          </a:prstGeom>
        </p:spPr>
      </p:pic>
    </p:spTree>
    <p:extLst>
      <p:ext uri="{BB962C8B-B14F-4D97-AF65-F5344CB8AC3E}">
        <p14:creationId xmlns:p14="http://schemas.microsoft.com/office/powerpoint/2010/main" val="123284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214E-BB7A-FB5D-43DF-F8426FCEECDC}"/>
              </a:ext>
            </a:extLst>
          </p:cNvPr>
          <p:cNvSpPr>
            <a:spLocks noGrp="1"/>
          </p:cNvSpPr>
          <p:nvPr>
            <p:ph type="title"/>
          </p:nvPr>
        </p:nvSpPr>
        <p:spPr/>
        <p:txBody>
          <a:bodyPr/>
          <a:lstStyle/>
          <a:p>
            <a:r>
              <a:rPr lang="en-US" dirty="0"/>
              <a:t>Inferential Statistics</a:t>
            </a:r>
          </a:p>
        </p:txBody>
      </p:sp>
      <p:sp>
        <p:nvSpPr>
          <p:cNvPr id="3" name="Content Placeholder 2">
            <a:extLst>
              <a:ext uri="{FF2B5EF4-FFF2-40B4-BE49-F238E27FC236}">
                <a16:creationId xmlns:a16="http://schemas.microsoft.com/office/drawing/2014/main" id="{94C02943-54A3-5E9A-701A-5BCC0371F02E}"/>
              </a:ext>
            </a:extLst>
          </p:cNvPr>
          <p:cNvSpPr>
            <a:spLocks noGrp="1"/>
          </p:cNvSpPr>
          <p:nvPr>
            <p:ph idx="1"/>
          </p:nvPr>
        </p:nvSpPr>
        <p:spPr>
          <a:xfrm>
            <a:off x="561110" y="1825625"/>
            <a:ext cx="5832764" cy="4351338"/>
          </a:xfrm>
        </p:spPr>
        <p:txBody>
          <a:bodyPr>
            <a:normAutofit lnSpcReduction="10000"/>
          </a:bodyPr>
          <a:lstStyle/>
          <a:p>
            <a:r>
              <a:rPr lang="en-US" dirty="0"/>
              <a:t>Deductive vs. Inductive Reasoning</a:t>
            </a:r>
          </a:p>
          <a:p>
            <a:pPr lvl="1"/>
            <a:r>
              <a:rPr lang="en-US" b="0" i="0" dirty="0">
                <a:solidFill>
                  <a:srgbClr val="374151"/>
                </a:solidFill>
                <a:effectLst/>
                <a:latin typeface="Söhne"/>
              </a:rPr>
              <a:t>Inductive reasoning is a type of reasoning where you make conclusions based on observations or evidence</a:t>
            </a:r>
          </a:p>
          <a:p>
            <a:pPr lvl="1"/>
            <a:r>
              <a:rPr lang="en-US" b="0" i="0" dirty="0">
                <a:solidFill>
                  <a:srgbClr val="374151"/>
                </a:solidFill>
                <a:effectLst/>
                <a:latin typeface="Söhne"/>
              </a:rPr>
              <a:t>Deductive reasoning is a type of reasoning where you make conclusions based on a set of premises or assumptions that are assumed to be true</a:t>
            </a:r>
          </a:p>
          <a:p>
            <a:r>
              <a:rPr lang="en-US" dirty="0"/>
              <a:t>Null Hypothesis Testing</a:t>
            </a:r>
          </a:p>
          <a:p>
            <a:pPr lvl="1"/>
            <a:r>
              <a:rPr lang="en-US" dirty="0"/>
              <a:t>What is it?</a:t>
            </a:r>
          </a:p>
          <a:p>
            <a:pPr lvl="1"/>
            <a:r>
              <a:rPr lang="en-US" dirty="0"/>
              <a:t>Is it inductive or deductive?</a:t>
            </a:r>
          </a:p>
          <a:p>
            <a:pPr lvl="1"/>
            <a:endParaRPr lang="en-US" dirty="0"/>
          </a:p>
          <a:p>
            <a:pPr lvl="1"/>
            <a:endParaRPr lang="en-US" dirty="0"/>
          </a:p>
        </p:txBody>
      </p:sp>
      <p:pic>
        <p:nvPicPr>
          <p:cNvPr id="5" name="Picture 4">
            <a:extLst>
              <a:ext uri="{FF2B5EF4-FFF2-40B4-BE49-F238E27FC236}">
                <a16:creationId xmlns:a16="http://schemas.microsoft.com/office/drawing/2014/main" id="{EBF2A30A-444F-BEE0-17B3-455180E1D7E4}"/>
              </a:ext>
            </a:extLst>
          </p:cNvPr>
          <p:cNvPicPr>
            <a:picLocks noChangeAspect="1"/>
          </p:cNvPicPr>
          <p:nvPr/>
        </p:nvPicPr>
        <p:blipFill>
          <a:blip r:embed="rId2"/>
          <a:stretch>
            <a:fillRect/>
          </a:stretch>
        </p:blipFill>
        <p:spPr>
          <a:xfrm>
            <a:off x="6278206" y="1351252"/>
            <a:ext cx="5969212" cy="4588772"/>
          </a:xfrm>
          <a:prstGeom prst="rect">
            <a:avLst/>
          </a:prstGeom>
        </p:spPr>
      </p:pic>
    </p:spTree>
    <p:extLst>
      <p:ext uri="{BB962C8B-B14F-4D97-AF65-F5344CB8AC3E}">
        <p14:creationId xmlns:p14="http://schemas.microsoft.com/office/powerpoint/2010/main" val="140985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22C3-89DA-65F7-7A08-9627B23F2AFD}"/>
              </a:ext>
            </a:extLst>
          </p:cNvPr>
          <p:cNvSpPr>
            <a:spLocks noGrp="1"/>
          </p:cNvSpPr>
          <p:nvPr>
            <p:ph type="title"/>
          </p:nvPr>
        </p:nvSpPr>
        <p:spPr>
          <a:xfrm>
            <a:off x="481013" y="3752849"/>
            <a:ext cx="3290887" cy="2452687"/>
          </a:xfrm>
        </p:spPr>
        <p:txBody>
          <a:bodyPr anchor="ctr">
            <a:normAutofit/>
          </a:bodyPr>
          <a:lstStyle/>
          <a:p>
            <a:r>
              <a:rPr lang="en-US" sz="3600"/>
              <a:t>Advantages of Null Hypothesis Testing</a:t>
            </a:r>
          </a:p>
        </p:txBody>
      </p:sp>
      <p:pic>
        <p:nvPicPr>
          <p:cNvPr id="5" name="Picture 4" descr="A person with a mustache&#10;&#10;Description automatically generated with medium confidence">
            <a:extLst>
              <a:ext uri="{FF2B5EF4-FFF2-40B4-BE49-F238E27FC236}">
                <a16:creationId xmlns:a16="http://schemas.microsoft.com/office/drawing/2014/main" id="{82142DBA-E96D-B5D8-6213-242D08618362}"/>
              </a:ext>
            </a:extLst>
          </p:cNvPr>
          <p:cNvPicPr>
            <a:picLocks noChangeAspect="1"/>
          </p:cNvPicPr>
          <p:nvPr/>
        </p:nvPicPr>
        <p:blipFill rotWithShape="1">
          <a:blip r:embed="rId3">
            <a:extLst>
              <a:ext uri="{28A0092B-C50C-407E-A947-70E740481C1C}">
                <a14:useLocalDpi xmlns:a14="http://schemas.microsoft.com/office/drawing/2010/main" val="0"/>
              </a:ext>
            </a:extLst>
          </a:blip>
          <a:srcRect t="4144" b="1976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E59C430-6ADD-787F-A8BB-C1C15E2B8CB7}"/>
              </a:ext>
            </a:extLst>
          </p:cNvPr>
          <p:cNvSpPr>
            <a:spLocks noGrp="1"/>
          </p:cNvSpPr>
          <p:nvPr>
            <p:ph idx="1"/>
          </p:nvPr>
        </p:nvSpPr>
        <p:spPr>
          <a:xfrm>
            <a:off x="4223982" y="3752850"/>
            <a:ext cx="7485413" cy="2452687"/>
          </a:xfrm>
        </p:spPr>
        <p:txBody>
          <a:bodyPr anchor="ctr">
            <a:normAutofit/>
          </a:bodyPr>
          <a:lstStyle/>
          <a:p>
            <a:pPr>
              <a:buFont typeface="Arial" panose="020B0604020202020204" pitchFamily="34" charset="0"/>
              <a:buChar char="•"/>
            </a:pPr>
            <a:r>
              <a:rPr lang="en-US" sz="1800" b="0" i="0">
                <a:effectLst/>
                <a:latin typeface="Söhne"/>
              </a:rPr>
              <a:t>Null hypothesis testing provides a framework for rigorous and objective testing of research findings.</a:t>
            </a:r>
          </a:p>
          <a:p>
            <a:pPr>
              <a:buFont typeface="Arial" panose="020B0604020202020204" pitchFamily="34" charset="0"/>
              <a:buChar char="•"/>
            </a:pPr>
            <a:r>
              <a:rPr lang="en-US" sz="1800" b="0" i="0">
                <a:effectLst/>
                <a:latin typeface="Söhne"/>
              </a:rPr>
              <a:t>It controls for Type I and Type II errors, </a:t>
            </a:r>
            <a:r>
              <a:rPr lang="en-US" sz="1800" b="1" i="0">
                <a:effectLst/>
                <a:latin typeface="Söhne"/>
              </a:rPr>
              <a:t>minimizing the risk of incorrect conclusions.</a:t>
            </a:r>
          </a:p>
          <a:p>
            <a:endParaRPr lang="en-US" sz="1800"/>
          </a:p>
        </p:txBody>
      </p:sp>
    </p:spTree>
    <p:extLst>
      <p:ext uri="{BB962C8B-B14F-4D97-AF65-F5344CB8AC3E}">
        <p14:creationId xmlns:p14="http://schemas.microsoft.com/office/powerpoint/2010/main" val="16126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9904-A37D-B46F-F2F2-3F19C550DF38}"/>
              </a:ext>
            </a:extLst>
          </p:cNvPr>
          <p:cNvSpPr>
            <a:spLocks noGrp="1"/>
          </p:cNvSpPr>
          <p:nvPr>
            <p:ph type="title"/>
          </p:nvPr>
        </p:nvSpPr>
        <p:spPr/>
        <p:txBody>
          <a:bodyPr/>
          <a:lstStyle/>
          <a:p>
            <a:r>
              <a:rPr lang="en-US" dirty="0"/>
              <a:t>Statistical Significance</a:t>
            </a:r>
          </a:p>
        </p:txBody>
      </p:sp>
      <p:graphicFrame>
        <p:nvGraphicFramePr>
          <p:cNvPr id="5" name="Content Placeholder 2">
            <a:extLst>
              <a:ext uri="{FF2B5EF4-FFF2-40B4-BE49-F238E27FC236}">
                <a16:creationId xmlns:a16="http://schemas.microsoft.com/office/drawing/2014/main" id="{0446DAD1-0893-E6A0-FED2-B260BDE042C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38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22C3-89DA-65F7-7A08-9627B23F2AFD}"/>
              </a:ext>
            </a:extLst>
          </p:cNvPr>
          <p:cNvSpPr>
            <a:spLocks noGrp="1"/>
          </p:cNvSpPr>
          <p:nvPr>
            <p:ph type="title"/>
          </p:nvPr>
        </p:nvSpPr>
        <p:spPr/>
        <p:txBody>
          <a:bodyPr/>
          <a:lstStyle/>
          <a:p>
            <a:r>
              <a:rPr lang="en-US" dirty="0"/>
              <a:t>Advantages of Null Hypothesis Testing</a:t>
            </a:r>
          </a:p>
        </p:txBody>
      </p:sp>
      <p:sp>
        <p:nvSpPr>
          <p:cNvPr id="3" name="Content Placeholder 2">
            <a:extLst>
              <a:ext uri="{FF2B5EF4-FFF2-40B4-BE49-F238E27FC236}">
                <a16:creationId xmlns:a16="http://schemas.microsoft.com/office/drawing/2014/main" id="{FE59C430-6ADD-787F-A8BB-C1C15E2B8CB7}"/>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The standardized methodology allows for reproducibility and comparability across studies.</a:t>
            </a:r>
          </a:p>
          <a:p>
            <a:pPr algn="l">
              <a:buFont typeface="Arial" panose="020B0604020202020204" pitchFamily="34" charset="0"/>
              <a:buChar char="•"/>
            </a:pPr>
            <a:r>
              <a:rPr lang="en-US" b="0" i="0" dirty="0">
                <a:solidFill>
                  <a:srgbClr val="374151"/>
                </a:solidFill>
                <a:effectLst/>
                <a:latin typeface="Söhne"/>
              </a:rPr>
              <a:t>It helps establish causal relationships between variables by controlling for potential confounding variables and random error.</a:t>
            </a:r>
          </a:p>
          <a:p>
            <a:pPr algn="l">
              <a:buFont typeface="Arial" panose="020B0604020202020204" pitchFamily="34" charset="0"/>
              <a:buChar char="•"/>
            </a:pPr>
            <a:r>
              <a:rPr lang="en-US" b="0" i="0" dirty="0">
                <a:solidFill>
                  <a:srgbClr val="374151"/>
                </a:solidFill>
                <a:effectLst/>
                <a:latin typeface="Söhne"/>
              </a:rPr>
              <a:t>The requirement for a significant result incentivizes well-designed experiments with adequate statistical power.</a:t>
            </a:r>
          </a:p>
          <a:p>
            <a:pPr algn="l">
              <a:buFont typeface="Arial" panose="020B0604020202020204" pitchFamily="34" charset="0"/>
              <a:buChar char="•"/>
            </a:pPr>
            <a:r>
              <a:rPr lang="en-US" b="0" i="0" dirty="0">
                <a:solidFill>
                  <a:srgbClr val="374151"/>
                </a:solidFill>
                <a:effectLst/>
                <a:latin typeface="Söhne"/>
              </a:rPr>
              <a:t>Null hypothesis testing facilitates meta-analysis, allowing for more accurate and generalizable conclusions.</a:t>
            </a:r>
          </a:p>
          <a:p>
            <a:pPr algn="l">
              <a:buFont typeface="Arial" panose="020B0604020202020204" pitchFamily="34" charset="0"/>
              <a:buChar char="•"/>
            </a:pPr>
            <a:r>
              <a:rPr lang="en-US" b="0" i="0" dirty="0">
                <a:solidFill>
                  <a:srgbClr val="374151"/>
                </a:solidFill>
                <a:effectLst/>
                <a:latin typeface="Söhne"/>
              </a:rPr>
              <a:t>It is a widely taught method in psychology, allowing for effective communication and collaboration among researchers.</a:t>
            </a:r>
          </a:p>
          <a:p>
            <a:endParaRPr lang="en-US" dirty="0"/>
          </a:p>
        </p:txBody>
      </p:sp>
    </p:spTree>
    <p:extLst>
      <p:ext uri="{BB962C8B-B14F-4D97-AF65-F5344CB8AC3E}">
        <p14:creationId xmlns:p14="http://schemas.microsoft.com/office/powerpoint/2010/main" val="133217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5308-3162-563F-1465-16D646FCBD45}"/>
              </a:ext>
            </a:extLst>
          </p:cNvPr>
          <p:cNvSpPr>
            <a:spLocks noGrp="1"/>
          </p:cNvSpPr>
          <p:nvPr>
            <p:ph type="title"/>
          </p:nvPr>
        </p:nvSpPr>
        <p:spPr/>
        <p:txBody>
          <a:bodyPr/>
          <a:lstStyle/>
          <a:p>
            <a:r>
              <a:rPr lang="en-US" dirty="0"/>
              <a:t>Criticisms of Null Hypothesis Testing</a:t>
            </a:r>
          </a:p>
        </p:txBody>
      </p:sp>
      <p:sp>
        <p:nvSpPr>
          <p:cNvPr id="3" name="Content Placeholder 2">
            <a:extLst>
              <a:ext uri="{FF2B5EF4-FFF2-40B4-BE49-F238E27FC236}">
                <a16:creationId xmlns:a16="http://schemas.microsoft.com/office/drawing/2014/main" id="{D4E6917C-59A6-1CF2-6684-DE572C7D0BF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Overemphasis on p-values can lead to overlooking practical importance of effect sizes and other meaningful measures.</a:t>
            </a:r>
          </a:p>
          <a:p>
            <a:pPr algn="l">
              <a:buFont typeface="Arial" panose="020B0604020202020204" pitchFamily="34" charset="0"/>
              <a:buChar char="•"/>
            </a:pPr>
            <a:r>
              <a:rPr lang="en-US" b="0" i="0" dirty="0">
                <a:solidFill>
                  <a:srgbClr val="374151"/>
                </a:solidFill>
                <a:effectLst/>
                <a:latin typeface="Söhne"/>
              </a:rPr>
              <a:t>The significance level of 0.05 is an arbitrary threshold and relying on it can lead to incorrect conclusions.</a:t>
            </a:r>
          </a:p>
          <a:p>
            <a:pPr algn="l">
              <a:buFont typeface="Arial" panose="020B0604020202020204" pitchFamily="34" charset="0"/>
              <a:buChar char="•"/>
            </a:pPr>
            <a:r>
              <a:rPr lang="en-US" b="0" i="0" dirty="0">
                <a:solidFill>
                  <a:srgbClr val="374151"/>
                </a:solidFill>
                <a:effectLst/>
                <a:latin typeface="Söhne"/>
              </a:rPr>
              <a:t>Null hypothesis testing only allows for rejecting or failing to reject the null hypothesis, making it difficult to interpret non-significant results.</a:t>
            </a:r>
          </a:p>
          <a:p>
            <a:pPr algn="l">
              <a:buFont typeface="Arial" panose="020B0604020202020204" pitchFamily="34" charset="0"/>
              <a:buChar char="•"/>
            </a:pPr>
            <a:r>
              <a:rPr lang="en-US" b="0" i="0" dirty="0">
                <a:solidFill>
                  <a:srgbClr val="374151"/>
                </a:solidFill>
                <a:effectLst/>
                <a:latin typeface="Söhne"/>
              </a:rPr>
              <a:t>Multiple comparisons problem can increase the likelihood of Type I errors when conducting multiple hypothesis tests in a single study.</a:t>
            </a:r>
          </a:p>
          <a:p>
            <a:pPr algn="l">
              <a:buFont typeface="Arial" panose="020B0604020202020204" pitchFamily="34" charset="0"/>
              <a:buChar char="•"/>
            </a:pPr>
            <a:r>
              <a:rPr lang="en-US" b="0" i="0" dirty="0">
                <a:solidFill>
                  <a:srgbClr val="374151"/>
                </a:solidFill>
                <a:effectLst/>
                <a:latin typeface="Söhne"/>
              </a:rPr>
              <a:t>Emphasis on statistically significant results in null hypothesis testing may contribute to publication bias, distorting our understanding of true effect sizes.</a:t>
            </a:r>
          </a:p>
          <a:p>
            <a:endParaRPr lang="en-US" dirty="0"/>
          </a:p>
        </p:txBody>
      </p:sp>
    </p:spTree>
    <p:extLst>
      <p:ext uri="{BB962C8B-B14F-4D97-AF65-F5344CB8AC3E}">
        <p14:creationId xmlns:p14="http://schemas.microsoft.com/office/powerpoint/2010/main" val="404438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2833-032B-6366-3A53-7FEF62279DCC}"/>
              </a:ext>
            </a:extLst>
          </p:cNvPr>
          <p:cNvSpPr>
            <a:spLocks noGrp="1"/>
          </p:cNvSpPr>
          <p:nvPr>
            <p:ph type="title"/>
          </p:nvPr>
        </p:nvSpPr>
        <p:spPr/>
        <p:txBody>
          <a:bodyPr/>
          <a:lstStyle/>
          <a:p>
            <a:r>
              <a:rPr lang="en-US" dirty="0"/>
              <a:t>Alternatives to Null Hypothesis Testing</a:t>
            </a:r>
          </a:p>
        </p:txBody>
      </p:sp>
      <p:sp>
        <p:nvSpPr>
          <p:cNvPr id="3" name="Content Placeholder 2">
            <a:extLst>
              <a:ext uri="{FF2B5EF4-FFF2-40B4-BE49-F238E27FC236}">
                <a16:creationId xmlns:a16="http://schemas.microsoft.com/office/drawing/2014/main" id="{28017652-DB12-02DC-9C88-E2511955E6E9}"/>
              </a:ext>
            </a:extLst>
          </p:cNvPr>
          <p:cNvSpPr>
            <a:spLocks noGrp="1"/>
          </p:cNvSpPr>
          <p:nvPr>
            <p:ph idx="1"/>
          </p:nvPr>
        </p:nvSpPr>
        <p:spPr>
          <a:xfrm>
            <a:off x="838200" y="1825625"/>
            <a:ext cx="10515600" cy="4968028"/>
          </a:xfrm>
        </p:spPr>
        <p:txBody>
          <a:bodyPr>
            <a:normAutofit fontScale="92500" lnSpcReduction="20000"/>
          </a:bodyPr>
          <a:lstStyle/>
          <a:p>
            <a:r>
              <a:rPr lang="en-US" b="0" i="0" dirty="0">
                <a:solidFill>
                  <a:srgbClr val="374151"/>
                </a:solidFill>
                <a:effectLst/>
                <a:latin typeface="Söhne"/>
              </a:rPr>
              <a:t>Exploratory data analysis (EDA): EDA emphasizes visualizing and summarizing data to identify patterns, trends, and relationships</a:t>
            </a:r>
          </a:p>
          <a:p>
            <a:r>
              <a:rPr lang="en-US" b="0" i="0" dirty="0">
                <a:solidFill>
                  <a:srgbClr val="374151"/>
                </a:solidFill>
                <a:effectLst/>
                <a:latin typeface="Söhne"/>
              </a:rPr>
              <a:t>Model comparison and selection: Instead of focusing on null hypothesis testing, researchers can use model comparison </a:t>
            </a:r>
            <a:r>
              <a:rPr lang="en-US" dirty="0">
                <a:solidFill>
                  <a:srgbClr val="374151"/>
                </a:solidFill>
                <a:latin typeface="Söhne"/>
              </a:rPr>
              <a:t>(AIC, BIC). </a:t>
            </a:r>
            <a:r>
              <a:rPr lang="en-US" b="0" i="0" dirty="0">
                <a:solidFill>
                  <a:srgbClr val="374151"/>
                </a:solidFill>
                <a:effectLst/>
                <a:latin typeface="Söhne"/>
              </a:rPr>
              <a:t>These methods help compare the goodness of fit and complexity of competing models while accounting for additional parameters</a:t>
            </a:r>
          </a:p>
          <a:p>
            <a:r>
              <a:rPr lang="en-US" dirty="0">
                <a:solidFill>
                  <a:srgbClr val="374151"/>
                </a:solidFill>
                <a:latin typeface="Söhne"/>
              </a:rPr>
              <a:t>Measure populations instead of sampling</a:t>
            </a:r>
            <a:endParaRPr lang="en-US" b="0" i="0" dirty="0">
              <a:solidFill>
                <a:srgbClr val="374151"/>
              </a:solidFill>
              <a:effectLst/>
              <a:latin typeface="Söhne"/>
            </a:endParaRPr>
          </a:p>
          <a:p>
            <a:r>
              <a:rPr lang="en-US" b="0" i="0" dirty="0">
                <a:solidFill>
                  <a:srgbClr val="374151"/>
                </a:solidFill>
                <a:effectLst/>
                <a:latin typeface="Söhne"/>
              </a:rPr>
              <a:t>Inductive reasoning based on empirical data: This approach involves forming generalizations and theories based on observed patterns in data</a:t>
            </a:r>
          </a:p>
          <a:p>
            <a:r>
              <a:rPr lang="en-US" b="0" i="0" dirty="0">
                <a:solidFill>
                  <a:srgbClr val="374151"/>
                </a:solidFill>
                <a:effectLst/>
                <a:latin typeface="Söhne"/>
              </a:rPr>
              <a:t>Focus on practical significance of findings (inductive)</a:t>
            </a:r>
          </a:p>
          <a:p>
            <a:r>
              <a:rPr lang="en-US" dirty="0">
                <a:solidFill>
                  <a:srgbClr val="374151"/>
                </a:solidFill>
                <a:latin typeface="Söhne"/>
              </a:rPr>
              <a:t>Bayesian (deductive)</a:t>
            </a:r>
          </a:p>
          <a:p>
            <a:r>
              <a:rPr lang="en-US" dirty="0">
                <a:solidFill>
                  <a:srgbClr val="374151"/>
                </a:solidFill>
                <a:latin typeface="Söhne"/>
              </a:rPr>
              <a:t>Confidence Intervals (deductive, also fairly intuitive and graphical, Loftus and Masson 1994)</a:t>
            </a: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8747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B768-CF09-3B96-72BB-5E24C5612F0F}"/>
              </a:ext>
            </a:extLst>
          </p:cNvPr>
          <p:cNvSpPr>
            <a:spLocks noGrp="1"/>
          </p:cNvSpPr>
          <p:nvPr>
            <p:ph type="title"/>
          </p:nvPr>
        </p:nvSpPr>
        <p:spPr/>
        <p:txBody>
          <a:bodyPr/>
          <a:lstStyle/>
          <a:p>
            <a:r>
              <a:rPr lang="en-US" dirty="0"/>
              <a:t>Establishing Causality without </a:t>
            </a:r>
            <a:br>
              <a:rPr lang="en-US" dirty="0"/>
            </a:br>
            <a:r>
              <a:rPr lang="en-US" dirty="0"/>
              <a:t>Null Hypothesis Testing</a:t>
            </a:r>
          </a:p>
        </p:txBody>
      </p:sp>
      <p:sp>
        <p:nvSpPr>
          <p:cNvPr id="3" name="Content Placeholder 2">
            <a:extLst>
              <a:ext uri="{FF2B5EF4-FFF2-40B4-BE49-F238E27FC236}">
                <a16:creationId xmlns:a16="http://schemas.microsoft.com/office/drawing/2014/main" id="{5466C3BB-7D1E-93E7-9B64-813796DF558B}"/>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dirty="0">
                <a:solidFill>
                  <a:srgbClr val="374151"/>
                </a:solidFill>
                <a:latin typeface="Söhne"/>
              </a:rPr>
              <a:t>Alternative a</a:t>
            </a:r>
            <a:r>
              <a:rPr lang="en-US" b="0" i="0" dirty="0">
                <a:solidFill>
                  <a:srgbClr val="374151"/>
                </a:solidFill>
                <a:effectLst/>
                <a:latin typeface="Söhne"/>
              </a:rPr>
              <a:t>pproaches focus on principles of causality: manipulation, control, and temporal precedence</a:t>
            </a:r>
          </a:p>
          <a:p>
            <a:pPr algn="l">
              <a:buFont typeface="Arial" panose="020B0604020202020204" pitchFamily="34" charset="0"/>
              <a:buChar char="•"/>
            </a:pPr>
            <a:r>
              <a:rPr lang="en-US" b="0" i="0" dirty="0">
                <a:solidFill>
                  <a:srgbClr val="374151"/>
                </a:solidFill>
                <a:effectLst/>
                <a:latin typeface="Söhne"/>
              </a:rPr>
              <a:t>Methods to demonstrate causality without null hypothesis testing:</a:t>
            </a:r>
          </a:p>
          <a:p>
            <a:pPr marL="742950" lvl="1" indent="-285750" algn="l">
              <a:buFont typeface="Arial" panose="020B0604020202020204" pitchFamily="34" charset="0"/>
              <a:buChar char="•"/>
            </a:pPr>
            <a:r>
              <a:rPr lang="en-US" b="0" i="0" dirty="0">
                <a:solidFill>
                  <a:srgbClr val="374151"/>
                </a:solidFill>
                <a:effectLst/>
                <a:latin typeface="Söhne"/>
              </a:rPr>
              <a:t>Randomized controlled trials (RCTs)</a:t>
            </a:r>
          </a:p>
          <a:p>
            <a:pPr marL="742950" lvl="1" indent="-285750" algn="l">
              <a:buFont typeface="Arial" panose="020B0604020202020204" pitchFamily="34" charset="0"/>
              <a:buChar char="•"/>
            </a:pPr>
            <a:r>
              <a:rPr lang="en-US" b="0" i="0" dirty="0">
                <a:solidFill>
                  <a:srgbClr val="374151"/>
                </a:solidFill>
                <a:effectLst/>
                <a:latin typeface="Söhne"/>
              </a:rPr>
              <a:t>Natural experiments</a:t>
            </a:r>
          </a:p>
          <a:p>
            <a:pPr marL="742950" lvl="1" indent="-285750" algn="l">
              <a:buFont typeface="Arial" panose="020B0604020202020204" pitchFamily="34" charset="0"/>
              <a:buChar char="•"/>
            </a:pPr>
            <a:r>
              <a:rPr lang="en-US" b="0" i="0" dirty="0">
                <a:solidFill>
                  <a:srgbClr val="374151"/>
                </a:solidFill>
                <a:effectLst/>
                <a:latin typeface="Söhne"/>
              </a:rPr>
              <a:t>Longitudinal studies</a:t>
            </a:r>
          </a:p>
          <a:p>
            <a:pPr marL="742950" lvl="1" indent="-285750" algn="l">
              <a:buFont typeface="Arial" panose="020B0604020202020204" pitchFamily="34" charset="0"/>
              <a:buChar char="•"/>
            </a:pPr>
            <a:r>
              <a:rPr lang="en-US" b="0" i="0" dirty="0">
                <a:solidFill>
                  <a:srgbClr val="374151"/>
                </a:solidFill>
                <a:effectLst/>
                <a:latin typeface="Söhne"/>
              </a:rPr>
              <a:t>Instrumental variable (IV) analysis</a:t>
            </a:r>
          </a:p>
          <a:p>
            <a:pPr marL="742950" lvl="1" indent="-285750" algn="l">
              <a:buFont typeface="Arial" panose="020B0604020202020204" pitchFamily="34" charset="0"/>
              <a:buChar char="•"/>
            </a:pPr>
            <a:r>
              <a:rPr lang="en-US" b="0" i="0" dirty="0">
                <a:solidFill>
                  <a:srgbClr val="374151"/>
                </a:solidFill>
                <a:effectLst/>
                <a:latin typeface="Söhne"/>
              </a:rPr>
              <a:t>Granger causality</a:t>
            </a:r>
          </a:p>
          <a:p>
            <a:pPr marL="742950" lvl="1" indent="-285750" algn="l">
              <a:buFont typeface="Arial" panose="020B0604020202020204" pitchFamily="34" charset="0"/>
              <a:buChar char="•"/>
            </a:pPr>
            <a:r>
              <a:rPr lang="en-US" b="0" i="0" dirty="0">
                <a:solidFill>
                  <a:srgbClr val="374151"/>
                </a:solidFill>
                <a:effectLst/>
                <a:latin typeface="Söhne"/>
              </a:rPr>
              <a:t>Propensity score matching</a:t>
            </a:r>
          </a:p>
          <a:p>
            <a:pPr marL="742950" lvl="1" indent="-285750" algn="l">
              <a:buFont typeface="Arial" panose="020B0604020202020204" pitchFamily="34" charset="0"/>
              <a:buChar char="•"/>
            </a:pPr>
            <a:r>
              <a:rPr lang="en-US" b="0" i="0" dirty="0">
                <a:solidFill>
                  <a:srgbClr val="374151"/>
                </a:solidFill>
                <a:effectLst/>
                <a:latin typeface="Söhne"/>
              </a:rPr>
              <a:t>Causal diagrams and directed acyclic graphs (DAGs)</a:t>
            </a:r>
          </a:p>
          <a:p>
            <a:pPr algn="l">
              <a:buFont typeface="Arial" panose="020B0604020202020204" pitchFamily="34" charset="0"/>
              <a:buChar char="•"/>
            </a:pPr>
            <a:r>
              <a:rPr lang="en-US" b="0" i="0" dirty="0">
                <a:solidFill>
                  <a:srgbClr val="374151"/>
                </a:solidFill>
                <a:effectLst/>
                <a:latin typeface="Söhne"/>
              </a:rPr>
              <a:t>These methods can establish causality without relying on null hypothesis testing</a:t>
            </a:r>
          </a:p>
          <a:p>
            <a:pPr algn="l">
              <a:buFont typeface="Arial" panose="020B0604020202020204" pitchFamily="34" charset="0"/>
              <a:buChar char="•"/>
            </a:pPr>
            <a:r>
              <a:rPr lang="en-US" b="0" i="0" dirty="0">
                <a:solidFill>
                  <a:srgbClr val="374151"/>
                </a:solidFill>
                <a:effectLst/>
                <a:latin typeface="Söhne"/>
              </a:rPr>
              <a:t>They provide more nuanced and informative insights into causal relationships and help avoid limitations associated with null hypothesis testing.</a:t>
            </a:r>
          </a:p>
          <a:p>
            <a:endParaRPr lang="en-US" dirty="0"/>
          </a:p>
        </p:txBody>
      </p:sp>
    </p:spTree>
    <p:extLst>
      <p:ext uri="{BB962C8B-B14F-4D97-AF65-F5344CB8AC3E}">
        <p14:creationId xmlns:p14="http://schemas.microsoft.com/office/powerpoint/2010/main" val="72542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8F85-D58F-3570-2CAE-C2E2D8608BD4}"/>
              </a:ext>
            </a:extLst>
          </p:cNvPr>
          <p:cNvSpPr>
            <a:spLocks noGrp="1"/>
          </p:cNvSpPr>
          <p:nvPr>
            <p:ph type="title"/>
          </p:nvPr>
        </p:nvSpPr>
        <p:spPr/>
        <p:txBody>
          <a:bodyPr/>
          <a:lstStyle/>
          <a:p>
            <a:r>
              <a:rPr lang="en-US" dirty="0"/>
              <a:t>Methods of Inquiry</a:t>
            </a:r>
          </a:p>
        </p:txBody>
      </p:sp>
      <p:sp>
        <p:nvSpPr>
          <p:cNvPr id="3" name="Content Placeholder 2">
            <a:extLst>
              <a:ext uri="{FF2B5EF4-FFF2-40B4-BE49-F238E27FC236}">
                <a16:creationId xmlns:a16="http://schemas.microsoft.com/office/drawing/2014/main" id="{4F2A0E16-58DB-FD41-0DEA-5EB604A423C8}"/>
              </a:ext>
            </a:extLst>
          </p:cNvPr>
          <p:cNvSpPr>
            <a:spLocks noGrp="1"/>
          </p:cNvSpPr>
          <p:nvPr>
            <p:ph idx="1"/>
          </p:nvPr>
        </p:nvSpPr>
        <p:spPr/>
        <p:txBody>
          <a:bodyPr/>
          <a:lstStyle/>
          <a:p>
            <a:r>
              <a:rPr lang="en-US" dirty="0"/>
              <a:t>Authority</a:t>
            </a:r>
          </a:p>
          <a:p>
            <a:r>
              <a:rPr lang="en-US" dirty="0"/>
              <a:t>Rational</a:t>
            </a:r>
          </a:p>
          <a:p>
            <a:r>
              <a:rPr lang="en-US" dirty="0"/>
              <a:t>Scientific </a:t>
            </a:r>
          </a:p>
          <a:p>
            <a:endParaRPr lang="en-US" dirty="0"/>
          </a:p>
          <a:p>
            <a:pPr marL="0" indent="0">
              <a:buNone/>
            </a:pPr>
            <a:r>
              <a:rPr lang="en-US" dirty="0"/>
              <a:t>What is Science?</a:t>
            </a:r>
          </a:p>
          <a:p>
            <a:pPr marL="0" indent="0">
              <a:buNone/>
            </a:pPr>
            <a:r>
              <a:rPr lang="en-US" dirty="0"/>
              <a:t>Tenets of Science?</a:t>
            </a:r>
          </a:p>
          <a:p>
            <a:pPr marL="0" indent="0">
              <a:buNone/>
            </a:pPr>
            <a:r>
              <a:rPr lang="en-US" dirty="0"/>
              <a:t>Empirical, Rational, Falsifiable (Testable), Parsimonious, General, Tentative, Rigorous</a:t>
            </a:r>
          </a:p>
        </p:txBody>
      </p:sp>
      <p:sp>
        <p:nvSpPr>
          <p:cNvPr id="4" name="TextBox 3">
            <a:extLst>
              <a:ext uri="{FF2B5EF4-FFF2-40B4-BE49-F238E27FC236}">
                <a16:creationId xmlns:a16="http://schemas.microsoft.com/office/drawing/2014/main" id="{86AA60AA-165E-8ADB-5F3B-E817D8F24140}"/>
              </a:ext>
            </a:extLst>
          </p:cNvPr>
          <p:cNvSpPr txBox="1"/>
          <p:nvPr/>
        </p:nvSpPr>
        <p:spPr>
          <a:xfrm>
            <a:off x="352213" y="6123543"/>
            <a:ext cx="8412479" cy="1200329"/>
          </a:xfrm>
          <a:prstGeom prst="rect">
            <a:avLst/>
          </a:prstGeom>
          <a:noFill/>
        </p:spPr>
        <p:txBody>
          <a:bodyPr wrap="square">
            <a:spAutoFit/>
          </a:bodyPr>
          <a:lstStyle/>
          <a:p>
            <a:r>
              <a:rPr lang="en-US" dirty="0" err="1"/>
              <a:t>Bordens</a:t>
            </a:r>
            <a:r>
              <a:rPr lang="en-US" dirty="0"/>
              <a:t> and Abbott Research Design and Methods: A Process Approach</a:t>
            </a:r>
          </a:p>
          <a:p>
            <a:r>
              <a:rPr lang="en-US" dirty="0">
                <a:hlinkClick r:id="rId2"/>
              </a:rPr>
              <a:t>https://www.researchgate.net/file.PostFileLoader.html?id=57ebd687dc332d2135033ca2&amp;assetKey=AS%3A411302938857481%401475073670875</a:t>
            </a:r>
            <a:endParaRPr lang="en-US" dirty="0"/>
          </a:p>
          <a:p>
            <a:endParaRPr lang="en-US" dirty="0"/>
          </a:p>
        </p:txBody>
      </p:sp>
      <p:pic>
        <p:nvPicPr>
          <p:cNvPr id="6" name="Picture 5" descr="A picture containing text, person, person&#10;&#10;Description automatically generated">
            <a:extLst>
              <a:ext uri="{FF2B5EF4-FFF2-40B4-BE49-F238E27FC236}">
                <a16:creationId xmlns:a16="http://schemas.microsoft.com/office/drawing/2014/main" id="{D406E306-7AE0-25A8-ED0A-D9CFD7619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88" y="286040"/>
            <a:ext cx="6020753" cy="4015795"/>
          </a:xfrm>
          <a:prstGeom prst="rect">
            <a:avLst/>
          </a:prstGeom>
        </p:spPr>
      </p:pic>
    </p:spTree>
    <p:extLst>
      <p:ext uri="{BB962C8B-B14F-4D97-AF65-F5344CB8AC3E}">
        <p14:creationId xmlns:p14="http://schemas.microsoft.com/office/powerpoint/2010/main" val="420178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540A-A3E7-34D0-193B-C437C83EF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A5B762-2010-0543-AE57-D44A058A28B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44E8B4-A00F-62A6-B10F-F983B890F0D4}"/>
              </a:ext>
            </a:extLst>
          </p:cNvPr>
          <p:cNvPicPr>
            <a:picLocks noChangeAspect="1"/>
          </p:cNvPicPr>
          <p:nvPr/>
        </p:nvPicPr>
        <p:blipFill>
          <a:blip r:embed="rId2"/>
          <a:stretch>
            <a:fillRect/>
          </a:stretch>
        </p:blipFill>
        <p:spPr>
          <a:xfrm rot="5400000">
            <a:off x="3182197" y="-894546"/>
            <a:ext cx="6125480" cy="8846127"/>
          </a:xfrm>
          <a:prstGeom prst="rect">
            <a:avLst/>
          </a:prstGeom>
        </p:spPr>
      </p:pic>
      <p:sp>
        <p:nvSpPr>
          <p:cNvPr id="6" name="TextBox 5">
            <a:extLst>
              <a:ext uri="{FF2B5EF4-FFF2-40B4-BE49-F238E27FC236}">
                <a16:creationId xmlns:a16="http://schemas.microsoft.com/office/drawing/2014/main" id="{2AF9744A-7131-B6C8-404A-A24871427923}"/>
              </a:ext>
            </a:extLst>
          </p:cNvPr>
          <p:cNvSpPr txBox="1"/>
          <p:nvPr/>
        </p:nvSpPr>
        <p:spPr>
          <a:xfrm>
            <a:off x="352213" y="6123543"/>
            <a:ext cx="8412479" cy="923330"/>
          </a:xfrm>
          <a:prstGeom prst="rect">
            <a:avLst/>
          </a:prstGeom>
          <a:noFill/>
        </p:spPr>
        <p:txBody>
          <a:bodyPr wrap="square">
            <a:spAutoFit/>
          </a:bodyPr>
          <a:lstStyle/>
          <a:p>
            <a:r>
              <a:rPr lang="en-US" dirty="0"/>
              <a:t>Howell Statistical Methods for Psychology</a:t>
            </a:r>
          </a:p>
          <a:p>
            <a:r>
              <a:rPr lang="en-US" dirty="0">
                <a:hlinkClick r:id="rId3"/>
              </a:rPr>
              <a:t>https://labs.la.utexas.edu/gilden/files/2016/05/Statistics-Text.pdf</a:t>
            </a:r>
            <a:endParaRPr lang="en-US" dirty="0"/>
          </a:p>
          <a:p>
            <a:endParaRPr lang="en-US" dirty="0"/>
          </a:p>
        </p:txBody>
      </p:sp>
    </p:spTree>
    <p:extLst>
      <p:ext uri="{BB962C8B-B14F-4D97-AF65-F5344CB8AC3E}">
        <p14:creationId xmlns:p14="http://schemas.microsoft.com/office/powerpoint/2010/main" val="91621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5F20-9A3F-6357-8972-44B0E167F8DF}"/>
              </a:ext>
            </a:extLst>
          </p:cNvPr>
          <p:cNvSpPr>
            <a:spLocks noGrp="1"/>
          </p:cNvSpPr>
          <p:nvPr>
            <p:ph type="title"/>
          </p:nvPr>
        </p:nvSpPr>
        <p:spPr/>
        <p:txBody>
          <a:bodyPr/>
          <a:lstStyle/>
          <a:p>
            <a:r>
              <a:rPr lang="en-US" dirty="0"/>
              <a:t>Inferential Statistics</a:t>
            </a:r>
          </a:p>
        </p:txBody>
      </p:sp>
      <p:sp>
        <p:nvSpPr>
          <p:cNvPr id="3" name="Content Placeholder 2">
            <a:extLst>
              <a:ext uri="{FF2B5EF4-FFF2-40B4-BE49-F238E27FC236}">
                <a16:creationId xmlns:a16="http://schemas.microsoft.com/office/drawing/2014/main" id="{2B34E284-8FB9-7BB3-46C6-37E85695BDF9}"/>
              </a:ext>
            </a:extLst>
          </p:cNvPr>
          <p:cNvSpPr>
            <a:spLocks noGrp="1"/>
          </p:cNvSpPr>
          <p:nvPr>
            <p:ph idx="1"/>
          </p:nvPr>
        </p:nvSpPr>
        <p:spPr/>
        <p:txBody>
          <a:bodyPr/>
          <a:lstStyle/>
          <a:p>
            <a:r>
              <a:rPr lang="en-US" dirty="0"/>
              <a:t>Premise</a:t>
            </a:r>
          </a:p>
          <a:p>
            <a:pPr lvl="1"/>
            <a:r>
              <a:rPr lang="en-US" dirty="0"/>
              <a:t>What is a test-statistic T, F, chi-square?</a:t>
            </a:r>
          </a:p>
          <a:p>
            <a:pPr lvl="1"/>
            <a:r>
              <a:rPr lang="en-US" dirty="0"/>
              <a:t>What is a p-value?</a:t>
            </a:r>
          </a:p>
          <a:p>
            <a:r>
              <a:rPr lang="en-US" dirty="0"/>
              <a:t>What is Type I vs. Type II error</a:t>
            </a:r>
          </a:p>
          <a:p>
            <a:pPr lvl="1"/>
            <a:r>
              <a:rPr lang="en-US" dirty="0"/>
              <a:t>power</a:t>
            </a:r>
          </a:p>
          <a:p>
            <a:r>
              <a:rPr lang="en-US" dirty="0"/>
              <a:t>Continuous, Categorical, Ordinal</a:t>
            </a:r>
          </a:p>
          <a:p>
            <a:r>
              <a:rPr lang="en-US" dirty="0"/>
              <a:t>Parametric vs. Non-Parametric</a:t>
            </a:r>
          </a:p>
          <a:p>
            <a:pPr lvl="1"/>
            <a:r>
              <a:rPr lang="en-US" dirty="0"/>
              <a:t>Homogeneity of variance</a:t>
            </a:r>
          </a:p>
          <a:p>
            <a:pPr lvl="1"/>
            <a:r>
              <a:rPr lang="en-US" dirty="0"/>
              <a:t>Other assumptions</a:t>
            </a:r>
          </a:p>
          <a:p>
            <a:pPr lvl="1"/>
            <a:endParaRPr lang="en-US" dirty="0"/>
          </a:p>
          <a:p>
            <a:endParaRPr lang="en-US" dirty="0"/>
          </a:p>
        </p:txBody>
      </p:sp>
      <p:pic>
        <p:nvPicPr>
          <p:cNvPr id="5" name="Picture 4" descr="Chart, histogram&#10;&#10;Description automatically generated">
            <a:extLst>
              <a:ext uri="{FF2B5EF4-FFF2-40B4-BE49-F238E27FC236}">
                <a16:creationId xmlns:a16="http://schemas.microsoft.com/office/drawing/2014/main" id="{1CC1F1CF-571E-9C9B-DCA1-A9F623CED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58" y="1825625"/>
            <a:ext cx="5256069" cy="4204855"/>
          </a:xfrm>
          <a:prstGeom prst="rect">
            <a:avLst/>
          </a:prstGeom>
        </p:spPr>
      </p:pic>
      <p:sp>
        <p:nvSpPr>
          <p:cNvPr id="6" name="TextBox 5">
            <a:extLst>
              <a:ext uri="{FF2B5EF4-FFF2-40B4-BE49-F238E27FC236}">
                <a16:creationId xmlns:a16="http://schemas.microsoft.com/office/drawing/2014/main" id="{BFD31BCC-A2F2-477C-9A36-F2B1F9E33839}"/>
              </a:ext>
            </a:extLst>
          </p:cNvPr>
          <p:cNvSpPr txBox="1"/>
          <p:nvPr/>
        </p:nvSpPr>
        <p:spPr>
          <a:xfrm>
            <a:off x="8832272" y="1690688"/>
            <a:ext cx="1438855" cy="369332"/>
          </a:xfrm>
          <a:prstGeom prst="rect">
            <a:avLst/>
          </a:prstGeom>
          <a:noFill/>
        </p:spPr>
        <p:txBody>
          <a:bodyPr wrap="none" rtlCol="0">
            <a:spAutoFit/>
          </a:bodyPr>
          <a:lstStyle/>
          <a:p>
            <a:r>
              <a:rPr lang="en-US" dirty="0"/>
              <a:t>T distribution</a:t>
            </a:r>
          </a:p>
        </p:txBody>
      </p:sp>
    </p:spTree>
    <p:extLst>
      <p:ext uri="{BB962C8B-B14F-4D97-AF65-F5344CB8AC3E}">
        <p14:creationId xmlns:p14="http://schemas.microsoft.com/office/powerpoint/2010/main" val="395302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8723-A1B4-6736-1104-8C28FAB462F3}"/>
              </a:ext>
            </a:extLst>
          </p:cNvPr>
          <p:cNvSpPr>
            <a:spLocks noGrp="1"/>
          </p:cNvSpPr>
          <p:nvPr>
            <p:ph type="title"/>
          </p:nvPr>
        </p:nvSpPr>
        <p:spPr/>
        <p:txBody>
          <a:bodyPr/>
          <a:lstStyle/>
          <a:p>
            <a:r>
              <a:rPr lang="en-US" dirty="0"/>
              <a:t>Transformations for correcting heterogeneity</a:t>
            </a:r>
          </a:p>
        </p:txBody>
      </p:sp>
      <p:sp>
        <p:nvSpPr>
          <p:cNvPr id="3" name="Content Placeholder 2">
            <a:extLst>
              <a:ext uri="{FF2B5EF4-FFF2-40B4-BE49-F238E27FC236}">
                <a16:creationId xmlns:a16="http://schemas.microsoft.com/office/drawing/2014/main" id="{6D4B54A2-C258-D30F-8F1E-1F4B061EB709}"/>
              </a:ext>
            </a:extLst>
          </p:cNvPr>
          <p:cNvSpPr>
            <a:spLocks noGrp="1"/>
          </p:cNvSpPr>
          <p:nvPr>
            <p:ph idx="1"/>
          </p:nvPr>
        </p:nvSpPr>
        <p:spPr/>
        <p:txBody>
          <a:bodyPr>
            <a:normAutofit lnSpcReduction="10000"/>
          </a:bodyPr>
          <a:lstStyle/>
          <a:p>
            <a:r>
              <a:rPr lang="en-US" dirty="0"/>
              <a:t>Log</a:t>
            </a:r>
          </a:p>
          <a:p>
            <a:pPr lvl="1"/>
            <a:r>
              <a:rPr lang="en-US" dirty="0"/>
              <a:t>Good for long tails</a:t>
            </a:r>
          </a:p>
          <a:p>
            <a:r>
              <a:rPr lang="en-US" dirty="0"/>
              <a:t>Inverse (1/x)</a:t>
            </a:r>
          </a:p>
          <a:p>
            <a:pPr lvl="1"/>
            <a:r>
              <a:rPr lang="en-US" dirty="0"/>
              <a:t>Good for increasing variability at tails</a:t>
            </a:r>
          </a:p>
          <a:p>
            <a:r>
              <a:rPr lang="en-US" dirty="0"/>
              <a:t>Windsor Trim (1, 5, 10%)</a:t>
            </a:r>
          </a:p>
          <a:p>
            <a:pPr lvl="1"/>
            <a:r>
              <a:rPr lang="en-US" dirty="0"/>
              <a:t>Outliers</a:t>
            </a:r>
          </a:p>
          <a:p>
            <a:endParaRPr lang="en-US" dirty="0"/>
          </a:p>
          <a:p>
            <a:r>
              <a:rPr lang="en-US" dirty="0"/>
              <a:t>Caveats</a:t>
            </a:r>
          </a:p>
          <a:p>
            <a:pPr lvl="1"/>
            <a:r>
              <a:rPr lang="en-US" dirty="0"/>
              <a:t>Should plot and interpret the transformed data</a:t>
            </a:r>
          </a:p>
          <a:p>
            <a:pPr lvl="1"/>
            <a:r>
              <a:rPr lang="en-US" dirty="0"/>
              <a:t>Trimming removes degrees of freedom (decreases power)</a:t>
            </a:r>
          </a:p>
          <a:p>
            <a:pPr lvl="1"/>
            <a:endParaRPr lang="en-US" dirty="0"/>
          </a:p>
        </p:txBody>
      </p:sp>
    </p:spTree>
    <p:extLst>
      <p:ext uri="{BB962C8B-B14F-4D97-AF65-F5344CB8AC3E}">
        <p14:creationId xmlns:p14="http://schemas.microsoft.com/office/powerpoint/2010/main" val="291560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FBEE-27B4-116C-81F9-2F962D9B47C8}"/>
              </a:ext>
            </a:extLst>
          </p:cNvPr>
          <p:cNvSpPr>
            <a:spLocks noGrp="1"/>
          </p:cNvSpPr>
          <p:nvPr>
            <p:ph type="title"/>
          </p:nvPr>
        </p:nvSpPr>
        <p:spPr/>
        <p:txBody>
          <a:bodyPr/>
          <a:lstStyle/>
          <a:p>
            <a:r>
              <a:rPr lang="en-US" dirty="0"/>
              <a:t>T-Tests</a:t>
            </a:r>
          </a:p>
        </p:txBody>
      </p:sp>
      <p:sp>
        <p:nvSpPr>
          <p:cNvPr id="3" name="Content Placeholder 2">
            <a:extLst>
              <a:ext uri="{FF2B5EF4-FFF2-40B4-BE49-F238E27FC236}">
                <a16:creationId xmlns:a16="http://schemas.microsoft.com/office/drawing/2014/main" id="{5A89A69C-98C8-EC8A-3264-60CC841963A6}"/>
              </a:ext>
            </a:extLst>
          </p:cNvPr>
          <p:cNvSpPr>
            <a:spLocks noGrp="1"/>
          </p:cNvSpPr>
          <p:nvPr>
            <p:ph idx="1"/>
          </p:nvPr>
        </p:nvSpPr>
        <p:spPr/>
        <p:txBody>
          <a:bodyPr>
            <a:normAutofit/>
          </a:bodyPr>
          <a:lstStyle/>
          <a:p>
            <a:r>
              <a:rPr lang="en-US" dirty="0"/>
              <a:t>1 sample</a:t>
            </a:r>
          </a:p>
          <a:p>
            <a:pPr lvl="1"/>
            <a:r>
              <a:rPr lang="en-US" dirty="0"/>
              <a:t>Comparison to a known population mean</a:t>
            </a:r>
          </a:p>
          <a:p>
            <a:r>
              <a:rPr lang="en-US" dirty="0"/>
              <a:t>2 sample</a:t>
            </a:r>
          </a:p>
          <a:p>
            <a:pPr lvl="1"/>
            <a:r>
              <a:rPr lang="en-US" dirty="0"/>
              <a:t>Paired</a:t>
            </a:r>
          </a:p>
          <a:p>
            <a:pPr lvl="1"/>
            <a:r>
              <a:rPr lang="en-US" dirty="0"/>
              <a:t>Equal variance</a:t>
            </a:r>
          </a:p>
          <a:p>
            <a:pPr lvl="1"/>
            <a:r>
              <a:rPr lang="en-US" dirty="0"/>
              <a:t>Unequal variance</a:t>
            </a:r>
          </a:p>
          <a:p>
            <a:r>
              <a:rPr lang="en-US" dirty="0"/>
              <a:t>1-tail vs. 2-tail</a:t>
            </a:r>
          </a:p>
        </p:txBody>
      </p:sp>
    </p:spTree>
    <p:extLst>
      <p:ext uri="{BB962C8B-B14F-4D97-AF65-F5344CB8AC3E}">
        <p14:creationId xmlns:p14="http://schemas.microsoft.com/office/powerpoint/2010/main" val="248250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CEB7-75F7-3FD7-0F05-00C492374C2A}"/>
              </a:ext>
            </a:extLst>
          </p:cNvPr>
          <p:cNvSpPr>
            <a:spLocks noGrp="1"/>
          </p:cNvSpPr>
          <p:nvPr>
            <p:ph type="title"/>
          </p:nvPr>
        </p:nvSpPr>
        <p:spPr/>
        <p:txBody>
          <a:bodyPr/>
          <a:lstStyle/>
          <a:p>
            <a:r>
              <a:rPr lang="en-US" dirty="0"/>
              <a:t>1 way ANOVA</a:t>
            </a:r>
          </a:p>
        </p:txBody>
      </p:sp>
      <p:sp>
        <p:nvSpPr>
          <p:cNvPr id="3" name="Content Placeholder 2">
            <a:extLst>
              <a:ext uri="{FF2B5EF4-FFF2-40B4-BE49-F238E27FC236}">
                <a16:creationId xmlns:a16="http://schemas.microsoft.com/office/drawing/2014/main" id="{3CA81F10-ADDD-52CA-5E9A-88A8C1BD5DE7}"/>
              </a:ext>
            </a:extLst>
          </p:cNvPr>
          <p:cNvSpPr>
            <a:spLocks noGrp="1"/>
          </p:cNvSpPr>
          <p:nvPr>
            <p:ph idx="1"/>
          </p:nvPr>
        </p:nvSpPr>
        <p:spPr/>
        <p:txBody>
          <a:bodyPr>
            <a:normAutofit/>
          </a:bodyPr>
          <a:lstStyle/>
          <a:p>
            <a:endParaRPr lang="en-US" dirty="0"/>
          </a:p>
          <a:p>
            <a:endParaRPr lang="en-US" dirty="0"/>
          </a:p>
          <a:p>
            <a:r>
              <a:rPr lang="en-US" dirty="0"/>
              <a:t>When to use?</a:t>
            </a:r>
          </a:p>
          <a:p>
            <a:r>
              <a:rPr lang="en-US" dirty="0"/>
              <a:t>Test for homogeneity of variance</a:t>
            </a:r>
          </a:p>
          <a:p>
            <a:r>
              <a:rPr lang="en-US" dirty="0"/>
              <a:t>Marginal statistics (descriptives by group)</a:t>
            </a:r>
          </a:p>
          <a:p>
            <a:r>
              <a:rPr lang="en-US" dirty="0"/>
              <a:t>Post-hoc</a:t>
            </a:r>
          </a:p>
          <a:p>
            <a:pPr lvl="1"/>
            <a:r>
              <a:rPr lang="en-US" dirty="0"/>
              <a:t>Tukey</a:t>
            </a:r>
          </a:p>
          <a:p>
            <a:pPr lvl="1"/>
            <a:r>
              <a:rPr lang="en-US" dirty="0"/>
              <a:t>Newman-Keuls</a:t>
            </a:r>
          </a:p>
          <a:p>
            <a:r>
              <a:rPr lang="en-US" dirty="0"/>
              <a:t>Main Effects</a:t>
            </a:r>
          </a:p>
        </p:txBody>
      </p:sp>
      <p:sp>
        <p:nvSpPr>
          <p:cNvPr id="7" name="TextBox 6">
            <a:extLst>
              <a:ext uri="{FF2B5EF4-FFF2-40B4-BE49-F238E27FC236}">
                <a16:creationId xmlns:a16="http://schemas.microsoft.com/office/drawing/2014/main" id="{CE27CCBF-98A4-0D9C-4A20-9FE75345D5D0}"/>
              </a:ext>
            </a:extLst>
          </p:cNvPr>
          <p:cNvSpPr txBox="1"/>
          <p:nvPr/>
        </p:nvSpPr>
        <p:spPr>
          <a:xfrm>
            <a:off x="6021494" y="5309496"/>
            <a:ext cx="6096000" cy="646331"/>
          </a:xfrm>
          <a:prstGeom prst="rect">
            <a:avLst/>
          </a:prstGeom>
          <a:noFill/>
        </p:spPr>
        <p:txBody>
          <a:bodyPr wrap="square">
            <a:spAutoFit/>
          </a:bodyPr>
          <a:lstStyle/>
          <a:p>
            <a:pPr lvl="1"/>
            <a:endParaRPr lang="en-US" dirty="0"/>
          </a:p>
          <a:p>
            <a:pPr lvl="1"/>
            <a:r>
              <a:rPr lang="en-US" dirty="0">
                <a:hlinkClick r:id="rId2"/>
              </a:rPr>
              <a:t>https://rogerlew.github.io/pyvttbl_doc/Anova1way.html</a:t>
            </a:r>
            <a:endParaRPr lang="en-US" dirty="0"/>
          </a:p>
        </p:txBody>
      </p:sp>
    </p:spTree>
    <p:extLst>
      <p:ext uri="{BB962C8B-B14F-4D97-AF65-F5344CB8AC3E}">
        <p14:creationId xmlns:p14="http://schemas.microsoft.com/office/powerpoint/2010/main" val="331636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81F5-7C29-82D1-FADC-ECCA2FC6A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ED4DA3-3D70-0309-BCD8-B4A27612B37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1950E7-00C7-C9AB-0C9C-25E06D00292F}"/>
              </a:ext>
            </a:extLst>
          </p:cNvPr>
          <p:cNvPicPr>
            <a:picLocks noChangeAspect="1"/>
          </p:cNvPicPr>
          <p:nvPr/>
        </p:nvPicPr>
        <p:blipFill>
          <a:blip r:embed="rId2"/>
          <a:stretch>
            <a:fillRect/>
          </a:stretch>
        </p:blipFill>
        <p:spPr>
          <a:xfrm>
            <a:off x="2120053" y="2621281"/>
            <a:ext cx="6868160" cy="2884138"/>
          </a:xfrm>
          <a:prstGeom prst="rect">
            <a:avLst/>
          </a:prstGeom>
        </p:spPr>
      </p:pic>
    </p:spTree>
    <p:extLst>
      <p:ext uri="{BB962C8B-B14F-4D97-AF65-F5344CB8AC3E}">
        <p14:creationId xmlns:p14="http://schemas.microsoft.com/office/powerpoint/2010/main" val="3081030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CEB7-75F7-3FD7-0F05-00C492374C2A}"/>
              </a:ext>
            </a:extLst>
          </p:cNvPr>
          <p:cNvSpPr>
            <a:spLocks noGrp="1"/>
          </p:cNvSpPr>
          <p:nvPr>
            <p:ph type="title"/>
          </p:nvPr>
        </p:nvSpPr>
        <p:spPr/>
        <p:txBody>
          <a:bodyPr/>
          <a:lstStyle/>
          <a:p>
            <a:r>
              <a:rPr lang="en-US" dirty="0"/>
              <a:t>Factorial ANOVA</a:t>
            </a:r>
          </a:p>
        </p:txBody>
      </p:sp>
      <p:sp>
        <p:nvSpPr>
          <p:cNvPr id="3" name="Content Placeholder 2">
            <a:extLst>
              <a:ext uri="{FF2B5EF4-FFF2-40B4-BE49-F238E27FC236}">
                <a16:creationId xmlns:a16="http://schemas.microsoft.com/office/drawing/2014/main" id="{3CA81F10-ADDD-52CA-5E9A-88A8C1BD5DE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Factorial ANOVA is needed when you want to investigate the effects of two or more independent variables on a dependent variable.</a:t>
            </a:r>
          </a:p>
          <a:p>
            <a:pPr algn="l">
              <a:buFont typeface="Arial" panose="020B0604020202020204" pitchFamily="34" charset="0"/>
              <a:buChar char="•"/>
            </a:pPr>
            <a:r>
              <a:rPr lang="en-US" b="0" i="0" dirty="0">
                <a:solidFill>
                  <a:srgbClr val="374151"/>
                </a:solidFill>
                <a:effectLst/>
                <a:latin typeface="Söhne"/>
              </a:rPr>
              <a:t>It is also needed when you want to determine whether there is an interaction effect between the independent variables, and to test the main effects of each independent variable.</a:t>
            </a:r>
          </a:p>
          <a:p>
            <a:pPr algn="l">
              <a:buFont typeface="Arial" panose="020B0604020202020204" pitchFamily="34" charset="0"/>
              <a:buChar char="•"/>
            </a:pPr>
            <a:r>
              <a:rPr lang="en-US" b="0" i="0" dirty="0">
                <a:solidFill>
                  <a:srgbClr val="374151"/>
                </a:solidFill>
                <a:effectLst/>
                <a:latin typeface="Söhne"/>
              </a:rPr>
              <a:t>Factorial ANOVA is particularly useful when the goal is to identify the specific effects of each independent variable and their interactions, rather than just looking at the effect of one variable while holding others constant.</a:t>
            </a:r>
          </a:p>
          <a:p>
            <a:endParaRPr lang="en-US" dirty="0"/>
          </a:p>
        </p:txBody>
      </p:sp>
    </p:spTree>
    <p:extLst>
      <p:ext uri="{BB962C8B-B14F-4D97-AF65-F5344CB8AC3E}">
        <p14:creationId xmlns:p14="http://schemas.microsoft.com/office/powerpoint/2010/main" val="394063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C4F-3B23-5B3F-63B9-14F6945E4586}"/>
              </a:ext>
            </a:extLst>
          </p:cNvPr>
          <p:cNvSpPr>
            <a:spLocks noGrp="1"/>
          </p:cNvSpPr>
          <p:nvPr>
            <p:ph type="title"/>
          </p:nvPr>
        </p:nvSpPr>
        <p:spPr/>
        <p:txBody>
          <a:bodyPr/>
          <a:lstStyle/>
          <a:p>
            <a:r>
              <a:rPr lang="en-US" dirty="0"/>
              <a:t>Popper’s </a:t>
            </a:r>
            <a:r>
              <a:rPr lang="en-US" dirty="0" err="1"/>
              <a:t>Truthlikeness</a:t>
            </a:r>
            <a:r>
              <a:rPr lang="en-US" dirty="0"/>
              <a:t> </a:t>
            </a:r>
          </a:p>
        </p:txBody>
      </p:sp>
      <p:sp>
        <p:nvSpPr>
          <p:cNvPr id="3" name="Content Placeholder 2">
            <a:extLst>
              <a:ext uri="{FF2B5EF4-FFF2-40B4-BE49-F238E27FC236}">
                <a16:creationId xmlns:a16="http://schemas.microsoft.com/office/drawing/2014/main" id="{C303C8C1-328B-2C01-4806-E61AE9070325}"/>
              </a:ext>
            </a:extLst>
          </p:cNvPr>
          <p:cNvSpPr>
            <a:spLocks noGrp="1"/>
          </p:cNvSpPr>
          <p:nvPr>
            <p:ph idx="1"/>
          </p:nvPr>
        </p:nvSpPr>
        <p:spPr>
          <a:xfrm>
            <a:off x="838200" y="1825625"/>
            <a:ext cx="6151880" cy="4351338"/>
          </a:xfrm>
        </p:spPr>
        <p:txBody>
          <a:bodyPr/>
          <a:lstStyle/>
          <a:p>
            <a:pPr>
              <a:buFont typeface="Arial" panose="020B0604020202020204" pitchFamily="34" charset="0"/>
              <a:buChar char="•"/>
            </a:pPr>
            <a:r>
              <a:rPr lang="en-US" dirty="0"/>
              <a:t>Popper: Scientific theories cannot be proven true, only falsified through testing. </a:t>
            </a:r>
            <a:r>
              <a:rPr lang="en-US" dirty="0" err="1"/>
              <a:t>E.g</a:t>
            </a:r>
            <a:r>
              <a:rPr lang="en-US" dirty="0"/>
              <a:t> Falsification</a:t>
            </a:r>
          </a:p>
          <a:p>
            <a:pPr>
              <a:buFont typeface="Arial" panose="020B0604020202020204" pitchFamily="34" charset="0"/>
              <a:buChar char="•"/>
            </a:pPr>
            <a:r>
              <a:rPr lang="en-US" dirty="0"/>
              <a:t>Popper proposed "verisimilitude" or "</a:t>
            </a:r>
            <a:r>
              <a:rPr lang="en-US" dirty="0" err="1"/>
              <a:t>truthlikeness</a:t>
            </a:r>
            <a:r>
              <a:rPr lang="en-US" dirty="0"/>
              <a:t>" to describe how well a theory corresponds to reality</a:t>
            </a:r>
          </a:p>
          <a:p>
            <a:pPr>
              <a:buFont typeface="Arial" panose="020B0604020202020204" pitchFamily="34" charset="0"/>
              <a:buChar char="•"/>
            </a:pPr>
            <a:r>
              <a:rPr lang="en-US" dirty="0"/>
              <a:t>Verisimilitude is a matter of degree, and scientific progress comes from </a:t>
            </a:r>
            <a:r>
              <a:rPr lang="en-US" b="1" dirty="0"/>
              <a:t>refining theories </a:t>
            </a:r>
            <a:r>
              <a:rPr lang="en-US" dirty="0"/>
              <a:t>towards greater verisimilitude</a:t>
            </a:r>
          </a:p>
          <a:p>
            <a:pPr lvl="1"/>
            <a:endParaRPr lang="en-US" dirty="0"/>
          </a:p>
          <a:p>
            <a:endParaRPr lang="en-US" dirty="0"/>
          </a:p>
        </p:txBody>
      </p:sp>
      <p:sp>
        <p:nvSpPr>
          <p:cNvPr id="5" name="TextBox 4">
            <a:extLst>
              <a:ext uri="{FF2B5EF4-FFF2-40B4-BE49-F238E27FC236}">
                <a16:creationId xmlns:a16="http://schemas.microsoft.com/office/drawing/2014/main" id="{74A9CDBB-F7FD-28B9-5534-105FA4C61765}"/>
              </a:ext>
            </a:extLst>
          </p:cNvPr>
          <p:cNvSpPr txBox="1"/>
          <p:nvPr/>
        </p:nvSpPr>
        <p:spPr>
          <a:xfrm>
            <a:off x="352214" y="6123543"/>
            <a:ext cx="6096000" cy="369332"/>
          </a:xfrm>
          <a:prstGeom prst="rect">
            <a:avLst/>
          </a:prstGeom>
          <a:noFill/>
        </p:spPr>
        <p:txBody>
          <a:bodyPr wrap="square">
            <a:spAutoFit/>
          </a:bodyPr>
          <a:lstStyle/>
          <a:p>
            <a:r>
              <a:rPr lang="en-US" dirty="0"/>
              <a:t>https://plato.stanford.edu/entries/truthlikeness/</a:t>
            </a:r>
          </a:p>
        </p:txBody>
      </p:sp>
      <p:pic>
        <p:nvPicPr>
          <p:cNvPr id="7" name="Picture 6" descr="Diagram&#10;&#10;Description automatically generated">
            <a:extLst>
              <a:ext uri="{FF2B5EF4-FFF2-40B4-BE49-F238E27FC236}">
                <a16:creationId xmlns:a16="http://schemas.microsoft.com/office/drawing/2014/main" id="{6C8E9E55-F05A-4B49-59CC-A1CE8CB4E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516" y="1881610"/>
            <a:ext cx="5511484" cy="3964401"/>
          </a:xfrm>
          <a:prstGeom prst="rect">
            <a:avLst/>
          </a:prstGeom>
        </p:spPr>
      </p:pic>
      <p:sp>
        <p:nvSpPr>
          <p:cNvPr id="8" name="TextBox 7">
            <a:extLst>
              <a:ext uri="{FF2B5EF4-FFF2-40B4-BE49-F238E27FC236}">
                <a16:creationId xmlns:a16="http://schemas.microsoft.com/office/drawing/2014/main" id="{D50381E0-10E8-0745-3356-7309C2760D72}"/>
              </a:ext>
            </a:extLst>
          </p:cNvPr>
          <p:cNvSpPr txBox="1"/>
          <p:nvPr/>
        </p:nvSpPr>
        <p:spPr>
          <a:xfrm>
            <a:off x="7831646" y="1044357"/>
            <a:ext cx="3147593" cy="646331"/>
          </a:xfrm>
          <a:prstGeom prst="rect">
            <a:avLst/>
          </a:prstGeom>
          <a:noFill/>
        </p:spPr>
        <p:txBody>
          <a:bodyPr wrap="none" rtlCol="0">
            <a:spAutoFit/>
          </a:bodyPr>
          <a:lstStyle/>
          <a:p>
            <a:r>
              <a:rPr lang="en-US" b="1" i="0" dirty="0">
                <a:solidFill>
                  <a:srgbClr val="374151"/>
                </a:solidFill>
                <a:effectLst/>
                <a:latin typeface="Söhne"/>
              </a:rPr>
              <a:t>hypothetico-deductive method</a:t>
            </a:r>
          </a:p>
          <a:p>
            <a:pPr algn="ctr"/>
            <a:r>
              <a:rPr lang="en-US" dirty="0">
                <a:solidFill>
                  <a:srgbClr val="374151"/>
                </a:solidFill>
                <a:latin typeface="Söhne"/>
              </a:rPr>
              <a:t>e.g. “the scientific method”</a:t>
            </a:r>
            <a:endParaRPr lang="en-US" dirty="0"/>
          </a:p>
        </p:txBody>
      </p:sp>
      <p:sp>
        <p:nvSpPr>
          <p:cNvPr id="9" name="TextBox 8">
            <a:extLst>
              <a:ext uri="{FF2B5EF4-FFF2-40B4-BE49-F238E27FC236}">
                <a16:creationId xmlns:a16="http://schemas.microsoft.com/office/drawing/2014/main" id="{D3F3B215-07A4-A9DC-E249-4D3AFDC93078}"/>
              </a:ext>
            </a:extLst>
          </p:cNvPr>
          <p:cNvSpPr txBox="1"/>
          <p:nvPr/>
        </p:nvSpPr>
        <p:spPr>
          <a:xfrm>
            <a:off x="7547471" y="6016825"/>
            <a:ext cx="3777573" cy="646331"/>
          </a:xfrm>
          <a:prstGeom prst="rect">
            <a:avLst/>
          </a:prstGeom>
          <a:noFill/>
        </p:spPr>
        <p:txBody>
          <a:bodyPr wrap="none" rtlCol="0">
            <a:spAutoFit/>
          </a:bodyPr>
          <a:lstStyle/>
          <a:p>
            <a:pPr algn="ctr"/>
            <a:r>
              <a:rPr lang="en-US" b="1" dirty="0">
                <a:solidFill>
                  <a:srgbClr val="374151"/>
                </a:solidFill>
                <a:latin typeface="Söhne"/>
              </a:rPr>
              <a:t>Is the </a:t>
            </a:r>
            <a:r>
              <a:rPr lang="en-US" b="1" i="0" dirty="0">
                <a:solidFill>
                  <a:srgbClr val="374151"/>
                </a:solidFill>
                <a:effectLst/>
                <a:latin typeface="Söhne"/>
              </a:rPr>
              <a:t>hypothetico-deductive method </a:t>
            </a:r>
            <a:br>
              <a:rPr lang="en-US" b="1" i="0" dirty="0">
                <a:solidFill>
                  <a:srgbClr val="374151"/>
                </a:solidFill>
                <a:effectLst/>
                <a:latin typeface="Söhne"/>
              </a:rPr>
            </a:br>
            <a:r>
              <a:rPr lang="en-US" b="1" i="0" dirty="0">
                <a:solidFill>
                  <a:srgbClr val="374151"/>
                </a:solidFill>
                <a:effectLst/>
                <a:latin typeface="Söhne"/>
              </a:rPr>
              <a:t>a requirement for “science”?</a:t>
            </a:r>
          </a:p>
        </p:txBody>
      </p:sp>
    </p:spTree>
    <p:extLst>
      <p:ext uri="{BB962C8B-B14F-4D97-AF65-F5344CB8AC3E}">
        <p14:creationId xmlns:p14="http://schemas.microsoft.com/office/powerpoint/2010/main" val="91927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57E1-A672-FB24-25CD-154C677B9549}"/>
              </a:ext>
            </a:extLst>
          </p:cNvPr>
          <p:cNvSpPr>
            <a:spLocks noGrp="1"/>
          </p:cNvSpPr>
          <p:nvPr>
            <p:ph type="title"/>
          </p:nvPr>
        </p:nvSpPr>
        <p:spPr/>
        <p:txBody>
          <a:bodyPr/>
          <a:lstStyle/>
          <a:p>
            <a:r>
              <a:rPr lang="en-US" dirty="0"/>
              <a:t>Modern </a:t>
            </a:r>
            <a:r>
              <a:rPr lang="en-US" dirty="0" err="1"/>
              <a:t>Truthlikeness</a:t>
            </a:r>
            <a:r>
              <a:rPr lang="en-US" dirty="0"/>
              <a:t> </a:t>
            </a:r>
          </a:p>
        </p:txBody>
      </p:sp>
      <p:sp>
        <p:nvSpPr>
          <p:cNvPr id="3" name="Content Placeholder 2">
            <a:extLst>
              <a:ext uri="{FF2B5EF4-FFF2-40B4-BE49-F238E27FC236}">
                <a16:creationId xmlns:a16="http://schemas.microsoft.com/office/drawing/2014/main" id="{E0F15F6D-5F2E-A6B7-33EE-30334B449571}"/>
              </a:ext>
            </a:extLst>
          </p:cNvPr>
          <p:cNvSpPr>
            <a:spLocks noGrp="1"/>
          </p:cNvSpPr>
          <p:nvPr>
            <p:ph idx="1"/>
          </p:nvPr>
        </p:nvSpPr>
        <p:spPr/>
        <p:txBody>
          <a:bodyPr>
            <a:normAutofit fontScale="77500" lnSpcReduction="20000"/>
          </a:bodyPr>
          <a:lstStyle/>
          <a:p>
            <a:r>
              <a:rPr lang="en-US" dirty="0"/>
              <a:t>Debate and criticism surround the concept of verisimilitude among philosophers of science</a:t>
            </a:r>
          </a:p>
          <a:p>
            <a:endParaRPr lang="en-US" dirty="0"/>
          </a:p>
          <a:p>
            <a:pPr>
              <a:buFont typeface="Arial" panose="020B0604020202020204" pitchFamily="34" charset="0"/>
              <a:buChar char="•"/>
            </a:pPr>
            <a:r>
              <a:rPr lang="en-US" dirty="0"/>
              <a:t>Semantic Approaches:</a:t>
            </a:r>
          </a:p>
          <a:p>
            <a:pPr marL="742950" lvl="1" indent="-285750">
              <a:buFont typeface="Arial" panose="020B0604020202020204" pitchFamily="34" charset="0"/>
              <a:buChar char="•"/>
            </a:pPr>
            <a:r>
              <a:rPr lang="en-US" dirty="0"/>
              <a:t>Define </a:t>
            </a:r>
            <a:r>
              <a:rPr lang="en-US" dirty="0" err="1"/>
              <a:t>truthlikeness</a:t>
            </a:r>
            <a:r>
              <a:rPr lang="en-US" dirty="0"/>
              <a:t> based on similarity between a theory's content and the actual state of the world (empirical)</a:t>
            </a:r>
          </a:p>
          <a:p>
            <a:pPr marL="285750" indent="-285750"/>
            <a:r>
              <a:rPr lang="en-US" dirty="0"/>
              <a:t>Probabilistic Approaches:</a:t>
            </a:r>
          </a:p>
          <a:p>
            <a:pPr marL="742950" lvl="1" indent="-285750">
              <a:buFont typeface="Arial" panose="020B0604020202020204" pitchFamily="34" charset="0"/>
              <a:buChar char="•"/>
            </a:pPr>
            <a:r>
              <a:rPr lang="en-US" dirty="0"/>
              <a:t>Define </a:t>
            </a:r>
            <a:r>
              <a:rPr lang="en-US" dirty="0" err="1"/>
              <a:t>truthlikeness</a:t>
            </a:r>
            <a:r>
              <a:rPr lang="en-US" dirty="0"/>
              <a:t> in terms of the probability that a theory assigns to true statements or accurately represents the world (statistical)</a:t>
            </a:r>
          </a:p>
          <a:p>
            <a:pPr marL="285750" indent="-285750"/>
            <a:r>
              <a:rPr lang="en-US" dirty="0"/>
              <a:t>Information-Theoretic Approaches:</a:t>
            </a:r>
          </a:p>
          <a:p>
            <a:pPr marL="742950" lvl="1" indent="-285750">
              <a:buFont typeface="Arial" panose="020B0604020202020204" pitchFamily="34" charset="0"/>
              <a:buChar char="•"/>
            </a:pPr>
            <a:r>
              <a:rPr lang="en-US" dirty="0"/>
              <a:t>Define </a:t>
            </a:r>
            <a:r>
              <a:rPr lang="en-US" dirty="0" err="1"/>
              <a:t>truthlikeness</a:t>
            </a:r>
            <a:r>
              <a:rPr lang="en-US" dirty="0"/>
              <a:t> in terms of information content (entropic)</a:t>
            </a:r>
          </a:p>
          <a:p>
            <a:pPr>
              <a:buFont typeface="Arial" panose="020B0604020202020204" pitchFamily="34" charset="0"/>
              <a:buChar char="•"/>
            </a:pPr>
            <a:r>
              <a:rPr lang="en-US" dirty="0"/>
              <a:t>Pragmatic Approaches:</a:t>
            </a:r>
          </a:p>
          <a:p>
            <a:pPr marL="742950" lvl="1" indent="-285750">
              <a:buFont typeface="Arial" panose="020B0604020202020204" pitchFamily="34" charset="0"/>
              <a:buChar char="•"/>
            </a:pPr>
            <a:r>
              <a:rPr lang="en-US" dirty="0"/>
              <a:t>Focus on practical success (predictions, explanations, technology) as a criterion for </a:t>
            </a:r>
            <a:r>
              <a:rPr lang="en-US" dirty="0" err="1"/>
              <a:t>truthlikeness</a:t>
            </a:r>
            <a:endParaRPr lang="en-US" dirty="0"/>
          </a:p>
          <a:p>
            <a:pPr marL="742950" lvl="1" indent="-285750">
              <a:buFont typeface="Arial" panose="020B0604020202020204" pitchFamily="34" charset="0"/>
              <a:buChar char="•"/>
            </a:pPr>
            <a:r>
              <a:rPr lang="en-US" dirty="0"/>
              <a:t>Emphasize empirical success and practical utility in evaluating scientific theories</a:t>
            </a:r>
          </a:p>
          <a:p>
            <a:endParaRPr lang="en-US" dirty="0"/>
          </a:p>
        </p:txBody>
      </p:sp>
    </p:spTree>
    <p:extLst>
      <p:ext uri="{BB962C8B-B14F-4D97-AF65-F5344CB8AC3E}">
        <p14:creationId xmlns:p14="http://schemas.microsoft.com/office/powerpoint/2010/main" val="4710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10A6-EBC8-0F87-890B-A53BD20BCF0A}"/>
              </a:ext>
            </a:extLst>
          </p:cNvPr>
          <p:cNvSpPr>
            <a:spLocks noGrp="1"/>
          </p:cNvSpPr>
          <p:nvPr>
            <p:ph type="title"/>
          </p:nvPr>
        </p:nvSpPr>
        <p:spPr/>
        <p:txBody>
          <a:bodyPr/>
          <a:lstStyle/>
          <a:p>
            <a:r>
              <a:rPr lang="en-US" dirty="0"/>
              <a:t>Study Design</a:t>
            </a:r>
          </a:p>
        </p:txBody>
      </p:sp>
      <p:sp>
        <p:nvSpPr>
          <p:cNvPr id="3" name="Content Placeholder 2">
            <a:extLst>
              <a:ext uri="{FF2B5EF4-FFF2-40B4-BE49-F238E27FC236}">
                <a16:creationId xmlns:a16="http://schemas.microsoft.com/office/drawing/2014/main" id="{E3645472-1233-5C7D-FA42-3BCEFCD4F8F4}"/>
              </a:ext>
            </a:extLst>
          </p:cNvPr>
          <p:cNvSpPr>
            <a:spLocks noGrp="1"/>
          </p:cNvSpPr>
          <p:nvPr>
            <p:ph idx="1"/>
          </p:nvPr>
        </p:nvSpPr>
        <p:spPr/>
        <p:txBody>
          <a:bodyPr>
            <a:normAutofit fontScale="85000" lnSpcReduction="20000"/>
          </a:bodyPr>
          <a:lstStyle/>
          <a:p>
            <a:r>
              <a:rPr lang="en-US" dirty="0"/>
              <a:t>Non-Experimental (Observation)</a:t>
            </a:r>
          </a:p>
          <a:p>
            <a:r>
              <a:rPr lang="en-US" dirty="0"/>
              <a:t>Natural-Experimental (Observing and looking natural groups)</a:t>
            </a:r>
          </a:p>
          <a:p>
            <a:r>
              <a:rPr lang="en-US" dirty="0"/>
              <a:t>Quasi-Experimental (Sample equal groups)</a:t>
            </a:r>
          </a:p>
          <a:p>
            <a:r>
              <a:rPr lang="en-US" dirty="0"/>
              <a:t>Experimental (randomly assign conditions)</a:t>
            </a:r>
          </a:p>
          <a:p>
            <a:endParaRPr lang="en-US" dirty="0"/>
          </a:p>
          <a:p>
            <a:r>
              <a:rPr lang="en-US" dirty="0"/>
              <a:t>Longitudinal</a:t>
            </a:r>
          </a:p>
          <a:p>
            <a:endParaRPr lang="en-US" dirty="0"/>
          </a:p>
          <a:p>
            <a:r>
              <a:rPr lang="en-US" dirty="0"/>
              <a:t>Dependent variables</a:t>
            </a:r>
          </a:p>
          <a:p>
            <a:r>
              <a:rPr lang="en-US" dirty="0"/>
              <a:t>Independent variables</a:t>
            </a:r>
          </a:p>
          <a:p>
            <a:r>
              <a:rPr lang="en-US" dirty="0"/>
              <a:t>Conditions</a:t>
            </a:r>
          </a:p>
          <a:p>
            <a:r>
              <a:rPr lang="en-US" dirty="0"/>
              <a:t>Between, within, mixed group designs</a:t>
            </a:r>
          </a:p>
          <a:p>
            <a:endParaRPr lang="en-US" dirty="0"/>
          </a:p>
        </p:txBody>
      </p:sp>
      <p:sp>
        <p:nvSpPr>
          <p:cNvPr id="4" name="Content Placeholder 2">
            <a:extLst>
              <a:ext uri="{FF2B5EF4-FFF2-40B4-BE49-F238E27FC236}">
                <a16:creationId xmlns:a16="http://schemas.microsoft.com/office/drawing/2014/main" id="{EF185958-28EF-C02F-2D91-A48BD44AE3A5}"/>
              </a:ext>
            </a:extLst>
          </p:cNvPr>
          <p:cNvSpPr txBox="1">
            <a:spLocks/>
          </p:cNvSpPr>
          <p:nvPr/>
        </p:nvSpPr>
        <p:spPr>
          <a:xfrm>
            <a:off x="7092375" y="337941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Confounding variables</a:t>
            </a:r>
          </a:p>
          <a:p>
            <a:r>
              <a:rPr lang="en-US" dirty="0"/>
              <a:t>Keep it simple</a:t>
            </a:r>
          </a:p>
          <a:p>
            <a:pPr lvl="1"/>
            <a:r>
              <a:rPr lang="en-US" dirty="0"/>
              <a:t>Main effects</a:t>
            </a:r>
          </a:p>
          <a:p>
            <a:pPr lvl="1"/>
            <a:r>
              <a:rPr lang="en-US" dirty="0"/>
              <a:t>Interactions</a:t>
            </a:r>
          </a:p>
          <a:p>
            <a:r>
              <a:rPr lang="en-US" dirty="0"/>
              <a:t>Selecting condition levels</a:t>
            </a:r>
          </a:p>
          <a:p>
            <a:pPr marL="0" indent="0">
              <a:buNone/>
            </a:pPr>
            <a:r>
              <a:rPr lang="en-US" dirty="0"/>
              <a:t> </a:t>
            </a:r>
          </a:p>
        </p:txBody>
      </p:sp>
    </p:spTree>
    <p:extLst>
      <p:ext uri="{BB962C8B-B14F-4D97-AF65-F5344CB8AC3E}">
        <p14:creationId xmlns:p14="http://schemas.microsoft.com/office/powerpoint/2010/main" val="22386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9416-796D-4373-557E-73C586193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E6BF0A-EEAA-3700-4021-D6A447A90AB1}"/>
              </a:ext>
            </a:extLst>
          </p:cNvPr>
          <p:cNvSpPr>
            <a:spLocks noGrp="1"/>
          </p:cNvSpPr>
          <p:nvPr>
            <p:ph idx="1"/>
          </p:nvPr>
        </p:nvSpPr>
        <p:spPr/>
        <p:txBody>
          <a:bodyPr>
            <a:normAutofit fontScale="85000" lnSpcReduction="20000"/>
          </a:bodyPr>
          <a:lstStyle/>
          <a:p>
            <a:pPr marL="0" indent="0">
              <a:buNone/>
            </a:pPr>
            <a:r>
              <a:rPr lang="en-US" dirty="0"/>
              <a:t>Gender</a:t>
            </a:r>
          </a:p>
          <a:p>
            <a:pPr marL="0" indent="0">
              <a:buNone/>
            </a:pPr>
            <a:r>
              <a:rPr lang="en-US" dirty="0"/>
              <a:t>	Male</a:t>
            </a:r>
          </a:p>
          <a:p>
            <a:pPr marL="0" indent="0">
              <a:buNone/>
            </a:pPr>
            <a:r>
              <a:rPr lang="en-US" dirty="0"/>
              <a:t>	Female</a:t>
            </a:r>
          </a:p>
          <a:p>
            <a:pPr marL="0" indent="0">
              <a:buNone/>
            </a:pPr>
            <a:endParaRPr lang="en-US" dirty="0"/>
          </a:p>
          <a:p>
            <a:pPr marL="0" indent="0">
              <a:buNone/>
            </a:pPr>
            <a:r>
              <a:rPr lang="en-US" dirty="0" err="1"/>
              <a:t>Shoeware</a:t>
            </a:r>
            <a:endParaRPr lang="en-US" dirty="0"/>
          </a:p>
          <a:p>
            <a:pPr marL="0" indent="0">
              <a:buNone/>
            </a:pPr>
            <a:r>
              <a:rPr lang="en-US" dirty="0"/>
              <a:t>	no shoes</a:t>
            </a:r>
          </a:p>
          <a:p>
            <a:pPr marL="0" indent="0">
              <a:buNone/>
            </a:pPr>
            <a:r>
              <a:rPr lang="en-US" dirty="0"/>
              <a:t>	sandals</a:t>
            </a:r>
          </a:p>
          <a:p>
            <a:pPr marL="0" indent="0">
              <a:buNone/>
            </a:pPr>
            <a:r>
              <a:rPr lang="en-US" dirty="0"/>
              <a:t>	running</a:t>
            </a:r>
          </a:p>
          <a:p>
            <a:pPr marL="0" indent="0">
              <a:buNone/>
            </a:pPr>
            <a:endParaRPr lang="en-US" dirty="0"/>
          </a:p>
          <a:p>
            <a:pPr marL="0" indent="0">
              <a:buNone/>
            </a:pPr>
            <a:r>
              <a:rPr lang="en-US" dirty="0"/>
              <a:t>DV</a:t>
            </a:r>
          </a:p>
          <a:p>
            <a:pPr marL="0" indent="0">
              <a:buNone/>
            </a:pPr>
            <a:r>
              <a:rPr lang="en-US" dirty="0"/>
              <a:t>	time to run 1 mile</a:t>
            </a:r>
          </a:p>
        </p:txBody>
      </p:sp>
    </p:spTree>
    <p:extLst>
      <p:ext uri="{BB962C8B-B14F-4D97-AF65-F5344CB8AC3E}">
        <p14:creationId xmlns:p14="http://schemas.microsoft.com/office/powerpoint/2010/main" val="168100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D026-B840-9FB7-7CC4-0072A2EB770C}"/>
              </a:ext>
            </a:extLst>
          </p:cNvPr>
          <p:cNvSpPr>
            <a:spLocks noGrp="1"/>
          </p:cNvSpPr>
          <p:nvPr>
            <p:ph type="title"/>
          </p:nvPr>
        </p:nvSpPr>
        <p:spPr/>
        <p:txBody>
          <a:bodyPr/>
          <a:lstStyle/>
          <a:p>
            <a:r>
              <a:rPr lang="en-US" dirty="0"/>
              <a:t>Levels of Measurement</a:t>
            </a:r>
          </a:p>
        </p:txBody>
      </p:sp>
      <p:sp>
        <p:nvSpPr>
          <p:cNvPr id="3" name="Content Placeholder 2">
            <a:extLst>
              <a:ext uri="{FF2B5EF4-FFF2-40B4-BE49-F238E27FC236}">
                <a16:creationId xmlns:a16="http://schemas.microsoft.com/office/drawing/2014/main" id="{50327DC5-78E3-FAFA-B6C7-BFE0DE8E73ED}"/>
              </a:ext>
            </a:extLst>
          </p:cNvPr>
          <p:cNvSpPr>
            <a:spLocks noGrp="1"/>
          </p:cNvSpPr>
          <p:nvPr>
            <p:ph idx="1"/>
          </p:nvPr>
        </p:nvSpPr>
        <p:spPr/>
        <p:txBody>
          <a:bodyPr/>
          <a:lstStyle/>
          <a:p>
            <a:r>
              <a:rPr lang="en-US" dirty="0"/>
              <a:t>Categorical (Nominal)</a:t>
            </a:r>
          </a:p>
          <a:p>
            <a:r>
              <a:rPr lang="en-US" dirty="0"/>
              <a:t>Ordinal</a:t>
            </a:r>
          </a:p>
          <a:p>
            <a:r>
              <a:rPr lang="en-US" dirty="0"/>
              <a:t>Interval</a:t>
            </a:r>
          </a:p>
          <a:p>
            <a:r>
              <a:rPr lang="en-US" dirty="0"/>
              <a:t>Ratio</a:t>
            </a:r>
          </a:p>
          <a:p>
            <a:endParaRPr lang="en-US" dirty="0"/>
          </a:p>
        </p:txBody>
      </p:sp>
    </p:spTree>
    <p:extLst>
      <p:ext uri="{BB962C8B-B14F-4D97-AF65-F5344CB8AC3E}">
        <p14:creationId xmlns:p14="http://schemas.microsoft.com/office/powerpoint/2010/main" val="39068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C991-2AD2-06FF-02D2-BD9C1E1E19C3}"/>
              </a:ext>
            </a:extLst>
          </p:cNvPr>
          <p:cNvSpPr>
            <a:spLocks noGrp="1"/>
          </p:cNvSpPr>
          <p:nvPr>
            <p:ph type="title"/>
          </p:nvPr>
        </p:nvSpPr>
        <p:spPr/>
        <p:txBody>
          <a:bodyPr/>
          <a:lstStyle/>
          <a:p>
            <a:r>
              <a:rPr lang="en-US" dirty="0"/>
              <a:t>What to do with data?</a:t>
            </a:r>
          </a:p>
        </p:txBody>
      </p:sp>
      <p:sp>
        <p:nvSpPr>
          <p:cNvPr id="3" name="Content Placeholder 2">
            <a:extLst>
              <a:ext uri="{FF2B5EF4-FFF2-40B4-BE49-F238E27FC236}">
                <a16:creationId xmlns:a16="http://schemas.microsoft.com/office/drawing/2014/main" id="{1431F2D3-8906-3DD4-8F43-2B4718C22331}"/>
              </a:ext>
            </a:extLst>
          </p:cNvPr>
          <p:cNvSpPr>
            <a:spLocks noGrp="1"/>
          </p:cNvSpPr>
          <p:nvPr>
            <p:ph idx="1"/>
          </p:nvPr>
        </p:nvSpPr>
        <p:spPr/>
        <p:txBody>
          <a:bodyPr/>
          <a:lstStyle/>
          <a:p>
            <a:r>
              <a:rPr lang="en-US" dirty="0"/>
              <a:t>Descriptive statistics</a:t>
            </a:r>
          </a:p>
          <a:p>
            <a:r>
              <a:rPr lang="en-US" dirty="0"/>
              <a:t>Inferential statistics</a:t>
            </a:r>
          </a:p>
          <a:p>
            <a:r>
              <a:rPr lang="en-US" dirty="0"/>
              <a:t>Transformations</a:t>
            </a:r>
          </a:p>
          <a:p>
            <a:endParaRPr lang="en-US" dirty="0"/>
          </a:p>
          <a:p>
            <a:r>
              <a:rPr lang="en-US" dirty="0"/>
              <a:t>Plots, Visualizations</a:t>
            </a:r>
          </a:p>
          <a:p>
            <a:endParaRPr lang="en-US" dirty="0"/>
          </a:p>
        </p:txBody>
      </p:sp>
    </p:spTree>
    <p:extLst>
      <p:ext uri="{BB962C8B-B14F-4D97-AF65-F5344CB8AC3E}">
        <p14:creationId xmlns:p14="http://schemas.microsoft.com/office/powerpoint/2010/main" val="334517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6273-5501-3B38-657D-833F0C33DDE3}"/>
              </a:ext>
            </a:extLst>
          </p:cNvPr>
          <p:cNvSpPr>
            <a:spLocks noGrp="1"/>
          </p:cNvSpPr>
          <p:nvPr>
            <p:ph type="title"/>
          </p:nvPr>
        </p:nvSpPr>
        <p:spPr/>
        <p:txBody>
          <a:bodyPr/>
          <a:lstStyle/>
          <a:p>
            <a:r>
              <a:rPr lang="en-US" dirty="0"/>
              <a:t>Descriptive Statistics	</a:t>
            </a:r>
          </a:p>
        </p:txBody>
      </p:sp>
      <p:sp>
        <p:nvSpPr>
          <p:cNvPr id="3" name="Content Placeholder 2">
            <a:extLst>
              <a:ext uri="{FF2B5EF4-FFF2-40B4-BE49-F238E27FC236}">
                <a16:creationId xmlns:a16="http://schemas.microsoft.com/office/drawing/2014/main" id="{BA118220-0AEE-BADD-7610-C3574652D3C3}"/>
              </a:ext>
            </a:extLst>
          </p:cNvPr>
          <p:cNvSpPr>
            <a:spLocks noGrp="1"/>
          </p:cNvSpPr>
          <p:nvPr>
            <p:ph idx="1"/>
          </p:nvPr>
        </p:nvSpPr>
        <p:spPr/>
        <p:txBody>
          <a:bodyPr>
            <a:normAutofit lnSpcReduction="10000"/>
          </a:bodyPr>
          <a:lstStyle/>
          <a:p>
            <a:r>
              <a:rPr lang="en-US" dirty="0"/>
              <a:t>Counts</a:t>
            </a:r>
          </a:p>
          <a:p>
            <a:r>
              <a:rPr lang="en-US" dirty="0"/>
              <a:t>Measures of central tendency</a:t>
            </a:r>
          </a:p>
          <a:p>
            <a:pPr lvl="1"/>
            <a:r>
              <a:rPr lang="en-US" dirty="0"/>
              <a:t>Mode</a:t>
            </a:r>
          </a:p>
          <a:p>
            <a:pPr lvl="1"/>
            <a:r>
              <a:rPr lang="en-US" dirty="0"/>
              <a:t>Mean</a:t>
            </a:r>
          </a:p>
          <a:p>
            <a:pPr lvl="1"/>
            <a:r>
              <a:rPr lang="en-US" dirty="0"/>
              <a:t>Median</a:t>
            </a:r>
          </a:p>
          <a:p>
            <a:r>
              <a:rPr lang="en-US" dirty="0"/>
              <a:t>Measures of spread</a:t>
            </a:r>
          </a:p>
          <a:p>
            <a:pPr lvl="1"/>
            <a:r>
              <a:rPr lang="en-US" dirty="0"/>
              <a:t>Range</a:t>
            </a:r>
          </a:p>
          <a:p>
            <a:pPr lvl="1"/>
            <a:r>
              <a:rPr lang="en-US" dirty="0"/>
              <a:t>Variance</a:t>
            </a:r>
          </a:p>
          <a:p>
            <a:pPr lvl="1"/>
            <a:r>
              <a:rPr lang="en-US" dirty="0"/>
              <a:t>Standard Deviation</a:t>
            </a:r>
          </a:p>
          <a:p>
            <a:r>
              <a:rPr lang="en-US" dirty="0"/>
              <a:t>Measures of skewness</a:t>
            </a:r>
          </a:p>
          <a:p>
            <a:pPr lvl="1"/>
            <a:r>
              <a:rPr lang="en-US" dirty="0"/>
              <a:t>Kurtosis</a:t>
            </a:r>
          </a:p>
        </p:txBody>
      </p:sp>
      <p:pic>
        <p:nvPicPr>
          <p:cNvPr id="7" name="Picture 6" descr="Diagram&#10;&#10;Description automatically generated with medium confidence">
            <a:extLst>
              <a:ext uri="{FF2B5EF4-FFF2-40B4-BE49-F238E27FC236}">
                <a16:creationId xmlns:a16="http://schemas.microsoft.com/office/drawing/2014/main" id="{99EDFD47-745B-2625-3AC1-B7D2B634F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347" y="2929611"/>
            <a:ext cx="5446986" cy="2301766"/>
          </a:xfrm>
          <a:prstGeom prst="rect">
            <a:avLst/>
          </a:prstGeom>
        </p:spPr>
      </p:pic>
    </p:spTree>
    <p:extLst>
      <p:ext uri="{BB962C8B-B14F-4D97-AF65-F5344CB8AC3E}">
        <p14:creationId xmlns:p14="http://schemas.microsoft.com/office/powerpoint/2010/main" val="400717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2154</Words>
  <Application>Microsoft Office PowerPoint</Application>
  <PresentationFormat>Widescreen</PresentationFormat>
  <Paragraphs>210</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Söhne</vt:lpstr>
      <vt:lpstr>Office Theme</vt:lpstr>
      <vt:lpstr>Research Methods Review</vt:lpstr>
      <vt:lpstr>Methods of Inquiry</vt:lpstr>
      <vt:lpstr>Popper’s Truthlikeness </vt:lpstr>
      <vt:lpstr>Modern Truthlikeness </vt:lpstr>
      <vt:lpstr>Study Design</vt:lpstr>
      <vt:lpstr>PowerPoint Presentation</vt:lpstr>
      <vt:lpstr>Levels of Measurement</vt:lpstr>
      <vt:lpstr>What to do with data?</vt:lpstr>
      <vt:lpstr>Descriptive Statistics </vt:lpstr>
      <vt:lpstr>Plots</vt:lpstr>
      <vt:lpstr>Plot Quiz</vt:lpstr>
      <vt:lpstr>Visualizations, Infographics, Interactives</vt:lpstr>
      <vt:lpstr>Inferential Statistics</vt:lpstr>
      <vt:lpstr>Advantages of Null Hypothesis Testing</vt:lpstr>
      <vt:lpstr>Statistical Significance</vt:lpstr>
      <vt:lpstr>Advantages of Null Hypothesis Testing</vt:lpstr>
      <vt:lpstr>Criticisms of Null Hypothesis Testing</vt:lpstr>
      <vt:lpstr>Alternatives to Null Hypothesis Testing</vt:lpstr>
      <vt:lpstr>Establishing Causality without  Null Hypothesis Testing</vt:lpstr>
      <vt:lpstr>PowerPoint Presentation</vt:lpstr>
      <vt:lpstr>Inferential Statistics</vt:lpstr>
      <vt:lpstr>Transformations for correcting heterogeneity</vt:lpstr>
      <vt:lpstr>T-Tests</vt:lpstr>
      <vt:lpstr>1 way ANOVA</vt:lpstr>
      <vt:lpstr>PowerPoint Presentation</vt:lpstr>
      <vt:lpstr>Factorial ANOVA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dc:title>
  <dc:creator>Lew, Roger (rogerlew@uidaho.edu)</dc:creator>
  <cp:lastModifiedBy>Lew, Roger (rogerlew@uidaho.edu)</cp:lastModifiedBy>
  <cp:revision>21</cp:revision>
  <dcterms:created xsi:type="dcterms:W3CDTF">2023-04-26T17:05:07Z</dcterms:created>
  <dcterms:modified xsi:type="dcterms:W3CDTF">2023-04-27T15:13:26Z</dcterms:modified>
</cp:coreProperties>
</file>