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2" r:id="rId1"/>
  </p:sldMasterIdLst>
  <p:sldIdLst>
    <p:sldId id="256" r:id="rId2"/>
    <p:sldId id="260" r:id="rId3"/>
    <p:sldId id="258" r:id="rId4"/>
    <p:sldId id="257" r:id="rId5"/>
    <p:sldId id="259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5" autoAdjust="0"/>
    <p:restoredTop sz="94660"/>
  </p:normalViewPr>
  <p:slideViewPr>
    <p:cSldViewPr snapToGrid="0">
      <p:cViewPr varScale="1">
        <p:scale>
          <a:sx n="47" d="100"/>
          <a:sy n="47" d="100"/>
        </p:scale>
        <p:origin x="72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3095F7B8-FDDC-4616-A310-5E29C80D6A65}" type="datetimeFigureOut">
              <a:rPr lang="en-IN" smtClean="0"/>
              <a:t>20-04-2023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5671EA03-0FCD-44EF-8112-19F04BEA9DA3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7409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5F7B8-FDDC-4616-A310-5E29C80D6A65}" type="datetimeFigureOut">
              <a:rPr lang="en-IN" smtClean="0"/>
              <a:t>20-04-2023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1EA03-0FCD-44EF-8112-19F04BEA9D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1262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5F7B8-FDDC-4616-A310-5E29C80D6A65}" type="datetimeFigureOut">
              <a:rPr lang="en-IN" smtClean="0"/>
              <a:t>20-04-2023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1EA03-0FCD-44EF-8112-19F04BEA9DA3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7689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5F7B8-FDDC-4616-A310-5E29C80D6A65}" type="datetimeFigureOut">
              <a:rPr lang="en-IN" smtClean="0"/>
              <a:t>20-04-2023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1EA03-0FCD-44EF-8112-19F04BEA9DA3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66532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5F7B8-FDDC-4616-A310-5E29C80D6A65}" type="datetimeFigureOut">
              <a:rPr lang="en-IN" smtClean="0"/>
              <a:t>20-04-2023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1EA03-0FCD-44EF-8112-19F04BEA9D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89119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5F7B8-FDDC-4616-A310-5E29C80D6A65}" type="datetimeFigureOut">
              <a:rPr lang="en-IN" smtClean="0"/>
              <a:t>20-04-2023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1EA03-0FCD-44EF-8112-19F04BEA9DA3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61616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5F7B8-FDDC-4616-A310-5E29C80D6A65}" type="datetimeFigureOut">
              <a:rPr lang="en-IN" smtClean="0"/>
              <a:t>20-04-2023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1EA03-0FCD-44EF-8112-19F04BEA9DA3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62136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5F7B8-FDDC-4616-A310-5E29C80D6A65}" type="datetimeFigureOut">
              <a:rPr lang="en-IN" smtClean="0"/>
              <a:t>20-04-2023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1EA03-0FCD-44EF-8112-19F04BEA9DA3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78411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5F7B8-FDDC-4616-A310-5E29C80D6A65}" type="datetimeFigureOut">
              <a:rPr lang="en-IN" smtClean="0"/>
              <a:t>20-04-2023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1EA03-0FCD-44EF-8112-19F04BEA9DA3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9818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5F7B8-FDDC-4616-A310-5E29C80D6A65}" type="datetimeFigureOut">
              <a:rPr lang="en-IN" smtClean="0"/>
              <a:t>20-04-2023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1EA03-0FCD-44EF-8112-19F04BEA9D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6223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5F7B8-FDDC-4616-A310-5E29C80D6A65}" type="datetimeFigureOut">
              <a:rPr lang="en-IN" smtClean="0"/>
              <a:t>20-04-2023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1EA03-0FCD-44EF-8112-19F04BEA9DA3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997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5F7B8-FDDC-4616-A310-5E29C80D6A65}" type="datetimeFigureOut">
              <a:rPr lang="en-IN" smtClean="0"/>
              <a:t>20-04-2023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1EA03-0FCD-44EF-8112-19F04BEA9D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1759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5F7B8-FDDC-4616-A310-5E29C80D6A65}" type="datetimeFigureOut">
              <a:rPr lang="en-IN" smtClean="0"/>
              <a:t>20-04-2023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1EA03-0FCD-44EF-8112-19F04BEA9DA3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8905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5F7B8-FDDC-4616-A310-5E29C80D6A65}" type="datetimeFigureOut">
              <a:rPr lang="en-IN" smtClean="0"/>
              <a:t>20-04-2023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1EA03-0FCD-44EF-8112-19F04BEA9DA3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3414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5F7B8-FDDC-4616-A310-5E29C80D6A65}" type="datetimeFigureOut">
              <a:rPr lang="en-IN" smtClean="0"/>
              <a:t>20-04-2023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1EA03-0FCD-44EF-8112-19F04BEA9D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5894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5F7B8-FDDC-4616-A310-5E29C80D6A65}" type="datetimeFigureOut">
              <a:rPr lang="en-IN" smtClean="0"/>
              <a:t>20-04-2023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1EA03-0FCD-44EF-8112-19F04BEA9DA3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3545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5F7B8-FDDC-4616-A310-5E29C80D6A65}" type="datetimeFigureOut">
              <a:rPr lang="en-IN" smtClean="0"/>
              <a:t>20-04-2023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1EA03-0FCD-44EF-8112-19F04BEA9D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2618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095F7B8-FDDC-4616-A310-5E29C80D6A65}" type="datetimeFigureOut">
              <a:rPr lang="en-IN" smtClean="0"/>
              <a:t>20-04-2023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671EA03-0FCD-44EF-8112-19F04BEA9D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3491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  <p:sldLayoutId id="2147483754" r:id="rId12"/>
    <p:sldLayoutId id="2147483755" r:id="rId13"/>
    <p:sldLayoutId id="2147483756" r:id="rId14"/>
    <p:sldLayoutId id="2147483757" r:id="rId15"/>
    <p:sldLayoutId id="2147483758" r:id="rId16"/>
    <p:sldLayoutId id="21474837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Hotel Booking DMML project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From: Ankita Sengar (2022PITP301)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52081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/>
          <a:lstStyle/>
          <a:p>
            <a:r>
              <a:rPr lang="en-US" dirty="0" smtClean="0"/>
              <a:t>continue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Monthly Customer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285998"/>
            <a:ext cx="4718304" cy="1143001"/>
          </a:xfrm>
        </p:spPr>
        <p:txBody>
          <a:bodyPr/>
          <a:lstStyle/>
          <a:p>
            <a:r>
              <a:rPr lang="en-US" dirty="0"/>
              <a:t> Nights Spent at Hotels by Market Segment and Hotel Type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3243263"/>
            <a:ext cx="4718304" cy="2632604"/>
          </a:xfrm>
        </p:spPr>
      </p:pic>
      <p:pic>
        <p:nvPicPr>
          <p:cNvPr id="15" name="Content Placeholder 14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5978" y="3428999"/>
            <a:ext cx="4167688" cy="2632075"/>
          </a:xfrm>
        </p:spPr>
      </p:pic>
    </p:spTree>
    <p:extLst>
      <p:ext uri="{BB962C8B-B14F-4D97-AF65-F5344CB8AC3E}">
        <p14:creationId xmlns:p14="http://schemas.microsoft.com/office/powerpoint/2010/main" val="28562600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Numeric </a:t>
            </a:r>
            <a:r>
              <a:rPr lang="en-US" dirty="0" err="1" smtClean="0"/>
              <a:t>Vs</a:t>
            </a:r>
            <a:r>
              <a:rPr lang="en-US" dirty="0" smtClean="0"/>
              <a:t> Categorical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Numeric Value: 16 Columns</a:t>
            </a:r>
            <a:endParaRPr lang="en-IN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3243262"/>
            <a:ext cx="4718304" cy="2424844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Numeric Value: Normalization</a:t>
            </a:r>
            <a:endParaRPr lang="en-IN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0670" y="3445329"/>
            <a:ext cx="4715928" cy="2032261"/>
          </a:xfrm>
        </p:spPr>
      </p:pic>
    </p:spTree>
    <p:extLst>
      <p:ext uri="{BB962C8B-B14F-4D97-AF65-F5344CB8AC3E}">
        <p14:creationId xmlns:p14="http://schemas.microsoft.com/office/powerpoint/2010/main" val="38752236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Models(</a:t>
            </a:r>
            <a:r>
              <a:rPr lang="en-US" dirty="0" err="1" smtClean="0"/>
              <a:t>Acc,Precision,Recall</a:t>
            </a:r>
            <a:r>
              <a:rPr lang="en-US" dirty="0" smtClean="0"/>
              <a:t>)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Naïve Bayes:(82,91,27)</a:t>
            </a:r>
            <a:endParaRPr lang="en-IN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282" y="3243263"/>
            <a:ext cx="3552286" cy="2632075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Logistic Regression: (80,78,94)</a:t>
            </a:r>
            <a:endParaRPr lang="en-IN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3020" y="3243263"/>
            <a:ext cx="3552286" cy="2632075"/>
          </a:xfrm>
        </p:spPr>
      </p:pic>
    </p:spTree>
    <p:extLst>
      <p:ext uri="{BB962C8B-B14F-4D97-AF65-F5344CB8AC3E}">
        <p14:creationId xmlns:p14="http://schemas.microsoft.com/office/powerpoint/2010/main" val="737114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Models(</a:t>
            </a:r>
            <a:r>
              <a:rPr lang="en-US" dirty="0" err="1" smtClean="0"/>
              <a:t>Acc,Precision,Recall</a:t>
            </a:r>
            <a:r>
              <a:rPr lang="en-US" dirty="0" smtClean="0"/>
              <a:t>)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Decision Tree(81,92,25)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Random Forest: (86,78,94)</a:t>
            </a:r>
            <a:endParaRPr lang="en-IN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3243263"/>
            <a:ext cx="4183609" cy="2632075"/>
          </a:xfrm>
        </p:spPr>
      </p:pic>
      <p:pic>
        <p:nvPicPr>
          <p:cNvPr id="10" name="Content Placeholder 9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3704" y="3243263"/>
            <a:ext cx="4258184" cy="2632075"/>
          </a:xfrm>
        </p:spPr>
      </p:pic>
    </p:spTree>
    <p:extLst>
      <p:ext uri="{BB962C8B-B14F-4D97-AF65-F5344CB8AC3E}">
        <p14:creationId xmlns:p14="http://schemas.microsoft.com/office/powerpoint/2010/main" val="10016163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Models(</a:t>
            </a:r>
            <a:r>
              <a:rPr lang="en-US" dirty="0" err="1" smtClean="0"/>
              <a:t>Acc,Precision,Recall</a:t>
            </a:r>
            <a:r>
              <a:rPr lang="en-US" dirty="0" smtClean="0"/>
              <a:t>)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KNN:(81, 83,88)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SVM: (80,78,94)</a:t>
            </a:r>
            <a:endParaRPr lang="en-IN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3020" y="3243263"/>
            <a:ext cx="3552286" cy="2632075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1" y="3243263"/>
            <a:ext cx="4121886" cy="2632075"/>
          </a:xfrm>
        </p:spPr>
      </p:pic>
    </p:spTree>
    <p:extLst>
      <p:ext uri="{BB962C8B-B14F-4D97-AF65-F5344CB8AC3E}">
        <p14:creationId xmlns:p14="http://schemas.microsoft.com/office/powerpoint/2010/main" val="5607799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4667554"/>
          </a:xfrm>
        </p:spPr>
        <p:txBody>
          <a:bodyPr/>
          <a:lstStyle/>
          <a:p>
            <a:r>
              <a:rPr lang="en-US" dirty="0" smtClean="0"/>
              <a:t>THE END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4728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Mining and Machine Learning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9075" y="1795968"/>
            <a:ext cx="5468938" cy="3673501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Data mining is designed to extract the rules from large quantities of data, while machine learning teaches a computer how to learn and comprehend the given parameters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947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Why??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Association Rule Learning</a:t>
            </a:r>
          </a:p>
          <a:p>
            <a:r>
              <a:rPr lang="en-US" dirty="0" smtClean="0"/>
              <a:t>Correlation Analysis</a:t>
            </a:r>
          </a:p>
          <a:p>
            <a:r>
              <a:rPr lang="en-US" dirty="0" smtClean="0"/>
              <a:t>Outlier Detection</a:t>
            </a:r>
          </a:p>
          <a:p>
            <a:r>
              <a:rPr lang="en-US" dirty="0" smtClean="0"/>
              <a:t>Classification and </a:t>
            </a:r>
            <a:r>
              <a:rPr lang="en-US" dirty="0" smtClean="0"/>
              <a:t>Regression</a:t>
            </a:r>
          </a:p>
          <a:p>
            <a:r>
              <a:rPr lang="en-US" dirty="0" smtClean="0"/>
              <a:t>Data details: 1lakh 20 thousand unstructured clear data</a:t>
            </a:r>
          </a:p>
          <a:p>
            <a:r>
              <a:rPr lang="en-US" dirty="0" smtClean="0"/>
              <a:t>Class 0: booking cancelled 1: </a:t>
            </a:r>
            <a:r>
              <a:rPr lang="en-US" smtClean="0"/>
              <a:t>booking complete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15324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Hotel- Booking EDA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r>
              <a:rPr lang="en-US" dirty="0"/>
              <a:t>Where do the guests come from? </a:t>
            </a:r>
            <a:endParaRPr lang="en-US" dirty="0" smtClean="0"/>
          </a:p>
          <a:p>
            <a:r>
              <a:rPr lang="en-US" dirty="0" smtClean="0"/>
              <a:t>How </a:t>
            </a:r>
            <a:r>
              <a:rPr lang="en-US" dirty="0"/>
              <a:t>much do guests pay for a room per night? </a:t>
            </a:r>
          </a:p>
          <a:p>
            <a:r>
              <a:rPr lang="en-US" dirty="0" smtClean="0"/>
              <a:t>How </a:t>
            </a:r>
            <a:r>
              <a:rPr lang="en-US" dirty="0"/>
              <a:t>does the price per night vary over the year? </a:t>
            </a:r>
            <a:endParaRPr lang="en-US" dirty="0" smtClean="0"/>
          </a:p>
          <a:p>
            <a:r>
              <a:rPr lang="en-US" dirty="0" smtClean="0"/>
              <a:t>Which </a:t>
            </a:r>
            <a:r>
              <a:rPr lang="en-US" dirty="0"/>
              <a:t>are the most busy month? </a:t>
            </a:r>
          </a:p>
          <a:p>
            <a:r>
              <a:rPr lang="en-US" dirty="0" smtClean="0"/>
              <a:t>How </a:t>
            </a:r>
            <a:r>
              <a:rPr lang="en-US" dirty="0"/>
              <a:t>long do people stay at the hotels? </a:t>
            </a:r>
          </a:p>
          <a:p>
            <a:r>
              <a:rPr lang="en-US" dirty="0" smtClean="0"/>
              <a:t>How </a:t>
            </a:r>
            <a:r>
              <a:rPr lang="en-US" dirty="0"/>
              <a:t>many bookings were canceled?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96765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825277"/>
          </a:xfrm>
        </p:spPr>
        <p:txBody>
          <a:bodyPr/>
          <a:lstStyle/>
          <a:p>
            <a:r>
              <a:rPr lang="en-US" dirty="0" smtClean="0"/>
              <a:t>Data Distribution and Dispersion</a:t>
            </a:r>
            <a:endParaRPr lang="en-IN" dirty="0"/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138" y="1388534"/>
            <a:ext cx="5470525" cy="4080935"/>
          </a:xfrm>
        </p:spPr>
      </p:pic>
      <p:sp>
        <p:nvSpPr>
          <p:cNvPr id="12" name="Text Placeholder 11"/>
          <p:cNvSpPr>
            <a:spLocks noGrp="1"/>
          </p:cNvSpPr>
          <p:nvPr>
            <p:ph type="body" sz="half" idx="2"/>
          </p:nvPr>
        </p:nvSpPr>
        <p:spPr>
          <a:xfrm>
            <a:off x="1371449" y="2984589"/>
            <a:ext cx="3718455" cy="2485637"/>
          </a:xfrm>
        </p:spPr>
        <p:txBody>
          <a:bodyPr>
            <a:norm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 smtClean="0"/>
              <a:t>Shape of data: (119390,32)</a:t>
            </a:r>
            <a:endParaRPr lang="en-IN" sz="20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 smtClean="0"/>
              <a:t>Categorical data: 12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 smtClean="0"/>
              <a:t>Numeric data: 20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 smtClean="0"/>
              <a:t>Null values: company(112593), Country(488), agent(16340)</a:t>
            </a:r>
            <a:endParaRPr lang="en-US" sz="20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14" name="Rectangle 1"/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-317400" bIns="-3174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sz="10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rgbClr val="D8431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Out[4]:</a:t>
            </a:r>
            <a:endParaRPr kumimoji="0" lang="en-US" sz="10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Helvetica Neu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(119390, 32)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3"/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-317400" bIns="-3174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sz="10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rgbClr val="D8431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Out[4]:</a:t>
            </a:r>
            <a:endParaRPr kumimoji="0" lang="en-US" sz="10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Helvetica Neu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(119390, 32)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0999" y="5045999"/>
            <a:ext cx="2717320" cy="647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963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8448" y="933146"/>
            <a:ext cx="9601196" cy="1303867"/>
          </a:xfrm>
        </p:spPr>
        <p:txBody>
          <a:bodyPr>
            <a:normAutofit fontScale="90000"/>
          </a:bodyPr>
          <a:lstStyle/>
          <a:p>
            <a:r>
              <a:rPr lang="en-US" dirty="0"/>
              <a:t>Checking Correlation Before </a:t>
            </a:r>
            <a:r>
              <a:rPr lang="en-US" dirty="0" smtClean="0"/>
              <a:t>Dropping: (118902,22)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677194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US" dirty="0" smtClean="0"/>
              <a:t>Adults</a:t>
            </a:r>
            <a:r>
              <a:rPr lang="en-US" dirty="0"/>
              <a:t>, babies and children cant be zero at same time, so dropping the rows having all these zero at same time</a:t>
            </a:r>
          </a:p>
          <a:p>
            <a:pPr algn="just"/>
            <a:r>
              <a:rPr lang="en-US" dirty="0"/>
              <a:t>180 such rows: new shape;  119210</a:t>
            </a:r>
          </a:p>
          <a:p>
            <a:pPr algn="just"/>
            <a:r>
              <a:rPr lang="en-US" dirty="0"/>
              <a:t>As company is too sparse </a:t>
            </a:r>
          </a:p>
          <a:p>
            <a:pPr algn="just"/>
            <a:r>
              <a:rPr lang="en-US" dirty="0" smtClean="0"/>
              <a:t>Country can be filled with 0, as less than 13% missing</a:t>
            </a:r>
          </a:p>
          <a:p>
            <a:pPr algn="just"/>
            <a:r>
              <a:rPr lang="en-US" dirty="0" smtClean="0"/>
              <a:t>Drop less </a:t>
            </a:r>
            <a:r>
              <a:rPr lang="en-US" dirty="0"/>
              <a:t>correlated </a:t>
            </a:r>
            <a:r>
              <a:rPr lang="en-US" dirty="0" smtClean="0"/>
              <a:t>columns (</a:t>
            </a:r>
            <a:r>
              <a:rPr lang="en-US" dirty="0"/>
              <a:t>'</a:t>
            </a:r>
            <a:r>
              <a:rPr lang="en-US" dirty="0" err="1"/>
              <a:t>days_in_waiting_list</a:t>
            </a:r>
            <a:r>
              <a:rPr lang="en-US" dirty="0"/>
              <a:t>', '</a:t>
            </a:r>
            <a:r>
              <a:rPr lang="en-US" dirty="0" err="1"/>
              <a:t>arrival_date_year</a:t>
            </a:r>
            <a:r>
              <a:rPr lang="en-US" dirty="0"/>
              <a:t>', '</a:t>
            </a:r>
            <a:r>
              <a:rPr lang="en-US" dirty="0" err="1"/>
              <a:t>arrival_date_year</a:t>
            </a:r>
            <a:r>
              <a:rPr lang="en-US" dirty="0"/>
              <a:t>', '</a:t>
            </a:r>
            <a:r>
              <a:rPr lang="en-US" dirty="0" err="1"/>
              <a:t>assigned_room_type</a:t>
            </a:r>
            <a:r>
              <a:rPr lang="en-US" dirty="0" smtClean="0"/>
              <a:t>', '</a:t>
            </a:r>
            <a:r>
              <a:rPr lang="en-US" dirty="0" err="1" smtClean="0"/>
              <a:t>booking_changes</a:t>
            </a:r>
            <a:r>
              <a:rPr lang="en-US" dirty="0" smtClean="0"/>
              <a:t>', </a:t>
            </a:r>
            <a:r>
              <a:rPr lang="en-US" dirty="0"/>
              <a:t>'</a:t>
            </a:r>
            <a:r>
              <a:rPr lang="en-US" dirty="0" err="1"/>
              <a:t>reservation_status</a:t>
            </a:r>
            <a:r>
              <a:rPr lang="en-US" dirty="0"/>
              <a:t>', 'country', </a:t>
            </a:r>
            <a:r>
              <a:rPr lang="en-US" dirty="0" smtClean="0"/>
              <a:t>'</a:t>
            </a:r>
            <a:r>
              <a:rPr lang="en-US" dirty="0" err="1" smtClean="0"/>
              <a:t>days_in_waiting_list</a:t>
            </a:r>
            <a:r>
              <a:rPr lang="en-US" dirty="0" smtClean="0"/>
              <a:t>)</a:t>
            </a:r>
          </a:p>
          <a:p>
            <a:pPr algn="just"/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4470" y="2560638"/>
            <a:ext cx="4512127" cy="3309937"/>
          </a:xfrm>
        </p:spPr>
      </p:pic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118902, 22)</a:t>
            </a: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93989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Heat Map</a:t>
            </a:r>
            <a:endParaRPr lang="en-IN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7542" y="2557463"/>
            <a:ext cx="9329055" cy="3794351"/>
          </a:xfrm>
        </p:spPr>
      </p:pic>
    </p:spTree>
    <p:extLst>
      <p:ext uri="{BB962C8B-B14F-4D97-AF65-F5344CB8AC3E}">
        <p14:creationId xmlns:p14="http://schemas.microsoft.com/office/powerpoint/2010/main" val="38779580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like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Separte</a:t>
            </a:r>
            <a:r>
              <a:rPr lang="en-US" dirty="0" smtClean="0"/>
              <a:t> </a:t>
            </a:r>
            <a:r>
              <a:rPr lang="en-US" dirty="0"/>
              <a:t>people who came in </a:t>
            </a:r>
            <a:r>
              <a:rPr lang="en-US" dirty="0" smtClean="0"/>
              <a:t>May</a:t>
            </a:r>
            <a:endParaRPr lang="en-US" dirty="0"/>
          </a:p>
          <a:p>
            <a:r>
              <a:rPr lang="en-US" dirty="0" err="1"/>
              <a:t>may_confirm</a:t>
            </a:r>
            <a:r>
              <a:rPr lang="en-US" dirty="0"/>
              <a:t> = </a:t>
            </a:r>
            <a:r>
              <a:rPr lang="en-US" dirty="0" err="1"/>
              <a:t>df_cln.loc</a:t>
            </a:r>
            <a:r>
              <a:rPr lang="en-US" dirty="0"/>
              <a:t>[(</a:t>
            </a:r>
            <a:r>
              <a:rPr lang="en-US" dirty="0" err="1"/>
              <a:t>df_cln</a:t>
            </a:r>
            <a:r>
              <a:rPr lang="en-US" dirty="0"/>
              <a:t>["</a:t>
            </a:r>
            <a:r>
              <a:rPr lang="en-US" dirty="0" err="1"/>
              <a:t>arrival_date_month</a:t>
            </a:r>
            <a:r>
              <a:rPr lang="en-US" dirty="0"/>
              <a:t>"] == "May") &amp; (</a:t>
            </a:r>
            <a:r>
              <a:rPr lang="en-US" dirty="0" err="1"/>
              <a:t>df_cln</a:t>
            </a:r>
            <a:r>
              <a:rPr lang="en-US" dirty="0"/>
              <a:t>["</a:t>
            </a:r>
            <a:r>
              <a:rPr lang="en-US" dirty="0" err="1"/>
              <a:t>is_canceled</a:t>
            </a:r>
            <a:r>
              <a:rPr lang="en-US" dirty="0"/>
              <a:t>"] == 0</a:t>
            </a:r>
            <a:r>
              <a:rPr lang="en-US" dirty="0" smtClean="0"/>
              <a:t>)]</a:t>
            </a:r>
          </a:p>
          <a:p>
            <a:r>
              <a:rPr lang="en-US" dirty="0" smtClean="0"/>
              <a:t>7103 such people</a:t>
            </a:r>
          </a:p>
          <a:p>
            <a:r>
              <a:rPr lang="en-US" dirty="0"/>
              <a:t>To know the </a:t>
            </a:r>
            <a:r>
              <a:rPr lang="en-US" dirty="0" err="1"/>
              <a:t>acutal</a:t>
            </a:r>
            <a:r>
              <a:rPr lang="en-US" dirty="0"/>
              <a:t> visitor numbers, only bookings that were not canceled are included</a:t>
            </a:r>
            <a:r>
              <a:rPr lang="en-US" dirty="0" smtClean="0"/>
              <a:t>. And city hotel </a:t>
            </a:r>
            <a:r>
              <a:rPr lang="en-US" dirty="0" err="1" smtClean="0"/>
              <a:t>vs</a:t>
            </a:r>
            <a:r>
              <a:rPr lang="en-US" dirty="0" smtClean="0"/>
              <a:t> resort hotel.</a:t>
            </a:r>
          </a:p>
          <a:p>
            <a:r>
              <a:rPr lang="en-US" dirty="0" smtClean="0"/>
              <a:t>46084 city hotel</a:t>
            </a:r>
          </a:p>
          <a:p>
            <a:r>
              <a:rPr lang="en-US" dirty="0" smtClean="0"/>
              <a:t>28927 resort hotel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846541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Graphical Analysis</a:t>
            </a:r>
            <a:endParaRPr lang="en-IN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Cancellations by repeated guests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/>
          <a:lstStyle/>
          <a:p>
            <a:r>
              <a:rPr lang="en-US" dirty="0" smtClean="0"/>
              <a:t>Number of </a:t>
            </a:r>
            <a:r>
              <a:rPr lang="en-US" dirty="0"/>
              <a:t>guests by country</a:t>
            </a:r>
            <a:endParaRPr lang="en-IN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0670" y="3243263"/>
            <a:ext cx="4715928" cy="2632076"/>
          </a:xfrm>
        </p:spPr>
      </p:pic>
      <p:pic>
        <p:nvPicPr>
          <p:cNvPr id="12" name="Content Placeholder 11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3243263"/>
            <a:ext cx="4484913" cy="2632075"/>
          </a:xfrm>
        </p:spPr>
      </p:pic>
    </p:spTree>
    <p:extLst>
      <p:ext uri="{BB962C8B-B14F-4D97-AF65-F5344CB8AC3E}">
        <p14:creationId xmlns:p14="http://schemas.microsoft.com/office/powerpoint/2010/main" val="20697517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185</TotalTime>
  <Words>380</Words>
  <Application>Microsoft Office PowerPoint</Application>
  <PresentationFormat>Widescreen</PresentationFormat>
  <Paragraphs>69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Courier New</vt:lpstr>
      <vt:lpstr>Garamond</vt:lpstr>
      <vt:lpstr>Helvetica Neue</vt:lpstr>
      <vt:lpstr>Organic</vt:lpstr>
      <vt:lpstr>Hotel Booking DMML project</vt:lpstr>
      <vt:lpstr>Data Mining and Machine Learning</vt:lpstr>
      <vt:lpstr>Why??</vt:lpstr>
      <vt:lpstr>Hotel- Booking EDA</vt:lpstr>
      <vt:lpstr>Data Distribution and Dispersion</vt:lpstr>
      <vt:lpstr>Checking Correlation Before Dropping: (118902,22)</vt:lpstr>
      <vt:lpstr>Heat Map</vt:lpstr>
      <vt:lpstr>Questions like</vt:lpstr>
      <vt:lpstr>Graphical Analysis</vt:lpstr>
      <vt:lpstr>continue</vt:lpstr>
      <vt:lpstr>Numeric Vs Categorical</vt:lpstr>
      <vt:lpstr>Models(Acc,Precision,Recall)</vt:lpstr>
      <vt:lpstr>Models(Acc,Precision,Recall)</vt:lpstr>
      <vt:lpstr>Models(Acc,Precision,Recall)</vt:lpstr>
      <vt:lpstr>THE END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Hotel Booking DMML project</dc:title>
  <dc:creator>ankita sengar</dc:creator>
  <cp:lastModifiedBy>ankita sengar</cp:lastModifiedBy>
  <cp:revision>14</cp:revision>
  <dcterms:created xsi:type="dcterms:W3CDTF">2023-04-18T15:52:21Z</dcterms:created>
  <dcterms:modified xsi:type="dcterms:W3CDTF">2023-04-20T05:33:31Z</dcterms:modified>
</cp:coreProperties>
</file>