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72" r:id="rId4"/>
    <p:sldId id="273" r:id="rId5"/>
    <p:sldId id="274" r:id="rId6"/>
    <p:sldId id="282" r:id="rId7"/>
    <p:sldId id="294" r:id="rId8"/>
    <p:sldId id="284" r:id="rId9"/>
    <p:sldId id="285" r:id="rId10"/>
    <p:sldId id="286" r:id="rId11"/>
    <p:sldId id="287" r:id="rId12"/>
    <p:sldId id="288" r:id="rId13"/>
    <p:sldId id="291" r:id="rId14"/>
    <p:sldId id="290" r:id="rId15"/>
    <p:sldId id="289" r:id="rId16"/>
    <p:sldId id="296" r:id="rId17"/>
    <p:sldId id="292" r:id="rId18"/>
    <p:sldId id="293" r:id="rId19"/>
    <p:sldId id="297" r:id="rId20"/>
    <p:sldId id="298" r:id="rId21"/>
    <p:sldId id="299"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56"/>
  </p:normalViewPr>
  <p:slideViewPr>
    <p:cSldViewPr snapToGrid="0">
      <p:cViewPr varScale="1">
        <p:scale>
          <a:sx n="83" d="100"/>
          <a:sy n="83" d="100"/>
        </p:scale>
        <p:origin x="390" y="1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GENDER</a:t>
            </a:r>
            <a:r>
              <a:rPr lang="en-US" sz="2100" b="1" baseline="0" dirty="0"/>
              <a:t> BASED</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Sheet2!$J$5</c:f>
              <c:strCache>
                <c:ptCount val="1"/>
                <c:pt idx="0">
                  <c: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7F2-45AD-B448-6E038E7860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7F2-45AD-B448-6E038E7860FB}"/>
              </c:ext>
            </c:extLst>
          </c:dPt>
          <c:dLbls>
            <c:dLbl>
              <c:idx val="0"/>
              <c:tx>
                <c:rich>
                  <a:bodyPr/>
                  <a:lstStyle/>
                  <a:p>
                    <a:r>
                      <a:rPr lang="en-US" dirty="0"/>
                      <a:t>42.71 %</a:t>
                    </a:r>
                  </a:p>
                  <a:p>
                    <a:endParaRPr lang="en-US" dirty="0"/>
                  </a:p>
                </c:rich>
              </c:tx>
              <c:dLblPos val="outEnd"/>
              <c:showLegendKey val="0"/>
              <c:showVal val="1"/>
              <c:showCatName val="0"/>
              <c:showSerName val="0"/>
              <c:showPercent val="1"/>
              <c:showBubbleSize val="0"/>
              <c:extLst>
                <c:ext xmlns:c15="http://schemas.microsoft.com/office/drawing/2012/chart" uri="{CE6537A1-D6FC-4f65-9D91-7224C49458BB}">
                  <c15:layout>
                    <c:manualLayout>
                      <c:w val="5.5755425505524911E-2"/>
                      <c:h val="6.3729651342724E-2"/>
                    </c:manualLayout>
                  </c15:layout>
                  <c15:showDataLabelsRange val="0"/>
                </c:ext>
                <c:ext xmlns:c16="http://schemas.microsoft.com/office/drawing/2014/chart" uri="{C3380CC4-5D6E-409C-BE32-E72D297353CC}">
                  <c16:uniqueId val="{00000001-87F2-45AD-B448-6E038E7860FB}"/>
                </c:ext>
              </c:extLst>
            </c:dLbl>
            <c:dLbl>
              <c:idx val="1"/>
              <c:tx>
                <c:rich>
                  <a:bodyPr/>
                  <a:lstStyle/>
                  <a:p>
                    <a:r>
                      <a:rPr lang="en-US" dirty="0"/>
                      <a:t>57.29 %</a:t>
                    </a:r>
                  </a:p>
                  <a:p>
                    <a:endParaRPr lang="en-US" dirty="0"/>
                  </a:p>
                  <a:p>
                    <a:endParaRPr lang="en-US" dirty="0"/>
                  </a:p>
                </c:rich>
              </c:tx>
              <c:dLblPos val="outEnd"/>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87F2-45AD-B448-6E038E7860F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Sheet2!$K$4:$L$4</c:f>
              <c:strCache>
                <c:ptCount val="2"/>
                <c:pt idx="0">
                  <c:v>Female</c:v>
                </c:pt>
                <c:pt idx="1">
                  <c:v>Male</c:v>
                </c:pt>
              </c:strCache>
            </c:strRef>
          </c:cat>
          <c:val>
            <c:numRef>
              <c:f>Sheet2!$K$5:$L$5</c:f>
              <c:numCache>
                <c:formatCode>General</c:formatCode>
                <c:ptCount val="2"/>
                <c:pt idx="0">
                  <c:v>42.705458107025194</c:v>
                </c:pt>
                <c:pt idx="1">
                  <c:v>57.294541892974799</c:v>
                </c:pt>
              </c:numCache>
            </c:numRef>
          </c:val>
          <c:extLst>
            <c:ext xmlns:c16="http://schemas.microsoft.com/office/drawing/2014/chart" uri="{C3380CC4-5D6E-409C-BE32-E72D297353CC}">
              <c16:uniqueId val="{00000004-87F2-45AD-B448-6E038E7860FB}"/>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5136938520745137"/>
          <c:y val="0.87781078954116598"/>
          <c:w val="0.28625042251930638"/>
          <c:h val="0.106875717945564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IN" dirty="0"/>
              <a:t>CUSTOMER</a:t>
            </a:r>
            <a:r>
              <a:rPr lang="en-IN" baseline="0" dirty="0"/>
              <a:t> BASE BY CITY</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Sheet2!$G$134:$G$135</c:f>
              <c:strCache>
                <c:ptCount val="2"/>
                <c:pt idx="0">
                  <c:v>Column Labels</c:v>
                </c:pt>
                <c:pt idx="1">
                  <c:v>Pink Cab</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Sheet2!$F$136:$F$154</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Sheet2!$G$136:$G$154</c:f>
              <c:numCache>
                <c:formatCode>General</c:formatCode>
                <c:ptCount val="19"/>
                <c:pt idx="0">
                  <c:v>1762</c:v>
                </c:pt>
                <c:pt idx="1">
                  <c:v>1868</c:v>
                </c:pt>
                <c:pt idx="2">
                  <c:v>5186</c:v>
                </c:pt>
                <c:pt idx="3">
                  <c:v>9361</c:v>
                </c:pt>
                <c:pt idx="4">
                  <c:v>1380</c:v>
                </c:pt>
                <c:pt idx="5">
                  <c:v>1394</c:v>
                </c:pt>
                <c:pt idx="6">
                  <c:v>19865</c:v>
                </c:pt>
                <c:pt idx="7">
                  <c:v>2002</c:v>
                </c:pt>
                <c:pt idx="8">
                  <c:v>1841</c:v>
                </c:pt>
                <c:pt idx="9">
                  <c:v>13967</c:v>
                </c:pt>
                <c:pt idx="10">
                  <c:v>1513</c:v>
                </c:pt>
                <c:pt idx="11">
                  <c:v>864</c:v>
                </c:pt>
                <c:pt idx="12">
                  <c:v>682</c:v>
                </c:pt>
                <c:pt idx="13">
                  <c:v>1334</c:v>
                </c:pt>
                <c:pt idx="14">
                  <c:v>10672</c:v>
                </c:pt>
                <c:pt idx="15">
                  <c:v>2732</c:v>
                </c:pt>
                <c:pt idx="16">
                  <c:v>3797</c:v>
                </c:pt>
                <c:pt idx="17">
                  <c:v>799</c:v>
                </c:pt>
                <c:pt idx="18">
                  <c:v>3692</c:v>
                </c:pt>
              </c:numCache>
            </c:numRef>
          </c:val>
          <c:extLst>
            <c:ext xmlns:c16="http://schemas.microsoft.com/office/drawing/2014/chart" uri="{C3380CC4-5D6E-409C-BE32-E72D297353CC}">
              <c16:uniqueId val="{00000000-2E2C-4BDC-B7EE-D84089BF412C}"/>
            </c:ext>
          </c:extLst>
        </c:ser>
        <c:ser>
          <c:idx val="1"/>
          <c:order val="1"/>
          <c:tx>
            <c:strRef>
              <c:f>Sheet2!$H$134:$H$135</c:f>
              <c:strCache>
                <c:ptCount val="2"/>
                <c:pt idx="0">
                  <c:v>Column Labels</c:v>
                </c:pt>
                <c:pt idx="1">
                  <c:v>Yellow Cab</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Sheet2!$F$136:$F$154</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Sheet2!$H$136:$H$154</c:f>
              <c:numCache>
                <c:formatCode>General</c:formatCode>
                <c:ptCount val="19"/>
                <c:pt idx="0">
                  <c:v>5795</c:v>
                </c:pt>
                <c:pt idx="1">
                  <c:v>3028</c:v>
                </c:pt>
                <c:pt idx="2">
                  <c:v>24506</c:v>
                </c:pt>
                <c:pt idx="3">
                  <c:v>47264</c:v>
                </c:pt>
                <c:pt idx="4">
                  <c:v>5637</c:v>
                </c:pt>
                <c:pt idx="5">
                  <c:v>2431</c:v>
                </c:pt>
                <c:pt idx="6">
                  <c:v>28168</c:v>
                </c:pt>
                <c:pt idx="7">
                  <c:v>4452</c:v>
                </c:pt>
                <c:pt idx="8">
                  <c:v>1169</c:v>
                </c:pt>
                <c:pt idx="9">
                  <c:v>85918</c:v>
                </c:pt>
                <c:pt idx="10">
                  <c:v>2469</c:v>
                </c:pt>
                <c:pt idx="11">
                  <c:v>1200</c:v>
                </c:pt>
                <c:pt idx="12">
                  <c:v>631</c:v>
                </c:pt>
                <c:pt idx="13">
                  <c:v>1033</c:v>
                </c:pt>
                <c:pt idx="14">
                  <c:v>9816</c:v>
                </c:pt>
                <c:pt idx="15">
                  <c:v>5265</c:v>
                </c:pt>
                <c:pt idx="16">
                  <c:v>4722</c:v>
                </c:pt>
                <c:pt idx="17">
                  <c:v>1132</c:v>
                </c:pt>
                <c:pt idx="18">
                  <c:v>40045</c:v>
                </c:pt>
              </c:numCache>
            </c:numRef>
          </c:val>
          <c:extLst>
            <c:ext xmlns:c16="http://schemas.microsoft.com/office/drawing/2014/chart" uri="{C3380CC4-5D6E-409C-BE32-E72D297353CC}">
              <c16:uniqueId val="{00000001-2E2C-4BDC-B7EE-D84089BF412C}"/>
            </c:ext>
          </c:extLst>
        </c:ser>
        <c:dLbls>
          <c:dLblPos val="outEnd"/>
          <c:showLegendKey val="0"/>
          <c:showVal val="1"/>
          <c:showCatName val="0"/>
          <c:showSerName val="0"/>
          <c:showPercent val="0"/>
          <c:showBubbleSize val="0"/>
        </c:dLbls>
        <c:gapWidth val="444"/>
        <c:overlap val="-90"/>
        <c:axId val="97086559"/>
        <c:axId val="97087039"/>
      </c:barChart>
      <c:catAx>
        <c:axId val="97086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97087039"/>
        <c:crosses val="autoZero"/>
        <c:auto val="1"/>
        <c:lblAlgn val="ctr"/>
        <c:lblOffset val="100"/>
        <c:noMultiLvlLbl val="0"/>
      </c:catAx>
      <c:valAx>
        <c:axId val="97087039"/>
        <c:scaling>
          <c:orientation val="minMax"/>
        </c:scaling>
        <c:delete val="1"/>
        <c:axPos val="l"/>
        <c:numFmt formatCode="General" sourceLinked="1"/>
        <c:majorTickMark val="none"/>
        <c:minorTickMark val="none"/>
        <c:tickLblPos val="nextTo"/>
        <c:crossAx val="970865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100" b="1" dirty="0"/>
              <a:t>INCOME</a:t>
            </a:r>
            <a:r>
              <a:rPr lang="en-IN" sz="2100" b="1" baseline="0" dirty="0"/>
              <a:t> SEGMENT CONTRIBUTION TO CAB COMPANY’S PROFIT</a:t>
            </a:r>
            <a:endParaRPr lang="en-IN"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strRef>
              <c:f>Sheet2!$H$158:$H$159</c:f>
              <c:strCache>
                <c:ptCount val="2"/>
                <c:pt idx="0">
                  <c:v>Column Labels</c:v>
                </c:pt>
                <c:pt idx="1">
                  <c:v>Pink Cab</c:v>
                </c:pt>
              </c:strCache>
            </c:strRef>
          </c:tx>
          <c:spPr>
            <a:solidFill>
              <a:schemeClr val="accent1"/>
            </a:solidFill>
            <a:ln>
              <a:noFill/>
            </a:ln>
            <a:effectLst/>
          </c:spPr>
          <c:invertIfNegative val="0"/>
          <c:cat>
            <c:strRef>
              <c:f>Sheet2!$G$160:$G$163</c:f>
              <c:strCache>
                <c:ptCount val="4"/>
                <c:pt idx="0">
                  <c:v>High Income</c:v>
                </c:pt>
                <c:pt idx="1">
                  <c:v>Low Income</c:v>
                </c:pt>
                <c:pt idx="2">
                  <c:v>Middle Income</c:v>
                </c:pt>
                <c:pt idx="3">
                  <c:v>Grand Total</c:v>
                </c:pt>
              </c:strCache>
            </c:strRef>
          </c:cat>
          <c:val>
            <c:numRef>
              <c:f>Sheet2!$H$160:$H$163</c:f>
              <c:numCache>
                <c:formatCode>General</c:formatCode>
                <c:ptCount val="4"/>
                <c:pt idx="0">
                  <c:v>710260.64900000149</c:v>
                </c:pt>
                <c:pt idx="1">
                  <c:v>2064049.2560000084</c:v>
                </c:pt>
                <c:pt idx="2">
                  <c:v>2533018.4159999876</c:v>
                </c:pt>
                <c:pt idx="3">
                  <c:v>5307328.3209999977</c:v>
                </c:pt>
              </c:numCache>
            </c:numRef>
          </c:val>
          <c:extLst>
            <c:ext xmlns:c16="http://schemas.microsoft.com/office/drawing/2014/chart" uri="{C3380CC4-5D6E-409C-BE32-E72D297353CC}">
              <c16:uniqueId val="{00000000-BB40-4003-BFF7-10E4236AE90A}"/>
            </c:ext>
          </c:extLst>
        </c:ser>
        <c:ser>
          <c:idx val="1"/>
          <c:order val="1"/>
          <c:tx>
            <c:strRef>
              <c:f>Sheet2!$I$158:$I$159</c:f>
              <c:strCache>
                <c:ptCount val="2"/>
                <c:pt idx="0">
                  <c:v>Column Labels</c:v>
                </c:pt>
                <c:pt idx="1">
                  <c:v>Yellow Cab</c:v>
                </c:pt>
              </c:strCache>
            </c:strRef>
          </c:tx>
          <c:spPr>
            <a:solidFill>
              <a:schemeClr val="accent2"/>
            </a:solidFill>
            <a:ln>
              <a:noFill/>
            </a:ln>
            <a:effectLst/>
          </c:spPr>
          <c:invertIfNegative val="0"/>
          <c:cat>
            <c:strRef>
              <c:f>Sheet2!$G$160:$G$163</c:f>
              <c:strCache>
                <c:ptCount val="4"/>
                <c:pt idx="0">
                  <c:v>High Income</c:v>
                </c:pt>
                <c:pt idx="1">
                  <c:v>Low Income</c:v>
                </c:pt>
                <c:pt idx="2">
                  <c:v>Middle Income</c:v>
                </c:pt>
                <c:pt idx="3">
                  <c:v>Grand Total</c:v>
                </c:pt>
              </c:strCache>
            </c:strRef>
          </c:cat>
          <c:val>
            <c:numRef>
              <c:f>Sheet2!$I$160:$I$163</c:f>
              <c:numCache>
                <c:formatCode>General</c:formatCode>
                <c:ptCount val="4"/>
                <c:pt idx="0">
                  <c:v>5816072.3735999893</c:v>
                </c:pt>
                <c:pt idx="1">
                  <c:v>17042241.479199994</c:v>
                </c:pt>
                <c:pt idx="2">
                  <c:v>21162059.318000305</c:v>
                </c:pt>
                <c:pt idx="3">
                  <c:v>44020373.170800284</c:v>
                </c:pt>
              </c:numCache>
            </c:numRef>
          </c:val>
          <c:extLst>
            <c:ext xmlns:c16="http://schemas.microsoft.com/office/drawing/2014/chart" uri="{C3380CC4-5D6E-409C-BE32-E72D297353CC}">
              <c16:uniqueId val="{00000001-BB40-4003-BFF7-10E4236AE90A}"/>
            </c:ext>
          </c:extLst>
        </c:ser>
        <c:ser>
          <c:idx val="2"/>
          <c:order val="2"/>
          <c:tx>
            <c:strRef>
              <c:f>Sheet2!$J$158:$J$159</c:f>
              <c:strCache>
                <c:ptCount val="2"/>
                <c:pt idx="0">
                  <c:v>Column Labels</c:v>
                </c:pt>
                <c:pt idx="1">
                  <c:v>Grand Total</c:v>
                </c:pt>
              </c:strCache>
            </c:strRef>
          </c:tx>
          <c:spPr>
            <a:solidFill>
              <a:schemeClr val="accent3"/>
            </a:solidFill>
            <a:ln>
              <a:noFill/>
            </a:ln>
            <a:effectLst/>
          </c:spPr>
          <c:invertIfNegative val="0"/>
          <c:cat>
            <c:strRef>
              <c:f>Sheet2!$G$160:$G$163</c:f>
              <c:strCache>
                <c:ptCount val="4"/>
                <c:pt idx="0">
                  <c:v>High Income</c:v>
                </c:pt>
                <c:pt idx="1">
                  <c:v>Low Income</c:v>
                </c:pt>
                <c:pt idx="2">
                  <c:v>Middle Income</c:v>
                </c:pt>
                <c:pt idx="3">
                  <c:v>Grand Total</c:v>
                </c:pt>
              </c:strCache>
            </c:strRef>
          </c:cat>
          <c:val>
            <c:numRef>
              <c:f>Sheet2!$J$160:$J$163</c:f>
              <c:numCache>
                <c:formatCode>General</c:formatCode>
                <c:ptCount val="4"/>
                <c:pt idx="0">
                  <c:v>6526333.0225999905</c:v>
                </c:pt>
                <c:pt idx="1">
                  <c:v>19106290.735200003</c:v>
                </c:pt>
                <c:pt idx="2">
                  <c:v>23695077.734000292</c:v>
                </c:pt>
                <c:pt idx="3">
                  <c:v>49327701.491800286</c:v>
                </c:pt>
              </c:numCache>
            </c:numRef>
          </c:val>
          <c:extLst>
            <c:ext xmlns:c16="http://schemas.microsoft.com/office/drawing/2014/chart" uri="{C3380CC4-5D6E-409C-BE32-E72D297353CC}">
              <c16:uniqueId val="{00000002-BB40-4003-BFF7-10E4236AE90A}"/>
            </c:ext>
          </c:extLst>
        </c:ser>
        <c:dLbls>
          <c:showLegendKey val="0"/>
          <c:showVal val="0"/>
          <c:showCatName val="0"/>
          <c:showSerName val="0"/>
          <c:showPercent val="0"/>
          <c:showBubbleSize val="0"/>
        </c:dLbls>
        <c:gapWidth val="150"/>
        <c:overlap val="100"/>
        <c:axId val="97088479"/>
        <c:axId val="97088959"/>
      </c:barChart>
      <c:catAx>
        <c:axId val="97088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88959"/>
        <c:crosses val="autoZero"/>
        <c:auto val="1"/>
        <c:lblAlgn val="ctr"/>
        <c:lblOffset val="100"/>
        <c:noMultiLvlLbl val="0"/>
      </c:catAx>
      <c:valAx>
        <c:axId val="97088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88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MONTH</a:t>
            </a:r>
            <a:r>
              <a:rPr lang="en-US" sz="2100" b="1" baseline="0" dirty="0"/>
              <a:t> WISE PROFIT TREND</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Sheet2!$E$171</c:f>
              <c:strCache>
                <c:ptCount val="1"/>
                <c:pt idx="0">
                  <c:v>Sum of Cab_Profit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strRef>
              <c:f>Sheet2!$D$172:$D$184</c:f>
              <c:strCache>
                <c:ptCount val="13"/>
                <c:pt idx="0">
                  <c:v>1</c:v>
                </c:pt>
                <c:pt idx="1">
                  <c:v>2</c:v>
                </c:pt>
                <c:pt idx="2">
                  <c:v>3</c:v>
                </c:pt>
                <c:pt idx="3">
                  <c:v>4</c:v>
                </c:pt>
                <c:pt idx="4">
                  <c:v>5</c:v>
                </c:pt>
                <c:pt idx="5">
                  <c:v>6</c:v>
                </c:pt>
                <c:pt idx="6">
                  <c:v>7</c:v>
                </c:pt>
                <c:pt idx="7">
                  <c:v>8</c:v>
                </c:pt>
                <c:pt idx="8">
                  <c:v>9</c:v>
                </c:pt>
                <c:pt idx="9">
                  <c:v>10</c:v>
                </c:pt>
                <c:pt idx="10">
                  <c:v>11</c:v>
                </c:pt>
                <c:pt idx="11">
                  <c:v>12</c:v>
                </c:pt>
                <c:pt idx="12">
                  <c:v>Grand Total</c:v>
                </c:pt>
              </c:strCache>
            </c:strRef>
          </c:xVal>
          <c:yVal>
            <c:numRef>
              <c:f>Sheet2!$E$172:$E$184</c:f>
              <c:numCache>
                <c:formatCode>General</c:formatCode>
                <c:ptCount val="13"/>
                <c:pt idx="0">
                  <c:v>3746490.3332000133</c:v>
                </c:pt>
                <c:pt idx="1">
                  <c:v>3228020.0434000008</c:v>
                </c:pt>
                <c:pt idx="2">
                  <c:v>3450311.4193999874</c:v>
                </c:pt>
                <c:pt idx="3">
                  <c:v>3321360.9525999948</c:v>
                </c:pt>
                <c:pt idx="4">
                  <c:v>4152157.4851999981</c:v>
                </c:pt>
                <c:pt idx="5">
                  <c:v>3813053.6829999974</c:v>
                </c:pt>
                <c:pt idx="6">
                  <c:v>3163446.7886000131</c:v>
                </c:pt>
                <c:pt idx="7">
                  <c:v>3244522.1836000066</c:v>
                </c:pt>
                <c:pt idx="8">
                  <c:v>4636817.7781999949</c:v>
                </c:pt>
                <c:pt idx="9">
                  <c:v>4946948.7750000367</c:v>
                </c:pt>
                <c:pt idx="10">
                  <c:v>5419647.4684000108</c:v>
                </c:pt>
                <c:pt idx="11">
                  <c:v>6204924.5811999692</c:v>
                </c:pt>
                <c:pt idx="12">
                  <c:v>49327701.491800018</c:v>
                </c:pt>
              </c:numCache>
            </c:numRef>
          </c:yVal>
          <c:smooth val="0"/>
          <c:extLst>
            <c:ext xmlns:c16="http://schemas.microsoft.com/office/drawing/2014/chart" uri="{C3380CC4-5D6E-409C-BE32-E72D297353CC}">
              <c16:uniqueId val="{00000000-FE0D-49A3-8980-44124A069B38}"/>
            </c:ext>
          </c:extLst>
        </c:ser>
        <c:dLbls>
          <c:showLegendKey val="0"/>
          <c:showVal val="0"/>
          <c:showCatName val="0"/>
          <c:showSerName val="0"/>
          <c:showPercent val="0"/>
          <c:showBubbleSize val="0"/>
        </c:dLbls>
        <c:axId val="97051039"/>
        <c:axId val="97060639"/>
      </c:scatterChart>
      <c:valAx>
        <c:axId val="970510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500" b="1" dirty="0"/>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60639"/>
        <c:crosses val="autoZero"/>
        <c:crossBetween val="midCat"/>
      </c:valAx>
      <c:valAx>
        <c:axId val="97060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500" b="1" dirty="0"/>
                  <a:t>SUM</a:t>
                </a:r>
                <a:r>
                  <a:rPr lang="en-IN" sz="1500" b="1" baseline="0" dirty="0"/>
                  <a:t> OF PROFIT</a:t>
                </a:r>
                <a:endParaRPr lang="en-IN" sz="15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5103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100" b="1" dirty="0"/>
              <a:t>INCOME GROUP VS COUNT OF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Sheet2!$G$27</c:f>
              <c:strCache>
                <c:ptCount val="1"/>
                <c:pt idx="0">
                  <c:v>Count of Customer 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Sheet2!$F$28:$F$31</c:f>
              <c:strCache>
                <c:ptCount val="3"/>
                <c:pt idx="0">
                  <c:v>High Income</c:v>
                </c:pt>
                <c:pt idx="1">
                  <c:v>Low Income</c:v>
                </c:pt>
                <c:pt idx="2">
                  <c:v>Middle Income</c:v>
                </c:pt>
              </c:strCache>
            </c:strRef>
          </c:cat>
          <c:val>
            <c:numRef>
              <c:f>Sheet2!$G$28:$G$31</c:f>
              <c:numCache>
                <c:formatCode>General</c:formatCode>
                <c:ptCount val="4"/>
                <c:pt idx="0">
                  <c:v>47731</c:v>
                </c:pt>
                <c:pt idx="1">
                  <c:v>140456</c:v>
                </c:pt>
                <c:pt idx="2">
                  <c:v>171205</c:v>
                </c:pt>
              </c:numCache>
            </c:numRef>
          </c:val>
          <c:extLst>
            <c:ext xmlns:c16="http://schemas.microsoft.com/office/drawing/2014/chart" uri="{C3380CC4-5D6E-409C-BE32-E72D297353CC}">
              <c16:uniqueId val="{00000000-59B8-4E00-8C65-C30DDD3EB236}"/>
            </c:ext>
          </c:extLst>
        </c:ser>
        <c:dLbls>
          <c:dLblPos val="outEnd"/>
          <c:showLegendKey val="0"/>
          <c:showVal val="1"/>
          <c:showCatName val="0"/>
          <c:showSerName val="0"/>
          <c:showPercent val="0"/>
          <c:showBubbleSize val="0"/>
        </c:dLbls>
        <c:gapWidth val="182"/>
        <c:axId val="1345445023"/>
        <c:axId val="1345443103"/>
      </c:barChart>
      <c:catAx>
        <c:axId val="13454450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500" b="1" dirty="0"/>
                  <a:t>INCOME</a:t>
                </a:r>
                <a:r>
                  <a:rPr lang="en-IN" sz="1500" b="1" baseline="0" dirty="0"/>
                  <a:t> GROUP</a:t>
                </a:r>
                <a:endParaRPr lang="en-IN" sz="15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443103"/>
        <c:crosses val="autoZero"/>
        <c:auto val="1"/>
        <c:lblAlgn val="ctr"/>
        <c:lblOffset val="100"/>
        <c:noMultiLvlLbl val="0"/>
      </c:catAx>
      <c:valAx>
        <c:axId val="1345443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500" b="1" dirty="0"/>
                  <a:t>NUMBER OF CUSTOMERS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54450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sz="2100" dirty="0"/>
              <a:t>PROFIT</a:t>
            </a:r>
            <a:r>
              <a:rPr lang="en-US" sz="2100" baseline="0" dirty="0"/>
              <a:t> VS CAB TYPE</a:t>
            </a:r>
            <a:endParaRPr lang="en-US" sz="21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Sheet2!$F$101</c:f>
              <c:strCache>
                <c:ptCount val="1"/>
                <c:pt idx="0">
                  <c:v>Sum of Profit_x</c:v>
                </c:pt>
              </c:strCache>
            </c:strRef>
          </c:tx>
          <c:dPt>
            <c:idx val="0"/>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8B67-4767-975F-06C76B805BFE}"/>
              </c:ext>
            </c:extLst>
          </c:dPt>
          <c:dPt>
            <c:idx val="1"/>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8B67-4767-975F-06C76B805BF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Sheet2!$E$102:$E$103</c:f>
              <c:strCache>
                <c:ptCount val="2"/>
                <c:pt idx="0">
                  <c:v>Pink Cab</c:v>
                </c:pt>
                <c:pt idx="1">
                  <c:v>Yellow Cab</c:v>
                </c:pt>
              </c:strCache>
            </c:strRef>
          </c:cat>
          <c:val>
            <c:numRef>
              <c:f>Sheet2!$F$102:$F$103</c:f>
              <c:numCache>
                <c:formatCode>General</c:formatCode>
                <c:ptCount val="2"/>
                <c:pt idx="0">
                  <c:v>5307328.3210000666</c:v>
                </c:pt>
                <c:pt idx="1">
                  <c:v>44020373.170800187</c:v>
                </c:pt>
              </c:numCache>
            </c:numRef>
          </c:val>
          <c:extLst>
            <c:ext xmlns:c16="http://schemas.microsoft.com/office/drawing/2014/chart" uri="{C3380CC4-5D6E-409C-BE32-E72D297353CC}">
              <c16:uniqueId val="{00000004-8B67-4767-975F-06C76B805BF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IN" sz="2100" b="1" dirty="0"/>
              <a:t>Average of Profit/KM</a:t>
            </a:r>
          </a:p>
        </c:rich>
      </c:tx>
      <c:overlay val="0"/>
      <c:spPr>
        <a:noFill/>
        <a:ln>
          <a:noFill/>
        </a:ln>
        <a:effectLst/>
      </c:spPr>
      <c:txPr>
        <a:bodyPr rot="0" spcFirstLastPara="1" vertOverflow="ellipsis" vert="horz" wrap="square" anchor="ctr" anchorCtr="1"/>
        <a:lstStyle/>
        <a:p>
          <a:pPr>
            <a:defRPr sz="1440" b="0"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US"/>
        </a:p>
      </c:txPr>
    </c:title>
    <c:autoTitleDeleted val="0"/>
    <c:plotArea>
      <c:layout/>
      <c:barChart>
        <c:barDir val="col"/>
        <c:grouping val="clustered"/>
        <c:varyColors val="0"/>
        <c:ser>
          <c:idx val="0"/>
          <c:order val="0"/>
          <c:tx>
            <c:strRef>
              <c:f>Sheet2!$E$111</c:f>
              <c:strCache>
                <c:ptCount val="1"/>
                <c:pt idx="0">
                  <c:v>Average of Profit/KM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Sheet2!$D$112:$D$113</c:f>
              <c:strCache>
                <c:ptCount val="2"/>
                <c:pt idx="0">
                  <c:v>Pink Cab</c:v>
                </c:pt>
                <c:pt idx="1">
                  <c:v>Yellow Cab</c:v>
                </c:pt>
              </c:strCache>
            </c:strRef>
          </c:cat>
          <c:val>
            <c:numRef>
              <c:f>Sheet2!$E$112:$E$113</c:f>
              <c:numCache>
                <c:formatCode>General</c:formatCode>
                <c:ptCount val="2"/>
                <c:pt idx="0">
                  <c:v>2.7699077003965549</c:v>
                </c:pt>
                <c:pt idx="1">
                  <c:v>7.1055078083531695</c:v>
                </c:pt>
              </c:numCache>
            </c:numRef>
          </c:val>
          <c:extLst>
            <c:ext xmlns:c16="http://schemas.microsoft.com/office/drawing/2014/chart" uri="{C3380CC4-5D6E-409C-BE32-E72D297353CC}">
              <c16:uniqueId val="{00000000-2DF2-43E3-9BE5-40256B91BB0A}"/>
            </c:ext>
          </c:extLst>
        </c:ser>
        <c:dLbls>
          <c:dLblPos val="outEnd"/>
          <c:showLegendKey val="0"/>
          <c:showVal val="1"/>
          <c:showCatName val="0"/>
          <c:showSerName val="0"/>
          <c:showPercent val="0"/>
          <c:showBubbleSize val="0"/>
        </c:dLbls>
        <c:gapWidth val="150"/>
        <c:axId val="1345407103"/>
        <c:axId val="1345409503"/>
      </c:barChart>
      <c:catAx>
        <c:axId val="134540710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dk1">
                    <a:lumMod val="65000"/>
                    <a:lumOff val="35000"/>
                  </a:schemeClr>
                </a:solidFill>
                <a:latin typeface="+mn-lt"/>
                <a:ea typeface="+mn-ea"/>
                <a:cs typeface="+mn-cs"/>
              </a:defRPr>
            </a:pPr>
            <a:endParaRPr lang="en-US"/>
          </a:p>
        </c:txPr>
        <c:crossAx val="1345409503"/>
        <c:crosses val="autoZero"/>
        <c:auto val="1"/>
        <c:lblAlgn val="ctr"/>
        <c:lblOffset val="100"/>
        <c:noMultiLvlLbl val="0"/>
      </c:catAx>
      <c:valAx>
        <c:axId val="1345409503"/>
        <c:scaling>
          <c:orientation val="minMax"/>
        </c:scaling>
        <c:delete val="1"/>
        <c:axPos val="l"/>
        <c:numFmt formatCode="General" sourceLinked="1"/>
        <c:majorTickMark val="none"/>
        <c:minorTickMark val="none"/>
        <c:tickLblPos val="nextTo"/>
        <c:crossAx val="1345407103"/>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100" dirty="0"/>
              <a:t>YEAR</a:t>
            </a:r>
            <a:r>
              <a:rPr lang="en-IN" sz="2100" baseline="0" dirty="0"/>
              <a:t> WISE PROFIT TREND</a:t>
            </a:r>
            <a:endParaRPr lang="en-IN" sz="210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lineChart>
        <c:grouping val="standard"/>
        <c:varyColors val="0"/>
        <c:ser>
          <c:idx val="0"/>
          <c:order val="0"/>
          <c:tx>
            <c:strRef>
              <c:f>Sheet2!$D$122</c:f>
              <c:strCache>
                <c:ptCount val="1"/>
                <c:pt idx="0">
                  <c:v>Row Labels</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Sheet2!$D$123:$D$125</c:f>
              <c:numCache>
                <c:formatCode>General</c:formatCode>
                <c:ptCount val="3"/>
                <c:pt idx="0">
                  <c:v>2016</c:v>
                </c:pt>
                <c:pt idx="1">
                  <c:v>2017</c:v>
                </c:pt>
                <c:pt idx="2">
                  <c:v>2018</c:v>
                </c:pt>
              </c:numCache>
            </c:numRef>
          </c:val>
          <c:smooth val="0"/>
          <c:extLst>
            <c:ext xmlns:c16="http://schemas.microsoft.com/office/drawing/2014/chart" uri="{C3380CC4-5D6E-409C-BE32-E72D297353CC}">
              <c16:uniqueId val="{00000000-5DAC-4CB9-8D50-CCC5F73EA5D2}"/>
            </c:ext>
          </c:extLst>
        </c:ser>
        <c:ser>
          <c:idx val="1"/>
          <c:order val="1"/>
          <c:tx>
            <c:strRef>
              <c:f>Sheet2!$E$122</c:f>
              <c:strCache>
                <c:ptCount val="1"/>
                <c:pt idx="0">
                  <c:v>Sum of Cab_Profit</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Sheet2!$E$123:$E$125</c:f>
              <c:numCache>
                <c:formatCode>General</c:formatCode>
                <c:ptCount val="3"/>
                <c:pt idx="0">
                  <c:v>15640506.655600015</c:v>
                </c:pt>
                <c:pt idx="1">
                  <c:v>18609632.876000147</c:v>
                </c:pt>
                <c:pt idx="2">
                  <c:v>15077561.960199732</c:v>
                </c:pt>
              </c:numCache>
            </c:numRef>
          </c:val>
          <c:smooth val="0"/>
          <c:extLst>
            <c:ext xmlns:c16="http://schemas.microsoft.com/office/drawing/2014/chart" uri="{C3380CC4-5D6E-409C-BE32-E72D297353CC}">
              <c16:uniqueId val="{00000001-5DAC-4CB9-8D50-CCC5F73EA5D2}"/>
            </c:ext>
          </c:extLst>
        </c:ser>
        <c:dLbls>
          <c:dLblPos val="t"/>
          <c:showLegendKey val="0"/>
          <c:showVal val="1"/>
          <c:showCatName val="0"/>
          <c:showSerName val="0"/>
          <c:showPercent val="0"/>
          <c:showBubbleSize val="0"/>
        </c:dLbls>
        <c:smooth val="0"/>
        <c:axId val="1190872527"/>
        <c:axId val="1190862447"/>
      </c:lineChart>
      <c:catAx>
        <c:axId val="1190872527"/>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500" dirty="0"/>
                  <a:t>YEAR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0862447"/>
        <c:crosses val="autoZero"/>
        <c:auto val="1"/>
        <c:lblAlgn val="ctr"/>
        <c:lblOffset val="100"/>
        <c:noMultiLvlLbl val="0"/>
      </c:catAx>
      <c:valAx>
        <c:axId val="119086244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500" b="1" dirty="0"/>
                  <a:t>TOTAL</a:t>
                </a:r>
                <a:r>
                  <a:rPr lang="en-IN" sz="1500" b="1" baseline="0" dirty="0"/>
                  <a:t> PROFIT</a:t>
                </a:r>
                <a:endParaRPr lang="en-IN" sz="1500" b="1"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08725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0.96278</cdr:x>
      <cdr:y>1</cdr:y>
    </cdr:to>
    <cdr:pic>
      <cdr:nvPicPr>
        <cdr:cNvPr id="3" name="chart">
          <a:extLst xmlns:a="http://schemas.openxmlformats.org/drawingml/2006/main">
            <a:ext uri="{FF2B5EF4-FFF2-40B4-BE49-F238E27FC236}">
              <a16:creationId xmlns:a16="http://schemas.microsoft.com/office/drawing/2014/main" id="{E91C3AFE-228F-D26D-1D21-52B02EF9B47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9670211" cy="4976004"/>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1.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392888" cy="4462760"/>
          </a:xfrm>
          <a:prstGeom prst="rect">
            <a:avLst/>
          </a:prstGeom>
          <a:solidFill>
            <a:srgbClr val="3B3B3B"/>
          </a:solidFill>
        </p:spPr>
        <p:txBody>
          <a:bodyPr wrap="square" rtlCol="0">
            <a:spAutoFit/>
          </a:bodyPr>
          <a:lstStyle/>
          <a:p>
            <a:r>
              <a:rPr lang="en-US" sz="4500" dirty="0">
                <a:solidFill>
                  <a:srgbClr val="FF6600"/>
                </a:solidFill>
              </a:rPr>
              <a:t>Go-To-Market Insight for Cab Investment Firm</a:t>
            </a:r>
          </a:p>
          <a:p>
            <a:r>
              <a:rPr lang="en-US" sz="3500" dirty="0">
                <a:solidFill>
                  <a:srgbClr val="FF6600"/>
                </a:solidFill>
              </a:rPr>
              <a:t>Customer Behavior &amp; Market Trend Analysis for a Cab Service GTM Plan</a:t>
            </a:r>
          </a:p>
          <a:p>
            <a:endParaRPr lang="en-US" sz="4000" dirty="0"/>
          </a:p>
          <a:p>
            <a:r>
              <a:rPr lang="en-US" sz="2800" b="1" dirty="0"/>
              <a:t>Prepared By : Ankita Roy</a:t>
            </a:r>
          </a:p>
          <a:p>
            <a:r>
              <a:rPr lang="en-US" sz="2800" b="1" dirty="0"/>
              <a:t>Virtual Internship Program</a:t>
            </a:r>
          </a:p>
          <a:p>
            <a:r>
              <a:rPr lang="en-US" sz="2800" b="1" dirty="0"/>
              <a:t>20/04/2025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01150-58FC-F701-73A0-3564B8D74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4125E-6403-ED40-EE21-28A5424E4F44}"/>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Customer Distribution by Age Group</a:t>
            </a:r>
            <a:br>
              <a:rPr lang="en-US" b="1"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7D5EBCD1-1037-6FBA-5CCC-714DDFF9BB1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D287456A-6AA1-401B-B55A-45A5CE38D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07046336-4FF0-6F97-98E9-466FDCFCD55A}"/>
              </a:ext>
            </a:extLst>
          </p:cNvPr>
          <p:cNvGraphicFramePr>
            <a:graphicFrameLocks/>
          </p:cNvGraphicFramePr>
          <p:nvPr>
            <p:extLst>
              <p:ext uri="{D42A27DB-BD31-4B8C-83A1-F6EECF244321}">
                <p14:modId xmlns:p14="http://schemas.microsoft.com/office/powerpoint/2010/main" val="3377017964"/>
              </p:ext>
            </p:extLst>
          </p:nvPr>
        </p:nvGraphicFramePr>
        <p:xfrm>
          <a:off x="957532" y="1223513"/>
          <a:ext cx="10044023" cy="49760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46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38E87-74CF-2FBB-16E3-A03AA4D6D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1868E-2E9B-832C-20FC-3739B3B898F7}"/>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Total Profit by Cab Type</a:t>
            </a:r>
          </a:p>
        </p:txBody>
      </p:sp>
      <p:sp>
        <p:nvSpPr>
          <p:cNvPr id="3" name="Subtitle 2">
            <a:extLst>
              <a:ext uri="{FF2B5EF4-FFF2-40B4-BE49-F238E27FC236}">
                <a16:creationId xmlns:a16="http://schemas.microsoft.com/office/drawing/2014/main" id="{D5705DB8-4E3D-E9E1-5CA7-813D7C524B47}"/>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567A01FA-A968-ABA1-3819-5E0A21C0B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4EA413FD-FF8F-2D91-F2A3-DE80717DDD9F}"/>
              </a:ext>
            </a:extLst>
          </p:cNvPr>
          <p:cNvGraphicFramePr>
            <a:graphicFrameLocks/>
          </p:cNvGraphicFramePr>
          <p:nvPr>
            <p:extLst>
              <p:ext uri="{D42A27DB-BD31-4B8C-83A1-F6EECF244321}">
                <p14:modId xmlns:p14="http://schemas.microsoft.com/office/powerpoint/2010/main" val="2114936852"/>
              </p:ext>
            </p:extLst>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DFCF719-749F-586C-3DBA-31C333590204}"/>
              </a:ext>
            </a:extLst>
          </p:cNvPr>
          <p:cNvGraphicFramePr>
            <a:graphicFrameLocks/>
          </p:cNvGraphicFramePr>
          <p:nvPr>
            <p:extLst>
              <p:ext uri="{D42A27DB-BD31-4B8C-83A1-F6EECF244321}">
                <p14:modId xmlns:p14="http://schemas.microsoft.com/office/powerpoint/2010/main" val="3898140721"/>
              </p:ext>
            </p:extLst>
          </p:nvPr>
        </p:nvGraphicFramePr>
        <p:xfrm>
          <a:off x="1788543" y="1345721"/>
          <a:ext cx="8183593" cy="47387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149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8B76-D895-2863-F5E4-94F910D36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22720-6ECC-40B2-C27D-9D8F18E91BD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Average Profit per KM by Cab Type</a:t>
            </a:r>
          </a:p>
        </p:txBody>
      </p:sp>
      <p:sp>
        <p:nvSpPr>
          <p:cNvPr id="3" name="Subtitle 2">
            <a:extLst>
              <a:ext uri="{FF2B5EF4-FFF2-40B4-BE49-F238E27FC236}">
                <a16:creationId xmlns:a16="http://schemas.microsoft.com/office/drawing/2014/main" id="{62B4121E-4445-C3D9-64E7-D730A228F094}"/>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9250E03-6B39-B2DA-D7C6-88B74F44F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BAE4A0EA-9C34-C63F-A580-8F3FE48C7CC8}"/>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E05A5E9-1CC3-AF42-D7D6-97D7AA8F0727}"/>
              </a:ext>
            </a:extLst>
          </p:cNvPr>
          <p:cNvGraphicFramePr>
            <a:graphicFrameLocks/>
          </p:cNvGraphicFramePr>
          <p:nvPr>
            <p:extLst>
              <p:ext uri="{D42A27DB-BD31-4B8C-83A1-F6EECF244321}">
                <p14:modId xmlns:p14="http://schemas.microsoft.com/office/powerpoint/2010/main" val="4157422024"/>
              </p:ext>
            </p:extLst>
          </p:nvPr>
        </p:nvGraphicFramePr>
        <p:xfrm>
          <a:off x="1654626" y="1223514"/>
          <a:ext cx="9013373" cy="52903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7880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A0486-D6EE-8973-EA2E-F451F7958C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1193A-C1E7-9C84-D982-89A20678A2A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Year Wise Profit Analysis By Cab Type</a:t>
            </a:r>
          </a:p>
        </p:txBody>
      </p:sp>
      <p:sp>
        <p:nvSpPr>
          <p:cNvPr id="3" name="Subtitle 2">
            <a:extLst>
              <a:ext uri="{FF2B5EF4-FFF2-40B4-BE49-F238E27FC236}">
                <a16:creationId xmlns:a16="http://schemas.microsoft.com/office/drawing/2014/main" id="{47BF1C0A-4B3D-BA25-78AD-DB42111F2D83}"/>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F9F1526C-3A28-7EE5-6953-A7655FC45D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42ACF690-F4BE-3A25-258D-26E5486B7721}"/>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C32B1EE6-90B8-3C1E-F2B0-4C241819A808}"/>
              </a:ext>
            </a:extLst>
          </p:cNvPr>
          <p:cNvGraphicFramePr>
            <a:graphicFrameLocks/>
          </p:cNvGraphicFramePr>
          <p:nvPr>
            <p:extLst>
              <p:ext uri="{D42A27DB-BD31-4B8C-83A1-F6EECF244321}">
                <p14:modId xmlns:p14="http://schemas.microsoft.com/office/powerpoint/2010/main" val="825091125"/>
              </p:ext>
            </p:extLst>
          </p:nvPr>
        </p:nvGraphicFramePr>
        <p:xfrm>
          <a:off x="1495245" y="1293963"/>
          <a:ext cx="9079334" cy="47042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582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A673-5946-0386-6782-E0741D4F2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59EC2-5639-D90A-1D1E-D03EC9202853}"/>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City Wise Customer Reach for Yellow &amp; Pink</a:t>
            </a:r>
          </a:p>
        </p:txBody>
      </p:sp>
      <p:sp>
        <p:nvSpPr>
          <p:cNvPr id="3" name="Subtitle 2">
            <a:extLst>
              <a:ext uri="{FF2B5EF4-FFF2-40B4-BE49-F238E27FC236}">
                <a16:creationId xmlns:a16="http://schemas.microsoft.com/office/drawing/2014/main" id="{3679E973-251C-B157-4FDE-38829784230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8318072-9906-AC5A-211B-2543CD66C3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19F0D81B-1450-25FF-EC97-7A85657AF009}"/>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07944FD-BACC-79D3-01BF-320461555572}"/>
              </a:ext>
            </a:extLst>
          </p:cNvPr>
          <p:cNvGraphicFramePr>
            <a:graphicFrameLocks/>
          </p:cNvGraphicFramePr>
          <p:nvPr>
            <p:extLst>
              <p:ext uri="{D42A27DB-BD31-4B8C-83A1-F6EECF244321}">
                <p14:modId xmlns:p14="http://schemas.microsoft.com/office/powerpoint/2010/main" val="666333579"/>
              </p:ext>
            </p:extLst>
          </p:nvPr>
        </p:nvGraphicFramePr>
        <p:xfrm>
          <a:off x="2283125" y="1223513"/>
          <a:ext cx="7487728" cy="47804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88115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25953-4BD7-85CC-292E-127480A3E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560806-79DF-B09E-335D-D567868BB5A5}"/>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Profit Contribution By Income Group</a:t>
            </a:r>
          </a:p>
        </p:txBody>
      </p:sp>
      <p:sp>
        <p:nvSpPr>
          <p:cNvPr id="3" name="Subtitle 2">
            <a:extLst>
              <a:ext uri="{FF2B5EF4-FFF2-40B4-BE49-F238E27FC236}">
                <a16:creationId xmlns:a16="http://schemas.microsoft.com/office/drawing/2014/main" id="{F31D7E14-309B-023F-9F03-1C876C4FE0C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6833A504-3D6B-04DB-6E81-7D11BBFAA2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A8E36831-1738-4A86-E3D6-02EBD03F1E0D}"/>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F47902BE-17D8-F6E5-95B7-72EA5A3AF849}"/>
              </a:ext>
            </a:extLst>
          </p:cNvPr>
          <p:cNvGraphicFramePr>
            <a:graphicFrameLocks/>
          </p:cNvGraphicFramePr>
          <p:nvPr>
            <p:extLst>
              <p:ext uri="{D42A27DB-BD31-4B8C-83A1-F6EECF244321}">
                <p14:modId xmlns:p14="http://schemas.microsoft.com/office/powerpoint/2010/main" val="1185239207"/>
              </p:ext>
            </p:extLst>
          </p:nvPr>
        </p:nvGraphicFramePr>
        <p:xfrm>
          <a:off x="1955321" y="1223513"/>
          <a:ext cx="8890958" cy="50680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0320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38E4-39B2-A2A5-7F90-1BD22484D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D8FDC-AA5E-F8D8-CC8E-5CCE2240B895}"/>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Monthly Trend of Profits</a:t>
            </a:r>
          </a:p>
        </p:txBody>
      </p:sp>
      <p:sp>
        <p:nvSpPr>
          <p:cNvPr id="3" name="Subtitle 2">
            <a:extLst>
              <a:ext uri="{FF2B5EF4-FFF2-40B4-BE49-F238E27FC236}">
                <a16:creationId xmlns:a16="http://schemas.microsoft.com/office/drawing/2014/main" id="{230AF201-4F37-CEE3-6851-9FA6CBD3C288}"/>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DE83A36-19AF-82FA-DBC1-F76334D0A4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49F4A0D3-9942-E976-39D1-A3587011788D}"/>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826FE66-10DD-D87C-8CB4-49929DD3A8B4}"/>
              </a:ext>
            </a:extLst>
          </p:cNvPr>
          <p:cNvGraphicFramePr>
            <a:graphicFrameLocks/>
          </p:cNvGraphicFramePr>
          <p:nvPr>
            <p:extLst>
              <p:ext uri="{D42A27DB-BD31-4B8C-83A1-F6EECF244321}">
                <p14:modId xmlns:p14="http://schemas.microsoft.com/office/powerpoint/2010/main" val="383054748"/>
              </p:ext>
            </p:extLst>
          </p:nvPr>
        </p:nvGraphicFramePr>
        <p:xfrm>
          <a:off x="2007079" y="1270959"/>
          <a:ext cx="8632166" cy="45928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183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5D48F-1D1E-F98F-2507-BDF11884A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25BD7-6942-EBCC-515E-714E70D5229E}"/>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Key Insights Summary</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4DD9D727-72BE-9C73-29C0-8D94E63B79B5}"/>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Yellow cabs have higher total profit and customer base</a:t>
            </a:r>
          </a:p>
          <a:p>
            <a:pPr marL="457200" indent="-457200" algn="just">
              <a:buFont typeface="Arial" panose="020B0604020202020204" pitchFamily="34" charset="0"/>
              <a:buChar char="•"/>
            </a:pPr>
            <a:r>
              <a:rPr lang="en-US" sz="2000" dirty="0">
                <a:solidFill>
                  <a:srgbClr val="3B3B3B"/>
                </a:solidFill>
              </a:rPr>
              <a:t>Middle- and low-income customers contribute the highest total profit</a:t>
            </a:r>
          </a:p>
          <a:p>
            <a:pPr marL="457200" indent="-457200" algn="just">
              <a:buFont typeface="Arial" panose="020B0604020202020204" pitchFamily="34" charset="0"/>
              <a:buChar char="•"/>
            </a:pPr>
            <a:r>
              <a:rPr lang="en-US" sz="2000" dirty="0">
                <a:solidFill>
                  <a:srgbClr val="3B3B3B"/>
                </a:solidFill>
              </a:rPr>
              <a:t>Yellow cab is more profitable per KM</a:t>
            </a:r>
          </a:p>
          <a:p>
            <a:pPr marL="457200" indent="-457200" algn="just">
              <a:buFont typeface="Arial" panose="020B0604020202020204" pitchFamily="34" charset="0"/>
              <a:buChar char="•"/>
            </a:pPr>
            <a:r>
              <a:rPr lang="en-US" sz="2000" dirty="0">
                <a:solidFill>
                  <a:srgbClr val="3B3B3B"/>
                </a:solidFill>
              </a:rPr>
              <a:t>Male customers make up </a:t>
            </a:r>
            <a:r>
              <a:rPr lang="en-US" sz="2000" b="1" dirty="0">
                <a:solidFill>
                  <a:srgbClr val="3B3B3B"/>
                </a:solidFill>
              </a:rPr>
              <a:t>57.29% </a:t>
            </a:r>
            <a:r>
              <a:rPr lang="en-US" sz="2000" dirty="0">
                <a:solidFill>
                  <a:srgbClr val="3B3B3B"/>
                </a:solidFill>
              </a:rPr>
              <a:t>of the customer base, while female comprise </a:t>
            </a:r>
            <a:r>
              <a:rPr lang="en-US" sz="2000" b="1" dirty="0">
                <a:solidFill>
                  <a:srgbClr val="3B3B3B"/>
                </a:solidFill>
              </a:rPr>
              <a:t>42.71%</a:t>
            </a:r>
          </a:p>
          <a:p>
            <a:pPr marL="457200" indent="-457200" algn="just">
              <a:buFont typeface="Arial" panose="020B0604020202020204" pitchFamily="34" charset="0"/>
              <a:buChar char="•"/>
            </a:pPr>
            <a:r>
              <a:rPr lang="en-US" sz="2000" dirty="0">
                <a:solidFill>
                  <a:srgbClr val="3B3B3B"/>
                </a:solidFill>
              </a:rPr>
              <a:t>Count of customers are highest in middle income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3BD36B6F-78FC-3FE0-6304-600073EE27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95817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7E49B-5C0C-1CE1-2A18-9CE21268E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016BA-98F1-B0C9-22EC-53854E74ECD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Investment Recommendation</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E963233E-15EC-B8FC-B558-B20ADC5C4A5B}"/>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500" b="1" dirty="0">
                <a:solidFill>
                  <a:srgbClr val="3B3B3B"/>
                </a:solidFill>
              </a:rPr>
              <a:t>Recommend Yellow cab :</a:t>
            </a:r>
          </a:p>
          <a:p>
            <a:pPr marL="457200" indent="-457200" algn="just">
              <a:buFont typeface="Arial" panose="020B0604020202020204" pitchFamily="34" charset="0"/>
              <a:buChar char="•"/>
            </a:pPr>
            <a:endParaRPr lang="en-US" sz="2500" b="1" dirty="0">
              <a:solidFill>
                <a:srgbClr val="3B3B3B"/>
              </a:solidFill>
            </a:endParaRPr>
          </a:p>
          <a:p>
            <a:pPr marL="342900" indent="-342900" algn="just">
              <a:buFont typeface="Wingdings" panose="05000000000000000000" pitchFamily="2" charset="2"/>
              <a:buChar char="ü"/>
            </a:pPr>
            <a:r>
              <a:rPr lang="en-US" sz="2000" dirty="0">
                <a:solidFill>
                  <a:srgbClr val="3B3B3B"/>
                </a:solidFill>
              </a:rPr>
              <a:t>Higher total profit</a:t>
            </a:r>
          </a:p>
          <a:p>
            <a:pPr marL="342900" indent="-342900" algn="just">
              <a:buFont typeface="Wingdings" panose="05000000000000000000" pitchFamily="2" charset="2"/>
              <a:buChar char="ü"/>
            </a:pPr>
            <a:r>
              <a:rPr lang="en-US" sz="2000" dirty="0">
                <a:solidFill>
                  <a:srgbClr val="3B3B3B"/>
                </a:solidFill>
              </a:rPr>
              <a:t>Higher reach in more cities</a:t>
            </a:r>
          </a:p>
          <a:p>
            <a:pPr marL="342900" indent="-342900" algn="just">
              <a:buFont typeface="Wingdings" panose="05000000000000000000" pitchFamily="2" charset="2"/>
              <a:buChar char="ü"/>
            </a:pPr>
            <a:r>
              <a:rPr lang="en-US" sz="2000" dirty="0">
                <a:solidFill>
                  <a:srgbClr val="3B3B3B"/>
                </a:solidFill>
              </a:rPr>
              <a:t>Consistent performance across age and income groups</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6FEC2986-C57A-1922-55F6-14629A4F4F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2867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AF663-E318-DDE9-7DA6-33E09F05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B8BCC-6057-8F8E-1A7E-049017E07318}"/>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Limitations &amp; Assumptions</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1A1370A1-98E6-58B4-FFC5-FFCAFB14D75B}"/>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500" dirty="0">
                <a:solidFill>
                  <a:srgbClr val="3B3B3B"/>
                </a:solidFill>
              </a:rPr>
              <a:t>No ride duration data available</a:t>
            </a:r>
          </a:p>
          <a:p>
            <a:pPr marL="457200" indent="-457200" algn="just">
              <a:buFont typeface="Arial" panose="020B0604020202020204" pitchFamily="34" charset="0"/>
              <a:buChar char="•"/>
            </a:pPr>
            <a:r>
              <a:rPr lang="en-US" sz="2500" dirty="0">
                <a:solidFill>
                  <a:srgbClr val="3B3B3B"/>
                </a:solidFill>
              </a:rPr>
              <a:t>Profit only calculated using price – cost</a:t>
            </a:r>
          </a:p>
          <a:p>
            <a:pPr marL="457200" indent="-457200" algn="just">
              <a:buFont typeface="Arial" panose="020B0604020202020204" pitchFamily="34" charset="0"/>
              <a:buChar char="•"/>
            </a:pPr>
            <a:r>
              <a:rPr lang="en-US" sz="2500" dirty="0">
                <a:solidFill>
                  <a:srgbClr val="3B3B3B"/>
                </a:solidFill>
              </a:rPr>
              <a:t>No driver – level or traffic data considered</a:t>
            </a:r>
          </a:p>
          <a:p>
            <a:pPr marL="457200" indent="-457200" algn="just">
              <a:buFont typeface="Arial" panose="020B0604020202020204" pitchFamily="34" charset="0"/>
              <a:buChar char="•"/>
            </a:pPr>
            <a:r>
              <a:rPr lang="en-US" sz="2500" dirty="0">
                <a:solidFill>
                  <a:srgbClr val="3B3B3B"/>
                </a:solidFill>
              </a:rPr>
              <a:t>User base per city may include overlapping customers</a:t>
            </a:r>
            <a:endParaRPr lang="en-US" sz="20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13E37F8-4A8A-2DC6-F3E4-492FBC4887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4407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B5C5D-9158-9532-BC3C-C9EC9D2A1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FE444-DB67-7951-58E1-07B90CD91010}"/>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Background</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561BFDC2-72AF-4C59-2552-7CC68900813C}"/>
              </a:ext>
            </a:extLst>
          </p:cNvPr>
          <p:cNvSpPr>
            <a:spLocks noGrp="1"/>
          </p:cNvSpPr>
          <p:nvPr>
            <p:ph type="subTitle" idx="1"/>
          </p:nvPr>
        </p:nvSpPr>
        <p:spPr>
          <a:xfrm rot="5400000">
            <a:off x="3335481" y="-1818410"/>
            <a:ext cx="5408468" cy="11300117"/>
          </a:xfrm>
        </p:spPr>
        <p:txBody>
          <a:bodyPr vert="vert270">
            <a:normAutofit/>
          </a:bodyPr>
          <a:lstStyle/>
          <a:p>
            <a:pPr algn="just"/>
            <a:endParaRPr lang="en-US" sz="2800" dirty="0">
              <a:solidFill>
                <a:srgbClr val="FF6600"/>
              </a:solidFill>
            </a:endParaRPr>
          </a:p>
          <a:p>
            <a:pPr marL="342900" indent="-342900" algn="just">
              <a:buFont typeface="Arial" panose="020B0604020202020204" pitchFamily="34" charset="0"/>
              <a:buChar char="•"/>
            </a:pPr>
            <a:r>
              <a:rPr lang="en-US" sz="2000" dirty="0">
                <a:solidFill>
                  <a:srgbClr val="3B3B3B"/>
                </a:solidFill>
              </a:rPr>
              <a:t>XYZ is a private equity firm in US. Due to remarkable growth in the cab industry in the last few years and multiple key players in the market, it is planning for an investment in the cab industry</a:t>
            </a:r>
          </a:p>
          <a:p>
            <a:pPr marL="342900" indent="-342900" algn="just">
              <a:buFont typeface="Arial" panose="020B0604020202020204" pitchFamily="34" charset="0"/>
              <a:buChar char="•"/>
            </a:pPr>
            <a:r>
              <a:rPr lang="en-US" sz="2000" dirty="0">
                <a:solidFill>
                  <a:srgbClr val="3B3B3B"/>
                </a:solidFill>
              </a:rPr>
              <a:t>It’s a private equity firm exploring opportunities in the cab sector</a:t>
            </a:r>
          </a:p>
          <a:p>
            <a:pPr marL="342900" indent="-342900" algn="just">
              <a:buFont typeface="Arial" panose="020B0604020202020204" pitchFamily="34" charset="0"/>
              <a:buChar char="•"/>
            </a:pPr>
            <a:r>
              <a:rPr lang="en-US" sz="2000" dirty="0">
                <a:solidFill>
                  <a:srgbClr val="3B3B3B"/>
                </a:solidFill>
              </a:rPr>
              <a:t>They need customer segmentation based on income and behavior</a:t>
            </a:r>
          </a:p>
          <a:p>
            <a:pPr algn="just"/>
            <a:endParaRPr lang="en-US" sz="2000" dirty="0">
              <a:solidFill>
                <a:srgbClr val="3B3B3B"/>
              </a:solidFill>
            </a:endParaRPr>
          </a:p>
          <a:p>
            <a:pPr marL="342900" indent="-342900" algn="just">
              <a:buFont typeface="Arial" panose="020B0604020202020204" pitchFamily="34" charset="0"/>
              <a:buChar char="•"/>
            </a:pPr>
            <a:endParaRPr lang="en-US" sz="2000" dirty="0">
              <a:solidFill>
                <a:srgbClr val="3B3B3B"/>
              </a:solidFill>
            </a:endParaRPr>
          </a:p>
          <a:p>
            <a:pPr algn="just"/>
            <a:r>
              <a:rPr lang="en-US" sz="2000" b="1" dirty="0">
                <a:solidFill>
                  <a:srgbClr val="3B3B3B"/>
                </a:solidFill>
              </a:rPr>
              <a:t>      Goal : To use historical data to derive market insights and suggest investment strategy</a:t>
            </a:r>
          </a:p>
          <a:p>
            <a:pPr marL="457200" indent="-457200" algn="just">
              <a:buFont typeface="Arial" panose="020B0604020202020204" pitchFamily="34" charset="0"/>
              <a:buChar char="•"/>
            </a:pP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A5D6AE74-0230-DF33-7173-E32FD11AF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9288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82B6-F7DC-6FBD-394C-3BC9FA583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0DA79-6956-0734-1784-676B1D0A8B9C}"/>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Conclusion</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7B03E9EB-B809-1185-7584-591C2570E1DC}"/>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500" dirty="0">
                <a:solidFill>
                  <a:srgbClr val="3B3B3B"/>
                </a:solidFill>
              </a:rPr>
              <a:t>Yellow cab shows stronger performance in profit, reach and customer base</a:t>
            </a:r>
          </a:p>
          <a:p>
            <a:pPr marL="457200" indent="-457200" algn="just">
              <a:buFont typeface="Arial" panose="020B0604020202020204" pitchFamily="34" charset="0"/>
              <a:buChar char="•"/>
            </a:pPr>
            <a:r>
              <a:rPr lang="en-US" sz="2500" dirty="0">
                <a:solidFill>
                  <a:srgbClr val="3B3B3B"/>
                </a:solidFill>
              </a:rPr>
              <a:t>Investment in yellow cab is likely to offer higher ROI</a:t>
            </a:r>
          </a:p>
          <a:p>
            <a:pPr marL="457200" indent="-457200" algn="just">
              <a:buFont typeface="Arial" panose="020B0604020202020204" pitchFamily="34" charset="0"/>
              <a:buChar char="•"/>
            </a:pPr>
            <a:r>
              <a:rPr lang="en-US" sz="2500" dirty="0">
                <a:solidFill>
                  <a:srgbClr val="3B3B3B"/>
                </a:solidFill>
              </a:rPr>
              <a:t>Analysis can be extended to operational efficiency, demand forecasting and cost control strategies</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34F09F56-8B81-B2D3-5A25-663EA71D5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3671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26F63-604A-7AE8-C770-ACC637745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83A94-8823-1D5C-FCA6-7C3C7C21C5E3}"/>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Future Scope</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E2D85C57-6257-08FB-B717-72758E7105C2}"/>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500" dirty="0">
                <a:solidFill>
                  <a:srgbClr val="3B3B3B"/>
                </a:solidFill>
              </a:rPr>
              <a:t>Time-series profit forecasting for both cab types</a:t>
            </a:r>
          </a:p>
          <a:p>
            <a:pPr marL="457200" indent="-457200" algn="just">
              <a:buFont typeface="Arial" panose="020B0604020202020204" pitchFamily="34" charset="0"/>
              <a:buChar char="•"/>
            </a:pPr>
            <a:r>
              <a:rPr lang="en-US" sz="2500" dirty="0">
                <a:solidFill>
                  <a:srgbClr val="3B3B3B"/>
                </a:solidFill>
              </a:rPr>
              <a:t>Adding ride duration for efficiency scoring</a:t>
            </a:r>
          </a:p>
          <a:p>
            <a:pPr marL="457200" indent="-457200" algn="just">
              <a:buFont typeface="Arial" panose="020B0604020202020204" pitchFamily="34" charset="0"/>
              <a:buChar char="•"/>
            </a:pPr>
            <a:r>
              <a:rPr lang="en-US" sz="2500" dirty="0">
                <a:solidFill>
                  <a:srgbClr val="3B3B3B"/>
                </a:solidFill>
              </a:rPr>
              <a:t>Deep customer segmentation using clustering</a:t>
            </a:r>
          </a:p>
          <a:p>
            <a:pPr marL="457200" indent="-457200" algn="just">
              <a:buFont typeface="Arial" panose="020B0604020202020204" pitchFamily="34" charset="0"/>
              <a:buChar char="•"/>
            </a:pPr>
            <a:r>
              <a:rPr lang="en-US" sz="2500" dirty="0">
                <a:solidFill>
                  <a:srgbClr val="3B3B3B"/>
                </a:solidFill>
              </a:rPr>
              <a:t>Competitor benchmarking with external data</a:t>
            </a:r>
          </a:p>
        </p:txBody>
      </p:sp>
      <p:pic>
        <p:nvPicPr>
          <p:cNvPr id="4" name="Picture 3">
            <a:extLst>
              <a:ext uri="{FF2B5EF4-FFF2-40B4-BE49-F238E27FC236}">
                <a16:creationId xmlns:a16="http://schemas.microsoft.com/office/drawing/2014/main" id="{25F4CB07-E012-6D5C-290E-9B791C1B7C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8043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3943-C55C-84BB-B972-58CF56DF9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8DDB8-AC2B-1155-CF22-AAEC2739043C}"/>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3028B69C-A67A-FC1B-F7DB-30CD926D8992}"/>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endParaRPr lang="en-US" sz="8000" b="1" dirty="0">
              <a:solidFill>
                <a:srgbClr val="FF6600"/>
              </a:solidFill>
            </a:endParaRPr>
          </a:p>
          <a:p>
            <a:r>
              <a:rPr lang="en-US" sz="10000" b="1" dirty="0">
                <a:solidFill>
                  <a:srgbClr val="FF6600"/>
                </a:solidFill>
              </a:rPr>
              <a:t>THANK YOU</a:t>
            </a:r>
          </a:p>
          <a:p>
            <a:endParaRPr lang="en-US" dirty="0">
              <a:solidFill>
                <a:srgbClr val="FF6600"/>
              </a:solidFill>
            </a:endParaRPr>
          </a:p>
        </p:txBody>
      </p:sp>
      <p:pic>
        <p:nvPicPr>
          <p:cNvPr id="4" name="Picture 3">
            <a:extLst>
              <a:ext uri="{FF2B5EF4-FFF2-40B4-BE49-F238E27FC236}">
                <a16:creationId xmlns:a16="http://schemas.microsoft.com/office/drawing/2014/main" id="{FCB0FE26-1BC2-B1DE-B973-85A786B885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952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962C4-F051-C7A3-145A-2F1B22BBE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2E307-D681-9007-2EA0-651FD8CDBF21}"/>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Objective</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9330E046-327D-B373-D4FE-B0FCA3AC47E5}"/>
              </a:ext>
            </a:extLst>
          </p:cNvPr>
          <p:cNvSpPr>
            <a:spLocks noGrp="1"/>
          </p:cNvSpPr>
          <p:nvPr>
            <p:ph type="subTitle" idx="1"/>
          </p:nvPr>
        </p:nvSpPr>
        <p:spPr>
          <a:xfrm rot="5400000">
            <a:off x="3538105" y="-1605394"/>
            <a:ext cx="5003223" cy="11300117"/>
          </a:xfrm>
        </p:spPr>
        <p:txBody>
          <a:bodyPr vert="vert270">
            <a:normAutofit/>
          </a:bodyPr>
          <a:lstStyle/>
          <a:p>
            <a:pPr algn="just"/>
            <a:endParaRPr lang="en-US" sz="2000" dirty="0">
              <a:solidFill>
                <a:srgbClr val="3B3B3B"/>
              </a:solidFill>
            </a:endParaRPr>
          </a:p>
          <a:p>
            <a:pPr marL="342900" indent="-342900" algn="just">
              <a:buFont typeface="Arial" panose="020B0604020202020204" pitchFamily="34" charset="0"/>
              <a:buChar char="•"/>
            </a:pPr>
            <a:r>
              <a:rPr lang="en-US" sz="2000" dirty="0">
                <a:solidFill>
                  <a:srgbClr val="3B3B3B"/>
                </a:solidFill>
              </a:rPr>
              <a:t>To understand customer behavior, pricing patterns, trip dynamics</a:t>
            </a:r>
          </a:p>
          <a:p>
            <a:pPr marL="342900" indent="-342900" algn="just">
              <a:buFont typeface="Arial" panose="020B0604020202020204" pitchFamily="34" charset="0"/>
              <a:buChar char="•"/>
            </a:pPr>
            <a:r>
              <a:rPr lang="en-US" sz="2000" dirty="0">
                <a:solidFill>
                  <a:srgbClr val="3B3B3B"/>
                </a:solidFill>
              </a:rPr>
              <a:t>Identify high-demand cities and profitable customer segments</a:t>
            </a:r>
          </a:p>
          <a:p>
            <a:pPr marL="342900" indent="-342900" algn="just">
              <a:buFont typeface="Arial" panose="020B0604020202020204" pitchFamily="34" charset="0"/>
              <a:buChar char="•"/>
            </a:pPr>
            <a:r>
              <a:rPr lang="en-US" sz="2000" dirty="0">
                <a:solidFill>
                  <a:srgbClr val="3B3B3B"/>
                </a:solidFill>
              </a:rPr>
              <a:t>Recommend strategic investment approaches</a:t>
            </a:r>
          </a:p>
          <a:p>
            <a:pPr marL="457200" indent="-457200" algn="just">
              <a:buFont typeface="Arial" panose="020B0604020202020204" pitchFamily="34" charset="0"/>
              <a:buChar char="•"/>
            </a:pPr>
            <a:endParaRPr lang="en-US" sz="3200" dirty="0">
              <a:solidFill>
                <a:srgbClr val="3B3B3B"/>
              </a:solidFill>
            </a:endParaRPr>
          </a:p>
          <a:p>
            <a:pPr algn="just"/>
            <a:r>
              <a:rPr lang="en-US" sz="2500" b="1" dirty="0">
                <a:solidFill>
                  <a:srgbClr val="3B3B3B"/>
                </a:solidFill>
              </a:rPr>
              <a:t>   Approach :</a:t>
            </a:r>
          </a:p>
          <a:p>
            <a:pPr marL="342900" indent="-342900" algn="just">
              <a:buFont typeface="Arial" panose="020B0604020202020204" pitchFamily="34" charset="0"/>
              <a:buChar char="•"/>
            </a:pPr>
            <a:r>
              <a:rPr lang="en-US" sz="2000" dirty="0">
                <a:solidFill>
                  <a:srgbClr val="3B3B3B"/>
                </a:solidFill>
              </a:rPr>
              <a:t>Data understanding</a:t>
            </a:r>
          </a:p>
          <a:p>
            <a:pPr marL="342900" indent="-342900" algn="just">
              <a:buFont typeface="Arial" panose="020B0604020202020204" pitchFamily="34" charset="0"/>
              <a:buChar char="•"/>
            </a:pPr>
            <a:r>
              <a:rPr lang="en-US" sz="2000" dirty="0">
                <a:solidFill>
                  <a:srgbClr val="3B3B3B"/>
                </a:solidFill>
              </a:rPr>
              <a:t>Forecasting profit</a:t>
            </a:r>
          </a:p>
          <a:p>
            <a:pPr marL="342900" indent="-342900" algn="just">
              <a:buFont typeface="Arial" panose="020B0604020202020204" pitchFamily="34" charset="0"/>
              <a:buChar char="•"/>
            </a:pPr>
            <a:r>
              <a:rPr lang="en-US" sz="2000" dirty="0">
                <a:solidFill>
                  <a:srgbClr val="3B3B3B"/>
                </a:solidFill>
              </a:rPr>
              <a:t>Finding out the most profitable cab company</a:t>
            </a:r>
          </a:p>
          <a:p>
            <a:pPr marL="342900" indent="-342900" algn="just">
              <a:buFont typeface="Arial" panose="020B0604020202020204" pitchFamily="34" charset="0"/>
              <a:buChar char="•"/>
            </a:pPr>
            <a:r>
              <a:rPr lang="en-US" sz="2000" dirty="0">
                <a:solidFill>
                  <a:srgbClr val="3B3B3B"/>
                </a:solidFill>
              </a:rPr>
              <a:t>Recommendations for investment and conclusion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597AE46-77B4-45F2-B28A-573D59A88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77999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8EA5A-1722-0A9B-9F92-4BE72E7BB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77E1F-39DA-A702-1CAE-DAB932B37EB4}"/>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Data Sources &amp; Overview</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704F1B3A-B33E-2399-AD2B-939149F9AEA3}"/>
              </a:ext>
            </a:extLst>
          </p:cNvPr>
          <p:cNvSpPr>
            <a:spLocks noGrp="1"/>
          </p:cNvSpPr>
          <p:nvPr>
            <p:ph type="subTitle" idx="1"/>
          </p:nvPr>
        </p:nvSpPr>
        <p:spPr>
          <a:xfrm rot="5400000">
            <a:off x="3122468" y="-1709304"/>
            <a:ext cx="5834498" cy="11300117"/>
          </a:xfrm>
        </p:spPr>
        <p:txBody>
          <a:bodyPr vert="vert270">
            <a:normAutofit/>
          </a:bodyPr>
          <a:lstStyle/>
          <a:p>
            <a:pPr algn="r"/>
            <a:endParaRPr lang="en-US" dirty="0">
              <a:solidFill>
                <a:srgbClr val="FF6600"/>
              </a:solidFill>
            </a:endParaRPr>
          </a:p>
          <a:p>
            <a:pPr marL="457200" indent="-457200" algn="just">
              <a:buFont typeface="Arial" panose="020B0604020202020204" pitchFamily="34" charset="0"/>
              <a:buChar char="•"/>
            </a:pPr>
            <a:endParaRPr lang="en-US" sz="2000" dirty="0">
              <a:solidFill>
                <a:srgbClr val="3B3B3B"/>
              </a:solidFill>
            </a:endParaRPr>
          </a:p>
          <a:p>
            <a:pPr marL="457200" indent="-457200" algn="just">
              <a:buFont typeface="Arial" panose="020B0604020202020204" pitchFamily="34" charset="0"/>
              <a:buChar char="•"/>
            </a:pPr>
            <a:r>
              <a:rPr lang="en-US" sz="2000" dirty="0">
                <a:solidFill>
                  <a:srgbClr val="3B3B3B"/>
                </a:solidFill>
              </a:rPr>
              <a:t>Cab data : ride details with cost, distance, profit</a:t>
            </a:r>
          </a:p>
          <a:p>
            <a:pPr marL="457200" indent="-457200" algn="just">
              <a:buFont typeface="Arial" panose="020B0604020202020204" pitchFamily="34" charset="0"/>
              <a:buChar char="•"/>
            </a:pPr>
            <a:r>
              <a:rPr lang="en-US" sz="2000" dirty="0">
                <a:solidFill>
                  <a:srgbClr val="3B3B3B"/>
                </a:solidFill>
              </a:rPr>
              <a:t>Transaction data : financial details of cab usage</a:t>
            </a:r>
          </a:p>
          <a:p>
            <a:pPr marL="457200" indent="-457200" algn="just">
              <a:buFont typeface="Arial" panose="020B0604020202020204" pitchFamily="34" charset="0"/>
              <a:buChar char="•"/>
            </a:pPr>
            <a:r>
              <a:rPr lang="en-US" sz="2000" dirty="0">
                <a:solidFill>
                  <a:srgbClr val="3B3B3B"/>
                </a:solidFill>
              </a:rPr>
              <a:t>City demographics (population, users)</a:t>
            </a:r>
          </a:p>
          <a:p>
            <a:pPr marL="457200" indent="-457200" algn="just">
              <a:buFont typeface="Arial" panose="020B0604020202020204" pitchFamily="34" charset="0"/>
              <a:buChar char="•"/>
            </a:pPr>
            <a:r>
              <a:rPr lang="en-US" sz="2000" dirty="0">
                <a:solidFill>
                  <a:srgbClr val="3B3B3B"/>
                </a:solidFill>
              </a:rPr>
              <a:t>Customer profiles (age, income, gender)</a:t>
            </a:r>
          </a:p>
          <a:p>
            <a:pPr marL="457200" indent="-457200" algn="just">
              <a:buFont typeface="Arial" panose="020B0604020202020204" pitchFamily="34" charset="0"/>
              <a:buChar char="•"/>
            </a:pPr>
            <a:r>
              <a:rPr lang="en-US" sz="2000" dirty="0">
                <a:solidFill>
                  <a:srgbClr val="3B3B3B"/>
                </a:solidFill>
              </a:rPr>
              <a:t>Timeframe of data : Jan 2016 – Dec 2018</a:t>
            </a:r>
          </a:p>
          <a:p>
            <a:pPr marL="457200" indent="-457200" algn="just">
              <a:buFont typeface="Arial" panose="020B0604020202020204" pitchFamily="34" charset="0"/>
              <a:buChar char="•"/>
            </a:pPr>
            <a:r>
              <a:rPr lang="en-US" sz="2000" dirty="0">
                <a:solidFill>
                  <a:srgbClr val="3B3B3B"/>
                </a:solidFill>
              </a:rPr>
              <a:t>Data was merged into a final data frame  using unique identifiers</a:t>
            </a:r>
          </a:p>
          <a:p>
            <a:pPr marL="457200" indent="-457200" algn="just">
              <a:buFont typeface="Arial" panose="020B0604020202020204" pitchFamily="34" charset="0"/>
              <a:buChar char="•"/>
            </a:pPr>
            <a:r>
              <a:rPr lang="en-US" sz="2000" dirty="0">
                <a:solidFill>
                  <a:srgbClr val="3B3B3B"/>
                </a:solidFill>
              </a:rPr>
              <a:t>359392 records with 16 features</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FDC61242-645B-A48E-DC1D-68CA19EAC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Freeform 86">
            <a:extLst>
              <a:ext uri="{FF2B5EF4-FFF2-40B4-BE49-F238E27FC236}">
                <a16:creationId xmlns:a16="http://schemas.microsoft.com/office/drawing/2014/main" id="{25FB5E9C-5F16-7840-91D4-0CA515F11B0A}"/>
              </a:ext>
            </a:extLst>
          </p:cNvPr>
          <p:cNvSpPr>
            <a:spLocks noEditPoints="1"/>
          </p:cNvSpPr>
          <p:nvPr/>
        </p:nvSpPr>
        <p:spPr bwMode="auto">
          <a:xfrm>
            <a:off x="6352484" y="1322967"/>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86">
            <a:extLst>
              <a:ext uri="{FF2B5EF4-FFF2-40B4-BE49-F238E27FC236}">
                <a16:creationId xmlns:a16="http://schemas.microsoft.com/office/drawing/2014/main" id="{A48BBFCE-C9BD-954E-8191-614CE084937B}"/>
              </a:ext>
            </a:extLst>
          </p:cNvPr>
          <p:cNvSpPr>
            <a:spLocks noEditPoints="1"/>
          </p:cNvSpPr>
          <p:nvPr/>
        </p:nvSpPr>
        <p:spPr bwMode="auto">
          <a:xfrm>
            <a:off x="7361784" y="1322967"/>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8290388" y="1322967"/>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86">
            <a:extLst>
              <a:ext uri="{FF2B5EF4-FFF2-40B4-BE49-F238E27FC236}">
                <a16:creationId xmlns:a16="http://schemas.microsoft.com/office/drawing/2014/main" id="{A48BBFCE-C9BD-954E-8191-614CE084937B}"/>
              </a:ext>
            </a:extLst>
          </p:cNvPr>
          <p:cNvSpPr>
            <a:spLocks noEditPoints="1"/>
          </p:cNvSpPr>
          <p:nvPr/>
        </p:nvSpPr>
        <p:spPr bwMode="auto">
          <a:xfrm>
            <a:off x="9281505" y="1322967"/>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0" name="Straight Arrow Connector 9">
            <a:extLst>
              <a:ext uri="{FF2B5EF4-FFF2-40B4-BE49-F238E27FC236}">
                <a16:creationId xmlns:a16="http://schemas.microsoft.com/office/drawing/2014/main" id="{7488709E-1536-E70F-49FE-CDF2DF6EEA5D}"/>
              </a:ext>
            </a:extLst>
          </p:cNvPr>
          <p:cNvCxnSpPr>
            <a:cxnSpLocks/>
          </p:cNvCxnSpPr>
          <p:nvPr/>
        </p:nvCxnSpPr>
        <p:spPr>
          <a:xfrm>
            <a:off x="6831979" y="2124941"/>
            <a:ext cx="1174995" cy="63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1C9502-6F49-05E8-5779-6F9475ECAB77}"/>
              </a:ext>
            </a:extLst>
          </p:cNvPr>
          <p:cNvCxnSpPr/>
          <p:nvPr/>
        </p:nvCxnSpPr>
        <p:spPr>
          <a:xfrm>
            <a:off x="7772400" y="2021032"/>
            <a:ext cx="301336" cy="73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7F69DE-0B2E-A928-9999-4FF11BC5BAAC}"/>
              </a:ext>
            </a:extLst>
          </p:cNvPr>
          <p:cNvCxnSpPr/>
          <p:nvPr/>
        </p:nvCxnSpPr>
        <p:spPr>
          <a:xfrm flipH="1">
            <a:off x="8136082" y="2024567"/>
            <a:ext cx="390870" cy="734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AF5FA89-310D-470A-D577-6F2D2FE00EA3}"/>
              </a:ext>
            </a:extLst>
          </p:cNvPr>
          <p:cNvCxnSpPr/>
          <p:nvPr/>
        </p:nvCxnSpPr>
        <p:spPr>
          <a:xfrm flipH="1">
            <a:off x="8172450" y="2021032"/>
            <a:ext cx="1418876" cy="737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86">
            <a:extLst>
              <a:ext uri="{FF2B5EF4-FFF2-40B4-BE49-F238E27FC236}">
                <a16:creationId xmlns:a16="http://schemas.microsoft.com/office/drawing/2014/main" id="{A48BBFCE-C9BD-954E-8191-614CE084937B}"/>
              </a:ext>
            </a:extLst>
          </p:cNvPr>
          <p:cNvSpPr>
            <a:spLocks noEditPoints="1"/>
          </p:cNvSpPr>
          <p:nvPr/>
        </p:nvSpPr>
        <p:spPr bwMode="auto">
          <a:xfrm>
            <a:off x="7826261" y="2873085"/>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Rectangle 19">
            <a:extLst>
              <a:ext uri="{FF2B5EF4-FFF2-40B4-BE49-F238E27FC236}">
                <a16:creationId xmlns:a16="http://schemas.microsoft.com/office/drawing/2014/main" id="{36BEC83B-2F89-743F-014C-EA21516D6BAC}"/>
              </a:ext>
            </a:extLst>
          </p:cNvPr>
          <p:cNvSpPr/>
          <p:nvPr/>
        </p:nvSpPr>
        <p:spPr>
          <a:xfrm>
            <a:off x="6202595" y="2010642"/>
            <a:ext cx="919420" cy="2182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cab.csv</a:t>
            </a:r>
          </a:p>
        </p:txBody>
      </p:sp>
      <p:sp>
        <p:nvSpPr>
          <p:cNvPr id="21" name="Rectangle 20">
            <a:extLst>
              <a:ext uri="{FF2B5EF4-FFF2-40B4-BE49-F238E27FC236}">
                <a16:creationId xmlns:a16="http://schemas.microsoft.com/office/drawing/2014/main" id="{2850CD78-224D-F3A9-90EE-06556B679257}"/>
              </a:ext>
            </a:extLst>
          </p:cNvPr>
          <p:cNvSpPr/>
          <p:nvPr/>
        </p:nvSpPr>
        <p:spPr>
          <a:xfrm>
            <a:off x="7419476" y="2021031"/>
            <a:ext cx="587498" cy="207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city.csv</a:t>
            </a:r>
          </a:p>
        </p:txBody>
      </p:sp>
      <p:sp>
        <p:nvSpPr>
          <p:cNvPr id="22" name="Rectangle 21">
            <a:extLst>
              <a:ext uri="{FF2B5EF4-FFF2-40B4-BE49-F238E27FC236}">
                <a16:creationId xmlns:a16="http://schemas.microsoft.com/office/drawing/2014/main" id="{214D7651-C509-5A10-9335-FEF918FB4C53}"/>
              </a:ext>
            </a:extLst>
          </p:cNvPr>
          <p:cNvSpPr/>
          <p:nvPr/>
        </p:nvSpPr>
        <p:spPr>
          <a:xfrm>
            <a:off x="8290387" y="2010642"/>
            <a:ext cx="765289" cy="2078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customer.csv</a:t>
            </a:r>
          </a:p>
        </p:txBody>
      </p:sp>
      <p:sp>
        <p:nvSpPr>
          <p:cNvPr id="23" name="Rectangle 22">
            <a:extLst>
              <a:ext uri="{FF2B5EF4-FFF2-40B4-BE49-F238E27FC236}">
                <a16:creationId xmlns:a16="http://schemas.microsoft.com/office/drawing/2014/main" id="{BDC2EFB7-4CCC-D36F-F57C-38A958CD905E}"/>
              </a:ext>
            </a:extLst>
          </p:cNvPr>
          <p:cNvSpPr/>
          <p:nvPr/>
        </p:nvSpPr>
        <p:spPr>
          <a:xfrm>
            <a:off x="9242109" y="2021032"/>
            <a:ext cx="883832" cy="197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transaction.csv</a:t>
            </a:r>
          </a:p>
        </p:txBody>
      </p:sp>
      <p:sp>
        <p:nvSpPr>
          <p:cNvPr id="24" name="Rectangle 23">
            <a:extLst>
              <a:ext uri="{FF2B5EF4-FFF2-40B4-BE49-F238E27FC236}">
                <a16:creationId xmlns:a16="http://schemas.microsoft.com/office/drawing/2014/main" id="{8F722696-53BF-0798-5CA3-90295CEDB518}"/>
              </a:ext>
            </a:extLst>
          </p:cNvPr>
          <p:cNvSpPr/>
          <p:nvPr/>
        </p:nvSpPr>
        <p:spPr>
          <a:xfrm>
            <a:off x="7772400" y="3553691"/>
            <a:ext cx="754552" cy="1818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Final data</a:t>
            </a:r>
          </a:p>
        </p:txBody>
      </p:sp>
    </p:spTree>
    <p:extLst>
      <p:ext uri="{BB962C8B-B14F-4D97-AF65-F5344CB8AC3E}">
        <p14:creationId xmlns:p14="http://schemas.microsoft.com/office/powerpoint/2010/main" val="84829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50627-A9DC-C42F-071A-A21ADC264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FA722-0BD2-D3A3-8077-31167228AD31}"/>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Data Preparation</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000D37A3-5DDB-7C32-1361-D993C78BEED6}"/>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Merged the cab data with transaction data on the common column ‘transaction ID’ using inner join and made a new data called as cab-transaction data</a:t>
            </a:r>
          </a:p>
          <a:p>
            <a:pPr marL="457200" indent="-457200" algn="just">
              <a:buFont typeface="Arial" panose="020B0604020202020204" pitchFamily="34" charset="0"/>
              <a:buChar char="•"/>
            </a:pPr>
            <a:r>
              <a:rPr lang="en-US" sz="2000" dirty="0">
                <a:solidFill>
                  <a:srgbClr val="3B3B3B"/>
                </a:solidFill>
              </a:rPr>
              <a:t>Then merged this new cab-transaction data with customer data on the common column ‘customer ID’ again using inner join and named it as cab-transaction-customer data</a:t>
            </a:r>
          </a:p>
          <a:p>
            <a:pPr marL="457200" indent="-457200" algn="just">
              <a:buFont typeface="Arial" panose="020B0604020202020204" pitchFamily="34" charset="0"/>
              <a:buChar char="•"/>
            </a:pPr>
            <a:r>
              <a:rPr lang="en-US" sz="2000" dirty="0">
                <a:solidFill>
                  <a:srgbClr val="3B3B3B"/>
                </a:solidFill>
              </a:rPr>
              <a:t>Then made a final data by merging this cab-transaction-customer data with city data on the common column ‘city’ using inner join and that is the final data with 359,392 rows with 16 columns in it</a:t>
            </a:r>
          </a:p>
          <a:p>
            <a:pPr marL="457200" indent="-457200" algn="just">
              <a:buFont typeface="Arial" panose="020B0604020202020204" pitchFamily="34" charset="0"/>
              <a:buChar char="•"/>
            </a:pPr>
            <a:r>
              <a:rPr lang="en-US" sz="2000" dirty="0">
                <a:solidFill>
                  <a:srgbClr val="3B3B3B"/>
                </a:solidFill>
              </a:rPr>
              <a:t>Cleaned the missing/null values and duplicates from the </a:t>
            </a:r>
            <a:r>
              <a:rPr lang="en-US" sz="2000">
                <a:solidFill>
                  <a:srgbClr val="3B3B3B"/>
                </a:solidFill>
              </a:rPr>
              <a:t>final data</a:t>
            </a:r>
            <a:endParaRPr lang="en-US" sz="2000" dirty="0">
              <a:solidFill>
                <a:srgbClr val="3B3B3B"/>
              </a:solidFill>
            </a:endParaRPr>
          </a:p>
          <a:p>
            <a:pPr marL="457200" indent="-457200" algn="just">
              <a:buFont typeface="Arial" panose="020B0604020202020204" pitchFamily="34" charset="0"/>
              <a:buChar char="•"/>
            </a:pPr>
            <a:r>
              <a:rPr lang="en-US" sz="2000" dirty="0">
                <a:solidFill>
                  <a:srgbClr val="3B3B3B"/>
                </a:solidFill>
              </a:rPr>
              <a:t>Treated outliers from price charged column using IQR method</a:t>
            </a:r>
          </a:p>
          <a:p>
            <a:pPr marL="457200" indent="-457200" algn="just">
              <a:buFont typeface="Arial" panose="020B0604020202020204" pitchFamily="34" charset="0"/>
              <a:buChar char="•"/>
            </a:pPr>
            <a:r>
              <a:rPr lang="en-US" sz="2000" dirty="0">
                <a:solidFill>
                  <a:srgbClr val="3B3B3B"/>
                </a:solidFill>
              </a:rPr>
              <a:t>Performed feature engineering on the ‘Date of Travel’ column and extracted the information of day, month and weekday</a:t>
            </a:r>
          </a:p>
          <a:p>
            <a:pPr marL="457200" indent="-457200" algn="just">
              <a:buFont typeface="Arial" panose="020B0604020202020204" pitchFamily="34" charset="0"/>
              <a:buChar char="•"/>
            </a:pPr>
            <a:r>
              <a:rPr lang="en-US" sz="2000" dirty="0">
                <a:solidFill>
                  <a:srgbClr val="3B3B3B"/>
                </a:solidFill>
              </a:rPr>
              <a:t>Classified income into three categories : low, middle and high</a:t>
            </a:r>
          </a:p>
          <a:p>
            <a:pPr marL="457200" indent="-457200" algn="just">
              <a:buFont typeface="Arial" panose="020B0604020202020204" pitchFamily="34" charset="0"/>
              <a:buChar char="•"/>
            </a:pPr>
            <a:endParaRPr lang="en-US" sz="20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8819BCDD-CE89-92FB-41A7-161D26595B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4071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603C2-A61F-8560-18F4-F291A1298B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DC5585-DE5F-4756-1D80-8FAF7D97C099}"/>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Assumptions for Data Quality</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42B94E86-7EEA-E3DA-408F-FA889350F75B}"/>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Unique keys (customer ID and transaction ID) are consistent across the files</a:t>
            </a:r>
          </a:p>
          <a:p>
            <a:pPr marL="457200" indent="-457200" algn="just">
              <a:buFont typeface="Arial" panose="020B0604020202020204" pitchFamily="34" charset="0"/>
              <a:buChar char="•"/>
            </a:pPr>
            <a:r>
              <a:rPr lang="en-US" sz="2000" dirty="0">
                <a:solidFill>
                  <a:srgbClr val="3B3B3B"/>
                </a:solidFill>
              </a:rPr>
              <a:t>Prices and cost are assumed to be in the same currency</a:t>
            </a:r>
          </a:p>
          <a:p>
            <a:pPr marL="457200" indent="-457200" algn="just">
              <a:buFont typeface="Arial" panose="020B0604020202020204" pitchFamily="34" charset="0"/>
              <a:buChar char="•"/>
            </a:pPr>
            <a:r>
              <a:rPr lang="en-US" sz="2000" dirty="0">
                <a:solidFill>
                  <a:srgbClr val="3B3B3B"/>
                </a:solidFill>
              </a:rPr>
              <a:t>No duplicate records were assumed post-join</a:t>
            </a:r>
          </a:p>
          <a:p>
            <a:pPr marL="457200" indent="-457200" algn="just">
              <a:buFont typeface="Arial" panose="020B0604020202020204" pitchFamily="34" charset="0"/>
              <a:buChar char="•"/>
            </a:pPr>
            <a:r>
              <a:rPr lang="en-US" sz="2000" dirty="0">
                <a:solidFill>
                  <a:srgbClr val="3B3B3B"/>
                </a:solidFill>
              </a:rPr>
              <a:t>Analyzed trip patterns, customer demographics and city trends</a:t>
            </a:r>
          </a:p>
          <a:p>
            <a:pPr marL="457200" indent="-457200" algn="just">
              <a:buFont typeface="Arial" panose="020B0604020202020204" pitchFamily="34" charset="0"/>
              <a:buChar char="•"/>
            </a:pPr>
            <a:r>
              <a:rPr lang="en-US" sz="2000" dirty="0">
                <a:solidFill>
                  <a:srgbClr val="3B3B3B"/>
                </a:solidFill>
              </a:rPr>
              <a:t>Focused on cost, profit, distance and customer retention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8F42CB2C-6348-0E35-88AB-CD836072CC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944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7B68-D266-2A89-393E-862ADC1F1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CB67F-0EE3-0FBF-7719-06613ACD9093}"/>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Tools Used and Approach Summary</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129646C9-94BA-3BCD-F183-A25BA0C86E9E}"/>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b="1" dirty="0">
                <a:solidFill>
                  <a:srgbClr val="3B3B3B"/>
                </a:solidFill>
              </a:rPr>
              <a:t>Tools:</a:t>
            </a:r>
          </a:p>
          <a:p>
            <a:pPr marL="457200" indent="-457200" algn="just">
              <a:buFont typeface="Wingdings" panose="05000000000000000000" pitchFamily="2" charset="2"/>
              <a:buChar char="ü"/>
            </a:pPr>
            <a:r>
              <a:rPr lang="en-US" sz="2000" dirty="0">
                <a:solidFill>
                  <a:srgbClr val="3B3B3B"/>
                </a:solidFill>
              </a:rPr>
              <a:t>Excel, Pivot tables, Charts (visualizations)            , MS Power point</a:t>
            </a:r>
          </a:p>
          <a:p>
            <a:pPr marL="457200" indent="-457200" algn="just">
              <a:buFont typeface="Wingdings" panose="05000000000000000000" pitchFamily="2" charset="2"/>
              <a:buChar char="ü"/>
            </a:pPr>
            <a:endParaRPr lang="en-US" sz="2000" dirty="0">
              <a:solidFill>
                <a:srgbClr val="3B3B3B"/>
              </a:solidFill>
            </a:endParaRPr>
          </a:p>
          <a:p>
            <a:pPr marL="457200" indent="-457200" algn="just">
              <a:buFont typeface="Arial" panose="020B0604020202020204" pitchFamily="34" charset="0"/>
              <a:buChar char="•"/>
            </a:pPr>
            <a:r>
              <a:rPr lang="en-US" sz="2000" b="1" dirty="0">
                <a:solidFill>
                  <a:srgbClr val="3B3B3B"/>
                </a:solidFill>
              </a:rPr>
              <a:t>Approach:</a:t>
            </a:r>
          </a:p>
          <a:p>
            <a:pPr marL="457200" indent="-457200" algn="just">
              <a:buFont typeface="Wingdings" panose="05000000000000000000" pitchFamily="2" charset="2"/>
              <a:buChar char="ü"/>
            </a:pPr>
            <a:r>
              <a:rPr lang="en-US" sz="2000" dirty="0">
                <a:solidFill>
                  <a:srgbClr val="3B3B3B"/>
                </a:solidFill>
              </a:rPr>
              <a:t>Data merging and cleaning</a:t>
            </a:r>
          </a:p>
          <a:p>
            <a:pPr marL="457200" indent="-457200" algn="just">
              <a:buFont typeface="Wingdings" panose="05000000000000000000" pitchFamily="2" charset="2"/>
              <a:buChar char="ü"/>
            </a:pPr>
            <a:r>
              <a:rPr lang="en-US" sz="2000" dirty="0">
                <a:solidFill>
                  <a:srgbClr val="3B3B3B"/>
                </a:solidFill>
              </a:rPr>
              <a:t>Feature Engineering</a:t>
            </a:r>
          </a:p>
          <a:p>
            <a:pPr marL="457200" indent="-457200" algn="just">
              <a:buFont typeface="Wingdings" panose="05000000000000000000" pitchFamily="2" charset="2"/>
              <a:buChar char="ü"/>
            </a:pPr>
            <a:r>
              <a:rPr lang="en-US" sz="2000" dirty="0">
                <a:solidFill>
                  <a:srgbClr val="3B3B3B"/>
                </a:solidFill>
              </a:rPr>
              <a:t>Exploratory visual analysis</a:t>
            </a:r>
          </a:p>
          <a:p>
            <a:pPr marL="457200" indent="-457200" algn="just">
              <a:buFont typeface="Wingdings" panose="05000000000000000000" pitchFamily="2" charset="2"/>
              <a:buChar char="ü"/>
            </a:pPr>
            <a:r>
              <a:rPr lang="en-US" sz="2000" dirty="0">
                <a:solidFill>
                  <a:srgbClr val="3B3B3B"/>
                </a:solidFill>
              </a:rPr>
              <a:t>Profit and customer behavior comparison by cab company</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FCFE82E-49DD-2C54-731B-2F20D0F3D0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Graphic 5" descr="Bar chart with solid fill">
            <a:extLst>
              <a:ext uri="{FF2B5EF4-FFF2-40B4-BE49-F238E27FC236}">
                <a16:creationId xmlns:a16="http://schemas.microsoft.com/office/drawing/2014/main" id="{49945261-038B-9EB6-5B28-5BF2F471F5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1599" y="1771291"/>
            <a:ext cx="609601" cy="471578"/>
          </a:xfrm>
          <a:prstGeom prst="rect">
            <a:avLst/>
          </a:prstGeom>
        </p:spPr>
      </p:pic>
    </p:spTree>
    <p:extLst>
      <p:ext uri="{BB962C8B-B14F-4D97-AF65-F5344CB8AC3E}">
        <p14:creationId xmlns:p14="http://schemas.microsoft.com/office/powerpoint/2010/main" val="37702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E88B-5A19-DCB6-BC2D-57E8EF9D4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D735C-842D-EB2D-0BF1-37B68277C0DA}"/>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Customer Gender Distribution</a:t>
            </a:r>
          </a:p>
        </p:txBody>
      </p:sp>
      <p:sp>
        <p:nvSpPr>
          <p:cNvPr id="3" name="Subtitle 2">
            <a:extLst>
              <a:ext uri="{FF2B5EF4-FFF2-40B4-BE49-F238E27FC236}">
                <a16:creationId xmlns:a16="http://schemas.microsoft.com/office/drawing/2014/main" id="{F124DEBD-3C63-B82F-D4AD-DCC1FC29003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E944C54E-931E-9EA1-0008-D4BEEFC8B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C07B1003-D1ED-9E26-ED9F-A8FEDB2EBD1B}"/>
              </a:ext>
            </a:extLst>
          </p:cNvPr>
          <p:cNvGraphicFramePr>
            <a:graphicFrameLocks/>
          </p:cNvGraphicFramePr>
          <p:nvPr>
            <p:extLst>
              <p:ext uri="{D42A27DB-BD31-4B8C-83A1-F6EECF244321}">
                <p14:modId xmlns:p14="http://schemas.microsoft.com/office/powerpoint/2010/main" val="1117189560"/>
              </p:ext>
            </p:extLst>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391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68BF5-2AF9-AE21-0224-5EF20BF92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D2216-C813-EEFC-FFE8-F9A8C42F01E1}"/>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Customer Distribution by Demographics</a:t>
            </a:r>
          </a:p>
        </p:txBody>
      </p:sp>
      <p:sp>
        <p:nvSpPr>
          <p:cNvPr id="3" name="Subtitle 2">
            <a:extLst>
              <a:ext uri="{FF2B5EF4-FFF2-40B4-BE49-F238E27FC236}">
                <a16:creationId xmlns:a16="http://schemas.microsoft.com/office/drawing/2014/main" id="{7D8276A5-40DE-D4D0-298C-311E4244768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63DDABB4-45F3-BF30-072F-334FD0D8B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8" name="Chart 7">
            <a:extLst>
              <a:ext uri="{FF2B5EF4-FFF2-40B4-BE49-F238E27FC236}">
                <a16:creationId xmlns:a16="http://schemas.microsoft.com/office/drawing/2014/main" id="{4E229C09-F835-824E-C68A-8D24E5C83FC2}"/>
              </a:ext>
            </a:extLst>
          </p:cNvPr>
          <p:cNvGraphicFramePr>
            <a:graphicFrameLocks/>
          </p:cNvGraphicFramePr>
          <p:nvPr>
            <p:extLst>
              <p:ext uri="{D42A27DB-BD31-4B8C-83A1-F6EECF244321}">
                <p14:modId xmlns:p14="http://schemas.microsoft.com/office/powerpoint/2010/main" val="483971302"/>
              </p:ext>
            </p:extLst>
          </p:nvPr>
        </p:nvGraphicFramePr>
        <p:xfrm>
          <a:off x="2099094" y="1121435"/>
          <a:ext cx="7752272"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8026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981</TotalTime>
  <Words>766</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Background   </vt:lpstr>
      <vt:lpstr>Objective   </vt:lpstr>
      <vt:lpstr>Data Sources &amp; Overview   </vt:lpstr>
      <vt:lpstr>Data Preparation  </vt:lpstr>
      <vt:lpstr>Assumptions for Data Quality  </vt:lpstr>
      <vt:lpstr>Tools Used and Approach Summary  </vt:lpstr>
      <vt:lpstr>Customer Gender Distribution</vt:lpstr>
      <vt:lpstr>Customer Distribution by Demographics</vt:lpstr>
      <vt:lpstr>Customer Distribution by Age Group </vt:lpstr>
      <vt:lpstr>Total Profit by Cab Type</vt:lpstr>
      <vt:lpstr>Average Profit per KM by Cab Type</vt:lpstr>
      <vt:lpstr>Year Wise Profit Analysis By Cab Type</vt:lpstr>
      <vt:lpstr>City Wise Customer Reach for Yellow &amp; Pink</vt:lpstr>
      <vt:lpstr>Profit Contribution By Income Group</vt:lpstr>
      <vt:lpstr>Monthly Trend of Profits</vt:lpstr>
      <vt:lpstr>Key Insights Summary  </vt:lpstr>
      <vt:lpstr>Investment Recommendation  </vt:lpstr>
      <vt:lpstr>Limitations &amp; Assumptions  </vt:lpstr>
      <vt:lpstr>Conclusion  </vt:lpstr>
      <vt:lpstr>Future Scope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ROY</dc:creator>
  <cp:lastModifiedBy>ANKITA ROY</cp:lastModifiedBy>
  <cp:revision>13</cp:revision>
  <dcterms:created xsi:type="dcterms:W3CDTF">2025-04-28T13:14:39Z</dcterms:created>
  <dcterms:modified xsi:type="dcterms:W3CDTF">2025-06-18T13:22:51Z</dcterms:modified>
</cp:coreProperties>
</file>