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1" r:id="rId3"/>
    <p:sldId id="301" r:id="rId4"/>
    <p:sldId id="272" r:id="rId5"/>
    <p:sldId id="302" r:id="rId6"/>
    <p:sldId id="303" r:id="rId7"/>
    <p:sldId id="304" r:id="rId8"/>
    <p:sldId id="273" r:id="rId9"/>
    <p:sldId id="284" r:id="rId10"/>
    <p:sldId id="285" r:id="rId11"/>
    <p:sldId id="300" r:id="rId12"/>
    <p:sldId id="286" r:id="rId13"/>
    <p:sldId id="306" r:id="rId14"/>
    <p:sldId id="287" r:id="rId15"/>
    <p:sldId id="288" r:id="rId16"/>
    <p:sldId id="291" r:id="rId17"/>
    <p:sldId id="305" r:id="rId18"/>
    <p:sldId id="292" r:id="rId19"/>
    <p:sldId id="307" r:id="rId20"/>
    <p:sldId id="308" r:id="rId21"/>
    <p:sldId id="309" r:id="rId22"/>
    <p:sldId id="293" r:id="rId23"/>
    <p:sldId id="297" r:id="rId24"/>
    <p:sldId id="298" r:id="rId25"/>
    <p:sldId id="29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56"/>
  </p:normalViewPr>
  <p:slideViewPr>
    <p:cSldViewPr snapToGrid="0">
      <p:cViewPr varScale="1">
        <p:scale>
          <a:sx n="83" d="100"/>
          <a:sy n="83" d="100"/>
        </p:scale>
        <p:origin x="3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INTERNSHIP%20DATA\FINAL%20PROJECT\Healthcare_dataset.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INTERNSHIP%20DATA\FINAL%20PROJECT\Healthcare_dataset.csv"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INTERNSHIP%20DATA\WEEK%202+3%20PROJECT,PPT\merged_outpu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INTERNSHIP%20DATA\FINAL%20PROJECT\Healthcare_dataset.csv"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INTERNSHIP%20DATA\WEEK%202+3%20PROJECT,PPT\merged_output.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INTERNSHIP%20DATA\FINAL%20PROJECT\Healthcare_dataset.csv"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file:///D:\INTERNSHIP%20DATA\FINAL%20PROJECT\Healthcare_dataset.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INTERNSHIP%20DATA\FINAL%20PROJECT\Healthcare_dataset.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INTERNSHIP%20DATA\FINAL%20PROJECT\Healthcare_dataset.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INTERNSHIP%20DATA\WEEK%202+3%20PROJECT,PPT\merged_outpu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INTERNSHIP%20DATA\FINAL%20PROJECT\Healthcare_dataset.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INTERNSHIP%20DATA\WEEK%202+3%20PROJECT,PPT\merged_outpu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INTERNSHIP%20DATA\FINAL%20PROJECT\Healthcare_dataset.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INTERNSHIP%20DATA\WEEK%202+3%20PROJECT,PPT\merged_outpu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100" b="1" dirty="0"/>
              <a:t>% OF</a:t>
            </a:r>
            <a:r>
              <a:rPr lang="en-US" sz="2100" b="1" baseline="0" dirty="0"/>
              <a:t> PERSISTENCY FLAG</a:t>
            </a:r>
            <a:endParaRPr lang="en-US" sz="21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Sheet1!$I$3</c:f>
              <c:strCache>
                <c:ptCount val="1"/>
                <c:pt idx="0">
                  <c:v>%</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498-4653-AABE-FB96C2247A2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498-4653-AABE-FB96C2247A22}"/>
              </c:ext>
            </c:extLst>
          </c:dPt>
          <c:dLbls>
            <c:dLbl>
              <c:idx val="0"/>
              <c:layout>
                <c:manualLayout>
                  <c:x val="1.7985783027121609E-2"/>
                  <c:y val="3.0526757072032663E-2"/>
                </c:manualLayout>
              </c:layout>
              <c:tx>
                <c:rich>
                  <a:bodyPr/>
                  <a:lstStyle/>
                  <a:p>
                    <a:r>
                      <a:rPr lang="en-US"/>
                      <a:t>62.35%</a:t>
                    </a:r>
                  </a:p>
                </c:rich>
              </c:tx>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498-4653-AABE-FB96C2247A22}"/>
                </c:ext>
              </c:extLst>
            </c:dLbl>
            <c:dLbl>
              <c:idx val="1"/>
              <c:layout>
                <c:manualLayout>
                  <c:x val="-3.4041994750656167E-3"/>
                  <c:y val="-3.3904928550597839E-2"/>
                </c:manualLayout>
              </c:layout>
              <c:tx>
                <c:rich>
                  <a:bodyPr/>
                  <a:lstStyle/>
                  <a:p>
                    <a:r>
                      <a:rPr lang="en-US"/>
                      <a:t>37.65%</a:t>
                    </a:r>
                  </a:p>
                </c:rich>
              </c:tx>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498-4653-AABE-FB96C2247A2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Sheet1!$H$4:$H$5</c:f>
              <c:strCache>
                <c:ptCount val="2"/>
                <c:pt idx="0">
                  <c:v>Non-Persistent</c:v>
                </c:pt>
                <c:pt idx="1">
                  <c:v>Persistent</c:v>
                </c:pt>
              </c:strCache>
            </c:strRef>
          </c:cat>
          <c:val>
            <c:numRef>
              <c:f>Sheet1!$I$4:$I$5</c:f>
              <c:numCache>
                <c:formatCode>0.00</c:formatCode>
                <c:ptCount val="2"/>
                <c:pt idx="0">
                  <c:v>62.353971962616825</c:v>
                </c:pt>
                <c:pt idx="1">
                  <c:v>37.646028037383175</c:v>
                </c:pt>
              </c:numCache>
            </c:numRef>
          </c:val>
          <c:extLst>
            <c:ext xmlns:c16="http://schemas.microsoft.com/office/drawing/2014/chart" uri="{C3380CC4-5D6E-409C-BE32-E72D297353CC}">
              <c16:uniqueId val="{00000004-8498-4653-AABE-FB96C2247A22}"/>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100" b="1" dirty="0"/>
              <a:t>SUM</a:t>
            </a:r>
            <a:r>
              <a:rPr lang="en-US" sz="2100" b="1" baseline="0" dirty="0"/>
              <a:t> OF DEXA FREQUENCY DURING Rx</a:t>
            </a:r>
            <a:endParaRPr lang="en-US" sz="21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Sheet1!$E$52</c:f>
              <c:strCache>
                <c:ptCount val="1"/>
                <c:pt idx="0">
                  <c:v>Sum of Dexa_Freq_During_Rx</c:v>
                </c:pt>
              </c:strCache>
            </c:strRef>
          </c:tx>
          <c:spPr>
            <a:solidFill>
              <a:schemeClr val="accent1"/>
            </a:solidFill>
            <a:ln>
              <a:noFill/>
            </a:ln>
            <a:effectLst/>
          </c:spPr>
          <c:invertIfNegative val="0"/>
          <c:cat>
            <c:strRef>
              <c:f>Sheet1!$D$53:$D$54</c:f>
              <c:strCache>
                <c:ptCount val="2"/>
                <c:pt idx="0">
                  <c:v>Non-Persistent</c:v>
                </c:pt>
                <c:pt idx="1">
                  <c:v>Persistent</c:v>
                </c:pt>
              </c:strCache>
            </c:strRef>
          </c:cat>
          <c:val>
            <c:numRef>
              <c:f>Sheet1!$E$53:$E$54</c:f>
              <c:numCache>
                <c:formatCode>General</c:formatCode>
                <c:ptCount val="2"/>
                <c:pt idx="0">
                  <c:v>1915</c:v>
                </c:pt>
                <c:pt idx="1">
                  <c:v>8412</c:v>
                </c:pt>
              </c:numCache>
            </c:numRef>
          </c:val>
          <c:extLst>
            <c:ext xmlns:c16="http://schemas.microsoft.com/office/drawing/2014/chart" uri="{C3380CC4-5D6E-409C-BE32-E72D297353CC}">
              <c16:uniqueId val="{00000000-0BBF-4F02-A356-AE0871A69DD3}"/>
            </c:ext>
          </c:extLst>
        </c:ser>
        <c:dLbls>
          <c:showLegendKey val="0"/>
          <c:showVal val="0"/>
          <c:showCatName val="0"/>
          <c:showSerName val="0"/>
          <c:showPercent val="0"/>
          <c:showBubbleSize val="0"/>
        </c:dLbls>
        <c:gapWidth val="219"/>
        <c:overlap val="-27"/>
        <c:axId val="973079039"/>
        <c:axId val="973076639"/>
      </c:barChart>
      <c:catAx>
        <c:axId val="9730790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3076639"/>
        <c:crosses val="autoZero"/>
        <c:auto val="1"/>
        <c:lblAlgn val="ctr"/>
        <c:lblOffset val="100"/>
        <c:noMultiLvlLbl val="0"/>
      </c:catAx>
      <c:valAx>
        <c:axId val="9730766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307903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dLblPos val="outEnd"/>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COUNT OF PERSISTENCY FLAG</a:t>
            </a:r>
            <a:r>
              <a:rPr lang="en-US" baseline="0" dirty="0"/>
              <a:t> BASED ON GENDER</a:t>
            </a:r>
            <a:endParaRPr lang="en-US"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Sheet1!$E$61</c:f>
              <c:strCache>
                <c:ptCount val="1"/>
                <c:pt idx="0">
                  <c:v>Count of Persistency_Flag</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5ACF-48DC-A945-7BEEAEE0F1A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5ACF-48DC-A945-7BEEAEE0F1AC}"/>
              </c:ext>
            </c:extLst>
          </c:dPt>
          <c:dLbls>
            <c:dLbl>
              <c:idx val="0"/>
              <c:layout>
                <c:manualLayout>
                  <c:x val="9.74163965620954E-2"/>
                  <c:y val="-4.7900854996771623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ACF-48DC-A945-7BEEAEE0F1AC}"/>
                </c:ext>
              </c:extLst>
            </c:dLbl>
            <c:dLbl>
              <c:idx val="1"/>
              <c:layout>
                <c:manualLayout>
                  <c:x val="-0.11027002306907477"/>
                  <c:y val="3.9705786809292397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ACF-48DC-A945-7BEEAEE0F1A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Sheet1!$D$62:$D$63</c:f>
              <c:strCache>
                <c:ptCount val="2"/>
                <c:pt idx="0">
                  <c:v>Female</c:v>
                </c:pt>
                <c:pt idx="1">
                  <c:v>Male</c:v>
                </c:pt>
              </c:strCache>
            </c:strRef>
          </c:cat>
          <c:val>
            <c:numRef>
              <c:f>Sheet1!$E$62:$E$63</c:f>
              <c:numCache>
                <c:formatCode>General</c:formatCode>
                <c:ptCount val="2"/>
                <c:pt idx="0">
                  <c:v>3230</c:v>
                </c:pt>
                <c:pt idx="1">
                  <c:v>194</c:v>
                </c:pt>
              </c:numCache>
            </c:numRef>
          </c:val>
          <c:extLst>
            <c:ext xmlns:c16="http://schemas.microsoft.com/office/drawing/2014/chart" uri="{C3380CC4-5D6E-409C-BE32-E72D297353CC}">
              <c16:uniqueId val="{00000004-5ACF-48DC-A945-7BEEAEE0F1AC}"/>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dLblPos val="outEnd"/>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100" b="1" dirty="0"/>
              <a:t>COUNT OF PERSISTENCY FLAG BASED ON RACE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Sheet1!$E$72</c:f>
              <c:strCache>
                <c:ptCount val="1"/>
                <c:pt idx="0">
                  <c:v>Count of Persistency_Flag</c:v>
                </c:pt>
              </c:strCache>
            </c:strRef>
          </c:tx>
          <c:spPr>
            <a:solidFill>
              <a:schemeClr val="accent1"/>
            </a:solidFill>
            <a:ln>
              <a:noFill/>
            </a:ln>
            <a:effectLst/>
          </c:spPr>
          <c:invertIfNegative val="0"/>
          <c:cat>
            <c:strRef>
              <c:f>Sheet1!$D$73:$D$76</c:f>
              <c:strCache>
                <c:ptCount val="4"/>
                <c:pt idx="0">
                  <c:v>African American</c:v>
                </c:pt>
                <c:pt idx="1">
                  <c:v>Asian</c:v>
                </c:pt>
                <c:pt idx="2">
                  <c:v>Caucasian</c:v>
                </c:pt>
                <c:pt idx="3">
                  <c:v>Other/Unknown</c:v>
                </c:pt>
              </c:strCache>
            </c:strRef>
          </c:cat>
          <c:val>
            <c:numRef>
              <c:f>Sheet1!$E$73:$E$76</c:f>
              <c:numCache>
                <c:formatCode>General</c:formatCode>
                <c:ptCount val="4"/>
                <c:pt idx="0">
                  <c:v>95</c:v>
                </c:pt>
                <c:pt idx="1">
                  <c:v>84</c:v>
                </c:pt>
                <c:pt idx="2">
                  <c:v>3148</c:v>
                </c:pt>
                <c:pt idx="3">
                  <c:v>97</c:v>
                </c:pt>
              </c:numCache>
            </c:numRef>
          </c:val>
          <c:extLst>
            <c:ext xmlns:c16="http://schemas.microsoft.com/office/drawing/2014/chart" uri="{C3380CC4-5D6E-409C-BE32-E72D297353CC}">
              <c16:uniqueId val="{00000000-7131-4659-9CC1-78227FFD1400}"/>
            </c:ext>
          </c:extLst>
        </c:ser>
        <c:dLbls>
          <c:showLegendKey val="0"/>
          <c:showVal val="0"/>
          <c:showCatName val="0"/>
          <c:showSerName val="0"/>
          <c:showPercent val="0"/>
          <c:showBubbleSize val="0"/>
        </c:dLbls>
        <c:gapWidth val="219"/>
        <c:overlap val="-27"/>
        <c:axId val="974685759"/>
        <c:axId val="974684319"/>
      </c:barChart>
      <c:catAx>
        <c:axId val="9746857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4684319"/>
        <c:crosses val="autoZero"/>
        <c:auto val="1"/>
        <c:lblAlgn val="ctr"/>
        <c:lblOffset val="100"/>
        <c:noMultiLvlLbl val="0"/>
      </c:catAx>
      <c:valAx>
        <c:axId val="9746843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468575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100" b="1" dirty="0"/>
              <a:t>GENDER</a:t>
            </a:r>
            <a:r>
              <a:rPr lang="en-US" sz="2100" b="1" baseline="0" dirty="0"/>
              <a:t> BASED</a:t>
            </a:r>
            <a:endParaRPr lang="en-US" sz="21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Sheet1!$I$12</c:f>
              <c:strCache>
                <c:ptCount val="1"/>
                <c:pt idx="0">
                  <c:v>%</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591-4776-8BB0-D5BF48F9C7F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591-4776-8BB0-D5BF48F9C7F5}"/>
              </c:ext>
            </c:extLst>
          </c:dPt>
          <c:dLbls>
            <c:dLbl>
              <c:idx val="0"/>
              <c:layout>
                <c:manualLayout>
                  <c:x val="0.13966097987751522"/>
                  <c:y val="-0.13841754155730535"/>
                </c:manualLayout>
              </c:layout>
              <c:tx>
                <c:rich>
                  <a:bodyPr/>
                  <a:lstStyle/>
                  <a:p>
                    <a:r>
                      <a:rPr lang="en-US"/>
                      <a:t>94.33%</a:t>
                    </a:r>
                  </a:p>
                </c:rich>
              </c:tx>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2591-4776-8BB0-D5BF48F9C7F5}"/>
                </c:ext>
              </c:extLst>
            </c:dLbl>
            <c:dLbl>
              <c:idx val="1"/>
              <c:layout>
                <c:manualLayout>
                  <c:x val="-1.3982502187226596E-2"/>
                  <c:y val="-1.1951370662000584E-2"/>
                </c:manualLayout>
              </c:layout>
              <c:tx>
                <c:rich>
                  <a:bodyPr/>
                  <a:lstStyle/>
                  <a:p>
                    <a:r>
                      <a:rPr lang="en-US"/>
                      <a:t>5.67%</a:t>
                    </a:r>
                  </a:p>
                </c:rich>
              </c:tx>
              <c:dLblPos val="bestFi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2591-4776-8BB0-D5BF48F9C7F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Sheet1!$H$13:$H$14</c:f>
              <c:strCache>
                <c:ptCount val="2"/>
                <c:pt idx="0">
                  <c:v>Female</c:v>
                </c:pt>
                <c:pt idx="1">
                  <c:v>Male</c:v>
                </c:pt>
              </c:strCache>
            </c:strRef>
          </c:cat>
          <c:val>
            <c:numRef>
              <c:f>Sheet1!$I$13:$I$14</c:f>
              <c:numCache>
                <c:formatCode>0.00</c:formatCode>
                <c:ptCount val="2"/>
                <c:pt idx="0">
                  <c:v>94.334112149532714</c:v>
                </c:pt>
                <c:pt idx="1">
                  <c:v>5.66588785046729</c:v>
                </c:pt>
              </c:numCache>
            </c:numRef>
          </c:val>
          <c:extLst>
            <c:ext xmlns:c16="http://schemas.microsoft.com/office/drawing/2014/chart" uri="{C3380CC4-5D6E-409C-BE32-E72D297353CC}">
              <c16:uniqueId val="{00000004-2591-4776-8BB0-D5BF48F9C7F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100" b="1" dirty="0"/>
              <a:t>GENDER</a:t>
            </a:r>
            <a:r>
              <a:rPr lang="en-US" sz="2100" b="1" baseline="0" dirty="0"/>
              <a:t> BASED</a:t>
            </a:r>
            <a:endParaRPr lang="en-US" sz="21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dLbls>
          <c:dLblPos val="bestFit"/>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2100" dirty="0"/>
              <a:t>COUNT</a:t>
            </a:r>
            <a:r>
              <a:rPr lang="en-US" sz="2100" baseline="0" dirty="0"/>
              <a:t> OF RACE</a:t>
            </a:r>
            <a:endParaRPr lang="en-US" sz="2100"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Sheet1!$E$27</c:f>
              <c:strCache>
                <c:ptCount val="1"/>
                <c:pt idx="0">
                  <c:v>Count of Race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Sheet1!$D$28:$D$31</c:f>
              <c:strCache>
                <c:ptCount val="4"/>
                <c:pt idx="0">
                  <c:v>African American</c:v>
                </c:pt>
                <c:pt idx="1">
                  <c:v>Asian</c:v>
                </c:pt>
                <c:pt idx="2">
                  <c:v>Caucasian</c:v>
                </c:pt>
                <c:pt idx="3">
                  <c:v>Other/Unknown</c:v>
                </c:pt>
              </c:strCache>
            </c:strRef>
          </c:cat>
          <c:val>
            <c:numRef>
              <c:f>Sheet1!$E$28:$E$31</c:f>
              <c:numCache>
                <c:formatCode>General</c:formatCode>
                <c:ptCount val="4"/>
                <c:pt idx="0">
                  <c:v>95</c:v>
                </c:pt>
                <c:pt idx="1">
                  <c:v>84</c:v>
                </c:pt>
                <c:pt idx="2">
                  <c:v>3148</c:v>
                </c:pt>
                <c:pt idx="3">
                  <c:v>97</c:v>
                </c:pt>
              </c:numCache>
            </c:numRef>
          </c:val>
          <c:extLst>
            <c:ext xmlns:c16="http://schemas.microsoft.com/office/drawing/2014/chart" uri="{C3380CC4-5D6E-409C-BE32-E72D297353CC}">
              <c16:uniqueId val="{00000000-E0D9-42F4-9BBA-983467B28773}"/>
            </c:ext>
          </c:extLst>
        </c:ser>
        <c:dLbls>
          <c:dLblPos val="inEnd"/>
          <c:showLegendKey val="0"/>
          <c:showVal val="1"/>
          <c:showCatName val="0"/>
          <c:showSerName val="0"/>
          <c:showPercent val="0"/>
          <c:showBubbleSize val="0"/>
        </c:dLbls>
        <c:gapWidth val="65"/>
        <c:axId val="630214879"/>
        <c:axId val="630215839"/>
      </c:barChart>
      <c:catAx>
        <c:axId val="63021487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630215839"/>
        <c:crosses val="autoZero"/>
        <c:auto val="1"/>
        <c:lblAlgn val="ctr"/>
        <c:lblOffset val="100"/>
        <c:noMultiLvlLbl val="0"/>
      </c:catAx>
      <c:valAx>
        <c:axId val="630215839"/>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630214879"/>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dLblPos val="outEnd"/>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ETHNICITY</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Sheet1!$E$41</c:f>
              <c:strCache>
                <c:ptCount val="1"/>
                <c:pt idx="0">
                  <c:v>Count of Ethnicity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Sheet1!$D$42:$D$44</c:f>
              <c:strCache>
                <c:ptCount val="3"/>
                <c:pt idx="0">
                  <c:v>Hispanic</c:v>
                </c:pt>
                <c:pt idx="1">
                  <c:v>Not Hispanic</c:v>
                </c:pt>
                <c:pt idx="2">
                  <c:v>Unknown</c:v>
                </c:pt>
              </c:strCache>
            </c:strRef>
          </c:cat>
          <c:val>
            <c:numRef>
              <c:f>Sheet1!$E$42:$E$44</c:f>
              <c:numCache>
                <c:formatCode>General</c:formatCode>
                <c:ptCount val="3"/>
                <c:pt idx="0">
                  <c:v>98</c:v>
                </c:pt>
                <c:pt idx="1">
                  <c:v>3235</c:v>
                </c:pt>
                <c:pt idx="2">
                  <c:v>91</c:v>
                </c:pt>
              </c:numCache>
            </c:numRef>
          </c:val>
          <c:extLst>
            <c:ext xmlns:c16="http://schemas.microsoft.com/office/drawing/2014/chart" uri="{C3380CC4-5D6E-409C-BE32-E72D297353CC}">
              <c16:uniqueId val="{00000000-E880-416C-BD99-957E03835018}"/>
            </c:ext>
          </c:extLst>
        </c:ser>
        <c:dLbls>
          <c:dLblPos val="inEnd"/>
          <c:showLegendKey val="0"/>
          <c:showVal val="1"/>
          <c:showCatName val="0"/>
          <c:showSerName val="0"/>
          <c:showPercent val="0"/>
          <c:showBubbleSize val="0"/>
        </c:dLbls>
        <c:gapWidth val="100"/>
        <c:overlap val="-24"/>
        <c:axId val="899225599"/>
        <c:axId val="899227039"/>
      </c:barChart>
      <c:catAx>
        <c:axId val="899225599"/>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99227039"/>
        <c:crosses val="autoZero"/>
        <c:auto val="1"/>
        <c:lblAlgn val="ctr"/>
        <c:lblOffset val="100"/>
        <c:noMultiLvlLbl val="0"/>
      </c:catAx>
      <c:valAx>
        <c:axId val="8992270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9922559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dLblPos val="outEnd"/>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100" b="1" dirty="0"/>
              <a:t>COUNT</a:t>
            </a:r>
            <a:r>
              <a:rPr lang="en-US" sz="2100" b="1" baseline="0" dirty="0"/>
              <a:t> OF AGE BUCKET</a:t>
            </a:r>
            <a:endParaRPr lang="en-US" sz="21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Sheet1!$F$1</c:f>
              <c:strCache>
                <c:ptCount val="1"/>
                <c:pt idx="0">
                  <c:v>Count of Age_Bucket</c:v>
                </c:pt>
              </c:strCache>
            </c:strRef>
          </c:tx>
          <c:spPr>
            <a:solidFill>
              <a:schemeClr val="accent1"/>
            </a:solidFill>
            <a:ln>
              <a:noFill/>
            </a:ln>
            <a:effectLst/>
          </c:spPr>
          <c:invertIfNegative val="0"/>
          <c:cat>
            <c:strRef>
              <c:f>Sheet1!$E$2:$E$5</c:f>
              <c:strCache>
                <c:ptCount val="4"/>
                <c:pt idx="0">
                  <c:v>&lt;55</c:v>
                </c:pt>
                <c:pt idx="1">
                  <c:v>&gt;75</c:v>
                </c:pt>
                <c:pt idx="2">
                  <c:v>55-65</c:v>
                </c:pt>
                <c:pt idx="3">
                  <c:v>65-75</c:v>
                </c:pt>
              </c:strCache>
            </c:strRef>
          </c:cat>
          <c:val>
            <c:numRef>
              <c:f>Sheet1!$F$2:$F$5</c:f>
              <c:numCache>
                <c:formatCode>General</c:formatCode>
                <c:ptCount val="4"/>
                <c:pt idx="0">
                  <c:v>166</c:v>
                </c:pt>
                <c:pt idx="1">
                  <c:v>1439</c:v>
                </c:pt>
                <c:pt idx="2">
                  <c:v>733</c:v>
                </c:pt>
                <c:pt idx="3">
                  <c:v>1086</c:v>
                </c:pt>
              </c:numCache>
            </c:numRef>
          </c:val>
          <c:extLst>
            <c:ext xmlns:c16="http://schemas.microsoft.com/office/drawing/2014/chart" uri="{C3380CC4-5D6E-409C-BE32-E72D297353CC}">
              <c16:uniqueId val="{00000000-FED8-43BF-ADC3-2ED1A7FDDDBF}"/>
            </c:ext>
          </c:extLst>
        </c:ser>
        <c:dLbls>
          <c:showLegendKey val="0"/>
          <c:showVal val="0"/>
          <c:showCatName val="0"/>
          <c:showSerName val="0"/>
          <c:showPercent val="0"/>
          <c:showBubbleSize val="0"/>
        </c:dLbls>
        <c:gapWidth val="182"/>
        <c:axId val="317845647"/>
        <c:axId val="317846607"/>
      </c:barChart>
      <c:catAx>
        <c:axId val="31784564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7846607"/>
        <c:crosses val="autoZero"/>
        <c:auto val="1"/>
        <c:lblAlgn val="ctr"/>
        <c:lblOffset val="100"/>
        <c:noMultiLvlLbl val="0"/>
      </c:catAx>
      <c:valAx>
        <c:axId val="3178466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784564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dLblPos val="outEnd"/>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chart" Target="../charts/chart6.xml"/></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chart" Target="../charts/chart8.xml"/></Relationships>
</file>

<file path=ppt/slides/_rels/slide1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chart" Target="../charts/chart10.xml"/></Relationships>
</file>

<file path=ppt/slides/_rels/slide1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chart" Target="../charts/chart12.xml"/></Relationships>
</file>

<file path=ppt/slides/_rels/slide16.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chart" Target="../charts/char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19098" y="1920267"/>
            <a:ext cx="10392888" cy="4431983"/>
          </a:xfrm>
          <a:prstGeom prst="rect">
            <a:avLst/>
          </a:prstGeom>
          <a:solidFill>
            <a:srgbClr val="3B3B3B"/>
          </a:solidFill>
        </p:spPr>
        <p:txBody>
          <a:bodyPr wrap="square" rtlCol="0">
            <a:spAutoFit/>
          </a:bodyPr>
          <a:lstStyle/>
          <a:p>
            <a:r>
              <a:rPr lang="en-US" sz="4500" dirty="0">
                <a:solidFill>
                  <a:srgbClr val="FF6600"/>
                </a:solidFill>
              </a:rPr>
              <a:t>DRUG PERSISTENCY – EXPLORATORY DATA ANALYSIS</a:t>
            </a:r>
          </a:p>
          <a:p>
            <a:r>
              <a:rPr lang="en-US" sz="4000" dirty="0">
                <a:solidFill>
                  <a:srgbClr val="FF6600"/>
                </a:solidFill>
              </a:rPr>
              <a:t>ABC PHARMA PROJECT</a:t>
            </a:r>
          </a:p>
          <a:p>
            <a:endParaRPr lang="en-US" sz="4000" dirty="0"/>
          </a:p>
          <a:p>
            <a:r>
              <a:rPr lang="en-US" sz="2800" b="1" dirty="0"/>
              <a:t>Group Name : </a:t>
            </a:r>
            <a:r>
              <a:rPr lang="en-US" sz="2800" b="1" dirty="0" err="1"/>
              <a:t>SoloVision</a:t>
            </a:r>
            <a:r>
              <a:rPr lang="en-US" sz="2800" b="1" dirty="0"/>
              <a:t> Analytics</a:t>
            </a:r>
          </a:p>
          <a:p>
            <a:r>
              <a:rPr lang="en-US" sz="2800" b="1" dirty="0"/>
              <a:t>Prepared By : Ankita Roy</a:t>
            </a:r>
          </a:p>
          <a:p>
            <a:r>
              <a:rPr lang="en-US" sz="2800" b="1" dirty="0"/>
              <a:t>Virtual Internship Program</a:t>
            </a:r>
          </a:p>
          <a:p>
            <a:r>
              <a:rPr lang="en-US" sz="2800" b="1" dirty="0"/>
              <a:t>Date : 16/06/25</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68BF5-2AF9-AE21-0224-5EF20BF924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BD2216-C813-EEFC-FFE8-F9A8C42F01E1}"/>
              </a:ext>
            </a:extLst>
          </p:cNvPr>
          <p:cNvSpPr>
            <a:spLocks noGrp="1"/>
          </p:cNvSpPr>
          <p:nvPr>
            <p:ph type="ctrTitle"/>
          </p:nvPr>
        </p:nvSpPr>
        <p:spPr>
          <a:xfrm rot="5400000">
            <a:off x="5641396" y="-5641399"/>
            <a:ext cx="909206" cy="12192003"/>
          </a:xfrm>
          <a:solidFill>
            <a:srgbClr val="3B3B3B"/>
          </a:solidFill>
        </p:spPr>
        <p:txBody>
          <a:bodyPr vert="vert270" anchor="t" anchorCtr="0">
            <a:normAutofit/>
          </a:bodyPr>
          <a:lstStyle/>
          <a:p>
            <a:r>
              <a:rPr lang="en-US" sz="5000" b="1" dirty="0">
                <a:solidFill>
                  <a:srgbClr val="FF6600"/>
                </a:solidFill>
              </a:rPr>
              <a:t>UNIVARIATE ANALYSIS : CATEGORICAL COLUMNS</a:t>
            </a:r>
          </a:p>
        </p:txBody>
      </p:sp>
      <p:sp>
        <p:nvSpPr>
          <p:cNvPr id="3" name="Subtitle 2">
            <a:extLst>
              <a:ext uri="{FF2B5EF4-FFF2-40B4-BE49-F238E27FC236}">
                <a16:creationId xmlns:a16="http://schemas.microsoft.com/office/drawing/2014/main" id="{7D8276A5-40DE-D4D0-298C-311E42447686}"/>
              </a:ext>
            </a:extLst>
          </p:cNvPr>
          <p:cNvSpPr>
            <a:spLocks noGrp="1"/>
          </p:cNvSpPr>
          <p:nvPr>
            <p:ph type="subTitle" idx="1"/>
          </p:nvPr>
        </p:nvSpPr>
        <p:spPr>
          <a:xfrm rot="5400000">
            <a:off x="3065318" y="-1766454"/>
            <a:ext cx="5948797" cy="11300117"/>
          </a:xfrm>
        </p:spPr>
        <p:txBody>
          <a:bodyPr vert="vert270">
            <a:normAutofit/>
          </a:bodyPr>
          <a:lstStyle/>
          <a:p>
            <a:endParaRPr lang="en-US" dirty="0">
              <a:solidFill>
                <a:srgbClr val="FF6600"/>
              </a:solidFill>
            </a:endParaRPr>
          </a:p>
          <a:p>
            <a:pPr algn="just"/>
            <a:r>
              <a:rPr lang="en-US" dirty="0">
                <a:solidFill>
                  <a:srgbClr val="FF6600"/>
                </a:solidFill>
              </a:rPr>
              <a:t>   </a:t>
            </a:r>
            <a:endParaRPr lang="en-US" sz="3200" dirty="0">
              <a:solidFill>
                <a:srgbClr val="3B3B3B"/>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63DDABB4-45F3-BF30-072F-334FD0D8BA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aphicFrame>
        <p:nvGraphicFramePr>
          <p:cNvPr id="5" name="Chart 4">
            <a:extLst>
              <a:ext uri="{FF2B5EF4-FFF2-40B4-BE49-F238E27FC236}">
                <a16:creationId xmlns:a16="http://schemas.microsoft.com/office/drawing/2014/main" id="{198BE441-8965-9D41-489D-32FD6C0175F7}"/>
              </a:ext>
            </a:extLst>
          </p:cNvPr>
          <p:cNvGraphicFramePr>
            <a:graphicFrameLocks/>
          </p:cNvGraphicFramePr>
          <p:nvPr>
            <p:extLst>
              <p:ext uri="{D42A27DB-BD31-4B8C-83A1-F6EECF244321}">
                <p14:modId xmlns:p14="http://schemas.microsoft.com/office/powerpoint/2010/main" val="3110007758"/>
              </p:ext>
            </p:extLst>
          </p:nvPr>
        </p:nvGraphicFramePr>
        <p:xfrm>
          <a:off x="1892060" y="1270958"/>
          <a:ext cx="8666673" cy="467783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08026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1E68C-8DDD-EF24-7120-9C067CF9F6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142336-FD4A-97E5-7639-8CF6EBDBEAF8}"/>
              </a:ext>
            </a:extLst>
          </p:cNvPr>
          <p:cNvSpPr>
            <a:spLocks noGrp="1"/>
          </p:cNvSpPr>
          <p:nvPr>
            <p:ph type="ctrTitle"/>
          </p:nvPr>
        </p:nvSpPr>
        <p:spPr>
          <a:xfrm rot="5400000">
            <a:off x="5641396" y="-5641399"/>
            <a:ext cx="909206" cy="12192003"/>
          </a:xfrm>
          <a:solidFill>
            <a:srgbClr val="3B3B3B"/>
          </a:solidFill>
        </p:spPr>
        <p:txBody>
          <a:bodyPr vert="vert270" anchor="t" anchorCtr="0">
            <a:normAutofit/>
          </a:bodyPr>
          <a:lstStyle/>
          <a:p>
            <a:r>
              <a:rPr lang="en-US" sz="5000" b="1" dirty="0">
                <a:solidFill>
                  <a:srgbClr val="FF6600"/>
                </a:solidFill>
              </a:rPr>
              <a:t>UNIVARIATE ANALYSIS : CATEGORICAL COLUMNS</a:t>
            </a:r>
          </a:p>
        </p:txBody>
      </p:sp>
      <p:sp>
        <p:nvSpPr>
          <p:cNvPr id="3" name="Subtitle 2">
            <a:extLst>
              <a:ext uri="{FF2B5EF4-FFF2-40B4-BE49-F238E27FC236}">
                <a16:creationId xmlns:a16="http://schemas.microsoft.com/office/drawing/2014/main" id="{357E94BA-00D0-F6FA-A63B-6411EAD6D0E5}"/>
              </a:ext>
            </a:extLst>
          </p:cNvPr>
          <p:cNvSpPr>
            <a:spLocks noGrp="1"/>
          </p:cNvSpPr>
          <p:nvPr>
            <p:ph type="subTitle" idx="1"/>
          </p:nvPr>
        </p:nvSpPr>
        <p:spPr>
          <a:xfrm rot="5400000">
            <a:off x="3065318" y="-1766454"/>
            <a:ext cx="5948797" cy="11300117"/>
          </a:xfrm>
        </p:spPr>
        <p:txBody>
          <a:bodyPr vert="vert270">
            <a:normAutofit/>
          </a:bodyPr>
          <a:lstStyle/>
          <a:p>
            <a:endParaRPr lang="en-US" dirty="0">
              <a:solidFill>
                <a:srgbClr val="FF6600"/>
              </a:solidFill>
            </a:endParaRPr>
          </a:p>
          <a:p>
            <a:pPr algn="just"/>
            <a:r>
              <a:rPr lang="en-US" dirty="0">
                <a:solidFill>
                  <a:srgbClr val="FF6600"/>
                </a:solidFill>
              </a:rPr>
              <a:t>   </a:t>
            </a:r>
            <a:endParaRPr lang="en-US" sz="3200" dirty="0">
              <a:solidFill>
                <a:srgbClr val="3B3B3B"/>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3CAE418D-A1C1-9021-FE1C-49D63F12C1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aphicFrame>
        <p:nvGraphicFramePr>
          <p:cNvPr id="5" name="Chart 4">
            <a:extLst>
              <a:ext uri="{FF2B5EF4-FFF2-40B4-BE49-F238E27FC236}">
                <a16:creationId xmlns:a16="http://schemas.microsoft.com/office/drawing/2014/main" id="{9B57EC06-C5AA-E05F-36F0-608A4D517FCF}"/>
              </a:ext>
            </a:extLst>
          </p:cNvPr>
          <p:cNvGraphicFramePr>
            <a:graphicFrameLocks/>
          </p:cNvGraphicFramePr>
          <p:nvPr/>
        </p:nvGraphicFramePr>
        <p:xfrm>
          <a:off x="1892060" y="1270958"/>
          <a:ext cx="8666673" cy="46778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19C5B955-1AD2-0AF2-80F6-7762E35E1CE3}"/>
              </a:ext>
            </a:extLst>
          </p:cNvPr>
          <p:cNvGraphicFramePr>
            <a:graphicFrameLocks/>
          </p:cNvGraphicFramePr>
          <p:nvPr>
            <p:extLst>
              <p:ext uri="{D42A27DB-BD31-4B8C-83A1-F6EECF244321}">
                <p14:modId xmlns:p14="http://schemas.microsoft.com/office/powerpoint/2010/main" val="1255503683"/>
              </p:ext>
            </p:extLst>
          </p:nvPr>
        </p:nvGraphicFramePr>
        <p:xfrm>
          <a:off x="1282460" y="1368725"/>
          <a:ext cx="9667336" cy="473302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00513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01150-58FC-F701-73A0-3564B8D74E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74125E-6403-ED40-EE21-28A5424E4F44}"/>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sz="5600" b="1" dirty="0">
                <a:solidFill>
                  <a:srgbClr val="FF6600"/>
                </a:solidFill>
              </a:rPr>
              <a:t>UNIVARIATE ANALYSIS : CATEGORICAL COLUMNS</a:t>
            </a:r>
            <a:br>
              <a:rPr lang="en-US" b="1" dirty="0">
                <a:solidFill>
                  <a:srgbClr val="FF6600"/>
                </a:solidFill>
              </a:rPr>
            </a:br>
            <a:endParaRPr lang="en-US" b="1" dirty="0">
              <a:solidFill>
                <a:srgbClr val="FF6600"/>
              </a:solidFill>
            </a:endParaRPr>
          </a:p>
        </p:txBody>
      </p:sp>
      <p:sp>
        <p:nvSpPr>
          <p:cNvPr id="3" name="Subtitle 2">
            <a:extLst>
              <a:ext uri="{FF2B5EF4-FFF2-40B4-BE49-F238E27FC236}">
                <a16:creationId xmlns:a16="http://schemas.microsoft.com/office/drawing/2014/main" id="{7D5EBCD1-1037-6FBA-5CCC-714DDFF9BB16}"/>
              </a:ext>
            </a:extLst>
          </p:cNvPr>
          <p:cNvSpPr>
            <a:spLocks noGrp="1"/>
          </p:cNvSpPr>
          <p:nvPr>
            <p:ph type="subTitle" idx="1"/>
          </p:nvPr>
        </p:nvSpPr>
        <p:spPr>
          <a:xfrm rot="5400000">
            <a:off x="3065318" y="-1766454"/>
            <a:ext cx="5948797" cy="11300117"/>
          </a:xfrm>
        </p:spPr>
        <p:txBody>
          <a:bodyPr vert="vert270">
            <a:normAutofit/>
          </a:bodyPr>
          <a:lstStyle/>
          <a:p>
            <a:endParaRPr lang="en-US" dirty="0">
              <a:solidFill>
                <a:srgbClr val="FF6600"/>
              </a:solidFill>
            </a:endParaRPr>
          </a:p>
          <a:p>
            <a:pPr algn="just"/>
            <a:r>
              <a:rPr lang="en-US" dirty="0">
                <a:solidFill>
                  <a:srgbClr val="FF6600"/>
                </a:solidFill>
              </a:rPr>
              <a:t>   </a:t>
            </a:r>
            <a:endParaRPr lang="en-US" sz="3200" dirty="0">
              <a:solidFill>
                <a:srgbClr val="3B3B3B"/>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D287456A-6AA1-401B-B55A-45A5CE38D7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aphicFrame>
        <p:nvGraphicFramePr>
          <p:cNvPr id="5" name="Chart 4">
            <a:extLst>
              <a:ext uri="{FF2B5EF4-FFF2-40B4-BE49-F238E27FC236}">
                <a16:creationId xmlns:a16="http://schemas.microsoft.com/office/drawing/2014/main" id="{07046336-4FF0-6F97-98E9-466FDCFCD55A}"/>
              </a:ext>
            </a:extLst>
          </p:cNvPr>
          <p:cNvGraphicFramePr>
            <a:graphicFrameLocks/>
          </p:cNvGraphicFramePr>
          <p:nvPr>
            <p:extLst>
              <p:ext uri="{D42A27DB-BD31-4B8C-83A1-F6EECF244321}">
                <p14:modId xmlns:p14="http://schemas.microsoft.com/office/powerpoint/2010/main" val="366608585"/>
              </p:ext>
            </p:extLst>
          </p:nvPr>
        </p:nvGraphicFramePr>
        <p:xfrm>
          <a:off x="957532" y="1223513"/>
          <a:ext cx="10044023" cy="49760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58FB145C-B166-4B71-28D6-83AED56BA054}"/>
              </a:ext>
            </a:extLst>
          </p:cNvPr>
          <p:cNvGraphicFramePr>
            <a:graphicFrameLocks/>
          </p:cNvGraphicFramePr>
          <p:nvPr>
            <p:extLst>
              <p:ext uri="{D42A27DB-BD31-4B8C-83A1-F6EECF244321}">
                <p14:modId xmlns:p14="http://schemas.microsoft.com/office/powerpoint/2010/main" val="1276123162"/>
              </p:ext>
            </p:extLst>
          </p:nvPr>
        </p:nvGraphicFramePr>
        <p:xfrm>
          <a:off x="1558506" y="1167442"/>
          <a:ext cx="9339532" cy="478135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8467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8D1FA0-5BF0-9297-B12D-BD7FED07F2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669323-AD8F-1B1F-7899-2A2865AFEA8D}"/>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sz="5600" b="1" dirty="0">
                <a:solidFill>
                  <a:srgbClr val="FF6600"/>
                </a:solidFill>
              </a:rPr>
              <a:t>AGE DISTRIBUTION</a:t>
            </a:r>
            <a:br>
              <a:rPr lang="en-US" b="1" dirty="0">
                <a:solidFill>
                  <a:srgbClr val="FF6600"/>
                </a:solidFill>
              </a:rPr>
            </a:br>
            <a:endParaRPr lang="en-US" b="1" dirty="0">
              <a:solidFill>
                <a:srgbClr val="FF6600"/>
              </a:solidFill>
            </a:endParaRPr>
          </a:p>
        </p:txBody>
      </p:sp>
      <p:sp>
        <p:nvSpPr>
          <p:cNvPr id="3" name="Subtitle 2">
            <a:extLst>
              <a:ext uri="{FF2B5EF4-FFF2-40B4-BE49-F238E27FC236}">
                <a16:creationId xmlns:a16="http://schemas.microsoft.com/office/drawing/2014/main" id="{B1F708AA-9F3B-41DF-2E7B-0DE173AA49CD}"/>
              </a:ext>
            </a:extLst>
          </p:cNvPr>
          <p:cNvSpPr>
            <a:spLocks noGrp="1"/>
          </p:cNvSpPr>
          <p:nvPr>
            <p:ph type="subTitle" idx="1"/>
          </p:nvPr>
        </p:nvSpPr>
        <p:spPr>
          <a:xfrm rot="5400000">
            <a:off x="3065318" y="-1766454"/>
            <a:ext cx="5948797" cy="11300117"/>
          </a:xfrm>
        </p:spPr>
        <p:txBody>
          <a:bodyPr vert="vert270">
            <a:normAutofit/>
          </a:bodyPr>
          <a:lstStyle/>
          <a:p>
            <a:endParaRPr lang="en-US" dirty="0">
              <a:solidFill>
                <a:srgbClr val="FF6600"/>
              </a:solidFill>
            </a:endParaRPr>
          </a:p>
          <a:p>
            <a:pPr algn="just"/>
            <a:r>
              <a:rPr lang="en-US" dirty="0">
                <a:solidFill>
                  <a:srgbClr val="FF6600"/>
                </a:solidFill>
              </a:rPr>
              <a:t>   </a:t>
            </a:r>
            <a:endParaRPr lang="en-US" sz="3200" dirty="0">
              <a:solidFill>
                <a:srgbClr val="3B3B3B"/>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9E4C9A7E-680C-5F9E-DBEE-91865FD2D6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aphicFrame>
        <p:nvGraphicFramePr>
          <p:cNvPr id="5" name="Chart 4">
            <a:extLst>
              <a:ext uri="{FF2B5EF4-FFF2-40B4-BE49-F238E27FC236}">
                <a16:creationId xmlns:a16="http://schemas.microsoft.com/office/drawing/2014/main" id="{824A5473-E8E5-A758-2ECD-3D560FD29B48}"/>
              </a:ext>
            </a:extLst>
          </p:cNvPr>
          <p:cNvGraphicFramePr>
            <a:graphicFrameLocks/>
          </p:cNvGraphicFramePr>
          <p:nvPr>
            <p:extLst>
              <p:ext uri="{D42A27DB-BD31-4B8C-83A1-F6EECF244321}">
                <p14:modId xmlns:p14="http://schemas.microsoft.com/office/powerpoint/2010/main" val="1863630170"/>
              </p:ext>
            </p:extLst>
          </p:nvPr>
        </p:nvGraphicFramePr>
        <p:xfrm>
          <a:off x="957532" y="1107058"/>
          <a:ext cx="10044023" cy="50924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1737250C-C403-74D1-E51E-FDD1016C6226}"/>
              </a:ext>
            </a:extLst>
          </p:cNvPr>
          <p:cNvGraphicFramePr>
            <a:graphicFrameLocks/>
          </p:cNvGraphicFramePr>
          <p:nvPr>
            <p:extLst>
              <p:ext uri="{D42A27DB-BD31-4B8C-83A1-F6EECF244321}">
                <p14:modId xmlns:p14="http://schemas.microsoft.com/office/powerpoint/2010/main" val="2596863526"/>
              </p:ext>
            </p:extLst>
          </p:nvPr>
        </p:nvGraphicFramePr>
        <p:xfrm>
          <a:off x="1368725" y="1512497"/>
          <a:ext cx="9632830" cy="423844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73658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C38E87-74CF-2FBB-16E3-A03AA4D6D8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B1868E-2E9B-832C-20FC-3739B3B898F7}"/>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BIVARIATE ANALYSIS : NUMERIC VS TARGET</a:t>
            </a:r>
          </a:p>
        </p:txBody>
      </p:sp>
      <p:sp>
        <p:nvSpPr>
          <p:cNvPr id="3" name="Subtitle 2">
            <a:extLst>
              <a:ext uri="{FF2B5EF4-FFF2-40B4-BE49-F238E27FC236}">
                <a16:creationId xmlns:a16="http://schemas.microsoft.com/office/drawing/2014/main" id="{D5705DB8-4E3D-E9E1-5CA7-813D7C524B47}"/>
              </a:ext>
            </a:extLst>
          </p:cNvPr>
          <p:cNvSpPr>
            <a:spLocks noGrp="1"/>
          </p:cNvSpPr>
          <p:nvPr>
            <p:ph type="subTitle" idx="1"/>
          </p:nvPr>
        </p:nvSpPr>
        <p:spPr>
          <a:xfrm rot="5400000">
            <a:off x="3065318" y="-1766454"/>
            <a:ext cx="5948797" cy="11300117"/>
          </a:xfrm>
        </p:spPr>
        <p:txBody>
          <a:bodyPr vert="vert270">
            <a:normAutofit/>
          </a:bodyPr>
          <a:lstStyle/>
          <a:p>
            <a:endParaRPr lang="en-US" dirty="0">
              <a:solidFill>
                <a:srgbClr val="FF6600"/>
              </a:solidFill>
            </a:endParaRPr>
          </a:p>
          <a:p>
            <a:pPr algn="just"/>
            <a:r>
              <a:rPr lang="en-US" dirty="0">
                <a:solidFill>
                  <a:srgbClr val="FF6600"/>
                </a:solidFill>
              </a:rPr>
              <a:t>   </a:t>
            </a:r>
            <a:endParaRPr lang="en-US" sz="3200" dirty="0">
              <a:solidFill>
                <a:srgbClr val="3B3B3B"/>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567A01FA-A968-ABA1-3819-5E0A21C0B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aphicFrame>
        <p:nvGraphicFramePr>
          <p:cNvPr id="5" name="Chart 4">
            <a:extLst>
              <a:ext uri="{FF2B5EF4-FFF2-40B4-BE49-F238E27FC236}">
                <a16:creationId xmlns:a16="http://schemas.microsoft.com/office/drawing/2014/main" id="{4EA413FD-FF8F-2D91-F2A3-DE80717DDD9F}"/>
              </a:ext>
            </a:extLst>
          </p:cNvPr>
          <p:cNvGraphicFramePr>
            <a:graphicFrameLocks/>
          </p:cNvGraphicFramePr>
          <p:nvPr>
            <p:extLst>
              <p:ext uri="{D42A27DB-BD31-4B8C-83A1-F6EECF244321}">
                <p14:modId xmlns:p14="http://schemas.microsoft.com/office/powerpoint/2010/main" val="2114936852"/>
              </p:ext>
            </p:extLst>
          </p:nvPr>
        </p:nvGraphicFramePr>
        <p:xfrm>
          <a:off x="957532" y="1223513"/>
          <a:ext cx="9227389" cy="49760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5D52D902-01B8-2FC7-CEA8-03D7D88180E5}"/>
              </a:ext>
            </a:extLst>
          </p:cNvPr>
          <p:cNvGraphicFramePr>
            <a:graphicFrameLocks/>
          </p:cNvGraphicFramePr>
          <p:nvPr>
            <p:extLst>
              <p:ext uri="{D42A27DB-BD31-4B8C-83A1-F6EECF244321}">
                <p14:modId xmlns:p14="http://schemas.microsoft.com/office/powerpoint/2010/main" val="668250337"/>
              </p:ext>
            </p:extLst>
          </p:nvPr>
        </p:nvGraphicFramePr>
        <p:xfrm>
          <a:off x="1164565" y="1138687"/>
          <a:ext cx="9739224" cy="506083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51499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918B76-D895-2863-F5E4-94F910D367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C22720-6ECC-40B2-C27D-9D8F18E91BDB}"/>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BIVARIATE ANALYSIS : CATEGORY VS TARGET</a:t>
            </a:r>
          </a:p>
        </p:txBody>
      </p:sp>
      <p:sp>
        <p:nvSpPr>
          <p:cNvPr id="3" name="Subtitle 2">
            <a:extLst>
              <a:ext uri="{FF2B5EF4-FFF2-40B4-BE49-F238E27FC236}">
                <a16:creationId xmlns:a16="http://schemas.microsoft.com/office/drawing/2014/main" id="{62B4121E-4445-C3D9-64E7-D730A228F094}"/>
              </a:ext>
            </a:extLst>
          </p:cNvPr>
          <p:cNvSpPr>
            <a:spLocks noGrp="1"/>
          </p:cNvSpPr>
          <p:nvPr>
            <p:ph type="subTitle" idx="1"/>
          </p:nvPr>
        </p:nvSpPr>
        <p:spPr>
          <a:xfrm rot="5400000">
            <a:off x="3065318" y="-1766454"/>
            <a:ext cx="5948797" cy="11300117"/>
          </a:xfrm>
        </p:spPr>
        <p:txBody>
          <a:bodyPr vert="vert270">
            <a:normAutofit/>
          </a:bodyPr>
          <a:lstStyle/>
          <a:p>
            <a:endParaRPr lang="en-US" dirty="0">
              <a:solidFill>
                <a:srgbClr val="FF6600"/>
              </a:solidFill>
            </a:endParaRPr>
          </a:p>
          <a:p>
            <a:pPr algn="just"/>
            <a:r>
              <a:rPr lang="en-US" dirty="0">
                <a:solidFill>
                  <a:srgbClr val="FF6600"/>
                </a:solidFill>
              </a:rPr>
              <a:t>   </a:t>
            </a:r>
            <a:endParaRPr lang="en-US" sz="3200" dirty="0">
              <a:solidFill>
                <a:srgbClr val="3B3B3B"/>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9250E03-6B39-B2DA-D7C6-88B74F44F2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aphicFrame>
        <p:nvGraphicFramePr>
          <p:cNvPr id="5" name="Chart 4">
            <a:extLst>
              <a:ext uri="{FF2B5EF4-FFF2-40B4-BE49-F238E27FC236}">
                <a16:creationId xmlns:a16="http://schemas.microsoft.com/office/drawing/2014/main" id="{BAE4A0EA-9C34-C63F-A580-8F3FE48C7CC8}"/>
              </a:ext>
            </a:extLst>
          </p:cNvPr>
          <p:cNvGraphicFramePr>
            <a:graphicFrameLocks/>
          </p:cNvGraphicFramePr>
          <p:nvPr/>
        </p:nvGraphicFramePr>
        <p:xfrm>
          <a:off x="957532" y="1223513"/>
          <a:ext cx="9227389" cy="49760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CD74A3CD-DD65-2A6A-03E1-204AD003192D}"/>
              </a:ext>
            </a:extLst>
          </p:cNvPr>
          <p:cNvGraphicFramePr>
            <a:graphicFrameLocks/>
          </p:cNvGraphicFramePr>
          <p:nvPr>
            <p:extLst>
              <p:ext uri="{D42A27DB-BD31-4B8C-83A1-F6EECF244321}">
                <p14:modId xmlns:p14="http://schemas.microsoft.com/office/powerpoint/2010/main" val="4098734920"/>
              </p:ext>
            </p:extLst>
          </p:nvPr>
        </p:nvGraphicFramePr>
        <p:xfrm>
          <a:off x="1834551" y="1223513"/>
          <a:ext cx="8425132" cy="472528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78803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A0486-D6EE-8973-EA2E-F451F7958C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C1193A-C1E7-9C84-D982-89A20678A2AB}"/>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BIVARIATE ANALYSIS : CATEGORY VS TARGET</a:t>
            </a:r>
          </a:p>
        </p:txBody>
      </p:sp>
      <p:sp>
        <p:nvSpPr>
          <p:cNvPr id="3" name="Subtitle 2">
            <a:extLst>
              <a:ext uri="{FF2B5EF4-FFF2-40B4-BE49-F238E27FC236}">
                <a16:creationId xmlns:a16="http://schemas.microsoft.com/office/drawing/2014/main" id="{47BF1C0A-4B3D-BA25-78AD-DB42111F2D83}"/>
              </a:ext>
            </a:extLst>
          </p:cNvPr>
          <p:cNvSpPr>
            <a:spLocks noGrp="1"/>
          </p:cNvSpPr>
          <p:nvPr>
            <p:ph type="subTitle" idx="1"/>
          </p:nvPr>
        </p:nvSpPr>
        <p:spPr>
          <a:xfrm rot="5400000">
            <a:off x="3065318" y="-1766454"/>
            <a:ext cx="5948797" cy="11300117"/>
          </a:xfrm>
        </p:spPr>
        <p:txBody>
          <a:bodyPr vert="vert270">
            <a:normAutofit/>
          </a:bodyPr>
          <a:lstStyle/>
          <a:p>
            <a:endParaRPr lang="en-US" dirty="0">
              <a:solidFill>
                <a:srgbClr val="FF6600"/>
              </a:solidFill>
            </a:endParaRPr>
          </a:p>
          <a:p>
            <a:pPr algn="just"/>
            <a:r>
              <a:rPr lang="en-US" dirty="0">
                <a:solidFill>
                  <a:srgbClr val="FF6600"/>
                </a:solidFill>
              </a:rPr>
              <a:t>   </a:t>
            </a:r>
            <a:endParaRPr lang="en-US" sz="3200" dirty="0">
              <a:solidFill>
                <a:srgbClr val="3B3B3B"/>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F9F1526C-3A28-7EE5-6953-A7655FC45D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aphicFrame>
        <p:nvGraphicFramePr>
          <p:cNvPr id="5" name="Chart 4">
            <a:extLst>
              <a:ext uri="{FF2B5EF4-FFF2-40B4-BE49-F238E27FC236}">
                <a16:creationId xmlns:a16="http://schemas.microsoft.com/office/drawing/2014/main" id="{42ACF690-F4BE-3A25-258D-26E5486B7721}"/>
              </a:ext>
            </a:extLst>
          </p:cNvPr>
          <p:cNvGraphicFramePr>
            <a:graphicFrameLocks/>
          </p:cNvGraphicFramePr>
          <p:nvPr/>
        </p:nvGraphicFramePr>
        <p:xfrm>
          <a:off x="957532" y="1223513"/>
          <a:ext cx="9227389" cy="49760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9028D1F0-7396-250E-AA56-6821B07C1C20}"/>
              </a:ext>
            </a:extLst>
          </p:cNvPr>
          <p:cNvGraphicFramePr>
            <a:graphicFrameLocks/>
          </p:cNvGraphicFramePr>
          <p:nvPr>
            <p:extLst>
              <p:ext uri="{D42A27DB-BD31-4B8C-83A1-F6EECF244321}">
                <p14:modId xmlns:p14="http://schemas.microsoft.com/office/powerpoint/2010/main" val="1142515300"/>
              </p:ext>
            </p:extLst>
          </p:nvPr>
        </p:nvGraphicFramePr>
        <p:xfrm>
          <a:off x="1052423" y="1178943"/>
          <a:ext cx="10351698" cy="491705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45826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82C1CE-B89F-F1E5-140D-ED4C9AD02C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EF69F8-D4AF-1115-75F5-8AE9EE27F625}"/>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EDA KEY TAKEAWAYS</a:t>
            </a: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2ABD4BF0-B281-DD09-6D05-63F0BD2CA4E8}"/>
              </a:ext>
            </a:extLst>
          </p:cNvPr>
          <p:cNvSpPr>
            <a:spLocks noGrp="1"/>
          </p:cNvSpPr>
          <p:nvPr>
            <p:ph type="subTitle" idx="1"/>
          </p:nvPr>
        </p:nvSpPr>
        <p:spPr>
          <a:xfrm rot="5400000">
            <a:off x="3341084" y="-1490687"/>
            <a:ext cx="5397264" cy="11300117"/>
          </a:xfrm>
        </p:spPr>
        <p:txBody>
          <a:bodyPr vert="vert270">
            <a:normAutofit/>
          </a:bodyPr>
          <a:lstStyle/>
          <a:p>
            <a:endParaRPr lang="en-US" dirty="0">
              <a:solidFill>
                <a:srgbClr val="FF6600"/>
              </a:solidFill>
            </a:endParaRPr>
          </a:p>
          <a:p>
            <a:pPr marL="457200" indent="-457200" algn="just">
              <a:buFont typeface="Arial" panose="020B0604020202020204" pitchFamily="34" charset="0"/>
              <a:buChar char="•"/>
            </a:pPr>
            <a:r>
              <a:rPr lang="en-US" sz="2000" dirty="0">
                <a:solidFill>
                  <a:srgbClr val="3B3B3B"/>
                </a:solidFill>
              </a:rPr>
              <a:t>Majority of patients belong to the &gt;75 years age group</a:t>
            </a:r>
          </a:p>
          <a:p>
            <a:pPr marL="457200" indent="-457200" algn="just">
              <a:buFont typeface="Arial" panose="020B0604020202020204" pitchFamily="34" charset="0"/>
              <a:buChar char="•"/>
            </a:pPr>
            <a:r>
              <a:rPr lang="en-US" sz="2000" dirty="0">
                <a:solidFill>
                  <a:srgbClr val="3B3B3B"/>
                </a:solidFill>
              </a:rPr>
              <a:t>Persistency : 37.65% persistent, 62.35% non-persistent</a:t>
            </a:r>
          </a:p>
          <a:p>
            <a:pPr marL="457200" indent="-457200" algn="just">
              <a:buFont typeface="Arial" panose="020B0604020202020204" pitchFamily="34" charset="0"/>
              <a:buChar char="•"/>
            </a:pPr>
            <a:r>
              <a:rPr lang="en-US" sz="2000" dirty="0">
                <a:solidFill>
                  <a:srgbClr val="3B3B3B"/>
                </a:solidFill>
              </a:rPr>
              <a:t>Higher </a:t>
            </a:r>
            <a:r>
              <a:rPr lang="en-US" sz="2000" dirty="0" err="1">
                <a:solidFill>
                  <a:srgbClr val="3B3B3B"/>
                </a:solidFill>
              </a:rPr>
              <a:t>Dexa</a:t>
            </a:r>
            <a:r>
              <a:rPr lang="en-US" sz="2000" dirty="0">
                <a:solidFill>
                  <a:srgbClr val="3B3B3B"/>
                </a:solidFill>
              </a:rPr>
              <a:t> scan frequency correlates with higher persistency</a:t>
            </a:r>
          </a:p>
          <a:p>
            <a:pPr marL="457200" indent="-457200" algn="just">
              <a:buFont typeface="Arial" panose="020B0604020202020204" pitchFamily="34" charset="0"/>
              <a:buChar char="•"/>
            </a:pPr>
            <a:r>
              <a:rPr lang="en-US" sz="2000" dirty="0">
                <a:solidFill>
                  <a:srgbClr val="3B3B3B"/>
                </a:solidFill>
              </a:rPr>
              <a:t>Adherence, fragility fractures, risk factors are key variables</a:t>
            </a:r>
          </a:p>
          <a:p>
            <a:pPr marL="457200" indent="-457200" algn="just">
              <a:buFont typeface="Arial" panose="020B0604020202020204" pitchFamily="34" charset="0"/>
              <a:buChar char="•"/>
            </a:pPr>
            <a:r>
              <a:rPr lang="en-US" sz="2000" dirty="0">
                <a:solidFill>
                  <a:srgbClr val="3B3B3B"/>
                </a:solidFill>
              </a:rPr>
              <a:t>Insights directly shaped feature selection for modelling</a:t>
            </a:r>
          </a:p>
          <a:p>
            <a:pPr marL="457200" indent="-457200" algn="just">
              <a:buFont typeface="Arial" panose="020B0604020202020204" pitchFamily="34" charset="0"/>
              <a:buChar char="•"/>
            </a:pPr>
            <a:endParaRPr lang="en-US" sz="2000" dirty="0">
              <a:solidFill>
                <a:srgbClr val="3B3B3B"/>
              </a:solidFill>
            </a:endParaRPr>
          </a:p>
          <a:p>
            <a:pPr marL="457200" indent="-457200" algn="just">
              <a:buFont typeface="Arial" panose="020B0604020202020204" pitchFamily="34" charset="0"/>
              <a:buChar char="•"/>
            </a:pPr>
            <a:endParaRPr lang="en-US" sz="2000" dirty="0">
              <a:solidFill>
                <a:srgbClr val="3B3B3B"/>
              </a:solidFill>
            </a:endParaRPr>
          </a:p>
          <a:p>
            <a:pPr algn="just"/>
            <a:r>
              <a:rPr lang="en-US" sz="2000" dirty="0">
                <a:solidFill>
                  <a:srgbClr val="3B3B3B"/>
                </a:solidFill>
              </a:rPr>
              <a:t>                      </a:t>
            </a:r>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63C80504-4B90-D6B9-EDF1-C59562F7AF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365970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5D48F-1D1E-F98F-2507-BDF11884AE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325BD7-6942-EBCC-515E-714E70D5229E}"/>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STATISTICAL TEST SUMMARY</a:t>
            </a: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4DD9D727-72BE-9C73-29C0-8D94E63B79B5}"/>
              </a:ext>
            </a:extLst>
          </p:cNvPr>
          <p:cNvSpPr>
            <a:spLocks noGrp="1"/>
          </p:cNvSpPr>
          <p:nvPr>
            <p:ph type="subTitle" idx="1"/>
          </p:nvPr>
        </p:nvSpPr>
        <p:spPr>
          <a:xfrm rot="5400000">
            <a:off x="3496362" y="-1335410"/>
            <a:ext cx="5086710" cy="11300117"/>
          </a:xfrm>
        </p:spPr>
        <p:txBody>
          <a:bodyPr vert="vert270">
            <a:normAutofit/>
          </a:bodyPr>
          <a:lstStyle/>
          <a:p>
            <a:endParaRPr lang="en-US" dirty="0">
              <a:solidFill>
                <a:srgbClr val="FF6600"/>
              </a:solidFill>
            </a:endParaRPr>
          </a:p>
          <a:p>
            <a:pPr marL="457200" indent="-457200" algn="just">
              <a:buFont typeface="Arial" panose="020B0604020202020204" pitchFamily="34" charset="0"/>
              <a:buChar char="•"/>
            </a:pPr>
            <a:r>
              <a:rPr lang="en-US" sz="2000" dirty="0">
                <a:solidFill>
                  <a:srgbClr val="3B3B3B"/>
                </a:solidFill>
              </a:rPr>
              <a:t>Shapiro – Wilk Test : Not normal</a:t>
            </a:r>
          </a:p>
          <a:p>
            <a:pPr marL="457200" indent="-457200" algn="just">
              <a:buFont typeface="Arial" panose="020B0604020202020204" pitchFamily="34" charset="0"/>
              <a:buChar char="•"/>
            </a:pPr>
            <a:r>
              <a:rPr lang="en-US" sz="2000" dirty="0">
                <a:solidFill>
                  <a:srgbClr val="3B3B3B"/>
                </a:solidFill>
              </a:rPr>
              <a:t>Levene’s Test : Unequal variance</a:t>
            </a:r>
          </a:p>
          <a:p>
            <a:pPr marL="457200" indent="-457200" algn="just">
              <a:buFont typeface="Arial" panose="020B0604020202020204" pitchFamily="34" charset="0"/>
              <a:buChar char="•"/>
            </a:pPr>
            <a:r>
              <a:rPr lang="en-US" sz="2000" dirty="0">
                <a:solidFill>
                  <a:srgbClr val="3B3B3B"/>
                </a:solidFill>
              </a:rPr>
              <a:t>Mann-Whitney U Test : It says patient’s who are persistent tend to have more </a:t>
            </a:r>
            <a:r>
              <a:rPr lang="en-US" sz="2000" dirty="0" err="1">
                <a:solidFill>
                  <a:srgbClr val="3B3B3B"/>
                </a:solidFill>
              </a:rPr>
              <a:t>Dexa</a:t>
            </a:r>
            <a:r>
              <a:rPr lang="en-US" sz="2000" dirty="0">
                <a:solidFill>
                  <a:srgbClr val="3B3B3B"/>
                </a:solidFill>
              </a:rPr>
              <a:t> scans during Rx</a:t>
            </a:r>
          </a:p>
          <a:p>
            <a:pPr algn="just"/>
            <a:endParaRPr lang="en-US" sz="2000" dirty="0">
              <a:solidFill>
                <a:srgbClr val="3B3B3B"/>
              </a:solidFill>
            </a:endParaRPr>
          </a:p>
          <a:p>
            <a:pPr marL="457200" indent="-457200" algn="just">
              <a:buFont typeface="Arial" panose="020B0604020202020204" pitchFamily="34" charset="0"/>
              <a:buChar char="•"/>
            </a:pPr>
            <a:r>
              <a:rPr lang="en-US" sz="2000" b="1" dirty="0">
                <a:solidFill>
                  <a:srgbClr val="3B3B3B"/>
                </a:solidFill>
              </a:rPr>
              <a:t>Conclusion: </a:t>
            </a:r>
          </a:p>
          <a:p>
            <a:pPr marL="457200" indent="-457200" algn="just">
              <a:buFont typeface="Arial" panose="020B0604020202020204" pitchFamily="34" charset="0"/>
              <a:buChar char="•"/>
            </a:pPr>
            <a:r>
              <a:rPr lang="en-US" sz="2000" dirty="0" err="1">
                <a:solidFill>
                  <a:srgbClr val="3B3B3B"/>
                </a:solidFill>
              </a:rPr>
              <a:t>Dexa</a:t>
            </a:r>
            <a:r>
              <a:rPr lang="en-US" sz="2000" dirty="0">
                <a:solidFill>
                  <a:srgbClr val="3B3B3B"/>
                </a:solidFill>
              </a:rPr>
              <a:t> scan frequency is statistically relevant</a:t>
            </a:r>
          </a:p>
          <a:p>
            <a:pPr marL="457200" indent="-457200" algn="just">
              <a:buFont typeface="Arial" panose="020B0604020202020204" pitchFamily="34" charset="0"/>
              <a:buChar char="•"/>
            </a:pPr>
            <a:r>
              <a:rPr lang="en-US" sz="2000" dirty="0">
                <a:solidFill>
                  <a:srgbClr val="3B3B3B"/>
                </a:solidFill>
              </a:rPr>
              <a:t>Non-parametric tests confirmed significant difference in </a:t>
            </a:r>
            <a:r>
              <a:rPr lang="en-US" sz="2000" dirty="0" err="1">
                <a:solidFill>
                  <a:srgbClr val="3B3B3B"/>
                </a:solidFill>
              </a:rPr>
              <a:t>Dexa</a:t>
            </a:r>
            <a:r>
              <a:rPr lang="en-US" sz="2000" dirty="0">
                <a:solidFill>
                  <a:srgbClr val="3B3B3B"/>
                </a:solidFill>
              </a:rPr>
              <a:t> frequency for persistent vs non-persistent patients</a:t>
            </a:r>
          </a:p>
          <a:p>
            <a:pPr algn="just"/>
            <a:r>
              <a:rPr lang="en-US" sz="2000" dirty="0">
                <a:solidFill>
                  <a:srgbClr val="3B3B3B"/>
                </a:solidFill>
              </a:rPr>
              <a:t>                      </a:t>
            </a:r>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3BD36B6F-78FC-3FE0-6304-600073EE27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995817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971D3-9394-D11F-9A1D-1220EA4282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D2A3B4-A84B-CECA-D218-CC8AD7506703}"/>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MACHINE LEARNING APPROACH</a:t>
            </a: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3238A3A5-B1C6-0060-9B7E-3C1276DD43CC}"/>
              </a:ext>
            </a:extLst>
          </p:cNvPr>
          <p:cNvSpPr>
            <a:spLocks noGrp="1"/>
          </p:cNvSpPr>
          <p:nvPr>
            <p:ph type="subTitle" idx="1"/>
          </p:nvPr>
        </p:nvSpPr>
        <p:spPr>
          <a:xfrm rot="5400000">
            <a:off x="3303702" y="-1528068"/>
            <a:ext cx="5472027" cy="11300117"/>
          </a:xfrm>
        </p:spPr>
        <p:txBody>
          <a:bodyPr vert="vert270">
            <a:normAutofit/>
          </a:bodyPr>
          <a:lstStyle/>
          <a:p>
            <a:endParaRPr lang="en-US" dirty="0">
              <a:solidFill>
                <a:srgbClr val="FF6600"/>
              </a:solidFill>
            </a:endParaRPr>
          </a:p>
          <a:p>
            <a:pPr marL="457200" indent="-457200" algn="just">
              <a:buFont typeface="Arial" panose="020B0604020202020204" pitchFamily="34" charset="0"/>
              <a:buChar char="•"/>
            </a:pPr>
            <a:r>
              <a:rPr lang="en-US" sz="2000" dirty="0">
                <a:solidFill>
                  <a:srgbClr val="3B3B3B"/>
                </a:solidFill>
              </a:rPr>
              <a:t>Explored multiple model families to align with business needs</a:t>
            </a:r>
            <a:endParaRPr lang="en-US" sz="2000" b="1" dirty="0">
              <a:solidFill>
                <a:srgbClr val="3B3B3B"/>
              </a:solidFill>
            </a:endParaRPr>
          </a:p>
          <a:p>
            <a:pPr marL="457200" indent="-457200" algn="just">
              <a:buFont typeface="Arial" panose="020B0604020202020204" pitchFamily="34" charset="0"/>
              <a:buChar char="•"/>
            </a:pPr>
            <a:r>
              <a:rPr lang="en-US" sz="2000" b="1" dirty="0">
                <a:solidFill>
                  <a:srgbClr val="3B3B3B"/>
                </a:solidFill>
              </a:rPr>
              <a:t>Model Family :</a:t>
            </a:r>
            <a:r>
              <a:rPr lang="en-US" sz="2000" dirty="0">
                <a:solidFill>
                  <a:srgbClr val="3B3B3B"/>
                </a:solidFill>
              </a:rPr>
              <a:t> Linear, KNN, Tree, Ensemble, Boosting</a:t>
            </a:r>
          </a:p>
          <a:p>
            <a:pPr marL="457200" indent="-457200" algn="just">
              <a:buFont typeface="Arial" panose="020B0604020202020204" pitchFamily="34" charset="0"/>
              <a:buChar char="•"/>
            </a:pPr>
            <a:r>
              <a:rPr lang="en-US" sz="2000" b="1" dirty="0">
                <a:solidFill>
                  <a:srgbClr val="3B3B3B"/>
                </a:solidFill>
              </a:rPr>
              <a:t>Models Used : </a:t>
            </a:r>
            <a:r>
              <a:rPr lang="en-US" sz="2000" dirty="0">
                <a:solidFill>
                  <a:srgbClr val="3B3B3B"/>
                </a:solidFill>
              </a:rPr>
              <a:t>Logistic Regression, K-Nearest </a:t>
            </a:r>
            <a:r>
              <a:rPr lang="en-US" sz="2000" dirty="0" err="1">
                <a:solidFill>
                  <a:srgbClr val="3B3B3B"/>
                </a:solidFill>
              </a:rPr>
              <a:t>neighbours</a:t>
            </a:r>
            <a:r>
              <a:rPr lang="en-US" sz="2000" dirty="0">
                <a:solidFill>
                  <a:srgbClr val="3B3B3B"/>
                </a:solidFill>
              </a:rPr>
              <a:t>, Decision tree, Random forest, Gradient boost, XG boost, Voting classifier</a:t>
            </a:r>
          </a:p>
          <a:p>
            <a:pPr marL="457200" indent="-457200" algn="just">
              <a:buFont typeface="Arial" panose="020B0604020202020204" pitchFamily="34" charset="0"/>
              <a:buChar char="•"/>
            </a:pPr>
            <a:r>
              <a:rPr lang="en-US" sz="2000" dirty="0">
                <a:solidFill>
                  <a:srgbClr val="3B3B3B"/>
                </a:solidFill>
              </a:rPr>
              <a:t>Emphasis on interpretable outputs where possible – business requires explainability</a:t>
            </a:r>
          </a:p>
          <a:p>
            <a:pPr marL="457200" indent="-457200" algn="just">
              <a:buFont typeface="Arial" panose="020B0604020202020204" pitchFamily="34" charset="0"/>
              <a:buChar char="•"/>
            </a:pPr>
            <a:r>
              <a:rPr lang="en-US" sz="2000" dirty="0">
                <a:solidFill>
                  <a:srgbClr val="3B3B3B"/>
                </a:solidFill>
              </a:rPr>
              <a:t>Hyperparameter tuning and cross-validation are applied for optimal results</a:t>
            </a:r>
          </a:p>
          <a:p>
            <a:pPr algn="just"/>
            <a:r>
              <a:rPr lang="en-US" sz="2000" dirty="0">
                <a:solidFill>
                  <a:srgbClr val="3B3B3B"/>
                </a:solidFill>
              </a:rPr>
              <a:t>                      </a:t>
            </a:r>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DB3791A1-7D2E-0393-1133-97578924BB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978046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8B5C5D-9158-9532-BC3C-C9EC9D2A1B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FFE444-DB67-7951-58E1-07B90CD91010}"/>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PROBLEM DESCRIPTION</a:t>
            </a:r>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561BFDC2-72AF-4C59-2552-7CC68900813C}"/>
              </a:ext>
            </a:extLst>
          </p:cNvPr>
          <p:cNvSpPr>
            <a:spLocks noGrp="1"/>
          </p:cNvSpPr>
          <p:nvPr>
            <p:ph type="subTitle" idx="1"/>
          </p:nvPr>
        </p:nvSpPr>
        <p:spPr>
          <a:xfrm rot="5400000">
            <a:off x="3365888" y="-1479349"/>
            <a:ext cx="5408468" cy="10621995"/>
          </a:xfrm>
        </p:spPr>
        <p:txBody>
          <a:bodyPr vert="vert270">
            <a:normAutofit/>
          </a:bodyPr>
          <a:lstStyle/>
          <a:p>
            <a:endParaRPr lang="en-IN" sz="2000" dirty="0"/>
          </a:p>
          <a:p>
            <a:endParaRPr lang="en-IN" sz="2000" dirty="0"/>
          </a:p>
          <a:p>
            <a:pPr algn="l"/>
            <a:r>
              <a:rPr lang="en-IN" sz="2000" dirty="0"/>
              <a:t>Drug persistency is a key metric in determining the long-term success of a treatment regimen. It reflects whether patients continue using a prescribed therapy as advised. Pharmaceutical companies like ABC Pharma often struggle to identify the factors that cause patients to discontinue treatment.</a:t>
            </a:r>
          </a:p>
          <a:p>
            <a:pPr algn="l"/>
            <a:r>
              <a:rPr lang="en-IN" sz="2000" dirty="0"/>
              <a:t>To address this, ABC Pharma has sought the help of data science to automate the detection of persistency patterns among patients using their drug. The aim is to develop a </a:t>
            </a:r>
            <a:r>
              <a:rPr lang="en-IN" sz="2000" b="1" dirty="0"/>
              <a:t>classification model</a:t>
            </a:r>
            <a:r>
              <a:rPr lang="en-IN" sz="2000" dirty="0"/>
              <a:t> that predicts whether a patient is likely to persist with the treatment based on demographic, clinical, and behavioural data.</a:t>
            </a:r>
          </a:p>
          <a:p>
            <a:pPr algn="l"/>
            <a:r>
              <a:rPr lang="en-IN" sz="2000" dirty="0"/>
              <a:t>The binary target variable for this task is </a:t>
            </a:r>
            <a:r>
              <a:rPr lang="en-IN" sz="2000" b="1" dirty="0" err="1"/>
              <a:t>Persistency_Flag</a:t>
            </a:r>
            <a:r>
              <a:rPr lang="en-IN" sz="2000" dirty="0"/>
              <a:t>, where the goal is to classify patients as either </a:t>
            </a:r>
            <a:r>
              <a:rPr lang="en-IN" sz="2000" b="1" dirty="0"/>
              <a:t>persistent</a:t>
            </a:r>
            <a:r>
              <a:rPr lang="en-IN" sz="2000" dirty="0"/>
              <a:t> or </a:t>
            </a:r>
            <a:r>
              <a:rPr lang="en-IN" sz="2000" b="1" dirty="0"/>
              <a:t>non-persistent</a:t>
            </a:r>
            <a:r>
              <a:rPr lang="en-IN" sz="2000" dirty="0"/>
              <a:t>.</a:t>
            </a:r>
          </a:p>
          <a:p>
            <a:pPr marL="457200" indent="-457200" algn="just">
              <a:buFont typeface="Arial" panose="020B0604020202020204" pitchFamily="34" charset="0"/>
              <a:buChar char="•"/>
            </a:pPr>
            <a:endParaRPr lang="en-US" sz="3200" dirty="0">
              <a:solidFill>
                <a:srgbClr val="3B3B3B"/>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A5D6AE74-0230-DF33-7173-E32FD11AF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292884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31DD9-E681-7675-0A9C-96ABC6F85C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E9BF14-FF58-F62F-384F-4A49F3435B9D}"/>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MODEL PERFORMANCE</a:t>
            </a: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6C8E2064-33DD-AA33-0997-F57793C973FE}"/>
              </a:ext>
            </a:extLst>
          </p:cNvPr>
          <p:cNvSpPr>
            <a:spLocks noGrp="1"/>
          </p:cNvSpPr>
          <p:nvPr>
            <p:ph type="subTitle" idx="1"/>
          </p:nvPr>
        </p:nvSpPr>
        <p:spPr>
          <a:xfrm rot="5400000">
            <a:off x="3303702" y="-1528068"/>
            <a:ext cx="5472027" cy="11300117"/>
          </a:xfrm>
        </p:spPr>
        <p:txBody>
          <a:bodyPr vert="vert270">
            <a:normAutofit/>
          </a:bodyPr>
          <a:lstStyle/>
          <a:p>
            <a:endParaRPr lang="en-US" dirty="0">
              <a:solidFill>
                <a:srgbClr val="FF6600"/>
              </a:solidFill>
            </a:endParaRPr>
          </a:p>
          <a:p>
            <a:pPr algn="just"/>
            <a:r>
              <a:rPr lang="en-US" sz="2000" dirty="0">
                <a:solidFill>
                  <a:srgbClr val="3B3B3B"/>
                </a:solidFill>
              </a:rPr>
              <a:t>                      </a:t>
            </a:r>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9C2B1AC9-1AC5-6CC3-DFD3-8151D62747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aphicFrame>
        <p:nvGraphicFramePr>
          <p:cNvPr id="6" name="Table 5">
            <a:extLst>
              <a:ext uri="{FF2B5EF4-FFF2-40B4-BE49-F238E27FC236}">
                <a16:creationId xmlns:a16="http://schemas.microsoft.com/office/drawing/2014/main" id="{1A216ABD-9134-82A5-DDB7-1A7A8E5728FF}"/>
              </a:ext>
            </a:extLst>
          </p:cNvPr>
          <p:cNvGraphicFramePr>
            <a:graphicFrameLocks noGrp="1"/>
          </p:cNvGraphicFramePr>
          <p:nvPr>
            <p:extLst>
              <p:ext uri="{D42A27DB-BD31-4B8C-83A1-F6EECF244321}">
                <p14:modId xmlns:p14="http://schemas.microsoft.com/office/powerpoint/2010/main" val="1597637435"/>
              </p:ext>
            </p:extLst>
          </p:nvPr>
        </p:nvGraphicFramePr>
        <p:xfrm>
          <a:off x="1161691" y="1265208"/>
          <a:ext cx="9828364" cy="4669766"/>
        </p:xfrm>
        <a:graphic>
          <a:graphicData uri="http://schemas.openxmlformats.org/drawingml/2006/table">
            <a:tbl>
              <a:tblPr firstRow="1" firstCol="1" bandRow="1">
                <a:tableStyleId>{7DF18680-E054-41AD-8BC1-D1AEF772440D}</a:tableStyleId>
              </a:tblPr>
              <a:tblGrid>
                <a:gridCol w="1404052">
                  <a:extLst>
                    <a:ext uri="{9D8B030D-6E8A-4147-A177-3AD203B41FA5}">
                      <a16:colId xmlns:a16="http://schemas.microsoft.com/office/drawing/2014/main" val="1219164199"/>
                    </a:ext>
                  </a:extLst>
                </a:gridCol>
                <a:gridCol w="1404052">
                  <a:extLst>
                    <a:ext uri="{9D8B030D-6E8A-4147-A177-3AD203B41FA5}">
                      <a16:colId xmlns:a16="http://schemas.microsoft.com/office/drawing/2014/main" val="2582095292"/>
                    </a:ext>
                  </a:extLst>
                </a:gridCol>
                <a:gridCol w="1404052">
                  <a:extLst>
                    <a:ext uri="{9D8B030D-6E8A-4147-A177-3AD203B41FA5}">
                      <a16:colId xmlns:a16="http://schemas.microsoft.com/office/drawing/2014/main" val="3518433012"/>
                    </a:ext>
                  </a:extLst>
                </a:gridCol>
                <a:gridCol w="1404052">
                  <a:extLst>
                    <a:ext uri="{9D8B030D-6E8A-4147-A177-3AD203B41FA5}">
                      <a16:colId xmlns:a16="http://schemas.microsoft.com/office/drawing/2014/main" val="681078541"/>
                    </a:ext>
                  </a:extLst>
                </a:gridCol>
                <a:gridCol w="1404052">
                  <a:extLst>
                    <a:ext uri="{9D8B030D-6E8A-4147-A177-3AD203B41FA5}">
                      <a16:colId xmlns:a16="http://schemas.microsoft.com/office/drawing/2014/main" val="2842445301"/>
                    </a:ext>
                  </a:extLst>
                </a:gridCol>
                <a:gridCol w="1404052">
                  <a:extLst>
                    <a:ext uri="{9D8B030D-6E8A-4147-A177-3AD203B41FA5}">
                      <a16:colId xmlns:a16="http://schemas.microsoft.com/office/drawing/2014/main" val="202128643"/>
                    </a:ext>
                  </a:extLst>
                </a:gridCol>
                <a:gridCol w="1404052">
                  <a:extLst>
                    <a:ext uri="{9D8B030D-6E8A-4147-A177-3AD203B41FA5}">
                      <a16:colId xmlns:a16="http://schemas.microsoft.com/office/drawing/2014/main" val="2662217408"/>
                    </a:ext>
                  </a:extLst>
                </a:gridCol>
              </a:tblGrid>
              <a:tr h="480545">
                <a:tc>
                  <a:txBody>
                    <a:bodyPr/>
                    <a:lstStyle/>
                    <a:p>
                      <a:pPr algn="ctr">
                        <a:lnSpc>
                          <a:spcPct val="107000"/>
                        </a:lnSpc>
                        <a:spcAft>
                          <a:spcPts val="800"/>
                        </a:spcAft>
                        <a:buNone/>
                      </a:pPr>
                      <a:r>
                        <a:rPr lang="en-IN" sz="1200" kern="100">
                          <a:effectLst/>
                        </a:rPr>
                        <a:t>Model Family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200" kern="100">
                          <a:effectLst/>
                        </a:rPr>
                        <a:t>Model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200"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200" kern="100">
                          <a:effectLst/>
                        </a:rPr>
                        <a:t>Precision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200" kern="100">
                          <a:effectLst/>
                        </a:rPr>
                        <a:t>Recall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200" kern="100">
                          <a:effectLst/>
                        </a:rPr>
                        <a:t>F1 Score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200" kern="100">
                          <a:effectLst/>
                        </a:rPr>
                        <a:t>Cohen Kappa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9587095"/>
                  </a:ext>
                </a:extLst>
              </a:tr>
              <a:tr h="440446">
                <a:tc>
                  <a:txBody>
                    <a:bodyPr/>
                    <a:lstStyle/>
                    <a:p>
                      <a:pPr algn="ctr">
                        <a:lnSpc>
                          <a:spcPct val="107000"/>
                        </a:lnSpc>
                        <a:spcAft>
                          <a:spcPts val="800"/>
                        </a:spcAft>
                        <a:buNone/>
                      </a:pPr>
                      <a:r>
                        <a:rPr lang="en-IN" sz="1100" kern="100">
                          <a:effectLst/>
                        </a:rPr>
                        <a:t>Linear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Logistic Regression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~80%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~78%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~66%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~72%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~0.56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6973338"/>
                  </a:ext>
                </a:extLst>
              </a:tr>
              <a:tr h="890858">
                <a:tc>
                  <a:txBody>
                    <a:bodyPr/>
                    <a:lstStyle/>
                    <a:p>
                      <a:pPr algn="ctr">
                        <a:lnSpc>
                          <a:spcPct val="107000"/>
                        </a:lnSpc>
                        <a:spcAft>
                          <a:spcPts val="800"/>
                        </a:spcAft>
                        <a:buNone/>
                      </a:pPr>
                      <a:r>
                        <a:rPr lang="en-IN" sz="1100" kern="100">
                          <a:effectLst/>
                        </a:rPr>
                        <a:t>Linear Weighted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Logistic Regression (class weight)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~80%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~74%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~74%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~74%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~0.58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6016990"/>
                  </a:ext>
                </a:extLst>
              </a:tr>
              <a:tr h="440446">
                <a:tc>
                  <a:txBody>
                    <a:bodyPr/>
                    <a:lstStyle/>
                    <a:p>
                      <a:pPr algn="ctr">
                        <a:lnSpc>
                          <a:spcPct val="107000"/>
                        </a:lnSpc>
                        <a:spcAft>
                          <a:spcPts val="800"/>
                        </a:spcAft>
                        <a:buNone/>
                      </a:pPr>
                      <a:r>
                        <a:rPr lang="en-IN" sz="1100" kern="100">
                          <a:effectLst/>
                        </a:rPr>
                        <a:t>KNN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K-Nearest Neighbours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~78%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~81%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~57%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~67%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~0.51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7765307"/>
                  </a:ext>
                </a:extLst>
              </a:tr>
              <a:tr h="440446">
                <a:tc>
                  <a:txBody>
                    <a:bodyPr/>
                    <a:lstStyle/>
                    <a:p>
                      <a:pPr algn="ctr">
                        <a:lnSpc>
                          <a:spcPct val="107000"/>
                        </a:lnSpc>
                        <a:spcAft>
                          <a:spcPts val="800"/>
                        </a:spcAft>
                        <a:buNone/>
                      </a:pPr>
                      <a:r>
                        <a:rPr lang="en-IN" sz="1100" kern="100">
                          <a:effectLst/>
                        </a:rPr>
                        <a:t>Tree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Decision Tree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~78%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~72%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~71%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~71%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~0.53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3986488"/>
                  </a:ext>
                </a:extLst>
              </a:tr>
              <a:tr h="440446">
                <a:tc>
                  <a:txBody>
                    <a:bodyPr/>
                    <a:lstStyle/>
                    <a:p>
                      <a:pPr algn="ctr">
                        <a:lnSpc>
                          <a:spcPct val="107000"/>
                        </a:lnSpc>
                        <a:spcAft>
                          <a:spcPts val="800"/>
                        </a:spcAft>
                        <a:buNone/>
                      </a:pPr>
                      <a:r>
                        <a:rPr lang="en-IN" sz="1100" kern="100">
                          <a:effectLst/>
                        </a:rPr>
                        <a:t>Ensemble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Random Forest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~80%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~81%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~65%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~72%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~0.57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8201762"/>
                  </a:ext>
                </a:extLst>
              </a:tr>
              <a:tr h="440446">
                <a:tc>
                  <a:txBody>
                    <a:bodyPr/>
                    <a:lstStyle/>
                    <a:p>
                      <a:pPr algn="ctr">
                        <a:lnSpc>
                          <a:spcPct val="107000"/>
                        </a:lnSpc>
                        <a:spcAft>
                          <a:spcPts val="800"/>
                        </a:spcAft>
                        <a:buNone/>
                      </a:pPr>
                      <a:r>
                        <a:rPr lang="en-IN" sz="1100" kern="100">
                          <a:effectLst/>
                        </a:rPr>
                        <a:t>Boosting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Gradient Boost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~81%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~80%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~69%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~74%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~0.59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2507158"/>
                  </a:ext>
                </a:extLst>
              </a:tr>
              <a:tr h="215241">
                <a:tc>
                  <a:txBody>
                    <a:bodyPr/>
                    <a:lstStyle/>
                    <a:p>
                      <a:pPr algn="ctr">
                        <a:lnSpc>
                          <a:spcPct val="107000"/>
                        </a:lnSpc>
                        <a:spcAft>
                          <a:spcPts val="800"/>
                        </a:spcAft>
                        <a:buNone/>
                      </a:pPr>
                      <a:r>
                        <a:rPr lang="en-IN" sz="1100" kern="100">
                          <a:effectLst/>
                        </a:rPr>
                        <a:t>Boosting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XG Boost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~81%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~79%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~70%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~74%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~0.59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7410064"/>
                  </a:ext>
                </a:extLst>
              </a:tr>
              <a:tr h="440446">
                <a:tc>
                  <a:txBody>
                    <a:bodyPr/>
                    <a:lstStyle/>
                    <a:p>
                      <a:pPr algn="ctr">
                        <a:lnSpc>
                          <a:spcPct val="107000"/>
                        </a:lnSpc>
                        <a:spcAft>
                          <a:spcPts val="800"/>
                        </a:spcAft>
                        <a:buNone/>
                      </a:pPr>
                      <a:r>
                        <a:rPr lang="en-IN" sz="1100" kern="100">
                          <a:effectLst/>
                        </a:rPr>
                        <a:t>Ensemble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Voting Classifier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~81%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~78%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~71%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~74%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~0.59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3518812"/>
                  </a:ext>
                </a:extLst>
              </a:tr>
              <a:tr h="440446">
                <a:tc>
                  <a:txBody>
                    <a:bodyPr/>
                    <a:lstStyle/>
                    <a:p>
                      <a:pPr algn="ctr">
                        <a:lnSpc>
                          <a:spcPct val="107000"/>
                        </a:lnSpc>
                        <a:spcAft>
                          <a:spcPts val="800"/>
                        </a:spcAft>
                        <a:buNone/>
                      </a:pPr>
                      <a:r>
                        <a:rPr lang="en-IN" sz="1100" kern="100">
                          <a:effectLst/>
                        </a:rPr>
                        <a:t>Boosting Final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XG Boost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~82%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~80%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~70%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a:effectLst/>
                        </a:rPr>
                        <a:t>~74%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buNone/>
                      </a:pPr>
                      <a:r>
                        <a:rPr lang="en-IN" sz="1100" kern="100" dirty="0">
                          <a:effectLst/>
                        </a:rPr>
                        <a:t>~0.60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8375596"/>
                  </a:ext>
                </a:extLst>
              </a:tr>
            </a:tbl>
          </a:graphicData>
        </a:graphic>
      </p:graphicFrame>
    </p:spTree>
    <p:extLst>
      <p:ext uri="{BB962C8B-B14F-4D97-AF65-F5344CB8AC3E}">
        <p14:creationId xmlns:p14="http://schemas.microsoft.com/office/powerpoint/2010/main" val="438128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F5BDC-8CB3-AC83-0C8B-4DC86B0096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1B0CE0-720E-1976-0D15-39761D08A38C}"/>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FINAL MODEL</a:t>
            </a: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20C14127-B82C-E066-F36E-F8B328F6995C}"/>
              </a:ext>
            </a:extLst>
          </p:cNvPr>
          <p:cNvSpPr>
            <a:spLocks noGrp="1"/>
          </p:cNvSpPr>
          <p:nvPr>
            <p:ph type="subTitle" idx="1"/>
          </p:nvPr>
        </p:nvSpPr>
        <p:spPr>
          <a:xfrm rot="5400000">
            <a:off x="3507860" y="-1323910"/>
            <a:ext cx="5063710" cy="11300117"/>
          </a:xfrm>
        </p:spPr>
        <p:txBody>
          <a:bodyPr vert="vert270">
            <a:normAutofit/>
          </a:bodyPr>
          <a:lstStyle/>
          <a:p>
            <a:endParaRPr lang="en-US" dirty="0">
              <a:solidFill>
                <a:srgbClr val="FF6600"/>
              </a:solidFill>
            </a:endParaRPr>
          </a:p>
          <a:p>
            <a:pPr marL="457200" indent="-457200" algn="just">
              <a:buFont typeface="Arial" panose="020B0604020202020204" pitchFamily="34" charset="0"/>
              <a:buChar char="•"/>
            </a:pPr>
            <a:r>
              <a:rPr lang="en-US" sz="2000" dirty="0">
                <a:solidFill>
                  <a:srgbClr val="3B3B3B"/>
                </a:solidFill>
              </a:rPr>
              <a:t>XG Boost chosen as final model due to its best accuracy as well F1 score and also because it is the fastest running algorithm/model among all models</a:t>
            </a:r>
          </a:p>
          <a:p>
            <a:pPr marL="457200" indent="-457200" algn="just">
              <a:buFont typeface="Arial" panose="020B0604020202020204" pitchFamily="34" charset="0"/>
              <a:buChar char="•"/>
            </a:pPr>
            <a:r>
              <a:rPr lang="en-US" sz="2000" dirty="0">
                <a:solidFill>
                  <a:srgbClr val="3B3B3B"/>
                </a:solidFill>
              </a:rPr>
              <a:t>Handles complex interactions well like complex datasets</a:t>
            </a:r>
          </a:p>
          <a:p>
            <a:pPr marL="457200" indent="-457200" algn="just">
              <a:buFont typeface="Arial" panose="020B0604020202020204" pitchFamily="34" charset="0"/>
              <a:buChar char="•"/>
            </a:pPr>
            <a:r>
              <a:rPr lang="en-US" sz="2000" dirty="0">
                <a:solidFill>
                  <a:srgbClr val="3B3B3B"/>
                </a:solidFill>
              </a:rPr>
              <a:t>Interpretable through feature importance</a:t>
            </a:r>
          </a:p>
          <a:p>
            <a:pPr marL="457200" indent="-457200" algn="just">
              <a:buFont typeface="Arial" panose="020B0604020202020204" pitchFamily="34" charset="0"/>
              <a:buChar char="•"/>
            </a:pPr>
            <a:r>
              <a:rPr lang="en-US" sz="2000" dirty="0">
                <a:solidFill>
                  <a:srgbClr val="3B3B3B"/>
                </a:solidFill>
              </a:rPr>
              <a:t>Meets business goal of actionable, reliable prediction </a:t>
            </a:r>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B6B3F3B2-0B97-122B-E36E-F0C806AA3E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053109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7E49B-5C0C-1CE1-2A18-9CE21268E9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B016BA-98F1-B0C9-22EC-53854E74ECDB}"/>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KEY BUSINESS INSIGHTS</a:t>
            </a: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E963233E-15EC-B8FC-B558-B20ADC5C4A5B}"/>
              </a:ext>
            </a:extLst>
          </p:cNvPr>
          <p:cNvSpPr>
            <a:spLocks noGrp="1"/>
          </p:cNvSpPr>
          <p:nvPr>
            <p:ph type="subTitle" idx="1"/>
          </p:nvPr>
        </p:nvSpPr>
        <p:spPr>
          <a:xfrm rot="5400000">
            <a:off x="3392845" y="-1438927"/>
            <a:ext cx="5293744" cy="11300117"/>
          </a:xfrm>
        </p:spPr>
        <p:txBody>
          <a:bodyPr vert="vert270">
            <a:normAutofit/>
          </a:bodyPr>
          <a:lstStyle/>
          <a:p>
            <a:endParaRPr lang="en-US" dirty="0">
              <a:solidFill>
                <a:srgbClr val="FF6600"/>
              </a:solidFill>
            </a:endParaRPr>
          </a:p>
          <a:p>
            <a:pPr marL="342900" indent="-342900" algn="just">
              <a:buFont typeface="Arial" panose="020B0604020202020204" pitchFamily="34" charset="0"/>
              <a:buChar char="•"/>
            </a:pPr>
            <a:r>
              <a:rPr lang="en-US" sz="2000" dirty="0">
                <a:solidFill>
                  <a:srgbClr val="3B3B3B"/>
                </a:solidFill>
              </a:rPr>
              <a:t>Mild class imbalance in the data</a:t>
            </a:r>
          </a:p>
          <a:p>
            <a:pPr marL="342900" indent="-342900" algn="just">
              <a:buFont typeface="Arial" panose="020B0604020202020204" pitchFamily="34" charset="0"/>
              <a:buChar char="•"/>
            </a:pPr>
            <a:r>
              <a:rPr lang="en-US" sz="2000" dirty="0">
                <a:solidFill>
                  <a:srgbClr val="3B3B3B"/>
                </a:solidFill>
              </a:rPr>
              <a:t>Persistency drivers : </a:t>
            </a:r>
            <a:r>
              <a:rPr lang="en-US" sz="2000" dirty="0" err="1">
                <a:solidFill>
                  <a:srgbClr val="3B3B3B"/>
                </a:solidFill>
              </a:rPr>
              <a:t>Dexa</a:t>
            </a:r>
            <a:r>
              <a:rPr lang="en-US" sz="2000" dirty="0">
                <a:solidFill>
                  <a:srgbClr val="3B3B3B"/>
                </a:solidFill>
              </a:rPr>
              <a:t> frequency</a:t>
            </a:r>
          </a:p>
          <a:p>
            <a:pPr marL="342900" indent="-342900" algn="just">
              <a:buFont typeface="Arial" panose="020B0604020202020204" pitchFamily="34" charset="0"/>
              <a:buChar char="•"/>
            </a:pPr>
            <a:r>
              <a:rPr lang="en-US" sz="2000" dirty="0">
                <a:solidFill>
                  <a:srgbClr val="3B3B3B"/>
                </a:solidFill>
              </a:rPr>
              <a:t>Target high-risk patients with proactive follow-ups</a:t>
            </a:r>
          </a:p>
          <a:p>
            <a:pPr marL="342900" indent="-342900" algn="just">
              <a:buFont typeface="Arial" panose="020B0604020202020204" pitchFamily="34" charset="0"/>
              <a:buChar char="•"/>
            </a:pPr>
            <a:r>
              <a:rPr lang="en-US" sz="2000" dirty="0">
                <a:solidFill>
                  <a:srgbClr val="3B3B3B"/>
                </a:solidFill>
              </a:rPr>
              <a:t>Support care teams with predictive risk scores</a:t>
            </a:r>
          </a:p>
          <a:p>
            <a:pPr marL="342900" indent="-342900" algn="just">
              <a:buFont typeface="Arial" panose="020B0604020202020204" pitchFamily="34" charset="0"/>
              <a:buChar char="•"/>
            </a:pPr>
            <a:r>
              <a:rPr lang="en-US" sz="2000" dirty="0">
                <a:solidFill>
                  <a:srgbClr val="3B3B3B"/>
                </a:solidFill>
              </a:rPr>
              <a:t>Insights help in therapy plans</a:t>
            </a:r>
          </a:p>
          <a:p>
            <a:endParaRPr lang="en-US" dirty="0">
              <a:solidFill>
                <a:srgbClr val="FF6600"/>
              </a:solidFill>
            </a:endParaRPr>
          </a:p>
        </p:txBody>
      </p:sp>
      <p:pic>
        <p:nvPicPr>
          <p:cNvPr id="4" name="Picture 3">
            <a:extLst>
              <a:ext uri="{FF2B5EF4-FFF2-40B4-BE49-F238E27FC236}">
                <a16:creationId xmlns:a16="http://schemas.microsoft.com/office/drawing/2014/main" id="{6FEC2986-C57A-1922-55F6-14629A4F4F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228674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AF663-E318-DDE9-7DA6-33E09F0532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DB8BCC-6057-8F8E-1A7E-049017E07318}"/>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RECOMMENDATIONS</a:t>
            </a: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1A1370A1-98E6-58B4-FFC5-FFCAFB14D75B}"/>
              </a:ext>
            </a:extLst>
          </p:cNvPr>
          <p:cNvSpPr>
            <a:spLocks noGrp="1"/>
          </p:cNvSpPr>
          <p:nvPr>
            <p:ph type="subTitle" idx="1"/>
          </p:nvPr>
        </p:nvSpPr>
        <p:spPr>
          <a:xfrm rot="5400000">
            <a:off x="3499237" y="-1332535"/>
            <a:ext cx="5080959" cy="11300117"/>
          </a:xfrm>
        </p:spPr>
        <p:txBody>
          <a:bodyPr vert="vert270">
            <a:normAutofit/>
          </a:bodyPr>
          <a:lstStyle/>
          <a:p>
            <a:pPr algn="just"/>
            <a:endParaRPr lang="en-US" sz="2500" dirty="0">
              <a:solidFill>
                <a:srgbClr val="3B3B3B"/>
              </a:solidFill>
            </a:endParaRPr>
          </a:p>
          <a:p>
            <a:pPr marL="342900" indent="-342900" algn="just">
              <a:buFont typeface="Arial" panose="020B0604020202020204" pitchFamily="34" charset="0"/>
              <a:buChar char="•"/>
            </a:pPr>
            <a:r>
              <a:rPr lang="en-US" sz="2000" dirty="0">
                <a:solidFill>
                  <a:srgbClr val="3B3B3B"/>
                </a:solidFill>
              </a:rPr>
              <a:t>Integrate prediction in clinical workflows for timely actions</a:t>
            </a:r>
          </a:p>
          <a:p>
            <a:pPr marL="342900" indent="-342900" algn="just">
              <a:buFont typeface="Arial" panose="020B0604020202020204" pitchFamily="34" charset="0"/>
              <a:buChar char="•"/>
            </a:pPr>
            <a:r>
              <a:rPr lang="en-US" sz="2000" dirty="0">
                <a:solidFill>
                  <a:srgbClr val="3B3B3B"/>
                </a:solidFill>
              </a:rPr>
              <a:t>Use output for personalized patient education means to let them know about their treatment</a:t>
            </a:r>
          </a:p>
          <a:p>
            <a:pPr marL="342900" indent="-342900" algn="just">
              <a:buFont typeface="Arial" panose="020B0604020202020204" pitchFamily="34" charset="0"/>
              <a:buChar char="•"/>
            </a:pPr>
            <a:r>
              <a:rPr lang="en-US" sz="2000" dirty="0">
                <a:solidFill>
                  <a:srgbClr val="3B3B3B"/>
                </a:solidFill>
              </a:rPr>
              <a:t>Monitor key variables like </a:t>
            </a:r>
            <a:r>
              <a:rPr lang="en-US" sz="2000" dirty="0" err="1">
                <a:solidFill>
                  <a:srgbClr val="3B3B3B"/>
                </a:solidFill>
              </a:rPr>
              <a:t>Dexa</a:t>
            </a:r>
            <a:r>
              <a:rPr lang="en-US" sz="2000" dirty="0">
                <a:solidFill>
                  <a:srgbClr val="3B3B3B"/>
                </a:solidFill>
              </a:rPr>
              <a:t> scans and adherence regularly</a:t>
            </a:r>
          </a:p>
          <a:p>
            <a:pPr marL="342900" indent="-342900" algn="just">
              <a:buFont typeface="Arial" panose="020B0604020202020204" pitchFamily="34" charset="0"/>
              <a:buChar char="•"/>
            </a:pPr>
            <a:r>
              <a:rPr lang="en-US" sz="2000" dirty="0">
                <a:solidFill>
                  <a:srgbClr val="3B3B3B"/>
                </a:solidFill>
              </a:rPr>
              <a:t>Consider future model refinement with more data</a:t>
            </a:r>
          </a:p>
          <a:p>
            <a:pPr marL="342900" indent="-342900" algn="just">
              <a:buFont typeface="Arial" panose="020B0604020202020204" pitchFamily="34" charset="0"/>
              <a:buChar char="•"/>
            </a:pPr>
            <a:endParaRPr lang="en-US" sz="2000"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413E37F8-4A8A-2DC6-F3E4-492FBC4887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544072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A82B6-F7DC-6FBD-394C-3BC9FA583F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30DA79-6956-0734-1784-676B1D0A8B9C}"/>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NEXT STEPS</a:t>
            </a: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7B03E9EB-B809-1185-7584-591C2570E1DC}"/>
              </a:ext>
            </a:extLst>
          </p:cNvPr>
          <p:cNvSpPr>
            <a:spLocks noGrp="1"/>
          </p:cNvSpPr>
          <p:nvPr>
            <p:ph type="subTitle" idx="1"/>
          </p:nvPr>
        </p:nvSpPr>
        <p:spPr>
          <a:xfrm rot="5400000">
            <a:off x="3352585" y="-1479185"/>
            <a:ext cx="5374261" cy="11300117"/>
          </a:xfrm>
        </p:spPr>
        <p:txBody>
          <a:bodyPr vert="vert270">
            <a:normAutofit/>
          </a:bodyPr>
          <a:lstStyle/>
          <a:p>
            <a:endParaRPr lang="en-US" sz="2000" dirty="0">
              <a:solidFill>
                <a:srgbClr val="FF6600"/>
              </a:solidFill>
            </a:endParaRPr>
          </a:p>
          <a:p>
            <a:pPr marL="457200" indent="-457200" algn="just">
              <a:buFont typeface="Arial" panose="020B0604020202020204" pitchFamily="34" charset="0"/>
              <a:buChar char="•"/>
            </a:pPr>
            <a:r>
              <a:rPr lang="en-US" sz="2000" dirty="0">
                <a:solidFill>
                  <a:srgbClr val="3B3B3B"/>
                </a:solidFill>
              </a:rPr>
              <a:t>Validate model on new data periodically</a:t>
            </a:r>
          </a:p>
          <a:p>
            <a:pPr marL="457200" indent="-457200" algn="just">
              <a:buFont typeface="Arial" panose="020B0604020202020204" pitchFamily="34" charset="0"/>
              <a:buChar char="•"/>
            </a:pPr>
            <a:r>
              <a:rPr lang="en-US" sz="2000" dirty="0">
                <a:solidFill>
                  <a:srgbClr val="3B3B3B"/>
                </a:solidFill>
              </a:rPr>
              <a:t>Expand dataset with more demographic factors if possible</a:t>
            </a:r>
          </a:p>
          <a:p>
            <a:pPr marL="457200" indent="-457200" algn="just">
              <a:buFont typeface="Arial" panose="020B0604020202020204" pitchFamily="34" charset="0"/>
              <a:buChar char="•"/>
            </a:pPr>
            <a:r>
              <a:rPr lang="en-US" sz="2000" dirty="0">
                <a:solidFill>
                  <a:srgbClr val="3B3B3B"/>
                </a:solidFill>
              </a:rPr>
              <a:t>Build dashboard for operational teams use (if necessary)</a:t>
            </a:r>
          </a:p>
          <a:p>
            <a:pPr marL="457200" indent="-457200" algn="just">
              <a:buFont typeface="Arial" panose="020B0604020202020204" pitchFamily="34" charset="0"/>
              <a:buChar char="•"/>
            </a:pPr>
            <a:r>
              <a:rPr lang="en-US" sz="2000" dirty="0">
                <a:solidFill>
                  <a:srgbClr val="3B3B3B"/>
                </a:solidFill>
              </a:rPr>
              <a:t>Plan for gradual deployment in collaboration with stakeholders</a:t>
            </a:r>
          </a:p>
          <a:p>
            <a:pPr marL="457200" indent="-457200" algn="just">
              <a:buFont typeface="Arial" panose="020B0604020202020204" pitchFamily="34" charset="0"/>
              <a:buChar char="•"/>
            </a:pPr>
            <a:r>
              <a:rPr lang="en-US" sz="2000" dirty="0">
                <a:solidFill>
                  <a:srgbClr val="3B3B3B"/>
                </a:solidFill>
              </a:rPr>
              <a:t>Documents learning for future teams</a:t>
            </a:r>
          </a:p>
          <a:p>
            <a:pPr marL="457200" indent="-457200" algn="just">
              <a:buFont typeface="Arial" panose="020B0604020202020204" pitchFamily="34" charset="0"/>
              <a:buChar char="•"/>
            </a:pPr>
            <a:endParaRPr lang="en-US" sz="2000" dirty="0">
              <a:solidFill>
                <a:srgbClr val="3B3B3B"/>
              </a:solidFill>
            </a:endParaRPr>
          </a:p>
        </p:txBody>
      </p:sp>
      <p:pic>
        <p:nvPicPr>
          <p:cNvPr id="4" name="Picture 3">
            <a:extLst>
              <a:ext uri="{FF2B5EF4-FFF2-40B4-BE49-F238E27FC236}">
                <a16:creationId xmlns:a16="http://schemas.microsoft.com/office/drawing/2014/main" id="{34F09F56-8B81-B2D3-5A25-663EA71D56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636716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33943-C55C-84BB-B972-58CF56DF9D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28DDB8-AC2B-1155-CF22-AAEC2739043C}"/>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3028B69C-A67A-FC1B-F7DB-30CD926D8992}"/>
              </a:ext>
            </a:extLst>
          </p:cNvPr>
          <p:cNvSpPr>
            <a:spLocks noGrp="1"/>
          </p:cNvSpPr>
          <p:nvPr>
            <p:ph type="subTitle" idx="1"/>
          </p:nvPr>
        </p:nvSpPr>
        <p:spPr>
          <a:xfrm rot="5400000">
            <a:off x="3091295" y="-1740477"/>
            <a:ext cx="5896844" cy="11300117"/>
          </a:xfrm>
        </p:spPr>
        <p:txBody>
          <a:bodyPr vert="vert270">
            <a:normAutofit/>
          </a:bodyPr>
          <a:lstStyle/>
          <a:p>
            <a:endParaRPr lang="en-US" dirty="0">
              <a:solidFill>
                <a:srgbClr val="FF6600"/>
              </a:solidFill>
            </a:endParaRPr>
          </a:p>
          <a:p>
            <a:endParaRPr lang="en-US" sz="8000" b="1" dirty="0">
              <a:solidFill>
                <a:srgbClr val="FF6600"/>
              </a:solidFill>
            </a:endParaRPr>
          </a:p>
          <a:p>
            <a:r>
              <a:rPr lang="en-US" sz="10000" b="1" dirty="0">
                <a:solidFill>
                  <a:srgbClr val="FF6600"/>
                </a:solidFill>
              </a:rPr>
              <a:t>THANK YOU</a:t>
            </a:r>
          </a:p>
          <a:p>
            <a:endParaRPr lang="en-US" dirty="0">
              <a:solidFill>
                <a:srgbClr val="FF6600"/>
              </a:solidFill>
            </a:endParaRPr>
          </a:p>
        </p:txBody>
      </p:sp>
      <p:pic>
        <p:nvPicPr>
          <p:cNvPr id="4" name="Picture 3">
            <a:extLst>
              <a:ext uri="{FF2B5EF4-FFF2-40B4-BE49-F238E27FC236}">
                <a16:creationId xmlns:a16="http://schemas.microsoft.com/office/drawing/2014/main" id="{FCB0FE26-1BC2-B1DE-B973-85A786B885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095231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697D1-9AA8-3F01-1769-4AFD0B76B5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77D21A-CE99-73B1-7EA7-AF6357777697}"/>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PROJECT OBJECTIVE</a:t>
            </a:r>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55627D2C-9930-6B86-335F-508E1D97D9D5}"/>
              </a:ext>
            </a:extLst>
          </p:cNvPr>
          <p:cNvSpPr>
            <a:spLocks noGrp="1"/>
          </p:cNvSpPr>
          <p:nvPr>
            <p:ph type="subTitle" idx="1"/>
          </p:nvPr>
        </p:nvSpPr>
        <p:spPr>
          <a:xfrm rot="5400000">
            <a:off x="3509548" y="-1335689"/>
            <a:ext cx="5121148" cy="10621995"/>
          </a:xfrm>
        </p:spPr>
        <p:txBody>
          <a:bodyPr vert="vert270">
            <a:normAutofit/>
          </a:bodyPr>
          <a:lstStyle/>
          <a:p>
            <a:endParaRPr lang="en-IN" sz="2000" dirty="0"/>
          </a:p>
          <a:p>
            <a:endParaRPr lang="en-IN" sz="2000" dirty="0"/>
          </a:p>
          <a:p>
            <a:pPr marL="457200" indent="-457200" algn="just">
              <a:buFont typeface="Arial" panose="020B0604020202020204" pitchFamily="34" charset="0"/>
              <a:buChar char="•"/>
            </a:pPr>
            <a:r>
              <a:rPr lang="en-US" sz="2000" dirty="0">
                <a:solidFill>
                  <a:srgbClr val="3B3B3B"/>
                </a:solidFill>
              </a:rPr>
              <a:t>Understand patient persistency patterns</a:t>
            </a:r>
          </a:p>
          <a:p>
            <a:pPr marL="457200" indent="-457200" algn="just">
              <a:buFont typeface="Arial" panose="020B0604020202020204" pitchFamily="34" charset="0"/>
              <a:buChar char="•"/>
            </a:pPr>
            <a:r>
              <a:rPr lang="en-US" sz="2000" dirty="0">
                <a:solidFill>
                  <a:srgbClr val="3B3B3B"/>
                </a:solidFill>
              </a:rPr>
              <a:t>Identify key factors impacting persistency</a:t>
            </a:r>
          </a:p>
          <a:p>
            <a:pPr marL="457200" indent="-457200" algn="just">
              <a:buFont typeface="Arial" panose="020B0604020202020204" pitchFamily="34" charset="0"/>
              <a:buChar char="•"/>
            </a:pPr>
            <a:r>
              <a:rPr lang="en-US" sz="2000" dirty="0">
                <a:solidFill>
                  <a:srgbClr val="3B3B3B"/>
                </a:solidFill>
              </a:rPr>
              <a:t>Build classification models to predict persistency</a:t>
            </a:r>
          </a:p>
          <a:p>
            <a:pPr marL="457200" indent="-457200" algn="just">
              <a:buFont typeface="Arial" panose="020B0604020202020204" pitchFamily="34" charset="0"/>
              <a:buChar char="•"/>
            </a:pPr>
            <a:r>
              <a:rPr lang="en-US" sz="2000" dirty="0">
                <a:solidFill>
                  <a:srgbClr val="3B3B3B"/>
                </a:solidFill>
              </a:rPr>
              <a:t>Recommend actionable insights for healthcare teams</a:t>
            </a: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D51FE4CE-2C12-AD69-106A-BEC350E985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557950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962C4-F051-C7A3-145A-2F1B22BBE6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02E307-D681-9007-2EA0-651FD8CDBF21}"/>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DATASET OVERVIEW</a:t>
            </a:r>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9330E046-327D-B373-D4FE-B0FCA3AC47E5}"/>
              </a:ext>
            </a:extLst>
          </p:cNvPr>
          <p:cNvSpPr>
            <a:spLocks noGrp="1"/>
          </p:cNvSpPr>
          <p:nvPr>
            <p:ph type="subTitle" idx="1"/>
          </p:nvPr>
        </p:nvSpPr>
        <p:spPr>
          <a:xfrm rot="5400000">
            <a:off x="3538105" y="-1605394"/>
            <a:ext cx="5003223" cy="11300117"/>
          </a:xfrm>
        </p:spPr>
        <p:txBody>
          <a:bodyPr vert="vert270">
            <a:normAutofit/>
          </a:bodyPr>
          <a:lstStyle/>
          <a:p>
            <a:pPr algn="just"/>
            <a:endParaRPr lang="en-US" sz="2000" dirty="0">
              <a:solidFill>
                <a:srgbClr val="3B3B3B"/>
              </a:solidFill>
            </a:endParaRPr>
          </a:p>
          <a:p>
            <a:pPr marL="342900" indent="-342900" algn="just">
              <a:buFont typeface="Arial" panose="020B0604020202020204" pitchFamily="34" charset="0"/>
              <a:buChar char="•"/>
            </a:pPr>
            <a:r>
              <a:rPr lang="en-US" sz="2000" dirty="0">
                <a:solidFill>
                  <a:srgbClr val="3B3B3B"/>
                </a:solidFill>
              </a:rPr>
              <a:t>3424 number of rows with 68 features</a:t>
            </a:r>
          </a:p>
          <a:p>
            <a:pPr marL="342900" indent="-342900" algn="just">
              <a:buFont typeface="Arial" panose="020B0604020202020204" pitchFamily="34" charset="0"/>
              <a:buChar char="•"/>
            </a:pPr>
            <a:r>
              <a:rPr lang="en-US" sz="2000" dirty="0">
                <a:solidFill>
                  <a:srgbClr val="3B3B3B"/>
                </a:solidFill>
              </a:rPr>
              <a:t>Features cover Demographics, Clinical Factors, Physician Details, Treatment Usage, Adherence etc.</a:t>
            </a:r>
          </a:p>
          <a:p>
            <a:pPr marL="342900" indent="-342900" algn="just">
              <a:buFont typeface="Arial" panose="020B0604020202020204" pitchFamily="34" charset="0"/>
              <a:buChar char="•"/>
            </a:pPr>
            <a:r>
              <a:rPr lang="en-US" sz="2000" dirty="0">
                <a:solidFill>
                  <a:srgbClr val="3B3B3B"/>
                </a:solidFill>
              </a:rPr>
              <a:t>Target variable : Persistency Flag (Persistent vs Non-Persistent)</a:t>
            </a:r>
          </a:p>
          <a:p>
            <a:pPr marL="342900" indent="-342900" algn="just">
              <a:buFont typeface="Arial" panose="020B0604020202020204" pitchFamily="34" charset="0"/>
              <a:buChar char="•"/>
            </a:pPr>
            <a:r>
              <a:rPr lang="en-US" sz="2000" dirty="0">
                <a:solidFill>
                  <a:srgbClr val="3B3B3B"/>
                </a:solidFill>
              </a:rPr>
              <a:t>No missing values</a:t>
            </a:r>
          </a:p>
          <a:p>
            <a:pPr marL="342900" indent="-342900" algn="just">
              <a:buFont typeface="Arial" panose="020B0604020202020204" pitchFamily="34" charset="0"/>
              <a:buChar char="•"/>
            </a:pPr>
            <a:r>
              <a:rPr lang="en-US" sz="2000" dirty="0">
                <a:solidFill>
                  <a:srgbClr val="3B3B3B"/>
                </a:solidFill>
              </a:rPr>
              <a:t>No duplicates as well</a:t>
            </a:r>
          </a:p>
          <a:p>
            <a:pPr marL="342900" indent="-342900" algn="just">
              <a:buFont typeface="Arial" panose="020B0604020202020204" pitchFamily="34" charset="0"/>
              <a:buChar char="•"/>
            </a:pPr>
            <a:r>
              <a:rPr lang="en-US" sz="2000" dirty="0">
                <a:solidFill>
                  <a:srgbClr val="3B3B3B"/>
                </a:solidFill>
              </a:rPr>
              <a:t>Each record = Unique patient ID</a:t>
            </a:r>
          </a:p>
          <a:p>
            <a:pPr marL="342900" indent="-342900" algn="just">
              <a:buFont typeface="Arial" panose="020B0604020202020204" pitchFamily="34" charset="0"/>
              <a:buChar char="•"/>
            </a:pPr>
            <a:endParaRPr lang="en-US" sz="3200" dirty="0">
              <a:solidFill>
                <a:srgbClr val="3B3B3B"/>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597AE46-77B4-45F2-B28A-573D59A88F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977999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85BA8-7EA5-ED3C-D00F-F62AC2C93B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71088D-C247-BEFC-7C1F-592F35544B6B}"/>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VARIABLES SUMMARY</a:t>
            </a:r>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2596B976-5639-66D8-4977-DA5AEE8DD0FF}"/>
              </a:ext>
            </a:extLst>
          </p:cNvPr>
          <p:cNvSpPr>
            <a:spLocks noGrp="1"/>
          </p:cNvSpPr>
          <p:nvPr>
            <p:ph type="subTitle" idx="1"/>
          </p:nvPr>
        </p:nvSpPr>
        <p:spPr>
          <a:xfrm rot="5400000">
            <a:off x="3538105" y="-1605394"/>
            <a:ext cx="5003223" cy="11300117"/>
          </a:xfrm>
        </p:spPr>
        <p:txBody>
          <a:bodyPr vert="vert270">
            <a:normAutofit fontScale="40000" lnSpcReduction="20000"/>
          </a:bodyPr>
          <a:lstStyle/>
          <a:p>
            <a:pPr algn="just"/>
            <a:endParaRPr lang="en-US" sz="4200" dirty="0">
              <a:solidFill>
                <a:srgbClr val="3B3B3B"/>
              </a:solidFill>
            </a:endParaRPr>
          </a:p>
          <a:p>
            <a:pPr marL="342900" indent="-342900" algn="just">
              <a:buFont typeface="Arial" panose="020B0604020202020204" pitchFamily="34" charset="0"/>
              <a:buChar char="•"/>
            </a:pPr>
            <a:r>
              <a:rPr lang="en-US" sz="4200" dirty="0">
                <a:solidFill>
                  <a:srgbClr val="3B3B3B"/>
                </a:solidFill>
              </a:rPr>
              <a:t>Data Types &amp; Variables:</a:t>
            </a:r>
          </a:p>
          <a:p>
            <a:pPr marL="342900" indent="-342900" algn="just">
              <a:buFont typeface="Arial" panose="020B0604020202020204" pitchFamily="34" charset="0"/>
              <a:buChar char="•"/>
            </a:pPr>
            <a:r>
              <a:rPr lang="en-US" sz="4200" dirty="0">
                <a:solidFill>
                  <a:srgbClr val="3B3B3B"/>
                </a:solidFill>
              </a:rPr>
              <a:t>Numerical Variables: </a:t>
            </a:r>
            <a:r>
              <a:rPr lang="en-US" sz="4200" dirty="0" err="1">
                <a:solidFill>
                  <a:srgbClr val="3B3B3B"/>
                </a:solidFill>
              </a:rPr>
              <a:t>Dexa</a:t>
            </a:r>
            <a:r>
              <a:rPr lang="en-US" sz="4200" dirty="0">
                <a:solidFill>
                  <a:srgbClr val="3B3B3B"/>
                </a:solidFill>
              </a:rPr>
              <a:t> frequency, Count of risks</a:t>
            </a:r>
          </a:p>
          <a:p>
            <a:pPr marL="342900" indent="-342900" algn="just">
              <a:buFont typeface="Arial" panose="020B0604020202020204" pitchFamily="34" charset="0"/>
              <a:buChar char="•"/>
            </a:pPr>
            <a:r>
              <a:rPr lang="en-US" sz="4200" dirty="0">
                <a:solidFill>
                  <a:srgbClr val="3B3B3B"/>
                </a:solidFill>
              </a:rPr>
              <a:t>Categorical Variables: Persistency Flag, Gender, Race, Ethnicity, Region, Age bucket, </a:t>
            </a:r>
            <a:r>
              <a:rPr lang="en-US" sz="4200" dirty="0" err="1">
                <a:solidFill>
                  <a:srgbClr val="3B3B3B"/>
                </a:solidFill>
              </a:rPr>
              <a:t>Ntm</a:t>
            </a:r>
            <a:r>
              <a:rPr lang="en-US" sz="4200" dirty="0">
                <a:solidFill>
                  <a:srgbClr val="3B3B3B"/>
                </a:solidFill>
              </a:rPr>
              <a:t> </a:t>
            </a:r>
            <a:r>
              <a:rPr lang="en-US" sz="4200" dirty="0" err="1">
                <a:solidFill>
                  <a:srgbClr val="3B3B3B"/>
                </a:solidFill>
              </a:rPr>
              <a:t>speciality</a:t>
            </a:r>
            <a:r>
              <a:rPr lang="en-US" sz="4200" dirty="0">
                <a:solidFill>
                  <a:srgbClr val="3B3B3B"/>
                </a:solidFill>
              </a:rPr>
              <a:t>, </a:t>
            </a:r>
            <a:r>
              <a:rPr lang="en-US" sz="4200" dirty="0" err="1">
                <a:solidFill>
                  <a:srgbClr val="3B3B3B"/>
                </a:solidFill>
              </a:rPr>
              <a:t>Ntm</a:t>
            </a:r>
            <a:r>
              <a:rPr lang="en-US" sz="4200" dirty="0">
                <a:solidFill>
                  <a:srgbClr val="3B3B3B"/>
                </a:solidFill>
              </a:rPr>
              <a:t> </a:t>
            </a:r>
            <a:r>
              <a:rPr lang="en-US" sz="4200" dirty="0" err="1">
                <a:solidFill>
                  <a:srgbClr val="3B3B3B"/>
                </a:solidFill>
              </a:rPr>
              <a:t>speciality</a:t>
            </a:r>
            <a:r>
              <a:rPr lang="en-US" sz="4200" dirty="0">
                <a:solidFill>
                  <a:srgbClr val="3B3B3B"/>
                </a:solidFill>
              </a:rPr>
              <a:t> flag, </a:t>
            </a:r>
            <a:r>
              <a:rPr lang="en-US" sz="4200" dirty="0" err="1">
                <a:solidFill>
                  <a:srgbClr val="3B3B3B"/>
                </a:solidFill>
              </a:rPr>
              <a:t>Ntm</a:t>
            </a:r>
            <a:r>
              <a:rPr lang="en-US" sz="4200" dirty="0">
                <a:solidFill>
                  <a:srgbClr val="3B3B3B"/>
                </a:solidFill>
              </a:rPr>
              <a:t> </a:t>
            </a:r>
            <a:r>
              <a:rPr lang="en-US" sz="4200" dirty="0" err="1">
                <a:solidFill>
                  <a:srgbClr val="3B3B3B"/>
                </a:solidFill>
              </a:rPr>
              <a:t>speciality</a:t>
            </a:r>
            <a:r>
              <a:rPr lang="en-US" sz="4200" dirty="0">
                <a:solidFill>
                  <a:srgbClr val="3B3B3B"/>
                </a:solidFill>
              </a:rPr>
              <a:t> bucket, </a:t>
            </a:r>
            <a:r>
              <a:rPr lang="en-US" sz="4200" dirty="0" err="1">
                <a:solidFill>
                  <a:srgbClr val="3B3B3B"/>
                </a:solidFill>
              </a:rPr>
              <a:t>Gluco</a:t>
            </a:r>
            <a:r>
              <a:rPr lang="en-US" sz="4200" dirty="0">
                <a:solidFill>
                  <a:srgbClr val="3B3B3B"/>
                </a:solidFill>
              </a:rPr>
              <a:t> record prior </a:t>
            </a:r>
            <a:r>
              <a:rPr lang="en-US" sz="4200" dirty="0" err="1">
                <a:solidFill>
                  <a:srgbClr val="3B3B3B"/>
                </a:solidFill>
              </a:rPr>
              <a:t>Ntm</a:t>
            </a:r>
            <a:r>
              <a:rPr lang="en-US" sz="4200" dirty="0">
                <a:solidFill>
                  <a:srgbClr val="3B3B3B"/>
                </a:solidFill>
              </a:rPr>
              <a:t>, </a:t>
            </a:r>
            <a:r>
              <a:rPr lang="en-US" sz="4200" dirty="0" err="1">
                <a:solidFill>
                  <a:srgbClr val="3B3B3B"/>
                </a:solidFill>
              </a:rPr>
              <a:t>Gluco</a:t>
            </a:r>
            <a:r>
              <a:rPr lang="en-US" sz="4200" dirty="0">
                <a:solidFill>
                  <a:srgbClr val="3B3B3B"/>
                </a:solidFill>
              </a:rPr>
              <a:t> record during Rx, </a:t>
            </a:r>
            <a:r>
              <a:rPr lang="en-US" sz="4200" dirty="0" err="1">
                <a:solidFill>
                  <a:srgbClr val="3B3B3B"/>
                </a:solidFill>
              </a:rPr>
              <a:t>Dexa</a:t>
            </a:r>
            <a:r>
              <a:rPr lang="en-US" sz="4200" dirty="0">
                <a:solidFill>
                  <a:srgbClr val="3B3B3B"/>
                </a:solidFill>
              </a:rPr>
              <a:t> during Rx, Fragility fracture prior </a:t>
            </a:r>
            <a:r>
              <a:rPr lang="en-US" sz="4200" dirty="0" err="1">
                <a:solidFill>
                  <a:srgbClr val="3B3B3B"/>
                </a:solidFill>
              </a:rPr>
              <a:t>Ntm</a:t>
            </a:r>
            <a:r>
              <a:rPr lang="en-US" sz="4200" dirty="0">
                <a:solidFill>
                  <a:srgbClr val="3B3B3B"/>
                </a:solidFill>
              </a:rPr>
              <a:t>, Fragility fracture during Rx, Risk segment prior </a:t>
            </a:r>
            <a:r>
              <a:rPr lang="en-US" sz="4200" dirty="0" err="1">
                <a:solidFill>
                  <a:srgbClr val="3B3B3B"/>
                </a:solidFill>
              </a:rPr>
              <a:t>Ntm</a:t>
            </a:r>
            <a:r>
              <a:rPr lang="en-US" sz="4200" dirty="0">
                <a:solidFill>
                  <a:srgbClr val="3B3B3B"/>
                </a:solidFill>
              </a:rPr>
              <a:t>, Risk segment during Rx, </a:t>
            </a:r>
            <a:r>
              <a:rPr lang="en-US" sz="4200" dirty="0" err="1">
                <a:solidFill>
                  <a:srgbClr val="3B3B3B"/>
                </a:solidFill>
              </a:rPr>
              <a:t>Tscore</a:t>
            </a:r>
            <a:r>
              <a:rPr lang="en-US" sz="4200" dirty="0">
                <a:solidFill>
                  <a:srgbClr val="3B3B3B"/>
                </a:solidFill>
              </a:rPr>
              <a:t> bucket prior </a:t>
            </a:r>
            <a:r>
              <a:rPr lang="en-US" sz="4200" dirty="0" err="1">
                <a:solidFill>
                  <a:srgbClr val="3B3B3B"/>
                </a:solidFill>
              </a:rPr>
              <a:t>Ntm</a:t>
            </a:r>
            <a:r>
              <a:rPr lang="en-US" sz="4200" dirty="0">
                <a:solidFill>
                  <a:srgbClr val="3B3B3B"/>
                </a:solidFill>
              </a:rPr>
              <a:t>, </a:t>
            </a:r>
            <a:r>
              <a:rPr lang="en-US" sz="4200" dirty="0" err="1">
                <a:solidFill>
                  <a:srgbClr val="3B3B3B"/>
                </a:solidFill>
              </a:rPr>
              <a:t>Tscore</a:t>
            </a:r>
            <a:r>
              <a:rPr lang="en-US" sz="4200" dirty="0">
                <a:solidFill>
                  <a:srgbClr val="3B3B3B"/>
                </a:solidFill>
              </a:rPr>
              <a:t> bucket during Rx, Change </a:t>
            </a:r>
            <a:r>
              <a:rPr lang="en-US" sz="4200" dirty="0" err="1">
                <a:solidFill>
                  <a:srgbClr val="3B3B3B"/>
                </a:solidFill>
              </a:rPr>
              <a:t>Tscore</a:t>
            </a:r>
            <a:r>
              <a:rPr lang="en-US" sz="4200" dirty="0">
                <a:solidFill>
                  <a:srgbClr val="3B3B3B"/>
                </a:solidFill>
              </a:rPr>
              <a:t>, Change risk segment, Adherent flag, </a:t>
            </a:r>
            <a:r>
              <a:rPr lang="en-US" sz="4200" dirty="0" err="1">
                <a:solidFill>
                  <a:srgbClr val="3B3B3B"/>
                </a:solidFill>
              </a:rPr>
              <a:t>Idn</a:t>
            </a:r>
            <a:r>
              <a:rPr lang="en-US" sz="4200" dirty="0">
                <a:solidFill>
                  <a:srgbClr val="3B3B3B"/>
                </a:solidFill>
              </a:rPr>
              <a:t> indicator, Injectable experience during Rx, Comorbidity encounter for screening for malignant neoplasms, Comorbidity encounter for immunization, Comorbidity encounter for general exam </a:t>
            </a:r>
            <a:r>
              <a:rPr lang="en-US" sz="4200" dirty="0" err="1">
                <a:solidFill>
                  <a:srgbClr val="3B3B3B"/>
                </a:solidFill>
              </a:rPr>
              <a:t>W_O_complaint,Suspected</a:t>
            </a:r>
            <a:r>
              <a:rPr lang="en-US" sz="4200" dirty="0">
                <a:solidFill>
                  <a:srgbClr val="3B3B3B"/>
                </a:solidFill>
              </a:rPr>
              <a:t> or reported Dx, Comorbidity vitamin D deficiency, Comorbidity other joint disorder not elsewhere classified, Comorbidity encounter for other special exam </a:t>
            </a:r>
            <a:r>
              <a:rPr lang="en-US" sz="4200" dirty="0" err="1">
                <a:solidFill>
                  <a:srgbClr val="3B3B3B"/>
                </a:solidFill>
              </a:rPr>
              <a:t>W_O_complaint</a:t>
            </a:r>
            <a:r>
              <a:rPr lang="en-US" sz="4200" dirty="0">
                <a:solidFill>
                  <a:srgbClr val="3B3B3B"/>
                </a:solidFill>
              </a:rPr>
              <a:t> suspected or reported Dx, Comorbidity long term current drug therapy, Comorbidity </a:t>
            </a:r>
            <a:r>
              <a:rPr lang="en-US" sz="4200" dirty="0" err="1">
                <a:solidFill>
                  <a:srgbClr val="3B3B3B"/>
                </a:solidFill>
              </a:rPr>
              <a:t>dorsalgia</a:t>
            </a:r>
            <a:r>
              <a:rPr lang="en-US" sz="4200" dirty="0">
                <a:solidFill>
                  <a:srgbClr val="3B3B3B"/>
                </a:solidFill>
              </a:rPr>
              <a:t>, Comorbidity personal history of other diseases and conditions, Comorbidity other disorders of bone density and structure, Comorbidity disorders of lipoprotein metabolism and other </a:t>
            </a:r>
            <a:r>
              <a:rPr lang="en-US" sz="4200" dirty="0" err="1">
                <a:solidFill>
                  <a:srgbClr val="3B3B3B"/>
                </a:solidFill>
              </a:rPr>
              <a:t>lipidemias</a:t>
            </a:r>
            <a:r>
              <a:rPr lang="en-US" sz="4200" dirty="0">
                <a:solidFill>
                  <a:srgbClr val="3B3B3B"/>
                </a:solidFill>
              </a:rPr>
              <a:t>, Comorbidity osteoporosis without current pathological fracture, Comorbidity personal history of malignant neoplasm, Comorbidity gastro esophageal reflux disease, Concomitancy of cholesterol and triglyceride regulating preparations, Concomitancy of narcotics, Concomitancy of systemic corticosteroids plain, Concomitancy of anti-depressants and mood stabilizers, Concomitancy of fluoroquinolones, Concomitancy of cephalosporins, Concomitancy of macrolides and similar types, Concomitancy of broad spectrum </a:t>
            </a:r>
            <a:r>
              <a:rPr lang="en-US" sz="4200" dirty="0" err="1">
                <a:solidFill>
                  <a:srgbClr val="3B3B3B"/>
                </a:solidFill>
              </a:rPr>
              <a:t>penicillins</a:t>
            </a:r>
            <a:r>
              <a:rPr lang="en-US" sz="4200" dirty="0">
                <a:solidFill>
                  <a:srgbClr val="3B3B3B"/>
                </a:solidFill>
              </a:rPr>
              <a:t>, Concomitancy of </a:t>
            </a:r>
            <a:r>
              <a:rPr lang="en-US" sz="4200" dirty="0" err="1">
                <a:solidFill>
                  <a:srgbClr val="3B3B3B"/>
                </a:solidFill>
              </a:rPr>
              <a:t>anaesthetics</a:t>
            </a:r>
            <a:r>
              <a:rPr lang="en-US" sz="4200" dirty="0">
                <a:solidFill>
                  <a:srgbClr val="3B3B3B"/>
                </a:solidFill>
              </a:rPr>
              <a:t> general, Concomitancy of viral vaccines, Risk of type 1 insulin dependent diabetes, Risk of osteogenesis imperfecta, Risk of rheumatoid arthritis, Risk of untreated chronic hyperthyroidism, Risk of untreated chronic hypogonadism, Risk of untreated early menopause, Risk of patient parent fractured their hip, Risk of smoking tobacco, Risk of chronic malnutrition or malabsorption</a:t>
            </a:r>
            <a:r>
              <a:rPr lang="en-IN" sz="4200" dirty="0">
                <a:solidFill>
                  <a:srgbClr val="3B3B3B"/>
                </a:solidFill>
              </a:rPr>
              <a:t>, Risk of chronic liver disease, Risk of family history of osteoporosis, Risk of low calcium intake, Risk of vitamin D insufficiency, Risk of poor health frailty, Risk of excessive thinness, Risk of hysterectomy oophorectomy, Risk of </a:t>
            </a:r>
            <a:r>
              <a:rPr lang="en-IN" sz="4200" dirty="0" err="1">
                <a:solidFill>
                  <a:srgbClr val="3B3B3B"/>
                </a:solidFill>
              </a:rPr>
              <a:t>estrogen</a:t>
            </a:r>
            <a:r>
              <a:rPr lang="en-IN" sz="4200" dirty="0">
                <a:solidFill>
                  <a:srgbClr val="3B3B3B"/>
                </a:solidFill>
              </a:rPr>
              <a:t> deficiency, Risk of immobilization, Risk of recurring falls</a:t>
            </a:r>
            <a:endParaRPr lang="en-US" sz="4200" dirty="0">
              <a:solidFill>
                <a:srgbClr val="3B3B3B"/>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4AC27DDF-9599-EE4D-160D-63146EEEE0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076767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BB245-2D01-2812-0A3E-155FE7A1BD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47AFA3-D787-D9F0-24B6-2556F3016DFA}"/>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DATA CLEANING &amp; VALIDATION</a:t>
            </a:r>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7786AAED-80F1-46DA-0497-942F9FA9092C}"/>
              </a:ext>
            </a:extLst>
          </p:cNvPr>
          <p:cNvSpPr>
            <a:spLocks noGrp="1"/>
          </p:cNvSpPr>
          <p:nvPr>
            <p:ph type="subTitle" idx="1"/>
          </p:nvPr>
        </p:nvSpPr>
        <p:spPr>
          <a:xfrm rot="5400000">
            <a:off x="3752865" y="-1390634"/>
            <a:ext cx="4573702" cy="11300117"/>
          </a:xfrm>
        </p:spPr>
        <p:txBody>
          <a:bodyPr vert="vert270">
            <a:normAutofit/>
          </a:bodyPr>
          <a:lstStyle/>
          <a:p>
            <a:pPr algn="just"/>
            <a:endParaRPr lang="en-US" sz="4200" dirty="0">
              <a:solidFill>
                <a:srgbClr val="3B3B3B"/>
              </a:solidFill>
            </a:endParaRPr>
          </a:p>
          <a:p>
            <a:pPr marL="342900" indent="-342900" algn="just">
              <a:buFont typeface="Arial" panose="020B0604020202020204" pitchFamily="34" charset="0"/>
              <a:buChar char="•"/>
            </a:pPr>
            <a:r>
              <a:rPr lang="en-IN" sz="2000" dirty="0">
                <a:solidFill>
                  <a:srgbClr val="3B3B3B"/>
                </a:solidFill>
              </a:rPr>
              <a:t>Verified no missing values</a:t>
            </a:r>
          </a:p>
          <a:p>
            <a:pPr marL="342900" indent="-342900" algn="just">
              <a:buFont typeface="Arial" panose="020B0604020202020204" pitchFamily="34" charset="0"/>
              <a:buChar char="•"/>
            </a:pPr>
            <a:r>
              <a:rPr lang="en-IN" sz="2000" dirty="0">
                <a:solidFill>
                  <a:srgbClr val="3B3B3B"/>
                </a:solidFill>
              </a:rPr>
              <a:t>Checked and corrected spelling inconsistencies (e.g., Persistency)</a:t>
            </a:r>
          </a:p>
          <a:p>
            <a:pPr marL="342900" indent="-342900" algn="just">
              <a:buFont typeface="Arial" panose="020B0604020202020204" pitchFamily="34" charset="0"/>
              <a:buChar char="•"/>
            </a:pPr>
            <a:r>
              <a:rPr lang="en-IN" sz="2000" dirty="0">
                <a:solidFill>
                  <a:srgbClr val="3B3B3B"/>
                </a:solidFill>
              </a:rPr>
              <a:t>Outlier treatment for numerical columns (IQR)</a:t>
            </a:r>
          </a:p>
          <a:p>
            <a:pPr marL="342900" indent="-342900" algn="just">
              <a:buFont typeface="Arial" panose="020B0604020202020204" pitchFamily="34" charset="0"/>
              <a:buChar char="•"/>
            </a:pPr>
            <a:r>
              <a:rPr lang="en-IN" sz="2000" dirty="0">
                <a:solidFill>
                  <a:srgbClr val="3B3B3B"/>
                </a:solidFill>
              </a:rPr>
              <a:t>Dummy encoding for nominal variables (n-1)</a:t>
            </a:r>
          </a:p>
          <a:p>
            <a:pPr marL="342900" indent="-342900" algn="just">
              <a:buFont typeface="Arial" panose="020B0604020202020204" pitchFamily="34" charset="0"/>
              <a:buChar char="•"/>
            </a:pPr>
            <a:r>
              <a:rPr lang="en-IN" sz="2000" dirty="0">
                <a:solidFill>
                  <a:srgbClr val="3B3B3B"/>
                </a:solidFill>
              </a:rPr>
              <a:t>Mapped ordinal categories appropriately (Ordinal encoding)</a:t>
            </a:r>
            <a:endParaRPr lang="en-US" sz="2000" dirty="0">
              <a:solidFill>
                <a:srgbClr val="3B3B3B"/>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57A16094-5058-70DA-E2E9-91E46DADFE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425098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2B2A2-70D5-6B8A-8017-48DBCFF505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96E577-CE28-876B-FE34-C167B990B852}"/>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DATA PREPARATION ASSUMPTIONS</a:t>
            </a:r>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0B249D59-C178-9B98-8DAF-EE306C688C9F}"/>
              </a:ext>
            </a:extLst>
          </p:cNvPr>
          <p:cNvSpPr>
            <a:spLocks noGrp="1"/>
          </p:cNvSpPr>
          <p:nvPr>
            <p:ph type="subTitle" idx="1"/>
          </p:nvPr>
        </p:nvSpPr>
        <p:spPr>
          <a:xfrm rot="5400000">
            <a:off x="3752865" y="-1390634"/>
            <a:ext cx="4573702" cy="11300117"/>
          </a:xfrm>
        </p:spPr>
        <p:txBody>
          <a:bodyPr vert="vert270">
            <a:normAutofit/>
          </a:bodyPr>
          <a:lstStyle/>
          <a:p>
            <a:pPr algn="just"/>
            <a:endParaRPr lang="en-US" sz="4200" dirty="0">
              <a:solidFill>
                <a:srgbClr val="3B3B3B"/>
              </a:solidFill>
            </a:endParaRPr>
          </a:p>
          <a:p>
            <a:pPr marL="342900" indent="-342900" algn="just">
              <a:buFont typeface="Arial" panose="020B0604020202020204" pitchFamily="34" charset="0"/>
              <a:buChar char="•"/>
            </a:pPr>
            <a:r>
              <a:rPr lang="en-IN" sz="2000" dirty="0">
                <a:solidFill>
                  <a:srgbClr val="3B3B3B"/>
                </a:solidFill>
              </a:rPr>
              <a:t>Assumed categories represent real-world logical order</a:t>
            </a:r>
          </a:p>
          <a:p>
            <a:pPr marL="342900" indent="-342900" algn="just">
              <a:buFont typeface="Arial" panose="020B0604020202020204" pitchFamily="34" charset="0"/>
              <a:buChar char="•"/>
            </a:pPr>
            <a:r>
              <a:rPr lang="en-IN" sz="2000" dirty="0">
                <a:solidFill>
                  <a:srgbClr val="3B3B3B"/>
                </a:solidFill>
              </a:rPr>
              <a:t>Assumed equal importance of dummy variables within a feature</a:t>
            </a:r>
          </a:p>
          <a:p>
            <a:pPr marL="342900" indent="-342900" algn="just">
              <a:buFont typeface="Arial" panose="020B0604020202020204" pitchFamily="34" charset="0"/>
              <a:buChar char="•"/>
            </a:pPr>
            <a:r>
              <a:rPr lang="en-IN" sz="2000" dirty="0">
                <a:solidFill>
                  <a:srgbClr val="3B3B3B"/>
                </a:solidFill>
              </a:rPr>
              <a:t>Irrelevant features giving same piece of information removed</a:t>
            </a:r>
          </a:p>
          <a:p>
            <a:pPr marL="342900" indent="-342900" algn="just">
              <a:buFont typeface="Arial" panose="020B0604020202020204" pitchFamily="34" charset="0"/>
              <a:buChar char="•"/>
            </a:pPr>
            <a:r>
              <a:rPr lang="en-IN" sz="2000" dirty="0">
                <a:solidFill>
                  <a:srgbClr val="3B3B3B"/>
                </a:solidFill>
              </a:rPr>
              <a:t>Final feature list: 78 columns</a:t>
            </a:r>
            <a:endParaRPr lang="en-US" sz="2000" dirty="0">
              <a:solidFill>
                <a:srgbClr val="3B3B3B"/>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428E7859-9526-6A12-A755-55A3683473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94453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68EA5A-1722-0A9B-9F92-4BE72E7BB3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E77E1F-39DA-A702-1CAE-DAB932B37EB4}"/>
              </a:ext>
            </a:extLst>
          </p:cNvPr>
          <p:cNvSpPr>
            <a:spLocks noGrp="1"/>
          </p:cNvSpPr>
          <p:nvPr>
            <p:ph type="ctrTitle"/>
          </p:nvPr>
        </p:nvSpPr>
        <p:spPr>
          <a:xfrm rot="5400000">
            <a:off x="5641396" y="-5641399"/>
            <a:ext cx="909206" cy="12192003"/>
          </a:xfrm>
          <a:solidFill>
            <a:srgbClr val="3B3B3B"/>
          </a:solidFill>
        </p:spPr>
        <p:txBody>
          <a:bodyPr vert="vert270" anchor="t" anchorCtr="0">
            <a:normAutofit fontScale="90000"/>
          </a:bodyPr>
          <a:lstStyle/>
          <a:p>
            <a:r>
              <a:rPr lang="en-US" b="1" dirty="0">
                <a:solidFill>
                  <a:srgbClr val="FF6600"/>
                </a:solidFill>
              </a:rPr>
              <a:t>UNIVARIATE ANALYSIS : TARGET VARIABLE</a:t>
            </a:r>
            <a:br>
              <a:rPr lang="en-US" dirty="0"/>
            </a:br>
            <a:br>
              <a:rPr lang="en-US" dirty="0"/>
            </a:br>
            <a:br>
              <a:rPr lang="en-US" dirty="0"/>
            </a:br>
            <a:endParaRPr lang="en-US" b="1" dirty="0">
              <a:solidFill>
                <a:srgbClr val="FF6600"/>
              </a:solidFill>
            </a:endParaRPr>
          </a:p>
        </p:txBody>
      </p:sp>
      <p:sp>
        <p:nvSpPr>
          <p:cNvPr id="3" name="Subtitle 2">
            <a:extLst>
              <a:ext uri="{FF2B5EF4-FFF2-40B4-BE49-F238E27FC236}">
                <a16:creationId xmlns:a16="http://schemas.microsoft.com/office/drawing/2014/main" id="{704F1B3A-B33E-2399-AD2B-939149F9AEA3}"/>
              </a:ext>
            </a:extLst>
          </p:cNvPr>
          <p:cNvSpPr>
            <a:spLocks noGrp="1"/>
          </p:cNvSpPr>
          <p:nvPr>
            <p:ph type="subTitle" idx="1"/>
          </p:nvPr>
        </p:nvSpPr>
        <p:spPr>
          <a:xfrm rot="5400000">
            <a:off x="3122468" y="-1709304"/>
            <a:ext cx="5834498" cy="11300117"/>
          </a:xfrm>
        </p:spPr>
        <p:txBody>
          <a:bodyPr vert="vert270">
            <a:normAutofit/>
          </a:bodyPr>
          <a:lstStyle/>
          <a:p>
            <a:pPr algn="r"/>
            <a:endParaRPr lang="en-US" dirty="0">
              <a:solidFill>
                <a:srgbClr val="FF6600"/>
              </a:solidFill>
            </a:endParaRPr>
          </a:p>
          <a:p>
            <a:pPr algn="just"/>
            <a:endParaRPr lang="en-US" sz="2000" dirty="0">
              <a:solidFill>
                <a:srgbClr val="3B3B3B"/>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FDC61242-645B-A48E-DC1D-68CA19EACA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aphicFrame>
        <p:nvGraphicFramePr>
          <p:cNvPr id="9" name="Chart 8">
            <a:extLst>
              <a:ext uri="{FF2B5EF4-FFF2-40B4-BE49-F238E27FC236}">
                <a16:creationId xmlns:a16="http://schemas.microsoft.com/office/drawing/2014/main" id="{BC073641-894F-CFF1-3D42-CEF14820B39F}"/>
              </a:ext>
            </a:extLst>
          </p:cNvPr>
          <p:cNvGraphicFramePr>
            <a:graphicFrameLocks/>
          </p:cNvGraphicFramePr>
          <p:nvPr>
            <p:extLst>
              <p:ext uri="{D42A27DB-BD31-4B8C-83A1-F6EECF244321}">
                <p14:modId xmlns:p14="http://schemas.microsoft.com/office/powerpoint/2010/main" val="3427815481"/>
              </p:ext>
            </p:extLst>
          </p:nvPr>
        </p:nvGraphicFramePr>
        <p:xfrm>
          <a:off x="2415396" y="1357223"/>
          <a:ext cx="7666008" cy="45065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48292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1E88B-5A19-DCB6-BC2D-57E8EF9D46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CD735C-842D-EB2D-0BF1-37B68277C0DA}"/>
              </a:ext>
            </a:extLst>
          </p:cNvPr>
          <p:cNvSpPr>
            <a:spLocks noGrp="1"/>
          </p:cNvSpPr>
          <p:nvPr>
            <p:ph type="ctrTitle"/>
          </p:nvPr>
        </p:nvSpPr>
        <p:spPr>
          <a:xfrm rot="5400000">
            <a:off x="5641396" y="-5641399"/>
            <a:ext cx="909206" cy="12192003"/>
          </a:xfrm>
          <a:solidFill>
            <a:srgbClr val="3B3B3B"/>
          </a:solidFill>
        </p:spPr>
        <p:txBody>
          <a:bodyPr vert="vert270" anchor="t" anchorCtr="0">
            <a:normAutofit/>
          </a:bodyPr>
          <a:lstStyle/>
          <a:p>
            <a:r>
              <a:rPr lang="en-US" sz="5000" b="1" dirty="0">
                <a:solidFill>
                  <a:srgbClr val="FF6600"/>
                </a:solidFill>
              </a:rPr>
              <a:t>UNIVARIATE ANALYSIS : NUMERICAL COLUMN</a:t>
            </a:r>
          </a:p>
        </p:txBody>
      </p:sp>
      <p:sp>
        <p:nvSpPr>
          <p:cNvPr id="3" name="Subtitle 2">
            <a:extLst>
              <a:ext uri="{FF2B5EF4-FFF2-40B4-BE49-F238E27FC236}">
                <a16:creationId xmlns:a16="http://schemas.microsoft.com/office/drawing/2014/main" id="{F124DEBD-3C63-B82F-D4AD-DCC1FC290036}"/>
              </a:ext>
            </a:extLst>
          </p:cNvPr>
          <p:cNvSpPr>
            <a:spLocks noGrp="1"/>
          </p:cNvSpPr>
          <p:nvPr>
            <p:ph type="subTitle" idx="1"/>
          </p:nvPr>
        </p:nvSpPr>
        <p:spPr>
          <a:xfrm rot="5400000">
            <a:off x="3065318" y="-1766454"/>
            <a:ext cx="5948797" cy="11300117"/>
          </a:xfrm>
        </p:spPr>
        <p:txBody>
          <a:bodyPr vert="vert270">
            <a:normAutofit/>
          </a:bodyPr>
          <a:lstStyle/>
          <a:p>
            <a:endParaRPr lang="en-US" dirty="0">
              <a:solidFill>
                <a:srgbClr val="FF6600"/>
              </a:solidFill>
            </a:endParaRPr>
          </a:p>
          <a:p>
            <a:pPr algn="just"/>
            <a:r>
              <a:rPr lang="en-US" dirty="0">
                <a:solidFill>
                  <a:srgbClr val="FF6600"/>
                </a:solidFill>
              </a:rPr>
              <a:t>   </a:t>
            </a:r>
            <a:endParaRPr lang="en-US" sz="3200" dirty="0">
              <a:solidFill>
                <a:srgbClr val="3B3B3B"/>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E944C54E-931E-9EA1-0008-D4BEEFC8B5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11" name="Picture 10">
            <a:extLst>
              <a:ext uri="{FF2B5EF4-FFF2-40B4-BE49-F238E27FC236}">
                <a16:creationId xmlns:a16="http://schemas.microsoft.com/office/drawing/2014/main" id="{5718435F-E24D-F3C0-3A34-A450B167C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3562" y="1063924"/>
            <a:ext cx="9506310" cy="5677965"/>
          </a:xfrm>
          <a:prstGeom prst="rect">
            <a:avLst/>
          </a:prstGeom>
        </p:spPr>
      </p:pic>
    </p:spTree>
    <p:extLst>
      <p:ext uri="{BB962C8B-B14F-4D97-AF65-F5344CB8AC3E}">
        <p14:creationId xmlns:p14="http://schemas.microsoft.com/office/powerpoint/2010/main" val="39239154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1656</TotalTime>
  <Words>1331</Words>
  <Application>Microsoft Office PowerPoint</Application>
  <PresentationFormat>Widescreen</PresentationFormat>
  <Paragraphs>219</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PROBLEM DESCRIPTION   </vt:lpstr>
      <vt:lpstr>PROJECT OBJECTIVE   </vt:lpstr>
      <vt:lpstr>DATASET OVERVIEW   </vt:lpstr>
      <vt:lpstr>VARIABLES SUMMARY   </vt:lpstr>
      <vt:lpstr>DATA CLEANING &amp; VALIDATION   </vt:lpstr>
      <vt:lpstr>DATA PREPARATION ASSUMPTIONS   </vt:lpstr>
      <vt:lpstr>UNIVARIATE ANALYSIS : TARGET VARIABLE   </vt:lpstr>
      <vt:lpstr>UNIVARIATE ANALYSIS : NUMERICAL COLUMN</vt:lpstr>
      <vt:lpstr>UNIVARIATE ANALYSIS : CATEGORICAL COLUMNS</vt:lpstr>
      <vt:lpstr>UNIVARIATE ANALYSIS : CATEGORICAL COLUMNS</vt:lpstr>
      <vt:lpstr>UNIVARIATE ANALYSIS : CATEGORICAL COLUMNS </vt:lpstr>
      <vt:lpstr>AGE DISTRIBUTION </vt:lpstr>
      <vt:lpstr>BIVARIATE ANALYSIS : NUMERIC VS TARGET</vt:lpstr>
      <vt:lpstr>BIVARIATE ANALYSIS : CATEGORY VS TARGET</vt:lpstr>
      <vt:lpstr>BIVARIATE ANALYSIS : CATEGORY VS TARGET</vt:lpstr>
      <vt:lpstr>EDA KEY TAKEAWAYS  </vt:lpstr>
      <vt:lpstr>STATISTICAL TEST SUMMARY  </vt:lpstr>
      <vt:lpstr>MACHINE LEARNING APPROACH  </vt:lpstr>
      <vt:lpstr>MODEL PERFORMANCE  </vt:lpstr>
      <vt:lpstr>FINAL MODEL  </vt:lpstr>
      <vt:lpstr>KEY BUSINESS INSIGHTS  </vt:lpstr>
      <vt:lpstr>RECOMMENDATIONS  </vt:lpstr>
      <vt:lpstr>NEXT STEPS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ANKITA ROY</dc:creator>
  <cp:lastModifiedBy>ANKITA ROY</cp:lastModifiedBy>
  <cp:revision>18</cp:revision>
  <dcterms:created xsi:type="dcterms:W3CDTF">2025-04-28T13:14:39Z</dcterms:created>
  <dcterms:modified xsi:type="dcterms:W3CDTF">2025-07-15T12:58:28Z</dcterms:modified>
</cp:coreProperties>
</file>