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73" r:id="rId5"/>
    <p:sldId id="284" r:id="rId6"/>
    <p:sldId id="285" r:id="rId7"/>
    <p:sldId id="300" r:id="rId8"/>
    <p:sldId id="286" r:id="rId9"/>
    <p:sldId id="287" r:id="rId10"/>
    <p:sldId id="288" r:id="rId11"/>
    <p:sldId id="291" r:id="rId12"/>
    <p:sldId id="292" r:id="rId13"/>
    <p:sldId id="293" r:id="rId14"/>
    <p:sldId id="297" r:id="rId15"/>
    <p:sldId id="298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56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WEEK%202+3%20PROJECT,PPT\merged_outpu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WEEK%202+3%20PROJECT,PPT\merged_outpu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WEEK%202+3%20PROJECT,PPT\merged_outpu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FINAL%20PROJECT\Healthcare_datase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NTERNSHIP%20DATA\WEEK%202+3%20PROJECT,PPT\merged_outpu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00" b="1" dirty="0"/>
              <a:t>% OF</a:t>
            </a:r>
            <a:r>
              <a:rPr lang="en-US" sz="2100" b="1" baseline="0" dirty="0"/>
              <a:t> PERSISTENCY FLAG</a:t>
            </a:r>
            <a:endParaRPr lang="en-US" sz="21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Sheet1!$I$3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98-4653-AABE-FB96C2247A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98-4653-AABE-FB96C2247A22}"/>
              </c:ext>
            </c:extLst>
          </c:dPt>
          <c:dLbls>
            <c:dLbl>
              <c:idx val="0"/>
              <c:layout>
                <c:manualLayout>
                  <c:x val="1.7985783027121609E-2"/>
                  <c:y val="3.052675707203266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62.35%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498-4653-AABE-FB96C2247A22}"/>
                </c:ext>
              </c:extLst>
            </c:dLbl>
            <c:dLbl>
              <c:idx val="1"/>
              <c:layout>
                <c:manualLayout>
                  <c:x val="-3.4041994750656167E-3"/>
                  <c:y val="-3.390492855059783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37.65%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498-4653-AABE-FB96C2247A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Sheet1!$H$4:$H$5</c:f>
              <c:strCache>
                <c:ptCount val="2"/>
                <c:pt idx="0">
                  <c:v>Non-Persistent</c:v>
                </c:pt>
                <c:pt idx="1">
                  <c:v>Persistent</c:v>
                </c:pt>
              </c:strCache>
            </c:strRef>
          </c:cat>
          <c:val>
            <c:numRef>
              <c:f>Sheet1!$I$4:$I$5</c:f>
              <c:numCache>
                <c:formatCode>0.00</c:formatCode>
                <c:ptCount val="2"/>
                <c:pt idx="0">
                  <c:v>62.353971962616825</c:v>
                </c:pt>
                <c:pt idx="1">
                  <c:v>37.646028037383175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98-4653-AABE-FB96C2247A2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COUNT OF PERSISTENCY FLAG</a:t>
            </a:r>
            <a:r>
              <a:rPr lang="en-US" baseline="0" dirty="0"/>
              <a:t> BASED ON GENDER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Sheet1!$E$61</c:f>
              <c:strCache>
                <c:ptCount val="1"/>
                <c:pt idx="0">
                  <c:v>Count of Persistency_Flag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CF-48DC-A945-7BEEAEE0F1A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CF-48DC-A945-7BEEAEE0F1AC}"/>
              </c:ext>
            </c:extLst>
          </c:dPt>
          <c:dLbls>
            <c:dLbl>
              <c:idx val="0"/>
              <c:layout>
                <c:manualLayout>
                  <c:x val="9.74163965620954E-2"/>
                  <c:y val="-4.79008549967716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ACF-48DC-A945-7BEEAEE0F1AC}"/>
                </c:ext>
              </c:extLst>
            </c:dLbl>
            <c:dLbl>
              <c:idx val="1"/>
              <c:layout>
                <c:manualLayout>
                  <c:x val="-0.11027002306907477"/>
                  <c:y val="3.97057868092923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ACF-48DC-A945-7BEEAEE0F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Sheet1!$D$62:$D$63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Sheet1!$E$62:$E$63</c:f>
              <c:numCache>
                <c:formatCode>General</c:formatCode>
                <c:ptCount val="2"/>
                <c:pt idx="0">
                  <c:v>3230</c:v>
                </c:pt>
                <c:pt idx="1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CF-48DC-A945-7BEEAEE0F1A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00" b="1" dirty="0"/>
              <a:t>COUNT OF PERSISTENCY FLAG BASED ON RACE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Sheet1!$E$72</c:f>
              <c:strCache>
                <c:ptCount val="1"/>
                <c:pt idx="0">
                  <c:v>Count of Persistency_Flag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Sheet1!$D$73:$D$76</c:f>
              <c:strCache>
                <c:ptCount val="4"/>
                <c:pt idx="0">
                  <c:v>African American</c:v>
                </c:pt>
                <c:pt idx="1">
                  <c:v>Asian</c:v>
                </c:pt>
                <c:pt idx="2">
                  <c:v>Caucasian</c:v>
                </c:pt>
                <c:pt idx="3">
                  <c:v>Other/Unknown</c:v>
                </c:pt>
              </c:strCache>
            </c:strRef>
          </c:cat>
          <c:val>
            <c:numRef>
              <c:f>Sheet1!$E$73:$E$76</c:f>
              <c:numCache>
                <c:formatCode>General</c:formatCode>
                <c:ptCount val="4"/>
                <c:pt idx="0">
                  <c:v>95</c:v>
                </c:pt>
                <c:pt idx="1">
                  <c:v>84</c:v>
                </c:pt>
                <c:pt idx="2">
                  <c:v>3148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1-4659-9CC1-78227FFD1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4685759"/>
        <c:axId val="974684319"/>
      </c:barChart>
      <c:catAx>
        <c:axId val="97468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684319"/>
        <c:crosses val="autoZero"/>
        <c:auto val="1"/>
        <c:lblAlgn val="ctr"/>
        <c:lblOffset val="100"/>
        <c:noMultiLvlLbl val="0"/>
      </c:catAx>
      <c:valAx>
        <c:axId val="974684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68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00" b="1" dirty="0"/>
              <a:t>GENDER</a:t>
            </a:r>
            <a:r>
              <a:rPr lang="en-US" sz="2100" b="1" baseline="0" dirty="0"/>
              <a:t> BASED</a:t>
            </a:r>
            <a:endParaRPr lang="en-US" sz="21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Sheet1!$I$12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1-4776-8BB0-D5BF48F9C7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1-4776-8BB0-D5BF48F9C7F5}"/>
              </c:ext>
            </c:extLst>
          </c:dPt>
          <c:dLbls>
            <c:dLbl>
              <c:idx val="0"/>
              <c:layout>
                <c:manualLayout>
                  <c:x val="0.13966097987751522"/>
                  <c:y val="-0.13841754155730535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94.33%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591-4776-8BB0-D5BF48F9C7F5}"/>
                </c:ext>
              </c:extLst>
            </c:dLbl>
            <c:dLbl>
              <c:idx val="1"/>
              <c:layout>
                <c:manualLayout>
                  <c:x val="-1.3982502187226596E-2"/>
                  <c:y val="-1.195137066200058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5.67%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591-4776-8BB0-D5BF48F9C7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Sheet1!$H$13:$H$14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Sheet1!$I$13:$I$14</c:f>
              <c:numCache>
                <c:formatCode>0.00</c:formatCode>
                <c:ptCount val="2"/>
                <c:pt idx="0">
                  <c:v>94.334112149532714</c:v>
                </c:pt>
                <c:pt idx="1">
                  <c:v>5.66588785046729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91-4776-8BB0-D5BF48F9C7F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00" b="1" dirty="0"/>
              <a:t>GENDER</a:t>
            </a:r>
            <a:r>
              <a:rPr lang="en-US" sz="2100" b="1" baseline="0" dirty="0"/>
              <a:t> BASED</a:t>
            </a:r>
            <a:endParaRPr lang="en-US" sz="21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00" dirty="0"/>
              <a:t>COUNT</a:t>
            </a:r>
            <a:r>
              <a:rPr lang="en-US" sz="2100" baseline="0" dirty="0"/>
              <a:t> OF RACE</a:t>
            </a:r>
            <a:endParaRPr lang="en-US" sz="2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Sheet1!$E$27</c:f>
              <c:strCache>
                <c:ptCount val="1"/>
                <c:pt idx="0">
                  <c:v>Count of Race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Sheet1!$D$28:$D$31</c:f>
              <c:strCache>
                <c:ptCount val="4"/>
                <c:pt idx="0">
                  <c:v>African American</c:v>
                </c:pt>
                <c:pt idx="1">
                  <c:v>Asian</c:v>
                </c:pt>
                <c:pt idx="2">
                  <c:v>Caucasian</c:v>
                </c:pt>
                <c:pt idx="3">
                  <c:v>Other/Unknown</c:v>
                </c:pt>
              </c:strCache>
            </c:strRef>
          </c:cat>
          <c:val>
            <c:numRef>
              <c:f>Sheet1!$E$28:$E$31</c:f>
              <c:numCache>
                <c:formatCode>General</c:formatCode>
                <c:ptCount val="4"/>
                <c:pt idx="0">
                  <c:v>95</c:v>
                </c:pt>
                <c:pt idx="1">
                  <c:v>84</c:v>
                </c:pt>
                <c:pt idx="2">
                  <c:v>3148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9-42F4-9BBA-983467B2877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30214879"/>
        <c:axId val="630215839"/>
      </c:barChart>
      <c:catAx>
        <c:axId val="63021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215839"/>
        <c:crosses val="autoZero"/>
        <c:auto val="1"/>
        <c:lblAlgn val="ctr"/>
        <c:lblOffset val="100"/>
        <c:noMultiLvlLbl val="0"/>
      </c:catAx>
      <c:valAx>
        <c:axId val="6302158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0214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ETHNICITY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Sheet1!$E$41</c:f>
              <c:strCache>
                <c:ptCount val="1"/>
                <c:pt idx="0">
                  <c:v>Count of Ethnicity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Sheet1!$D$42:$D$44</c:f>
              <c:strCache>
                <c:ptCount val="3"/>
                <c:pt idx="0">
                  <c:v>Hispanic</c:v>
                </c:pt>
                <c:pt idx="1">
                  <c:v>Not Hispanic</c:v>
                </c:pt>
                <c:pt idx="2">
                  <c:v>Unknown</c:v>
                </c:pt>
              </c:strCache>
            </c:strRef>
          </c:cat>
          <c:val>
            <c:numRef>
              <c:f>Sheet1!$E$42:$E$44</c:f>
              <c:numCache>
                <c:formatCode>General</c:formatCode>
                <c:ptCount val="3"/>
                <c:pt idx="0">
                  <c:v>98</c:v>
                </c:pt>
                <c:pt idx="1">
                  <c:v>3235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80-416C-BD99-957E0383501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99225599"/>
        <c:axId val="899227039"/>
      </c:barChart>
      <c:catAx>
        <c:axId val="89922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227039"/>
        <c:crosses val="autoZero"/>
        <c:auto val="1"/>
        <c:lblAlgn val="ctr"/>
        <c:lblOffset val="100"/>
        <c:noMultiLvlLbl val="0"/>
      </c:catAx>
      <c:valAx>
        <c:axId val="89922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922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00" b="1" dirty="0"/>
              <a:t>SUM</a:t>
            </a:r>
            <a:r>
              <a:rPr lang="en-US" sz="2100" b="1" baseline="0" dirty="0"/>
              <a:t> OF DEXA FREQUENCY DURING Rx</a:t>
            </a:r>
            <a:endParaRPr lang="en-US" sz="21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Sheet1!$E$52</c:f>
              <c:strCache>
                <c:ptCount val="1"/>
                <c:pt idx="0">
                  <c:v>Sum of Dexa_Freq_During_Rx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Sheet1!$D$53:$D$54</c:f>
              <c:strCache>
                <c:ptCount val="2"/>
                <c:pt idx="0">
                  <c:v>Non-Persistent</c:v>
                </c:pt>
                <c:pt idx="1">
                  <c:v>Persistent</c:v>
                </c:pt>
              </c:strCache>
            </c:strRef>
          </c:cat>
          <c:val>
            <c:numRef>
              <c:f>Sheet1!$E$53:$E$54</c:f>
              <c:numCache>
                <c:formatCode>General</c:formatCode>
                <c:ptCount val="2"/>
                <c:pt idx="0">
                  <c:v>1915</c:v>
                </c:pt>
                <c:pt idx="1">
                  <c:v>8412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F-4F02-A356-AE0871A69D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3079039"/>
        <c:axId val="973076639"/>
      </c:barChart>
      <c:catAx>
        <c:axId val="973079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076639"/>
        <c:crosses val="autoZero"/>
        <c:auto val="1"/>
        <c:lblAlgn val="ctr"/>
        <c:lblOffset val="100"/>
        <c:noMultiLvlLbl val="0"/>
      </c:catAx>
      <c:valAx>
        <c:axId val="97307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3079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19098" y="1920267"/>
            <a:ext cx="10392888" cy="4431983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6600"/>
                </a:solidFill>
              </a:rPr>
              <a:t>DRUG PERSISTENCY – EXPLORATORY DATA ANALYSIS</a:t>
            </a:r>
          </a:p>
          <a:p>
            <a:r>
              <a:rPr lang="en-US" sz="4000" dirty="0">
                <a:solidFill>
                  <a:srgbClr val="FF6600"/>
                </a:solidFill>
              </a:rPr>
              <a:t>ABC PHARMA PROJECT</a:t>
            </a:r>
          </a:p>
          <a:p>
            <a:endParaRPr lang="en-US" sz="4000" dirty="0"/>
          </a:p>
          <a:p>
            <a:r>
              <a:rPr lang="en-US" sz="2800" b="1" dirty="0"/>
              <a:t>Group Name : </a:t>
            </a:r>
            <a:r>
              <a:rPr lang="en-US" sz="2800" b="1" dirty="0" err="1"/>
              <a:t>SoloVision</a:t>
            </a:r>
            <a:r>
              <a:rPr lang="en-US" sz="2800" b="1" dirty="0"/>
              <a:t> Analytics</a:t>
            </a:r>
          </a:p>
          <a:p>
            <a:r>
              <a:rPr lang="en-US" sz="2800" b="1" dirty="0"/>
              <a:t>Prepared By : Ankita Roy</a:t>
            </a:r>
          </a:p>
          <a:p>
            <a:r>
              <a:rPr lang="en-US" sz="2800" b="1" dirty="0"/>
              <a:t>Virtual Internship Program</a:t>
            </a:r>
          </a:p>
          <a:p>
            <a:r>
              <a:rPr lang="en-US" sz="2800" b="1" dirty="0"/>
              <a:t>Date : 16/06/25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18B76-D895-2863-F5E4-94F910D3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2720-6ECC-40B2-C27D-9D8F18E9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BIVARIATE ANALYSIS : CATEGORY VS TARGET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4121E-4445-C3D9-64E7-D730A228F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65318" y="-1766454"/>
            <a:ext cx="5948797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50E03-6B39-B2DA-D7C6-88B74F44F2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4A0EA-9C34-C63F-A580-8F3FE48C7CC8}"/>
              </a:ext>
            </a:extLst>
          </p:cNvPr>
          <p:cNvGraphicFramePr>
            <a:graphicFrameLocks/>
          </p:cNvGraphicFramePr>
          <p:nvPr/>
        </p:nvGraphicFramePr>
        <p:xfrm>
          <a:off x="957532" y="1223513"/>
          <a:ext cx="9227389" cy="497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74A3CD-DD65-2A6A-03E1-204AD0031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734920"/>
              </p:ext>
            </p:extLst>
          </p:nvPr>
        </p:nvGraphicFramePr>
        <p:xfrm>
          <a:off x="1834551" y="1223513"/>
          <a:ext cx="8425132" cy="4725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7880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A0486-D6EE-8973-EA2E-F451F7958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193A-C1E7-9C84-D982-89A20678A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BIVARIATE ANALYSIS : CATEGORY VS TARGET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F1C0A-4B3D-BA25-78AD-DB42111F2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65318" y="-1766454"/>
            <a:ext cx="5948797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1526C-3A28-7EE5-6953-A7655FC45D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ACF690-F4BE-3A25-258D-26E5486B7721}"/>
              </a:ext>
            </a:extLst>
          </p:cNvPr>
          <p:cNvGraphicFramePr>
            <a:graphicFrameLocks/>
          </p:cNvGraphicFramePr>
          <p:nvPr/>
        </p:nvGraphicFramePr>
        <p:xfrm>
          <a:off x="957532" y="1223513"/>
          <a:ext cx="9227389" cy="497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28D1F0-7396-250E-AA56-6821B07C1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2515300"/>
              </p:ext>
            </p:extLst>
          </p:nvPr>
        </p:nvGraphicFramePr>
        <p:xfrm>
          <a:off x="1052423" y="1178943"/>
          <a:ext cx="10351698" cy="4917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582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5D48F-1D1E-F98F-2507-BDF11884A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5BD7-6942-EBCC-515E-714E70D52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STATISTICAL TEST SUMMARY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9D727-72BE-9C73-29C0-8D94E63B7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91295" y="-1740477"/>
            <a:ext cx="5896844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Shapiro – Wilk Test : Not normal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Levene’s Test : Unequal variance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Mann-Whitney U Test : It says patient’s who are persistent tend to have more </a:t>
            </a:r>
            <a:r>
              <a:rPr lang="en-US" sz="2000" dirty="0" err="1">
                <a:solidFill>
                  <a:srgbClr val="3B3B3B"/>
                </a:solidFill>
              </a:rPr>
              <a:t>Dexa</a:t>
            </a:r>
            <a:r>
              <a:rPr lang="en-US" sz="2000" dirty="0">
                <a:solidFill>
                  <a:srgbClr val="3B3B3B"/>
                </a:solidFill>
              </a:rPr>
              <a:t> scans during Rx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Conclusion : </a:t>
            </a:r>
            <a:r>
              <a:rPr lang="en-US" sz="2000" dirty="0" err="1">
                <a:solidFill>
                  <a:srgbClr val="3B3B3B"/>
                </a:solidFill>
              </a:rPr>
              <a:t>Dexa</a:t>
            </a:r>
            <a:r>
              <a:rPr lang="en-US" sz="2000" dirty="0">
                <a:solidFill>
                  <a:srgbClr val="3B3B3B"/>
                </a:solidFill>
              </a:rPr>
              <a:t> scan frequency is statistically relevant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36B6F-78FC-3FE0-6304-600073EE2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7E49B-5C0C-1CE1-2A18-9CE21268E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16BA-98F1-B0C9-22EC-53854E74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KEY FINDINGS AND BUSINESS INSIGHTS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3233E-15EC-B8FC-B558-B20ADC5C4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92845" y="-1438927"/>
            <a:ext cx="5293744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Mild class imbalance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B3B3B"/>
                </a:solidFill>
              </a:rPr>
              <a:t>Dexa</a:t>
            </a:r>
            <a:r>
              <a:rPr lang="en-US" sz="2000" dirty="0">
                <a:solidFill>
                  <a:srgbClr val="3B3B3B"/>
                </a:solidFill>
              </a:rPr>
              <a:t> scan frequency has predictive value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Certain demographics dominate like female, Caucasian race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These factors may influence targeting or interventions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2986-C57A-1922-55F6-14629A4F4F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AF663-E318-DDE9-7DA6-33E09F05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BCC-6057-8F8E-1A7E-049017E0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TECHNICAL RECOMMENDATIONS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370A1-98E6-58B4-FFC5-FFCAFB14D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91295" y="-1740477"/>
            <a:ext cx="5896844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sz="2000" dirty="0">
                <a:solidFill>
                  <a:srgbClr val="3B3B3B"/>
                </a:solidFill>
              </a:rPr>
              <a:t>   </a:t>
            </a:r>
            <a:r>
              <a:rPr lang="en-US" sz="2500" dirty="0">
                <a:solidFill>
                  <a:srgbClr val="3B3B3B"/>
                </a:solidFill>
              </a:rPr>
              <a:t>Suggested next steps are: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Try Logistic regression as baseline model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Ensemble techniques like Random Forest, Gradient Boost, XG Boost for performance and feature importance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Monitor metrics : Accuracy, Precision, Recall, ROC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Consider resampling or class weights for imbalance if needed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Possible deployment : Pickle</a:t>
            </a:r>
            <a:endParaRPr lang="en-US" sz="20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E37F8-4A8A-2DC6-F3E4-492FBC488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7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A82B6-F7DC-6FBD-394C-3BC9FA58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DA79-6956-0734-1784-676B1D0A8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KEY TAKEAWAYS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3E9EB-B809-1185-7584-591C2570E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92845" y="-1438927"/>
            <a:ext cx="5293744" cy="11300117"/>
          </a:xfrm>
        </p:spPr>
        <p:txBody>
          <a:bodyPr vert="vert270">
            <a:normAutofit/>
          </a:bodyPr>
          <a:lstStyle/>
          <a:p>
            <a:endParaRPr lang="en-US" sz="2000" dirty="0">
              <a:solidFill>
                <a:srgbClr val="FF660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EDA shows mild class imbalance, important predictors (e.g., </a:t>
            </a:r>
            <a:r>
              <a:rPr lang="en-US" sz="2000" dirty="0" err="1">
                <a:solidFill>
                  <a:srgbClr val="3B3B3B"/>
                </a:solidFill>
              </a:rPr>
              <a:t>Dexa</a:t>
            </a:r>
            <a:r>
              <a:rPr lang="en-US" sz="2000" dirty="0">
                <a:solidFill>
                  <a:srgbClr val="3B3B3B"/>
                </a:solidFill>
              </a:rPr>
              <a:t> scan frequency), and clear patient patterns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No missing values or duplicates; outliers addressed – dataset is clean and ready for modelling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Next : Train test split, build, tune &amp; deploy classification models to predict Persistency Flag and support ABC Pharma’s business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09F56-8B81-B2D3-5A25-663EA71D56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1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3943-C55C-84BB-B972-58CF56DF9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DDB8-AC2B-1155-CF22-AAEC2739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8B69C-A67A-FC1B-F7DB-30CD926D8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91295" y="-1740477"/>
            <a:ext cx="5896844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endParaRPr lang="en-US" sz="8000" b="1" dirty="0">
              <a:solidFill>
                <a:srgbClr val="FF6600"/>
              </a:solidFill>
            </a:endParaRPr>
          </a:p>
          <a:p>
            <a:r>
              <a:rPr lang="en-US" sz="10000" b="1" dirty="0">
                <a:solidFill>
                  <a:srgbClr val="FF6600"/>
                </a:solidFill>
              </a:rPr>
              <a:t>THANK YOU</a:t>
            </a: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0FE26-1BC2-B1DE-B973-85A786B88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3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5C5D-9158-9532-BC3C-C9EC9D2A1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444-DB67-7951-58E1-07B90CD91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PROBLEM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BFDC2-72AF-4C59-2552-7CC689008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365888" y="-1479349"/>
            <a:ext cx="5408468" cy="10621995"/>
          </a:xfrm>
        </p:spPr>
        <p:txBody>
          <a:bodyPr vert="vert270">
            <a:normAutofit/>
          </a:bodyPr>
          <a:lstStyle/>
          <a:p>
            <a:endParaRPr lang="en-IN" sz="2000" dirty="0"/>
          </a:p>
          <a:p>
            <a:endParaRPr lang="en-IN" sz="2000" dirty="0"/>
          </a:p>
          <a:p>
            <a:pPr algn="l"/>
            <a:r>
              <a:rPr lang="en-IN" sz="2000" dirty="0"/>
              <a:t>Drug persistency is a key metric in determining the long-term success of a treatment regimen. It reflects whether patients continue using a prescribed therapy as advised. Pharmaceutical companies like ABC Pharma often struggle to identify the factors that cause patients to discontinue treatment.</a:t>
            </a:r>
          </a:p>
          <a:p>
            <a:pPr algn="l"/>
            <a:r>
              <a:rPr lang="en-IN" sz="2000" dirty="0"/>
              <a:t>To address this, ABC Pharma has sought the help of data science to automate the detection of persistency patterns among patients using their drug. The aim is to develop a </a:t>
            </a:r>
            <a:r>
              <a:rPr lang="en-IN" sz="2000" b="1" dirty="0"/>
              <a:t>classification model</a:t>
            </a:r>
            <a:r>
              <a:rPr lang="en-IN" sz="2000" dirty="0"/>
              <a:t> that predicts whether a patient is likely to persist with the treatment based on demographic, clinical, and behavioural data.</a:t>
            </a:r>
          </a:p>
          <a:p>
            <a:pPr algn="l"/>
            <a:r>
              <a:rPr lang="en-IN" sz="2000" dirty="0"/>
              <a:t>The binary target variable for this task is </a:t>
            </a:r>
            <a:r>
              <a:rPr lang="en-IN" sz="2000" b="1" dirty="0" err="1"/>
              <a:t>Persistency_Flag</a:t>
            </a:r>
            <a:r>
              <a:rPr lang="en-IN" sz="2000" dirty="0"/>
              <a:t>, where the goal is to classify patients as either </a:t>
            </a:r>
            <a:r>
              <a:rPr lang="en-IN" sz="2000" b="1" dirty="0"/>
              <a:t>persistent</a:t>
            </a:r>
            <a:r>
              <a:rPr lang="en-IN" sz="2000" dirty="0"/>
              <a:t> or </a:t>
            </a:r>
            <a:r>
              <a:rPr lang="en-IN" sz="2000" b="1" dirty="0"/>
              <a:t>non-persistent</a:t>
            </a:r>
            <a:r>
              <a:rPr lang="en-IN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6AE74-0230-DF33-7173-E32FD11AF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962C4-F051-C7A3-145A-2F1B22BBE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E307-D681-9007-2EA0-651FD8CDB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DATASET OVERVIEW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0E046-327D-B373-D4FE-B0FCA3AC4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538105" y="-1605394"/>
            <a:ext cx="5003223" cy="11300117"/>
          </a:xfrm>
        </p:spPr>
        <p:txBody>
          <a:bodyPr vert="vert270">
            <a:normAutofit/>
          </a:bodyPr>
          <a:lstStyle/>
          <a:p>
            <a:pPr algn="just"/>
            <a:endParaRPr lang="en-US" sz="2000" dirty="0">
              <a:solidFill>
                <a:srgbClr val="3B3B3B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3424 number of rows with 68 features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Features cover Demographics, Clinical Factors, Physician Details, Treatment Usage, Adherence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Target variable : Persistency Flag (Persistent vs Non-Persistent)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No missing values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No duplicates as well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B3B"/>
                </a:solidFill>
              </a:rPr>
              <a:t>Each record = Unique patient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7AE46-77B4-45F2-B28A-573D59A88F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EA5A-1722-0A9B-9F92-4BE72E7BB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7E1F-39DA-A702-1CAE-DAB932B37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UNIVARIATE ANALYSIS : TARGET VARIABLE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F1B3A-B33E-2399-AD2B-939149F9A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122468" y="-1709304"/>
            <a:ext cx="5834498" cy="11300117"/>
          </a:xfrm>
        </p:spPr>
        <p:txBody>
          <a:bodyPr vert="vert270">
            <a:normAutofit/>
          </a:bodyPr>
          <a:lstStyle/>
          <a:p>
            <a:pPr algn="r"/>
            <a:endParaRPr lang="en-US" dirty="0">
              <a:solidFill>
                <a:srgbClr val="FF6600"/>
              </a:solidFill>
            </a:endParaRPr>
          </a:p>
          <a:p>
            <a:pPr algn="just"/>
            <a:endParaRPr lang="en-US" sz="20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61242-645B-A48E-DC1D-68CA19EAC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C073641-894F-CFF1-3D42-CEF14820B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815481"/>
              </p:ext>
            </p:extLst>
          </p:nvPr>
        </p:nvGraphicFramePr>
        <p:xfrm>
          <a:off x="2415396" y="1357223"/>
          <a:ext cx="7666008" cy="4506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829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1E88B-5A19-DCB6-BC2D-57E8EF9D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735C-842D-EB2D-0BF1-37B68277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000" b="1" dirty="0">
                <a:solidFill>
                  <a:srgbClr val="FF6600"/>
                </a:solidFill>
              </a:rPr>
              <a:t>UNIVARIATE ANALYSIS : NUMERICAL COLUMN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DEBD-3C63-B82F-D4AD-DCC1FC29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65318" y="-1766454"/>
            <a:ext cx="5948797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4C54E-931E-9EA1-0008-D4BEEFC8B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18435F-E24D-F3C0-3A34-A450B167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62" y="1063924"/>
            <a:ext cx="9506310" cy="56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68BF5-2AF9-AE21-0224-5EF20BF92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2216-C813-EEFC-FFE8-F9A8C42F0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000" b="1" dirty="0">
                <a:solidFill>
                  <a:srgbClr val="FF6600"/>
                </a:solidFill>
              </a:rPr>
              <a:t>UNIVARIATE ANALYSIS : CATEGORICAL COLUMNS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276A5-40DE-D4D0-298C-311E4244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65318" y="-1766454"/>
            <a:ext cx="5948797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DABB4-45F3-BF30-072F-334FD0D8BA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8BE441-8965-9D41-489D-32FD6C017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007758"/>
              </p:ext>
            </p:extLst>
          </p:nvPr>
        </p:nvGraphicFramePr>
        <p:xfrm>
          <a:off x="1892060" y="1270958"/>
          <a:ext cx="8666673" cy="467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0802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1E68C-8DDD-EF24-7120-9C067CF9F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336-FD4A-97E5-7639-8CF6EBDB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r>
              <a:rPr lang="en-US" sz="5000" b="1" dirty="0">
                <a:solidFill>
                  <a:srgbClr val="FF6600"/>
                </a:solidFill>
              </a:rPr>
              <a:t>UNIVARIATE ANALYSIS : CATEGORICAL COLUMNS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E94BA-00D0-F6FA-A63B-6411EAD6D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65318" y="-1766454"/>
            <a:ext cx="5948797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E418D-A1C1-9021-FE1C-49D63F12C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B57EC06-C5AA-E05F-36F0-608A4D517FCF}"/>
              </a:ext>
            </a:extLst>
          </p:cNvPr>
          <p:cNvGraphicFramePr>
            <a:graphicFrameLocks/>
          </p:cNvGraphicFramePr>
          <p:nvPr/>
        </p:nvGraphicFramePr>
        <p:xfrm>
          <a:off x="1892060" y="1270958"/>
          <a:ext cx="8666673" cy="4677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9C5B955-1AD2-0AF2-80F6-7762E35E1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503683"/>
              </p:ext>
            </p:extLst>
          </p:nvPr>
        </p:nvGraphicFramePr>
        <p:xfrm>
          <a:off x="1282460" y="1368725"/>
          <a:ext cx="9667336" cy="4733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051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01150-58FC-F701-73A0-3564B8D7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125E-6403-ED40-EE21-28A5424E4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sz="5600" b="1" dirty="0">
                <a:solidFill>
                  <a:srgbClr val="FF6600"/>
                </a:solidFill>
              </a:rPr>
              <a:t>UNIVARIATE ANALYSIS : CATEGORICAL COLUMNS</a:t>
            </a: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EBCD1-1037-6FBA-5CCC-714DDFF9B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65318" y="-1766454"/>
            <a:ext cx="5948797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7456A-6AA1-401B-B55A-45A5CE38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046336-4FF0-6F97-98E9-466FDCFCD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08585"/>
              </p:ext>
            </p:extLst>
          </p:nvPr>
        </p:nvGraphicFramePr>
        <p:xfrm>
          <a:off x="957532" y="1223513"/>
          <a:ext cx="10044023" cy="497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8FB145C-B166-4B71-28D6-83AED56BA0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123162"/>
              </p:ext>
            </p:extLst>
          </p:nvPr>
        </p:nvGraphicFramePr>
        <p:xfrm>
          <a:off x="1558506" y="1167442"/>
          <a:ext cx="9339532" cy="4781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46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38E87-74CF-2FBB-16E3-A03AA4D6D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868E-2E9B-832C-20FC-3739B3B8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41396" y="-5641399"/>
            <a:ext cx="909206" cy="12192003"/>
          </a:xfrm>
          <a:solidFill>
            <a:srgbClr val="3B3B3B"/>
          </a:solidFill>
        </p:spPr>
        <p:txBody>
          <a:bodyPr vert="vert270" anchor="t" anchorCtr="0">
            <a:normAutofit fontScale="90000"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BIVARIATE ANALYSIS : NUMERIC VS TARGET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05DB8-4E3D-E9E1-5CA7-813D7C524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3065318" y="-1766454"/>
            <a:ext cx="5948797" cy="1130011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  <a:endParaRPr lang="en-US" sz="3200" dirty="0">
              <a:solidFill>
                <a:srgbClr val="3B3B3B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A01FA-A968-ABA1-3819-5E0A21C0B4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A413FD-FF8F-2D91-F2A3-DE80717DD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936852"/>
              </p:ext>
            </p:extLst>
          </p:nvPr>
        </p:nvGraphicFramePr>
        <p:xfrm>
          <a:off x="957532" y="1223513"/>
          <a:ext cx="9227389" cy="4976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52D902-01B8-2FC7-CEA8-03D7D8818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8250337"/>
              </p:ext>
            </p:extLst>
          </p:nvPr>
        </p:nvGraphicFramePr>
        <p:xfrm>
          <a:off x="1164565" y="1138687"/>
          <a:ext cx="9739224" cy="506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1499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1192</TotalTime>
  <Words>503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PROBLEM DESCRIPTION   </vt:lpstr>
      <vt:lpstr>DATASET OVERVIEW   </vt:lpstr>
      <vt:lpstr>UNIVARIATE ANALYSIS : TARGET VARIABLE   </vt:lpstr>
      <vt:lpstr>UNIVARIATE ANALYSIS : NUMERICAL COLUMN</vt:lpstr>
      <vt:lpstr>UNIVARIATE ANALYSIS : CATEGORICAL COLUMNS</vt:lpstr>
      <vt:lpstr>UNIVARIATE ANALYSIS : CATEGORICAL COLUMNS</vt:lpstr>
      <vt:lpstr>UNIVARIATE ANALYSIS : CATEGORICAL COLUMNS </vt:lpstr>
      <vt:lpstr>BIVARIATE ANALYSIS : NUMERIC VS TARGET</vt:lpstr>
      <vt:lpstr>BIVARIATE ANALYSIS : CATEGORY VS TARGET</vt:lpstr>
      <vt:lpstr>BIVARIATE ANALYSIS : CATEGORY VS TARGET</vt:lpstr>
      <vt:lpstr>STATISTICAL TEST SUMMARY  </vt:lpstr>
      <vt:lpstr>KEY FINDINGS AND BUSINESS INSIGHTS  </vt:lpstr>
      <vt:lpstr>TECHNICAL RECOMMENDATIONS  </vt:lpstr>
      <vt:lpstr>KEY TAKEAWAYS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ROY</dc:creator>
  <cp:lastModifiedBy>ANKITA ROY</cp:lastModifiedBy>
  <cp:revision>14</cp:revision>
  <dcterms:created xsi:type="dcterms:W3CDTF">2025-04-28T13:14:39Z</dcterms:created>
  <dcterms:modified xsi:type="dcterms:W3CDTF">2025-06-30T14:33:37Z</dcterms:modified>
</cp:coreProperties>
</file>