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310" r:id="rId10"/>
    <p:sldId id="263" r:id="rId11"/>
    <p:sldId id="311" r:id="rId12"/>
    <p:sldId id="312" r:id="rId13"/>
    <p:sldId id="314" r:id="rId14"/>
    <p:sldId id="319" r:id="rId15"/>
    <p:sldId id="320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405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12/27/2024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12/27/2024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BC23F1-BAB6-6732-B624-B9BC0711D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 scaling="2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368"/>
            <a:ext cx="12192000" cy="8037341"/>
          </a:xfrm>
          <a:prstGeom prst="rect">
            <a:avLst/>
          </a:prstGeom>
          <a:effectLst>
            <a:softEdge rad="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646" y="1642850"/>
            <a:ext cx="9706708" cy="4100734"/>
          </a:xfrm>
        </p:spPr>
        <p:txBody>
          <a:bodyPr anchor="ctr"/>
          <a:lstStyle/>
          <a:p>
            <a:r>
              <a:rPr lang="en-US" altLang="en-US" sz="6000" b="1" dirty="0">
                <a:solidFill>
                  <a:schemeClr val="bg1"/>
                </a:solidFill>
                <a:latin typeface="Arial" panose="020B0604020202020204" pitchFamily="34" charset="0"/>
              </a:rPr>
              <a:t>Major </a:t>
            </a:r>
            <a:r>
              <a:rPr kumimoji="0" lang="en-US" altLang="en-US" sz="6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: </a:t>
            </a:r>
            <a:br>
              <a:rPr kumimoji="0" lang="en-US" altLang="en-US" sz="6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60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"Diet Recommendation System"</a:t>
            </a:r>
            <a:br>
              <a:rPr kumimoji="0" lang="en-US" altLang="en-US" sz="54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A9B4E5-30A9-A251-7072-9C1D2BC85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D4996-612B-F827-BF0C-BD15C40511D8}"/>
              </a:ext>
            </a:extLst>
          </p:cNvPr>
          <p:cNvSpPr txBox="1"/>
          <p:nvPr/>
        </p:nvSpPr>
        <p:spPr>
          <a:xfrm>
            <a:off x="264816" y="5467637"/>
            <a:ext cx="3778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Ankita A. Lohakare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Data Science Trainee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MetaScifor Technologies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632339"/>
            <a:ext cx="5078437" cy="542312"/>
          </a:xfrm>
        </p:spPr>
        <p:txBody>
          <a:bodyPr/>
          <a:lstStyle/>
          <a:p>
            <a:r>
              <a:rPr lang="en-US" sz="3600" u="sng" dirty="0"/>
              <a:t>Future Enhancements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9A70B6-8669-473E-3F28-F86DFDC839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0504" y="2215143"/>
            <a:ext cx="8623495" cy="346820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/>
              <a:t>We can do potential improvements like-</a:t>
            </a:r>
          </a:p>
          <a:p>
            <a:endParaRPr lang="en-US" sz="2400" u="sng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Real-world dataset integrations.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Advanced models like deep learning for calorie prediction.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Expanding recipe categories or adding regional cuisines.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/>
              <a:t>Scalability for Mobile Apps -</a:t>
            </a:r>
            <a:r>
              <a:rPr lang="en-US" dirty="0"/>
              <a:t> </a:t>
            </a:r>
            <a:r>
              <a:rPr lang="en-US" sz="2400" dirty="0"/>
              <a:t>Develop a </a:t>
            </a:r>
            <a:r>
              <a:rPr lang="en-US" sz="2400" b="1" dirty="0"/>
              <a:t>mobile application</a:t>
            </a:r>
            <a:r>
              <a:rPr lang="en-US" sz="2400" dirty="0"/>
              <a:t> to make the system accessible on-the-go.</a:t>
            </a:r>
          </a:p>
        </p:txBody>
      </p:sp>
      <p:pic>
        <p:nvPicPr>
          <p:cNvPr id="7175" name="Picture 7" descr="Chart">
            <a:extLst>
              <a:ext uri="{FF2B5EF4-FFF2-40B4-BE49-F238E27FC236}">
                <a16:creationId xmlns:a16="http://schemas.microsoft.com/office/drawing/2014/main" id="{10B0C9FF-7F7B-C0D5-AE90-918F1852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21" y="3284805"/>
            <a:ext cx="1814731" cy="1814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7" name="Picture 9" descr="Growth">
            <a:extLst>
              <a:ext uri="{FF2B5EF4-FFF2-40B4-BE49-F238E27FC236}">
                <a16:creationId xmlns:a16="http://schemas.microsoft.com/office/drawing/2014/main" id="{580172B0-7E00-6BBB-20E5-908380A76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21" y="1307777"/>
            <a:ext cx="1814732" cy="181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C3C6-49FB-9AE5-E698-0D3BEFFC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548640"/>
            <a:ext cx="5641848" cy="661182"/>
          </a:xfrm>
        </p:spPr>
        <p:txBody>
          <a:bodyPr/>
          <a:lstStyle/>
          <a:p>
            <a:r>
              <a:rPr lang="en-US" sz="4000" u="sng" dirty="0"/>
              <a:t>Conclusion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0A2A9EC-691D-1D0C-CACA-BA080D7E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52" y="2049832"/>
            <a:ext cx="7166161" cy="3986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Purpose and Accomplishments:</a:t>
            </a:r>
          </a:p>
          <a:p>
            <a:pPr marL="0" indent="0">
              <a:buNone/>
            </a:pPr>
            <a:endParaRPr lang="en-US" sz="2400" b="1" u="sng" dirty="0"/>
          </a:p>
          <a:p>
            <a:r>
              <a:rPr lang="en-US" sz="2400" dirty="0"/>
              <a:t>The </a:t>
            </a:r>
            <a:r>
              <a:rPr lang="en-US" sz="2400" b="1" dirty="0"/>
              <a:t>Diet Recommendation System</a:t>
            </a:r>
            <a:r>
              <a:rPr lang="en-US" sz="2400" dirty="0"/>
              <a:t> effectively combines machine learning and a user-friendly interface to deliver personalized dietary recommendations.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empowers individuals to achieve their health and wellness goals by providing tailored meal plans based on calorie needs, dietary preferences, and medical conditions.</a:t>
            </a:r>
          </a:p>
        </p:txBody>
      </p:sp>
      <p:pic>
        <p:nvPicPr>
          <p:cNvPr id="9218" name="Picture 2" descr="Dr. Zubala Yasir (@dr.zubala) • Threads ...">
            <a:extLst>
              <a:ext uri="{FF2B5EF4-FFF2-40B4-BE49-F238E27FC236}">
                <a16:creationId xmlns:a16="http://schemas.microsoft.com/office/drawing/2014/main" id="{853C38BA-3906-0ADD-18AE-0864DD72B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042" y="0"/>
            <a:ext cx="4285957" cy="42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8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9815026D-8BAC-DDA3-0C7E-277BCA3F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52" y="710736"/>
            <a:ext cx="3530991" cy="48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Value to Users: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F5CC4-C106-E8A8-4ED7-94D4F534B61C}"/>
              </a:ext>
            </a:extLst>
          </p:cNvPr>
          <p:cNvSpPr txBox="1"/>
          <p:nvPr/>
        </p:nvSpPr>
        <p:spPr>
          <a:xfrm>
            <a:off x="260252" y="2069055"/>
            <a:ext cx="58357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"Empowering individuals to achieve their health goals with personalized diet plans."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DE02D-6DF3-2635-E85C-F7C169EB4256}"/>
              </a:ext>
            </a:extLst>
          </p:cNvPr>
          <p:cNvSpPr txBox="1"/>
          <p:nvPr/>
        </p:nvSpPr>
        <p:spPr>
          <a:xfrm>
            <a:off x="4009292" y="5686681"/>
            <a:ext cx="61053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"Let food be thy medicine and medicine be thy food." – Hippocrates</a:t>
            </a:r>
          </a:p>
        </p:txBody>
      </p:sp>
      <p:pic>
        <p:nvPicPr>
          <p:cNvPr id="8194" name="Picture 2" descr="List of Healthy and Balanced Diet – Eggoz">
            <a:extLst>
              <a:ext uri="{FF2B5EF4-FFF2-40B4-BE49-F238E27FC236}">
                <a16:creationId xmlns:a16="http://schemas.microsoft.com/office/drawing/2014/main" id="{8D149CE0-E00A-A6C1-B035-F9D394942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579" y="951763"/>
            <a:ext cx="6074963" cy="350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5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56" y="914400"/>
            <a:ext cx="4600136" cy="502920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561" y="914400"/>
            <a:ext cx="5641848" cy="5029200"/>
          </a:xfrm>
        </p:spPr>
        <p:txBody>
          <a:bodyPr/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896698"/>
              </p:ext>
            </p:extLst>
          </p:nvPr>
        </p:nvGraphicFramePr>
        <p:xfrm>
          <a:off x="5724848" y="1055076"/>
          <a:ext cx="5641847" cy="5205047"/>
        </p:xfrm>
        <a:graphic>
          <a:graphicData uri="http://schemas.openxmlformats.org/drawingml/2006/table">
            <a:tbl>
              <a:tblPr firstRow="1" bandRow="1"/>
              <a:tblGrid>
                <a:gridCol w="564184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1029982">
                <a:tc>
                  <a:txBody>
                    <a:bodyPr/>
                    <a:lstStyle/>
                    <a:p>
                      <a:pPr marL="457200" marR="0" lvl="1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083736">
                <a:tc>
                  <a:txBody>
                    <a:bodyPr/>
                    <a:lstStyle/>
                    <a:p>
                      <a:pPr algn="r"/>
                      <a:r>
                        <a:rPr lang="en-US" sz="2400" u="none" dirty="0"/>
                        <a:t>OBJECTIVES</a:t>
                      </a:r>
                      <a:endParaRPr lang="en-US" sz="2400" b="0" u="none" dirty="0"/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04008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DATASET &amp; TECHNOLOGY</a:t>
                      </a: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81369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METHODOLOGY &amp; MODEL DETAILS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069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CONCLUSION  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506437"/>
            <a:ext cx="5641848" cy="478302"/>
          </a:xfrm>
        </p:spPr>
        <p:txBody>
          <a:bodyPr/>
          <a:lstStyle/>
          <a:p>
            <a:r>
              <a:rPr lang="en-US" sz="4400" u="sng" dirty="0"/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6FC9-1E38-A7A1-F01A-C075874DA75C}"/>
              </a:ext>
            </a:extLst>
          </p:cNvPr>
          <p:cNvSpPr txBox="1"/>
          <p:nvPr/>
        </p:nvSpPr>
        <p:spPr>
          <a:xfrm>
            <a:off x="249233" y="1689763"/>
            <a:ext cx="66450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Problem Statement: </a:t>
            </a:r>
            <a:r>
              <a:rPr lang="en-US" sz="2400" dirty="0"/>
              <a:t>"Many individuals struggle to create personalized diets suited to their health and goals.“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400" b="1" u="sng" dirty="0"/>
              <a:t>Solution: </a:t>
            </a:r>
            <a:r>
              <a:rPr lang="en-US" sz="2400" dirty="0"/>
              <a:t>"A web application that recommends a diet plan based on personal inputs and calorie needs.“</a:t>
            </a:r>
          </a:p>
          <a:p>
            <a:endParaRPr lang="en-US" sz="2400" b="1" u="sng" dirty="0"/>
          </a:p>
          <a:p>
            <a:endParaRPr lang="en-US" sz="2400" b="1" u="sng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u="sng" dirty="0"/>
              <a:t>Diet Recommendation System </a:t>
            </a:r>
            <a:r>
              <a:rPr lang="en-US" sz="2400" b="1" dirty="0"/>
              <a:t>is a personalized web application designed to recommend dietary options based on an individual's unique characteristics, preferences, and health goals.</a:t>
            </a:r>
          </a:p>
        </p:txBody>
      </p:sp>
      <p:pic>
        <p:nvPicPr>
          <p:cNvPr id="2050" name="Picture 2" descr="Strawberry Smoothie Bowl | Eat Well ...">
            <a:extLst>
              <a:ext uri="{FF2B5EF4-FFF2-40B4-BE49-F238E27FC236}">
                <a16:creationId xmlns:a16="http://schemas.microsoft.com/office/drawing/2014/main" id="{17DFCD12-FE2D-6452-7640-BE1D33BE0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486" y="0"/>
            <a:ext cx="3725514" cy="559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52260"/>
            <a:ext cx="3696622" cy="590019"/>
          </a:xfrm>
        </p:spPr>
        <p:txBody>
          <a:bodyPr anchor="b"/>
          <a:lstStyle/>
          <a:p>
            <a:r>
              <a:rPr lang="en-US" sz="4400" u="sng" dirty="0"/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15705E-C42A-E0DC-B1C5-109A91BC6054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5659395" y="1930069"/>
            <a:ext cx="546865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Predict individual calorie requirements.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Provide meal recommendations (breakfast, lunch, dinner).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Incorporate dietary preferences and medical conditions. </a:t>
            </a:r>
            <a:endParaRPr lang="en-US" altLang="en-US" cap="none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cap="none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Visualize the Calorie Distribution for better understanding.</a:t>
            </a:r>
          </a:p>
        </p:txBody>
      </p:sp>
      <p:pic>
        <p:nvPicPr>
          <p:cNvPr id="3079" name="Picture 7" descr="California Veggie Bowl with Crispy Rice ...">
            <a:extLst>
              <a:ext uri="{FF2B5EF4-FFF2-40B4-BE49-F238E27FC236}">
                <a16:creationId xmlns:a16="http://schemas.microsoft.com/office/drawing/2014/main" id="{2D1A5004-AFC6-1D4F-7CB7-87FBB012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4276"/>
            <a:ext cx="3798277" cy="57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7" y="365761"/>
            <a:ext cx="5181600" cy="647114"/>
          </a:xfrm>
        </p:spPr>
        <p:txBody>
          <a:bodyPr/>
          <a:lstStyle/>
          <a:p>
            <a:r>
              <a:rPr lang="en-US" sz="4000" u="sng" dirty="0"/>
              <a:t>Dataset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0646" y="1792916"/>
            <a:ext cx="8438271" cy="4284327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Synthetic Dataset Creation: </a:t>
            </a:r>
            <a:r>
              <a:rPr lang="en-US" sz="2400" dirty="0"/>
              <a:t> A dataset with the following features was generated synthetically for this project.</a:t>
            </a:r>
          </a:p>
          <a:p>
            <a:endParaRPr lang="en-US" sz="2400" dirty="0"/>
          </a:p>
          <a:p>
            <a:r>
              <a:rPr lang="en-US" sz="2400" dirty="0"/>
              <a:t>The dataset includes key features related to a user's demographics, physical attributes, lifestyle, and health preferences like – Age, Gender, Weight &amp; Height, Activity level, Health Goal, Calories etc.</a:t>
            </a:r>
            <a:endParaRPr lang="en-US" sz="28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Data was preprocessed (e.g., one-hot encoding for categorical variables).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0487" y="2627499"/>
            <a:ext cx="2953046" cy="66249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Programming:</a:t>
            </a:r>
            <a:r>
              <a:rPr lang="en-US" dirty="0"/>
              <a:t> Python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81775D-A27D-D354-B7DA-8356CA747C7B}"/>
              </a:ext>
            </a:extLst>
          </p:cNvPr>
          <p:cNvSpPr txBox="1">
            <a:spLocks/>
          </p:cNvSpPr>
          <p:nvPr/>
        </p:nvSpPr>
        <p:spPr>
          <a:xfrm>
            <a:off x="244102" y="159502"/>
            <a:ext cx="5331657" cy="72605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sng" dirty="0"/>
              <a:t> Technology Stack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544E5FAD-B08E-B3FD-4D5E-3E67E8A3FE45}"/>
              </a:ext>
            </a:extLst>
          </p:cNvPr>
          <p:cNvSpPr txBox="1">
            <a:spLocks/>
          </p:cNvSpPr>
          <p:nvPr/>
        </p:nvSpPr>
        <p:spPr>
          <a:xfrm>
            <a:off x="6022144" y="2516491"/>
            <a:ext cx="4331678" cy="9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Libraries:</a:t>
            </a:r>
            <a:r>
              <a:rPr lang="en-US" dirty="0"/>
              <a:t> Scikit-Learn, Pandas, NumPy, Matplotlib, Streamlit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DF093607-D3EF-EF90-7C00-B9BF9DC73167}"/>
              </a:ext>
            </a:extLst>
          </p:cNvPr>
          <p:cNvSpPr txBox="1">
            <a:spLocks/>
          </p:cNvSpPr>
          <p:nvPr/>
        </p:nvSpPr>
        <p:spPr>
          <a:xfrm>
            <a:off x="690486" y="4752267"/>
            <a:ext cx="4885273" cy="998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APIs:</a:t>
            </a:r>
            <a:r>
              <a:rPr lang="en-US" dirty="0"/>
              <a:t> Spoonacular API for recipe suggestions</a:t>
            </a:r>
          </a:p>
        </p:txBody>
      </p:sp>
      <p:sp>
        <p:nvSpPr>
          <p:cNvPr id="10" name="Content Placeholder 13">
            <a:extLst>
              <a:ext uri="{FF2B5EF4-FFF2-40B4-BE49-F238E27FC236}">
                <a16:creationId xmlns:a16="http://schemas.microsoft.com/office/drawing/2014/main" id="{21C1D153-36BD-FF54-5D19-FF8AAC66B160}"/>
              </a:ext>
            </a:extLst>
          </p:cNvPr>
          <p:cNvSpPr txBox="1">
            <a:spLocks/>
          </p:cNvSpPr>
          <p:nvPr/>
        </p:nvSpPr>
        <p:spPr>
          <a:xfrm>
            <a:off x="6222610" y="4752268"/>
            <a:ext cx="4131212" cy="826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ML Model:</a:t>
            </a:r>
            <a:r>
              <a:rPr lang="en-US" dirty="0"/>
              <a:t> Random Forest Algorithm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F06DC4-AB3A-9E7D-FD26-30BBC29DB1D2}"/>
              </a:ext>
            </a:extLst>
          </p:cNvPr>
          <p:cNvSpPr txBox="1"/>
          <p:nvPr/>
        </p:nvSpPr>
        <p:spPr>
          <a:xfrm>
            <a:off x="244102" y="1107445"/>
            <a:ext cx="583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Lists of tools and technologies used in this project.</a:t>
            </a:r>
          </a:p>
        </p:txBody>
      </p:sp>
      <p:pic>
        <p:nvPicPr>
          <p:cNvPr id="5122" name="Picture 2" descr="File ">
            <a:extLst>
              <a:ext uri="{FF2B5EF4-FFF2-40B4-BE49-F238E27FC236}">
                <a16:creationId xmlns:a16="http://schemas.microsoft.com/office/drawing/2014/main" id="{4E2257F1-764F-6C18-409E-33DFF0ACA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642" y="3343911"/>
            <a:ext cx="998288" cy="99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pi ">
            <a:extLst>
              <a:ext uri="{FF2B5EF4-FFF2-40B4-BE49-F238E27FC236}">
                <a16:creationId xmlns:a16="http://schemas.microsoft.com/office/drawing/2014/main" id="{0E5AAA67-A960-4EA3-6A16-60E419FA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178" y="5486393"/>
            <a:ext cx="1065762" cy="106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Data flow ">
            <a:extLst>
              <a:ext uri="{FF2B5EF4-FFF2-40B4-BE49-F238E27FC236}">
                <a16:creationId xmlns:a16="http://schemas.microsoft.com/office/drawing/2014/main" id="{90E8C273-5423-4B9E-AB17-F15FA9B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888" y="5578998"/>
            <a:ext cx="1113143" cy="111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1F9248-6D5C-E8DE-E2DF-C66035C30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632" y="3188313"/>
            <a:ext cx="1294540" cy="129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5" y="136256"/>
            <a:ext cx="4079631" cy="726059"/>
          </a:xfrm>
        </p:spPr>
        <p:txBody>
          <a:bodyPr anchor="b"/>
          <a:lstStyle/>
          <a:p>
            <a:r>
              <a:rPr lang="en-US" sz="4000" u="sng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C60042-7434-A9A9-A9AA-9C3BCEEC378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32937" y="1081756"/>
            <a:ext cx="98178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 the user</a:t>
            </a:r>
            <a:r>
              <a:rPr lang="en-US" altLang="en-US" cap="none" dirty="0"/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through Streamlit UI.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 calorie requirements using a Random Forest Regressor.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 recipes based on Spoonacular API or predefined database.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B0DC35-4533-7441-17A9-A3F29E103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121929"/>
              </p:ext>
            </p:extLst>
          </p:nvPr>
        </p:nvGraphicFramePr>
        <p:xfrm>
          <a:off x="1386022" y="3429000"/>
          <a:ext cx="9419956" cy="3066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295727" imgH="1723974" progId="AcroExch.Document.DC">
                  <p:embed/>
                </p:oleObj>
              </mc:Choice>
              <mc:Fallback>
                <p:oleObj name="Acrobat Document" r:id="rId3" imgW="5295727" imgH="1723974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6022" y="3429000"/>
                        <a:ext cx="9419956" cy="30665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32ABEB8-9A36-EF37-255E-AB9668236306}"/>
              </a:ext>
            </a:extLst>
          </p:cNvPr>
          <p:cNvGrpSpPr/>
          <p:nvPr/>
        </p:nvGrpSpPr>
        <p:grpSpPr>
          <a:xfrm>
            <a:off x="4371417" y="4097365"/>
            <a:ext cx="4603771" cy="502770"/>
            <a:chOff x="4371417" y="4097365"/>
            <a:chExt cx="4603771" cy="50277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707376-D633-E06C-8597-55CC5ECFC98E}"/>
                </a:ext>
              </a:extLst>
            </p:cNvPr>
            <p:cNvSpPr/>
            <p:nvPr/>
          </p:nvSpPr>
          <p:spPr>
            <a:xfrm>
              <a:off x="4371417" y="4097365"/>
              <a:ext cx="663240" cy="3938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33AE1C1-FAA6-20D9-41B9-B8CA7A544811}"/>
                </a:ext>
              </a:extLst>
            </p:cNvPr>
            <p:cNvSpPr/>
            <p:nvPr/>
          </p:nvSpPr>
          <p:spPr>
            <a:xfrm>
              <a:off x="8528740" y="4193054"/>
              <a:ext cx="446448" cy="4070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2846C53-C52F-5E94-0EFB-459B5FA777C2}"/>
                </a:ext>
              </a:extLst>
            </p:cNvPr>
            <p:cNvSpPr/>
            <p:nvPr/>
          </p:nvSpPr>
          <p:spPr>
            <a:xfrm>
              <a:off x="6533827" y="4293872"/>
              <a:ext cx="328245" cy="3062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365759"/>
            <a:ext cx="3798277" cy="675249"/>
          </a:xfrm>
        </p:spPr>
        <p:txBody>
          <a:bodyPr/>
          <a:lstStyle/>
          <a:p>
            <a:r>
              <a:rPr lang="en-US" sz="4000" u="sng" dirty="0"/>
              <a:t>Model Details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743" y="1420134"/>
            <a:ext cx="10818057" cy="142154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/>
              <a:t>Random Forest Regressor:</a:t>
            </a:r>
            <a:br>
              <a:rPr lang="en-US" sz="2400" dirty="0"/>
            </a:br>
            <a:r>
              <a:rPr lang="en-US" sz="2400" dirty="0"/>
              <a:t>The Random Forest Regressor is an ensemble machine learning algorithm that combines multiple decision trees to improve predictive accuracy and control overfitting.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2517ACDC-5876-0FDC-22D2-0F5841A1E9A7}"/>
              </a:ext>
            </a:extLst>
          </p:cNvPr>
          <p:cNvSpPr txBox="1">
            <a:spLocks/>
          </p:cNvSpPr>
          <p:nvPr/>
        </p:nvSpPr>
        <p:spPr>
          <a:xfrm>
            <a:off x="535743" y="3080121"/>
            <a:ext cx="10818057" cy="36583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arenR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AutoNum type="alphaLcParenR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600" b="1" u="sng" dirty="0"/>
              <a:t>Why Random Forest Regressor Was Chosen:</a:t>
            </a:r>
          </a:p>
          <a:p>
            <a:pPr marL="0" indent="0">
              <a:buNone/>
            </a:pPr>
            <a:endParaRPr lang="en-US" sz="2600" u="sng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High Accuracy:</a:t>
            </a:r>
            <a:r>
              <a:rPr lang="en-US" sz="2400" dirty="0"/>
              <a:t> The ensemble nature of Random Forest ensures better predictions by reducing overfitting compared to a single decision tree.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Feature Importance:</a:t>
            </a:r>
            <a:r>
              <a:rPr lang="en-US" sz="2400" dirty="0"/>
              <a:t> It provides insights into the importance of input features, which aids in understanding the model.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Handles Categorical and Numerical Data:</a:t>
            </a:r>
            <a:r>
              <a:rPr lang="en-US" sz="2400" dirty="0"/>
              <a:t> It effectively processes mixed data types, aligning well with the input dataset.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Robustness:</a:t>
            </a:r>
            <a:r>
              <a:rPr lang="en-US" sz="2400" dirty="0"/>
              <a:t> Performs well even with noisy or missing data, making it suitable for practical applications.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182881"/>
            <a:ext cx="2264898" cy="703385"/>
          </a:xfrm>
        </p:spPr>
        <p:txBody>
          <a:bodyPr/>
          <a:lstStyle/>
          <a:p>
            <a:r>
              <a:rPr lang="en-US" sz="4000" u="sng" dirty="0"/>
              <a:t>Results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371" y="1093059"/>
            <a:ext cx="7804160" cy="183283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A sample display of prediction and recommendation: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Predicted calorie intake.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Recipes suggested by meal.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Visualize calorie and nutritional value distribution with a pie chart</a:t>
            </a:r>
            <a:r>
              <a:rPr lang="en-US" sz="2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3436F-3463-7C36-EAE8-C3B25EFB2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805" b="10458"/>
          <a:stretch/>
        </p:blipFill>
        <p:spPr>
          <a:xfrm>
            <a:off x="4821295" y="2868827"/>
            <a:ext cx="3475236" cy="3749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E05A5-EEB6-5F2F-E4A8-8BE1C15F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71" b="57337"/>
          <a:stretch/>
        </p:blipFill>
        <p:spPr>
          <a:xfrm>
            <a:off x="297311" y="3494124"/>
            <a:ext cx="4097140" cy="255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20D5C8-F5EF-BDAF-8CB4-B738C5D881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938"/>
          <a:stretch/>
        </p:blipFill>
        <p:spPr>
          <a:xfrm>
            <a:off x="8752395" y="852686"/>
            <a:ext cx="3077528" cy="57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{E2172459-8D4D-4D8D-8F4F-BA568A011AF1}tf11964407_win32</Template>
  <TotalTime>209</TotalTime>
  <Words>552</Words>
  <Application>Microsoft Office PowerPoint</Application>
  <PresentationFormat>Widescreen</PresentationFormat>
  <Paragraphs>85</Paragraphs>
  <Slides>13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Acrobat Document</vt:lpstr>
      <vt:lpstr>Major Project :  "Diet Recommendation System" </vt:lpstr>
      <vt:lpstr>Agenda</vt:lpstr>
      <vt:lpstr>Introduction:</vt:lpstr>
      <vt:lpstr>Objectives</vt:lpstr>
      <vt:lpstr>Dataset Overview</vt:lpstr>
      <vt:lpstr>PowerPoint Presentation</vt:lpstr>
      <vt:lpstr>Methodology</vt:lpstr>
      <vt:lpstr>Model Details</vt:lpstr>
      <vt:lpstr>Results</vt:lpstr>
      <vt:lpstr>Future Enhancements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2024-12-27T11:29:56Z</dcterms:created>
  <dcterms:modified xsi:type="dcterms:W3CDTF">2024-12-27T15:06:33Z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