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95"/>
    <p:restoredTop sz="92570"/>
  </p:normalViewPr>
  <p:slideViewPr>
    <p:cSldViewPr snapToGrid="0" snapToObjects="1">
      <p:cViewPr>
        <p:scale>
          <a:sx n="112" d="100"/>
          <a:sy n="112" d="100"/>
        </p:scale>
        <p:origin x="97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836D-D99A-4A4C-BA22-241E0D53D3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957D08-D907-2440-82CF-CC6F450A7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84F5BB-17CE-5A45-BDC1-C0A752327C6A}"/>
              </a:ext>
            </a:extLst>
          </p:cNvPr>
          <p:cNvSpPr>
            <a:spLocks noGrp="1"/>
          </p:cNvSpPr>
          <p:nvPr>
            <p:ph type="dt" sz="half" idx="10"/>
          </p:nvPr>
        </p:nvSpPr>
        <p:spPr/>
        <p:txBody>
          <a:bodyPr/>
          <a:lstStyle/>
          <a:p>
            <a:fld id="{2EBBC5F6-6DFC-824F-A422-4808F3FE3602}" type="datetimeFigureOut">
              <a:rPr lang="en-US" smtClean="0"/>
              <a:t>7/22/24</a:t>
            </a:fld>
            <a:endParaRPr lang="en-US"/>
          </a:p>
        </p:txBody>
      </p:sp>
      <p:sp>
        <p:nvSpPr>
          <p:cNvPr id="5" name="Footer Placeholder 4">
            <a:extLst>
              <a:ext uri="{FF2B5EF4-FFF2-40B4-BE49-F238E27FC236}">
                <a16:creationId xmlns:a16="http://schemas.microsoft.com/office/drawing/2014/main" id="{032CAF82-B06C-8048-B40F-10CF00C17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83B6E-18F5-8B41-8D7B-68E045C1E48A}"/>
              </a:ext>
            </a:extLst>
          </p:cNvPr>
          <p:cNvSpPr>
            <a:spLocks noGrp="1"/>
          </p:cNvSpPr>
          <p:nvPr>
            <p:ph type="sldNum" sz="quarter" idx="12"/>
          </p:nvPr>
        </p:nvSpPr>
        <p:spPr/>
        <p:txBody>
          <a:bodyPr/>
          <a:lstStyle/>
          <a:p>
            <a:fld id="{5309F0EC-AF38-FE4E-B482-FAAEDD12C5CC}" type="slidenum">
              <a:rPr lang="en-US" smtClean="0"/>
              <a:t>‹#›</a:t>
            </a:fld>
            <a:endParaRPr lang="en-US"/>
          </a:p>
        </p:txBody>
      </p:sp>
    </p:spTree>
    <p:extLst>
      <p:ext uri="{BB962C8B-B14F-4D97-AF65-F5344CB8AC3E}">
        <p14:creationId xmlns:p14="http://schemas.microsoft.com/office/powerpoint/2010/main" val="293984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A63A-DE34-0C49-A54E-67DD2807C4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CCC8D6-E39E-B248-BAD9-A575889A15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2293A-E454-8542-B91B-B8BF92B42D13}"/>
              </a:ext>
            </a:extLst>
          </p:cNvPr>
          <p:cNvSpPr>
            <a:spLocks noGrp="1"/>
          </p:cNvSpPr>
          <p:nvPr>
            <p:ph type="dt" sz="half" idx="10"/>
          </p:nvPr>
        </p:nvSpPr>
        <p:spPr/>
        <p:txBody>
          <a:bodyPr/>
          <a:lstStyle/>
          <a:p>
            <a:fld id="{2EBBC5F6-6DFC-824F-A422-4808F3FE3602}" type="datetimeFigureOut">
              <a:rPr lang="en-US" smtClean="0"/>
              <a:t>7/22/24</a:t>
            </a:fld>
            <a:endParaRPr lang="en-US"/>
          </a:p>
        </p:txBody>
      </p:sp>
      <p:sp>
        <p:nvSpPr>
          <p:cNvPr id="5" name="Footer Placeholder 4">
            <a:extLst>
              <a:ext uri="{FF2B5EF4-FFF2-40B4-BE49-F238E27FC236}">
                <a16:creationId xmlns:a16="http://schemas.microsoft.com/office/drawing/2014/main" id="{954286EE-DDD4-1348-AB03-73A89A24D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56AC0-CE32-E44F-939F-A2441EEE6F0F}"/>
              </a:ext>
            </a:extLst>
          </p:cNvPr>
          <p:cNvSpPr>
            <a:spLocks noGrp="1"/>
          </p:cNvSpPr>
          <p:nvPr>
            <p:ph type="sldNum" sz="quarter" idx="12"/>
          </p:nvPr>
        </p:nvSpPr>
        <p:spPr/>
        <p:txBody>
          <a:bodyPr/>
          <a:lstStyle/>
          <a:p>
            <a:fld id="{5309F0EC-AF38-FE4E-B482-FAAEDD12C5CC}" type="slidenum">
              <a:rPr lang="en-US" smtClean="0"/>
              <a:t>‹#›</a:t>
            </a:fld>
            <a:endParaRPr lang="en-US"/>
          </a:p>
        </p:txBody>
      </p:sp>
    </p:spTree>
    <p:extLst>
      <p:ext uri="{BB962C8B-B14F-4D97-AF65-F5344CB8AC3E}">
        <p14:creationId xmlns:p14="http://schemas.microsoft.com/office/powerpoint/2010/main" val="4555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16EB51-A395-D74B-87B0-7EABFC1732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3A1D80-674E-AC4D-B0B3-3F933EE11C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FDD38-8E3F-D147-86E2-AFAB9B839DDE}"/>
              </a:ext>
            </a:extLst>
          </p:cNvPr>
          <p:cNvSpPr>
            <a:spLocks noGrp="1"/>
          </p:cNvSpPr>
          <p:nvPr>
            <p:ph type="dt" sz="half" idx="10"/>
          </p:nvPr>
        </p:nvSpPr>
        <p:spPr/>
        <p:txBody>
          <a:bodyPr/>
          <a:lstStyle/>
          <a:p>
            <a:fld id="{2EBBC5F6-6DFC-824F-A422-4808F3FE3602}" type="datetimeFigureOut">
              <a:rPr lang="en-US" smtClean="0"/>
              <a:t>7/22/24</a:t>
            </a:fld>
            <a:endParaRPr lang="en-US"/>
          </a:p>
        </p:txBody>
      </p:sp>
      <p:sp>
        <p:nvSpPr>
          <p:cNvPr id="5" name="Footer Placeholder 4">
            <a:extLst>
              <a:ext uri="{FF2B5EF4-FFF2-40B4-BE49-F238E27FC236}">
                <a16:creationId xmlns:a16="http://schemas.microsoft.com/office/drawing/2014/main" id="{CF980075-294A-8749-BFC2-A79FF5B99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451EB-6143-7249-B8B2-2C165B564C8C}"/>
              </a:ext>
            </a:extLst>
          </p:cNvPr>
          <p:cNvSpPr>
            <a:spLocks noGrp="1"/>
          </p:cNvSpPr>
          <p:nvPr>
            <p:ph type="sldNum" sz="quarter" idx="12"/>
          </p:nvPr>
        </p:nvSpPr>
        <p:spPr/>
        <p:txBody>
          <a:bodyPr/>
          <a:lstStyle/>
          <a:p>
            <a:fld id="{5309F0EC-AF38-FE4E-B482-FAAEDD12C5CC}" type="slidenum">
              <a:rPr lang="en-US" smtClean="0"/>
              <a:t>‹#›</a:t>
            </a:fld>
            <a:endParaRPr lang="en-US"/>
          </a:p>
        </p:txBody>
      </p:sp>
    </p:spTree>
    <p:extLst>
      <p:ext uri="{BB962C8B-B14F-4D97-AF65-F5344CB8AC3E}">
        <p14:creationId xmlns:p14="http://schemas.microsoft.com/office/powerpoint/2010/main" val="315513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E42B-6008-EB40-B75B-CADED3B9ED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A1F2E3-212B-724B-A7B1-62856E673F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5BFDD-ABC0-B945-AA2F-01AA5469FEB2}"/>
              </a:ext>
            </a:extLst>
          </p:cNvPr>
          <p:cNvSpPr>
            <a:spLocks noGrp="1"/>
          </p:cNvSpPr>
          <p:nvPr>
            <p:ph type="dt" sz="half" idx="10"/>
          </p:nvPr>
        </p:nvSpPr>
        <p:spPr/>
        <p:txBody>
          <a:bodyPr/>
          <a:lstStyle/>
          <a:p>
            <a:fld id="{2EBBC5F6-6DFC-824F-A422-4808F3FE3602}" type="datetimeFigureOut">
              <a:rPr lang="en-US" smtClean="0"/>
              <a:t>7/22/24</a:t>
            </a:fld>
            <a:endParaRPr lang="en-US"/>
          </a:p>
        </p:txBody>
      </p:sp>
      <p:sp>
        <p:nvSpPr>
          <p:cNvPr id="5" name="Footer Placeholder 4">
            <a:extLst>
              <a:ext uri="{FF2B5EF4-FFF2-40B4-BE49-F238E27FC236}">
                <a16:creationId xmlns:a16="http://schemas.microsoft.com/office/drawing/2014/main" id="{251CBC9E-21B6-DF4E-9854-5E4E4FB1A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EAA38-FDBE-9A43-8FC2-0D1488CD2D87}"/>
              </a:ext>
            </a:extLst>
          </p:cNvPr>
          <p:cNvSpPr>
            <a:spLocks noGrp="1"/>
          </p:cNvSpPr>
          <p:nvPr>
            <p:ph type="sldNum" sz="quarter" idx="12"/>
          </p:nvPr>
        </p:nvSpPr>
        <p:spPr/>
        <p:txBody>
          <a:bodyPr/>
          <a:lstStyle/>
          <a:p>
            <a:fld id="{5309F0EC-AF38-FE4E-B482-FAAEDD12C5CC}" type="slidenum">
              <a:rPr lang="en-US" smtClean="0"/>
              <a:t>‹#›</a:t>
            </a:fld>
            <a:endParaRPr lang="en-US"/>
          </a:p>
        </p:txBody>
      </p:sp>
    </p:spTree>
    <p:extLst>
      <p:ext uri="{BB962C8B-B14F-4D97-AF65-F5344CB8AC3E}">
        <p14:creationId xmlns:p14="http://schemas.microsoft.com/office/powerpoint/2010/main" val="132562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25F8-3F09-9A44-AFF1-565DB18FE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EE6D79-E957-B94B-8968-D788A5248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C979A5-7501-BD46-A9B2-5DFE4A1B7D4C}"/>
              </a:ext>
            </a:extLst>
          </p:cNvPr>
          <p:cNvSpPr>
            <a:spLocks noGrp="1"/>
          </p:cNvSpPr>
          <p:nvPr>
            <p:ph type="dt" sz="half" idx="10"/>
          </p:nvPr>
        </p:nvSpPr>
        <p:spPr/>
        <p:txBody>
          <a:bodyPr/>
          <a:lstStyle/>
          <a:p>
            <a:fld id="{2EBBC5F6-6DFC-824F-A422-4808F3FE3602}" type="datetimeFigureOut">
              <a:rPr lang="en-US" smtClean="0"/>
              <a:t>7/22/24</a:t>
            </a:fld>
            <a:endParaRPr lang="en-US"/>
          </a:p>
        </p:txBody>
      </p:sp>
      <p:sp>
        <p:nvSpPr>
          <p:cNvPr id="5" name="Footer Placeholder 4">
            <a:extLst>
              <a:ext uri="{FF2B5EF4-FFF2-40B4-BE49-F238E27FC236}">
                <a16:creationId xmlns:a16="http://schemas.microsoft.com/office/drawing/2014/main" id="{AF088AAE-E780-FA41-B1E0-B96651FE6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4B17E-CBC3-9241-8D73-AEA8102F8CFE}"/>
              </a:ext>
            </a:extLst>
          </p:cNvPr>
          <p:cNvSpPr>
            <a:spLocks noGrp="1"/>
          </p:cNvSpPr>
          <p:nvPr>
            <p:ph type="sldNum" sz="quarter" idx="12"/>
          </p:nvPr>
        </p:nvSpPr>
        <p:spPr/>
        <p:txBody>
          <a:bodyPr/>
          <a:lstStyle/>
          <a:p>
            <a:fld id="{5309F0EC-AF38-FE4E-B482-FAAEDD12C5CC}" type="slidenum">
              <a:rPr lang="en-US" smtClean="0"/>
              <a:t>‹#›</a:t>
            </a:fld>
            <a:endParaRPr lang="en-US"/>
          </a:p>
        </p:txBody>
      </p:sp>
    </p:spTree>
    <p:extLst>
      <p:ext uri="{BB962C8B-B14F-4D97-AF65-F5344CB8AC3E}">
        <p14:creationId xmlns:p14="http://schemas.microsoft.com/office/powerpoint/2010/main" val="39122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D3D6-D45C-4C4D-A639-D56EE3F6F7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AB2421-7210-C94C-B450-B0A49D84E0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EE734D-CD89-9140-93C6-E1BF0EE3BD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6012B-C833-9747-98E6-C95AA0930B34}"/>
              </a:ext>
            </a:extLst>
          </p:cNvPr>
          <p:cNvSpPr>
            <a:spLocks noGrp="1"/>
          </p:cNvSpPr>
          <p:nvPr>
            <p:ph type="dt" sz="half" idx="10"/>
          </p:nvPr>
        </p:nvSpPr>
        <p:spPr/>
        <p:txBody>
          <a:bodyPr/>
          <a:lstStyle/>
          <a:p>
            <a:fld id="{2EBBC5F6-6DFC-824F-A422-4808F3FE3602}" type="datetimeFigureOut">
              <a:rPr lang="en-US" smtClean="0"/>
              <a:t>7/22/24</a:t>
            </a:fld>
            <a:endParaRPr lang="en-US"/>
          </a:p>
        </p:txBody>
      </p:sp>
      <p:sp>
        <p:nvSpPr>
          <p:cNvPr id="6" name="Footer Placeholder 5">
            <a:extLst>
              <a:ext uri="{FF2B5EF4-FFF2-40B4-BE49-F238E27FC236}">
                <a16:creationId xmlns:a16="http://schemas.microsoft.com/office/drawing/2014/main" id="{AF048BCC-4BF6-D043-99A0-829455BB8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75041-605C-8D49-B1BD-C1511F7954A8}"/>
              </a:ext>
            </a:extLst>
          </p:cNvPr>
          <p:cNvSpPr>
            <a:spLocks noGrp="1"/>
          </p:cNvSpPr>
          <p:nvPr>
            <p:ph type="sldNum" sz="quarter" idx="12"/>
          </p:nvPr>
        </p:nvSpPr>
        <p:spPr/>
        <p:txBody>
          <a:bodyPr/>
          <a:lstStyle/>
          <a:p>
            <a:fld id="{5309F0EC-AF38-FE4E-B482-FAAEDD12C5CC}" type="slidenum">
              <a:rPr lang="en-US" smtClean="0"/>
              <a:t>‹#›</a:t>
            </a:fld>
            <a:endParaRPr lang="en-US"/>
          </a:p>
        </p:txBody>
      </p:sp>
    </p:spTree>
    <p:extLst>
      <p:ext uri="{BB962C8B-B14F-4D97-AF65-F5344CB8AC3E}">
        <p14:creationId xmlns:p14="http://schemas.microsoft.com/office/powerpoint/2010/main" val="3174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ED1F-0C58-5345-B6DF-D15A1064DF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728346-867D-0547-8C45-A29BA59DC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9F6324-3AFA-E549-AC0C-D15184BC71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49683-951C-314D-B59F-70FA42A73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6886F2B-4F87-3D4E-A795-0A0C83A46E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F24F7A-C7ED-0F41-B134-5B1F144A549D}"/>
              </a:ext>
            </a:extLst>
          </p:cNvPr>
          <p:cNvSpPr>
            <a:spLocks noGrp="1"/>
          </p:cNvSpPr>
          <p:nvPr>
            <p:ph type="dt" sz="half" idx="10"/>
          </p:nvPr>
        </p:nvSpPr>
        <p:spPr/>
        <p:txBody>
          <a:bodyPr/>
          <a:lstStyle/>
          <a:p>
            <a:fld id="{2EBBC5F6-6DFC-824F-A422-4808F3FE3602}" type="datetimeFigureOut">
              <a:rPr lang="en-US" smtClean="0"/>
              <a:t>7/22/24</a:t>
            </a:fld>
            <a:endParaRPr lang="en-US"/>
          </a:p>
        </p:txBody>
      </p:sp>
      <p:sp>
        <p:nvSpPr>
          <p:cNvPr id="8" name="Footer Placeholder 7">
            <a:extLst>
              <a:ext uri="{FF2B5EF4-FFF2-40B4-BE49-F238E27FC236}">
                <a16:creationId xmlns:a16="http://schemas.microsoft.com/office/drawing/2014/main" id="{288C72B0-C47F-FF41-8089-AF6FE6955E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2C3ADE-C88E-094B-9711-AF2992D0BEBF}"/>
              </a:ext>
            </a:extLst>
          </p:cNvPr>
          <p:cNvSpPr>
            <a:spLocks noGrp="1"/>
          </p:cNvSpPr>
          <p:nvPr>
            <p:ph type="sldNum" sz="quarter" idx="12"/>
          </p:nvPr>
        </p:nvSpPr>
        <p:spPr/>
        <p:txBody>
          <a:bodyPr/>
          <a:lstStyle/>
          <a:p>
            <a:fld id="{5309F0EC-AF38-FE4E-B482-FAAEDD12C5CC}" type="slidenum">
              <a:rPr lang="en-US" smtClean="0"/>
              <a:t>‹#›</a:t>
            </a:fld>
            <a:endParaRPr lang="en-US"/>
          </a:p>
        </p:txBody>
      </p:sp>
    </p:spTree>
    <p:extLst>
      <p:ext uri="{BB962C8B-B14F-4D97-AF65-F5344CB8AC3E}">
        <p14:creationId xmlns:p14="http://schemas.microsoft.com/office/powerpoint/2010/main" val="98211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C91C-1A8B-D842-B3E1-157368821F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49CCE1-2835-F147-83A6-61AFE7428876}"/>
              </a:ext>
            </a:extLst>
          </p:cNvPr>
          <p:cNvSpPr>
            <a:spLocks noGrp="1"/>
          </p:cNvSpPr>
          <p:nvPr>
            <p:ph type="dt" sz="half" idx="10"/>
          </p:nvPr>
        </p:nvSpPr>
        <p:spPr/>
        <p:txBody>
          <a:bodyPr/>
          <a:lstStyle/>
          <a:p>
            <a:fld id="{2EBBC5F6-6DFC-824F-A422-4808F3FE3602}" type="datetimeFigureOut">
              <a:rPr lang="en-US" smtClean="0"/>
              <a:t>7/22/24</a:t>
            </a:fld>
            <a:endParaRPr lang="en-US"/>
          </a:p>
        </p:txBody>
      </p:sp>
      <p:sp>
        <p:nvSpPr>
          <p:cNvPr id="4" name="Footer Placeholder 3">
            <a:extLst>
              <a:ext uri="{FF2B5EF4-FFF2-40B4-BE49-F238E27FC236}">
                <a16:creationId xmlns:a16="http://schemas.microsoft.com/office/drawing/2014/main" id="{CB3E61DD-F3C5-104A-BD94-15CE984F24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68AB2B-63B2-1C44-90D3-DBA0ACF57C06}"/>
              </a:ext>
            </a:extLst>
          </p:cNvPr>
          <p:cNvSpPr>
            <a:spLocks noGrp="1"/>
          </p:cNvSpPr>
          <p:nvPr>
            <p:ph type="sldNum" sz="quarter" idx="12"/>
          </p:nvPr>
        </p:nvSpPr>
        <p:spPr/>
        <p:txBody>
          <a:bodyPr/>
          <a:lstStyle/>
          <a:p>
            <a:fld id="{5309F0EC-AF38-FE4E-B482-FAAEDD12C5CC}" type="slidenum">
              <a:rPr lang="en-US" smtClean="0"/>
              <a:t>‹#›</a:t>
            </a:fld>
            <a:endParaRPr lang="en-US"/>
          </a:p>
        </p:txBody>
      </p:sp>
    </p:spTree>
    <p:extLst>
      <p:ext uri="{BB962C8B-B14F-4D97-AF65-F5344CB8AC3E}">
        <p14:creationId xmlns:p14="http://schemas.microsoft.com/office/powerpoint/2010/main" val="312896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4D1DCC-7037-9041-9470-E57FD2640A57}"/>
              </a:ext>
            </a:extLst>
          </p:cNvPr>
          <p:cNvSpPr>
            <a:spLocks noGrp="1"/>
          </p:cNvSpPr>
          <p:nvPr>
            <p:ph type="dt" sz="half" idx="10"/>
          </p:nvPr>
        </p:nvSpPr>
        <p:spPr/>
        <p:txBody>
          <a:bodyPr/>
          <a:lstStyle/>
          <a:p>
            <a:fld id="{2EBBC5F6-6DFC-824F-A422-4808F3FE3602}" type="datetimeFigureOut">
              <a:rPr lang="en-US" smtClean="0"/>
              <a:t>7/22/24</a:t>
            </a:fld>
            <a:endParaRPr lang="en-US"/>
          </a:p>
        </p:txBody>
      </p:sp>
      <p:sp>
        <p:nvSpPr>
          <p:cNvPr id="3" name="Footer Placeholder 2">
            <a:extLst>
              <a:ext uri="{FF2B5EF4-FFF2-40B4-BE49-F238E27FC236}">
                <a16:creationId xmlns:a16="http://schemas.microsoft.com/office/drawing/2014/main" id="{AB4B8312-8420-E641-9A21-A4DE950E3C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356A54-B869-024C-8B00-3E7720D30F1F}"/>
              </a:ext>
            </a:extLst>
          </p:cNvPr>
          <p:cNvSpPr>
            <a:spLocks noGrp="1"/>
          </p:cNvSpPr>
          <p:nvPr>
            <p:ph type="sldNum" sz="quarter" idx="12"/>
          </p:nvPr>
        </p:nvSpPr>
        <p:spPr/>
        <p:txBody>
          <a:bodyPr/>
          <a:lstStyle/>
          <a:p>
            <a:fld id="{5309F0EC-AF38-FE4E-B482-FAAEDD12C5CC}" type="slidenum">
              <a:rPr lang="en-US" smtClean="0"/>
              <a:t>‹#›</a:t>
            </a:fld>
            <a:endParaRPr lang="en-US"/>
          </a:p>
        </p:txBody>
      </p:sp>
    </p:spTree>
    <p:extLst>
      <p:ext uri="{BB962C8B-B14F-4D97-AF65-F5344CB8AC3E}">
        <p14:creationId xmlns:p14="http://schemas.microsoft.com/office/powerpoint/2010/main" val="4731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5104-36C6-9044-A6A1-CBF538AB9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AD6B36-87F5-9545-8C2A-26F3C623F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BBD2A8-C107-6D4E-8F2B-3988C8E44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EDFD7D-9896-2B42-9A6B-B41FF95A203B}"/>
              </a:ext>
            </a:extLst>
          </p:cNvPr>
          <p:cNvSpPr>
            <a:spLocks noGrp="1"/>
          </p:cNvSpPr>
          <p:nvPr>
            <p:ph type="dt" sz="half" idx="10"/>
          </p:nvPr>
        </p:nvSpPr>
        <p:spPr/>
        <p:txBody>
          <a:bodyPr/>
          <a:lstStyle/>
          <a:p>
            <a:fld id="{2EBBC5F6-6DFC-824F-A422-4808F3FE3602}" type="datetimeFigureOut">
              <a:rPr lang="en-US" smtClean="0"/>
              <a:t>7/22/24</a:t>
            </a:fld>
            <a:endParaRPr lang="en-US"/>
          </a:p>
        </p:txBody>
      </p:sp>
      <p:sp>
        <p:nvSpPr>
          <p:cNvPr id="6" name="Footer Placeholder 5">
            <a:extLst>
              <a:ext uri="{FF2B5EF4-FFF2-40B4-BE49-F238E27FC236}">
                <a16:creationId xmlns:a16="http://schemas.microsoft.com/office/drawing/2014/main" id="{90BC5689-5D15-B24B-A091-E78BEDCF0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874187-7315-3446-B127-7581A0E3C975}"/>
              </a:ext>
            </a:extLst>
          </p:cNvPr>
          <p:cNvSpPr>
            <a:spLocks noGrp="1"/>
          </p:cNvSpPr>
          <p:nvPr>
            <p:ph type="sldNum" sz="quarter" idx="12"/>
          </p:nvPr>
        </p:nvSpPr>
        <p:spPr/>
        <p:txBody>
          <a:bodyPr/>
          <a:lstStyle/>
          <a:p>
            <a:fld id="{5309F0EC-AF38-FE4E-B482-FAAEDD12C5CC}" type="slidenum">
              <a:rPr lang="en-US" smtClean="0"/>
              <a:t>‹#›</a:t>
            </a:fld>
            <a:endParaRPr lang="en-US"/>
          </a:p>
        </p:txBody>
      </p:sp>
    </p:spTree>
    <p:extLst>
      <p:ext uri="{BB962C8B-B14F-4D97-AF65-F5344CB8AC3E}">
        <p14:creationId xmlns:p14="http://schemas.microsoft.com/office/powerpoint/2010/main" val="138219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4DB8-FFA1-C347-81E6-46E5B2373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FE955-A95F-4E4B-8125-04D844562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87AC6-D1B9-F740-84D1-762759598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6E94D3-0EF0-CF4B-A4AF-46C319DA0C9B}"/>
              </a:ext>
            </a:extLst>
          </p:cNvPr>
          <p:cNvSpPr>
            <a:spLocks noGrp="1"/>
          </p:cNvSpPr>
          <p:nvPr>
            <p:ph type="dt" sz="half" idx="10"/>
          </p:nvPr>
        </p:nvSpPr>
        <p:spPr/>
        <p:txBody>
          <a:bodyPr/>
          <a:lstStyle/>
          <a:p>
            <a:fld id="{2EBBC5F6-6DFC-824F-A422-4808F3FE3602}" type="datetimeFigureOut">
              <a:rPr lang="en-US" smtClean="0"/>
              <a:t>7/22/24</a:t>
            </a:fld>
            <a:endParaRPr lang="en-US"/>
          </a:p>
        </p:txBody>
      </p:sp>
      <p:sp>
        <p:nvSpPr>
          <p:cNvPr id="6" name="Footer Placeholder 5">
            <a:extLst>
              <a:ext uri="{FF2B5EF4-FFF2-40B4-BE49-F238E27FC236}">
                <a16:creationId xmlns:a16="http://schemas.microsoft.com/office/drawing/2014/main" id="{BC147560-5DC1-6D46-B5FD-8E60BB21D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17C9C-B5BA-ED4A-85A4-E870FEB69B77}"/>
              </a:ext>
            </a:extLst>
          </p:cNvPr>
          <p:cNvSpPr>
            <a:spLocks noGrp="1"/>
          </p:cNvSpPr>
          <p:nvPr>
            <p:ph type="sldNum" sz="quarter" idx="12"/>
          </p:nvPr>
        </p:nvSpPr>
        <p:spPr/>
        <p:txBody>
          <a:bodyPr/>
          <a:lstStyle/>
          <a:p>
            <a:fld id="{5309F0EC-AF38-FE4E-B482-FAAEDD12C5CC}" type="slidenum">
              <a:rPr lang="en-US" smtClean="0"/>
              <a:t>‹#›</a:t>
            </a:fld>
            <a:endParaRPr lang="en-US"/>
          </a:p>
        </p:txBody>
      </p:sp>
    </p:spTree>
    <p:extLst>
      <p:ext uri="{BB962C8B-B14F-4D97-AF65-F5344CB8AC3E}">
        <p14:creationId xmlns:p14="http://schemas.microsoft.com/office/powerpoint/2010/main" val="3077757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66459-5917-0745-BE95-21E6E055F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EB5268-D203-1443-81B9-D04851EF1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5AC65-9AAF-394F-AED6-AFDB4AA81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BC5F6-6DFC-824F-A422-4808F3FE3602}" type="datetimeFigureOut">
              <a:rPr lang="en-US" smtClean="0"/>
              <a:t>7/22/24</a:t>
            </a:fld>
            <a:endParaRPr lang="en-US"/>
          </a:p>
        </p:txBody>
      </p:sp>
      <p:sp>
        <p:nvSpPr>
          <p:cNvPr id="5" name="Footer Placeholder 4">
            <a:extLst>
              <a:ext uri="{FF2B5EF4-FFF2-40B4-BE49-F238E27FC236}">
                <a16:creationId xmlns:a16="http://schemas.microsoft.com/office/drawing/2014/main" id="{6361AB84-AF4C-DA45-984D-FC7A2D70E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4D3E89-A56A-1A47-8F88-066232B2E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9F0EC-AF38-FE4E-B482-FAAEDD12C5CC}" type="slidenum">
              <a:rPr lang="en-US" smtClean="0"/>
              <a:t>‹#›</a:t>
            </a:fld>
            <a:endParaRPr lang="en-US"/>
          </a:p>
        </p:txBody>
      </p:sp>
    </p:spTree>
    <p:extLst>
      <p:ext uri="{BB962C8B-B14F-4D97-AF65-F5344CB8AC3E}">
        <p14:creationId xmlns:p14="http://schemas.microsoft.com/office/powerpoint/2010/main" val="274289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ml-hierarchical-clustering-agglomerative-and-divisive-clusterin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scipy-cluster-hierarchy-dendrogram/" TargetMode="External"/><Relationship Id="rId2" Type="http://schemas.openxmlformats.org/officeDocument/2006/relationships/hyperlink" Target="https://www.geeksforgeeks.org/ml-hierarchical-clustering-agglomerative-and-divisive-clustering/" TargetMode="External"/><Relationship Id="rId1" Type="http://schemas.openxmlformats.org/officeDocument/2006/relationships/slideLayout" Target="../slideLayouts/slideLayout1.xml"/><Relationship Id="rId4" Type="http://schemas.openxmlformats.org/officeDocument/2006/relationships/hyperlink" Target="https://www.geeksforgeeks.org/difference-between-agglomerative-clustering-and-divisive-cluster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gaussian-mixture-model/" TargetMode="External"/><Relationship Id="rId2" Type="http://schemas.openxmlformats.org/officeDocument/2006/relationships/hyperlink" Target="https://www.geeksforgeeks.org/underfitting-and-overfitting-in-machine-learnin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market-basket-analysis-in-data-mining/" TargetMode="External"/><Relationship Id="rId2" Type="http://schemas.openxmlformats.org/officeDocument/2006/relationships/hyperlink" Target="https://www.geeksforgeeks.org/customer-segmentation-using-unsupervised-machine-learning-in-python/" TargetMode="External"/><Relationship Id="rId1" Type="http://schemas.openxmlformats.org/officeDocument/2006/relationships/slideLayout" Target="../slideLayouts/slideLayout1.xml"/><Relationship Id="rId5" Type="http://schemas.openxmlformats.org/officeDocument/2006/relationships/hyperlink" Target="https://www.geeksforgeeks.org/machine-learning-for-anomaly-detection/" TargetMode="External"/><Relationship Id="rId4" Type="http://schemas.openxmlformats.org/officeDocument/2006/relationships/hyperlink" Target="https://www.geeksforgeeks.org/social-network-analysis-using-r-programm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k-means-clustering-introduction/" TargetMode="External"/><Relationship Id="rId2" Type="http://schemas.openxmlformats.org/officeDocument/2006/relationships/hyperlink" Target="https://www.geeksforgeeks.org/partitioning-method-k-mean-in-data-mining/" TargetMode="External"/><Relationship Id="rId1" Type="http://schemas.openxmlformats.org/officeDocument/2006/relationships/slideLayout" Target="../slideLayouts/slideLayout1.xml"/><Relationship Id="rId4" Type="http://schemas.openxmlformats.org/officeDocument/2006/relationships/hyperlink" Target="https://www.geeksforgeeks.org/ml-k-medoids-clustering-with-exampl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dbscan-clustering-in-ml-density-based-clustering/"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869175-6685-FD4F-A2E6-8F41B69A9FA1}"/>
              </a:ext>
            </a:extLst>
          </p:cNvPr>
          <p:cNvSpPr/>
          <p:nvPr/>
        </p:nvSpPr>
        <p:spPr>
          <a:xfrm>
            <a:off x="372533" y="372533"/>
            <a:ext cx="11074400" cy="3416320"/>
          </a:xfrm>
          <a:prstGeom prst="rect">
            <a:avLst/>
          </a:prstGeom>
        </p:spPr>
        <p:txBody>
          <a:bodyPr wrap="square">
            <a:spAutoFit/>
          </a:bodyPr>
          <a:lstStyle/>
          <a:p>
            <a:pPr algn="just" fontAlgn="base"/>
            <a:r>
              <a:rPr lang="en-IN" b="1" i="0" dirty="0">
                <a:solidFill>
                  <a:srgbClr val="273239"/>
                </a:solidFill>
                <a:effectLst/>
                <a:latin typeface="Nunito"/>
              </a:rPr>
              <a:t>Clustering:</a:t>
            </a:r>
          </a:p>
          <a:p>
            <a:pPr algn="just" fontAlgn="base"/>
            <a:endParaRPr lang="en-IN" b="1" i="0" dirty="0">
              <a:solidFill>
                <a:srgbClr val="273239"/>
              </a:solidFill>
              <a:effectLst/>
              <a:latin typeface="Nunito"/>
            </a:endParaRPr>
          </a:p>
          <a:p>
            <a:pPr algn="just" fontAlgn="base"/>
            <a:r>
              <a:rPr lang="en-IN" b="0" i="0" dirty="0">
                <a:solidFill>
                  <a:srgbClr val="273239"/>
                </a:solidFill>
                <a:effectLst/>
                <a:latin typeface="Nunito"/>
              </a:rPr>
              <a:t>The task of grouping data points based on their similarity with each other is called Clustering or Cluster Analysis.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This method is defined under the branch of </a:t>
            </a:r>
            <a:r>
              <a:rPr lang="en-IN" b="0" i="0" u="sng" dirty="0">
                <a:solidFill>
                  <a:srgbClr val="273239"/>
                </a:solidFill>
                <a:effectLst/>
                <a:latin typeface="Nunito"/>
                <a:hlinkClick r:id="rId2"/>
              </a:rPr>
              <a:t>Unsupervised Learning</a:t>
            </a:r>
            <a:r>
              <a:rPr lang="en-IN" b="0" i="0" dirty="0">
                <a:solidFill>
                  <a:srgbClr val="273239"/>
                </a:solidFill>
                <a:effectLst/>
                <a:latin typeface="Nunito"/>
              </a:rPr>
              <a:t>, which aims at gaining insights from unlabelled data points, that is, unlike </a:t>
            </a:r>
            <a:r>
              <a:rPr lang="en-IN" b="0" i="0" u="sng" dirty="0">
                <a:solidFill>
                  <a:srgbClr val="273239"/>
                </a:solidFill>
                <a:effectLst/>
                <a:latin typeface="Nunito"/>
                <a:hlinkClick r:id="rId2"/>
              </a:rPr>
              <a:t>supervised learning</a:t>
            </a:r>
            <a:r>
              <a:rPr lang="en-IN" b="0" i="0" dirty="0">
                <a:solidFill>
                  <a:srgbClr val="273239"/>
                </a:solidFill>
                <a:effectLst/>
                <a:latin typeface="Nunito"/>
              </a:rPr>
              <a:t> we don’t have a target variable.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Clustering aims at forming groups of homogeneous data points from a heterogeneous dataset. </a:t>
            </a:r>
          </a:p>
          <a:p>
            <a:pPr algn="just" fontAlgn="base"/>
            <a:endParaRPr lang="en-IN" dirty="0">
              <a:solidFill>
                <a:srgbClr val="273239"/>
              </a:solidFill>
              <a:latin typeface="Nunito"/>
            </a:endParaRPr>
          </a:p>
          <a:p>
            <a:pPr algn="just" fontAlgn="base"/>
            <a:r>
              <a:rPr lang="en-IN" b="0" i="0" dirty="0">
                <a:solidFill>
                  <a:srgbClr val="273239"/>
                </a:solidFill>
                <a:effectLst/>
                <a:latin typeface="Nunito"/>
              </a:rPr>
              <a:t>It evaluates the similarity based on a metric like Euclidean distance, Cosine similarity, Manhattan distance, etc. and then group the points with highest similarity score together.</a:t>
            </a:r>
          </a:p>
          <a:p>
            <a:pPr algn="just" fontAlgn="base"/>
            <a:endParaRPr lang="en-IN" b="0" i="0" dirty="0">
              <a:solidFill>
                <a:srgbClr val="273239"/>
              </a:solidFill>
              <a:effectLst/>
              <a:latin typeface="Nunito"/>
            </a:endParaRPr>
          </a:p>
        </p:txBody>
      </p:sp>
    </p:spTree>
    <p:extLst>
      <p:ext uri="{BB962C8B-B14F-4D97-AF65-F5344CB8AC3E}">
        <p14:creationId xmlns:p14="http://schemas.microsoft.com/office/powerpoint/2010/main" val="331737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614F7B-CE5E-FC4D-A13E-557E726483CB}"/>
              </a:ext>
            </a:extLst>
          </p:cNvPr>
          <p:cNvSpPr/>
          <p:nvPr/>
        </p:nvSpPr>
        <p:spPr>
          <a:xfrm>
            <a:off x="777240" y="400652"/>
            <a:ext cx="10458450" cy="4801314"/>
          </a:xfrm>
          <a:prstGeom prst="rect">
            <a:avLst/>
          </a:prstGeom>
        </p:spPr>
        <p:txBody>
          <a:bodyPr wrap="square">
            <a:spAutoFit/>
          </a:bodyPr>
          <a:lstStyle/>
          <a:p>
            <a:pPr algn="just" fontAlgn="base"/>
            <a:r>
              <a:rPr lang="en-IN" b="0" i="0" u="sng" dirty="0">
                <a:solidFill>
                  <a:srgbClr val="273239"/>
                </a:solidFill>
                <a:effectLst/>
                <a:latin typeface="Nunito"/>
                <a:hlinkClick r:id="rId2"/>
              </a:rPr>
              <a:t>Connectivity-based Clustering (Hierarchical clustering)</a:t>
            </a:r>
            <a:endParaRPr lang="en-IN" b="0" i="0" u="sng" dirty="0">
              <a:solidFill>
                <a:srgbClr val="273239"/>
              </a:solidFill>
              <a:effectLst/>
              <a:latin typeface="Nunito"/>
            </a:endParaRPr>
          </a:p>
          <a:p>
            <a:pPr algn="just" fontAlgn="base"/>
            <a:endParaRPr lang="en-IN" b="1" i="0" dirty="0">
              <a:solidFill>
                <a:srgbClr val="273239"/>
              </a:solidFill>
              <a:effectLst/>
              <a:latin typeface="Nunito"/>
            </a:endParaRPr>
          </a:p>
          <a:p>
            <a:pPr algn="just" fontAlgn="base"/>
            <a:r>
              <a:rPr lang="en-IN" b="0" i="0" dirty="0">
                <a:solidFill>
                  <a:srgbClr val="273239"/>
                </a:solidFill>
                <a:effectLst/>
                <a:latin typeface="Nunito"/>
              </a:rPr>
              <a:t>A method for assembling related data points into hierarchical clusters is called hierarchical clustering.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Each data point is initially taken into account as a separate cluster, which is subsequently combined with the clusters that are the most similar to form one large cluster that contains all of the data points.</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Think about how you may arrange a collection of items based on how similar they are.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Each object begins as its own cluster at the base of the tree when using hierarchical clustering, which creates a dendrogram, a tree-like structure.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The closest pairings of clusters are then combined into larger clusters after the algorithm examines how similar the objects are to one another.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When every object is in one cluster at the top of the tree, the merging process has finished.</a:t>
            </a:r>
          </a:p>
          <a:p>
            <a:pPr algn="just" fontAlgn="base"/>
            <a:endParaRPr lang="en-IN" b="0" i="0" dirty="0">
              <a:solidFill>
                <a:srgbClr val="273239"/>
              </a:solidFill>
              <a:effectLst/>
              <a:latin typeface="Nunito"/>
            </a:endParaRPr>
          </a:p>
        </p:txBody>
      </p:sp>
    </p:spTree>
    <p:extLst>
      <p:ext uri="{BB962C8B-B14F-4D97-AF65-F5344CB8AC3E}">
        <p14:creationId xmlns:p14="http://schemas.microsoft.com/office/powerpoint/2010/main" val="58537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614F7B-CE5E-FC4D-A13E-557E726483CB}"/>
              </a:ext>
            </a:extLst>
          </p:cNvPr>
          <p:cNvSpPr/>
          <p:nvPr/>
        </p:nvSpPr>
        <p:spPr>
          <a:xfrm>
            <a:off x="777240" y="400652"/>
            <a:ext cx="10458450" cy="4801314"/>
          </a:xfrm>
          <a:prstGeom prst="rect">
            <a:avLst/>
          </a:prstGeom>
        </p:spPr>
        <p:txBody>
          <a:bodyPr wrap="square">
            <a:spAutoFit/>
          </a:bodyPr>
          <a:lstStyle/>
          <a:p>
            <a:pPr algn="just" fontAlgn="base"/>
            <a:r>
              <a:rPr lang="en-IN" b="0" i="0" u="sng" dirty="0">
                <a:solidFill>
                  <a:srgbClr val="273239"/>
                </a:solidFill>
                <a:effectLst/>
                <a:latin typeface="Nunito"/>
                <a:hlinkClick r:id="rId2"/>
              </a:rPr>
              <a:t>Connectivity-based Clustering (Hierarchical clustering)</a:t>
            </a:r>
            <a:endParaRPr lang="en-IN" b="0" i="0" u="sng" dirty="0">
              <a:solidFill>
                <a:srgbClr val="273239"/>
              </a:solidFill>
              <a:effectLst/>
              <a:latin typeface="Nunito"/>
            </a:endParaRPr>
          </a:p>
          <a:p>
            <a:pPr algn="just" fontAlgn="base"/>
            <a:endParaRPr lang="en-IN" b="1" i="0" dirty="0">
              <a:solidFill>
                <a:srgbClr val="273239"/>
              </a:solidFill>
              <a:effectLst/>
              <a:latin typeface="Nunito"/>
            </a:endParaRPr>
          </a:p>
          <a:p>
            <a:pPr algn="just" fontAlgn="base"/>
            <a:r>
              <a:rPr lang="en-IN" b="0" i="0" dirty="0">
                <a:solidFill>
                  <a:srgbClr val="273239"/>
                </a:solidFill>
                <a:effectLst/>
                <a:latin typeface="Nunito"/>
              </a:rPr>
              <a:t>Exploring various granularity levels is one of the fun things about hierarchical clustering.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To obtain a given number of clusters, you can select to cut the </a:t>
            </a:r>
            <a:r>
              <a:rPr lang="en-IN" b="0" i="0" u="sng" dirty="0">
                <a:solidFill>
                  <a:srgbClr val="273239"/>
                </a:solidFill>
                <a:effectLst/>
                <a:latin typeface="Nunito"/>
                <a:hlinkClick r:id="rId3"/>
              </a:rPr>
              <a:t>dendrogram </a:t>
            </a:r>
            <a:r>
              <a:rPr lang="en-IN" b="0" i="0" dirty="0">
                <a:solidFill>
                  <a:srgbClr val="273239"/>
                </a:solidFill>
                <a:effectLst/>
                <a:latin typeface="Nunito"/>
              </a:rPr>
              <a:t>at a particular height.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The more similar two objects are within a cluster, the closer they are. It’s comparable to classifying items according to their family trees, where the nearest relatives are clustered together and the wider branches signify more general connections.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There are 2 approaches for Hierarchical clustering:</a:t>
            </a:r>
          </a:p>
          <a:p>
            <a:pPr algn="just" fontAlgn="base"/>
            <a:endParaRPr lang="en-IN" b="0" i="0" dirty="0">
              <a:solidFill>
                <a:srgbClr val="273239"/>
              </a:solidFill>
              <a:effectLst/>
              <a:latin typeface="Nunito"/>
            </a:endParaRPr>
          </a:p>
          <a:p>
            <a:pPr algn="just" fontAlgn="base">
              <a:buFont typeface="Arial" panose="020B0604020202020204" pitchFamily="34" charset="0"/>
              <a:buChar char="•"/>
            </a:pPr>
            <a:r>
              <a:rPr lang="en-IN" b="1" i="0" u="sng" dirty="0">
                <a:solidFill>
                  <a:srgbClr val="273239"/>
                </a:solidFill>
                <a:effectLst/>
                <a:latin typeface="Nunito"/>
                <a:hlinkClick r:id="rId4"/>
              </a:rPr>
              <a:t>Divisive Clustering</a:t>
            </a:r>
            <a:r>
              <a:rPr lang="en-IN" b="1" i="0" dirty="0">
                <a:solidFill>
                  <a:srgbClr val="273239"/>
                </a:solidFill>
                <a:effectLst/>
                <a:latin typeface="Nunito"/>
              </a:rPr>
              <a:t>: </a:t>
            </a:r>
            <a:r>
              <a:rPr lang="en-IN" b="0" i="0" dirty="0">
                <a:solidFill>
                  <a:srgbClr val="273239"/>
                </a:solidFill>
                <a:effectLst/>
                <a:latin typeface="Nunito"/>
              </a:rPr>
              <a:t>It follows a top-down approach, here we consider all data points to be part one big cluster and then this cluster is divide into smaller groups.</a:t>
            </a:r>
          </a:p>
          <a:p>
            <a:pPr algn="just" fontAlgn="base">
              <a:buFont typeface="Arial" panose="020B0604020202020204" pitchFamily="34" charset="0"/>
              <a:buChar char="•"/>
            </a:pPr>
            <a:endParaRPr lang="en-IN" b="0" i="0" dirty="0">
              <a:solidFill>
                <a:srgbClr val="273239"/>
              </a:solidFill>
              <a:effectLst/>
              <a:latin typeface="Nunito"/>
            </a:endParaRPr>
          </a:p>
          <a:p>
            <a:pPr algn="just" fontAlgn="base">
              <a:buFont typeface="Arial" panose="020B0604020202020204" pitchFamily="34" charset="0"/>
              <a:buChar char="•"/>
            </a:pPr>
            <a:r>
              <a:rPr lang="en-IN" b="1" i="0" u="sng" dirty="0">
                <a:solidFill>
                  <a:srgbClr val="273239"/>
                </a:solidFill>
                <a:effectLst/>
                <a:latin typeface="Nunito"/>
                <a:hlinkClick r:id="rId4"/>
              </a:rPr>
              <a:t>Agglomerative Clustering</a:t>
            </a:r>
            <a:r>
              <a:rPr lang="en-IN" b="1" i="0" dirty="0">
                <a:solidFill>
                  <a:srgbClr val="273239"/>
                </a:solidFill>
                <a:effectLst/>
                <a:latin typeface="Nunito"/>
              </a:rPr>
              <a:t>: </a:t>
            </a:r>
            <a:r>
              <a:rPr lang="en-IN" b="0" i="0" dirty="0">
                <a:solidFill>
                  <a:srgbClr val="273239"/>
                </a:solidFill>
                <a:effectLst/>
                <a:latin typeface="Nunito"/>
              </a:rPr>
              <a:t>It follows a bottom-up approach, here we consider all data points to be part of individual clusters and then these clusters are clubbed together to make one big cluster with all data points.</a:t>
            </a:r>
          </a:p>
        </p:txBody>
      </p:sp>
    </p:spTree>
    <p:extLst>
      <p:ext uri="{BB962C8B-B14F-4D97-AF65-F5344CB8AC3E}">
        <p14:creationId xmlns:p14="http://schemas.microsoft.com/office/powerpoint/2010/main" val="3870172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A87BD0-D87E-E643-B881-A81E8317CAF0}"/>
              </a:ext>
            </a:extLst>
          </p:cNvPr>
          <p:cNvSpPr/>
          <p:nvPr/>
        </p:nvSpPr>
        <p:spPr>
          <a:xfrm>
            <a:off x="1058779" y="481263"/>
            <a:ext cx="9673389" cy="5632311"/>
          </a:xfrm>
          <a:prstGeom prst="rect">
            <a:avLst/>
          </a:prstGeom>
        </p:spPr>
        <p:txBody>
          <a:bodyPr wrap="square">
            <a:spAutoFit/>
          </a:bodyPr>
          <a:lstStyle/>
          <a:p>
            <a:pPr algn="just" fontAlgn="base"/>
            <a:r>
              <a:rPr lang="en-IN" b="1" i="0" dirty="0">
                <a:solidFill>
                  <a:srgbClr val="273239"/>
                </a:solidFill>
                <a:effectLst/>
                <a:latin typeface="Nunito"/>
              </a:rPr>
              <a:t>Distribution-based Clustering</a:t>
            </a:r>
          </a:p>
          <a:p>
            <a:pPr algn="just" fontAlgn="base"/>
            <a:r>
              <a:rPr lang="en-IN" b="0" i="0" dirty="0">
                <a:solidFill>
                  <a:srgbClr val="273239"/>
                </a:solidFill>
                <a:effectLst/>
                <a:latin typeface="Nunito"/>
              </a:rPr>
              <a:t>Using distribution-based clustering, data points are generated and organized according to their propensity to fall into the same probability distribution (such as a Gaussian, binomial, or other) within the data.</a:t>
            </a:r>
          </a:p>
          <a:p>
            <a:pPr algn="just" fontAlgn="base"/>
            <a:r>
              <a:rPr lang="en-IN" b="0" i="0" dirty="0">
                <a:solidFill>
                  <a:srgbClr val="273239"/>
                </a:solidFill>
                <a:effectLst/>
                <a:latin typeface="Nunito"/>
              </a:rPr>
              <a:t> The data elements are grouped using a probability-based distribution that is based on statistical distributions. Included are data objects that have a higher likelihood of being in the cluster.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A data point is less likely to be included in a cluster the further it is from the cluster’s central point, which exists in every cluster.</a:t>
            </a:r>
          </a:p>
          <a:p>
            <a:pPr algn="just" fontAlgn="base"/>
            <a:r>
              <a:rPr lang="en-IN" b="0" i="0" dirty="0">
                <a:solidFill>
                  <a:srgbClr val="273239"/>
                </a:solidFill>
                <a:effectLst/>
                <a:latin typeface="Nunito"/>
              </a:rPr>
              <a:t>A notable drawback of density and boundary-based approaches is the need to specify the clusters a priori for some algorithms, and primarily the definition of the cluster form for the bulk of algorithms.</a:t>
            </a:r>
          </a:p>
          <a:p>
            <a:pPr algn="just" fontAlgn="base"/>
            <a:endParaRPr lang="en-IN" dirty="0">
              <a:solidFill>
                <a:srgbClr val="273239"/>
              </a:solidFill>
              <a:latin typeface="Nunito"/>
            </a:endParaRPr>
          </a:p>
          <a:p>
            <a:pPr algn="just" fontAlgn="base"/>
            <a:r>
              <a:rPr lang="en-IN" b="0" i="0" dirty="0">
                <a:solidFill>
                  <a:srgbClr val="273239"/>
                </a:solidFill>
                <a:effectLst/>
                <a:latin typeface="Nunito"/>
              </a:rPr>
              <a:t> There must be at least one tuning or hyper-parameter selected, and while doing so should be simple, getting it wrong could have unanticipated repercussions. Distribution-based clustering has a definite advantage over proximity and centroid-based clustering approaches in terms of flexibility, accuracy, and cluster structure. </a:t>
            </a:r>
          </a:p>
          <a:p>
            <a:pPr algn="just" fontAlgn="base"/>
            <a:endParaRPr lang="en-IN" dirty="0">
              <a:solidFill>
                <a:srgbClr val="273239"/>
              </a:solidFill>
              <a:latin typeface="Nunito"/>
            </a:endParaRPr>
          </a:p>
          <a:p>
            <a:pPr algn="just" fontAlgn="base"/>
            <a:r>
              <a:rPr lang="en-IN" b="0" i="0" dirty="0">
                <a:solidFill>
                  <a:srgbClr val="273239"/>
                </a:solidFill>
                <a:effectLst/>
                <a:latin typeface="Nunito"/>
              </a:rPr>
              <a:t>The key issue is that, in order to avoid </a:t>
            </a:r>
            <a:r>
              <a:rPr lang="en-IN" b="0" i="0" u="sng" dirty="0">
                <a:solidFill>
                  <a:srgbClr val="273239"/>
                </a:solidFill>
                <a:effectLst/>
                <a:latin typeface="Nunito"/>
                <a:hlinkClick r:id="rId2"/>
              </a:rPr>
              <a:t>overfitting</a:t>
            </a:r>
            <a:r>
              <a:rPr lang="en-IN" b="0" i="0" dirty="0">
                <a:solidFill>
                  <a:srgbClr val="273239"/>
                </a:solidFill>
                <a:effectLst/>
                <a:latin typeface="Nunito"/>
              </a:rPr>
              <a:t>, many clustering methods only work with simulated or manufactured data, or when the bulk of the data points certainly belong to a </a:t>
            </a:r>
            <a:r>
              <a:rPr lang="en-IN" b="0" i="0" dirty="0" err="1">
                <a:solidFill>
                  <a:srgbClr val="273239"/>
                </a:solidFill>
                <a:effectLst/>
                <a:latin typeface="Nunito"/>
              </a:rPr>
              <a:t>preset</a:t>
            </a:r>
            <a:r>
              <a:rPr lang="en-IN" b="0" i="0" dirty="0">
                <a:solidFill>
                  <a:srgbClr val="273239"/>
                </a:solidFill>
                <a:effectLst/>
                <a:latin typeface="Nunito"/>
              </a:rPr>
              <a:t> distribution. The most popular distribution-based clustering algorithm is </a:t>
            </a:r>
            <a:r>
              <a:rPr lang="en-IN" b="0" i="0" u="sng" dirty="0">
                <a:solidFill>
                  <a:srgbClr val="273239"/>
                </a:solidFill>
                <a:effectLst/>
                <a:latin typeface="Nunito"/>
                <a:hlinkClick r:id="rId3"/>
              </a:rPr>
              <a:t>Gaussian Mixture Model</a:t>
            </a:r>
            <a:r>
              <a:rPr lang="en-IN" b="0" i="0" dirty="0">
                <a:solidFill>
                  <a:srgbClr val="273239"/>
                </a:solidFill>
                <a:effectLst/>
                <a:latin typeface="Nunito"/>
              </a:rPr>
              <a:t>.</a:t>
            </a:r>
          </a:p>
        </p:txBody>
      </p:sp>
    </p:spTree>
    <p:extLst>
      <p:ext uri="{BB962C8B-B14F-4D97-AF65-F5344CB8AC3E}">
        <p14:creationId xmlns:p14="http://schemas.microsoft.com/office/powerpoint/2010/main" val="2361456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A87BD0-D87E-E643-B881-A81E8317CAF0}"/>
              </a:ext>
            </a:extLst>
          </p:cNvPr>
          <p:cNvSpPr/>
          <p:nvPr/>
        </p:nvSpPr>
        <p:spPr>
          <a:xfrm>
            <a:off x="1058779" y="481263"/>
            <a:ext cx="9673389" cy="5909310"/>
          </a:xfrm>
          <a:prstGeom prst="rect">
            <a:avLst/>
          </a:prstGeom>
        </p:spPr>
        <p:txBody>
          <a:bodyPr wrap="square">
            <a:spAutoFit/>
          </a:bodyPr>
          <a:lstStyle/>
          <a:p>
            <a:pPr algn="just" fontAlgn="base"/>
            <a:r>
              <a:rPr lang="en-IN" b="1" dirty="0"/>
              <a:t>Applications of Clustering in different fields:</a:t>
            </a:r>
          </a:p>
          <a:p>
            <a:pPr algn="just" fontAlgn="base"/>
            <a:endParaRPr lang="en-IN" b="1" dirty="0"/>
          </a:p>
          <a:p>
            <a:pPr algn="just" fontAlgn="base"/>
            <a:r>
              <a:rPr lang="en-IN" b="1" dirty="0"/>
              <a:t>Marketing:</a:t>
            </a:r>
            <a:r>
              <a:rPr lang="en-IN" dirty="0"/>
              <a:t> It can be used to characterize &amp; discover customer segments for marketing purposes.</a:t>
            </a:r>
          </a:p>
          <a:p>
            <a:pPr algn="just" fontAlgn="base"/>
            <a:r>
              <a:rPr lang="en-IN" b="1" dirty="0"/>
              <a:t>Biology:</a:t>
            </a:r>
            <a:r>
              <a:rPr lang="en-IN" dirty="0"/>
              <a:t> It can be used for classification among different species of plants and animals.</a:t>
            </a:r>
          </a:p>
          <a:p>
            <a:pPr algn="just" fontAlgn="base"/>
            <a:r>
              <a:rPr lang="en-IN" b="1" dirty="0"/>
              <a:t>Libraries:</a:t>
            </a:r>
            <a:r>
              <a:rPr lang="en-IN" dirty="0"/>
              <a:t> It is used in clustering different books on the basis of topics and information.</a:t>
            </a:r>
          </a:p>
          <a:p>
            <a:pPr algn="just" fontAlgn="base"/>
            <a:r>
              <a:rPr lang="en-IN" b="1" dirty="0"/>
              <a:t>Insurance:</a:t>
            </a:r>
            <a:r>
              <a:rPr lang="en-IN" dirty="0"/>
              <a:t> It is used to acknowledge the customers, their policies and identifying the frauds.</a:t>
            </a:r>
          </a:p>
          <a:p>
            <a:pPr algn="just" fontAlgn="base"/>
            <a:r>
              <a:rPr lang="en-IN" b="1" dirty="0"/>
              <a:t>City Planning: </a:t>
            </a:r>
            <a:r>
              <a:rPr lang="en-IN" dirty="0"/>
              <a:t>It is used to make groups of houses and to study their values based on their geographical locations and other factors present. </a:t>
            </a:r>
          </a:p>
          <a:p>
            <a:pPr algn="just" fontAlgn="base"/>
            <a:r>
              <a:rPr lang="en-IN" b="1" dirty="0"/>
              <a:t>Earthquake studies: </a:t>
            </a:r>
            <a:r>
              <a:rPr lang="en-IN" dirty="0"/>
              <a:t>By learning the earthquake-affected areas we can determine the dangerous zones. </a:t>
            </a:r>
          </a:p>
          <a:p>
            <a:pPr algn="just" fontAlgn="base"/>
            <a:r>
              <a:rPr lang="en-IN" b="1" dirty="0"/>
              <a:t>Image Processing</a:t>
            </a:r>
            <a:r>
              <a:rPr lang="en-IN" dirty="0"/>
              <a:t>: Clustering can be used to group similar images together, classify images based on content, and identify patterns in image data.</a:t>
            </a:r>
          </a:p>
          <a:p>
            <a:pPr algn="just" fontAlgn="base"/>
            <a:r>
              <a:rPr lang="en-IN" b="1" dirty="0"/>
              <a:t>Genetics:</a:t>
            </a:r>
            <a:r>
              <a:rPr lang="en-IN" dirty="0"/>
              <a:t> Clustering is used to group genes that have similar expression patterns and identify gene networks that work together in biological processes.</a:t>
            </a:r>
          </a:p>
          <a:p>
            <a:pPr algn="just" fontAlgn="base"/>
            <a:r>
              <a:rPr lang="en-IN" b="1" dirty="0"/>
              <a:t>Finance:</a:t>
            </a:r>
            <a:r>
              <a:rPr lang="en-IN" dirty="0"/>
              <a:t> Clustering is used to identify market segments based on customer </a:t>
            </a:r>
            <a:r>
              <a:rPr lang="en-IN" dirty="0" err="1"/>
              <a:t>behavior</a:t>
            </a:r>
            <a:r>
              <a:rPr lang="en-IN" dirty="0"/>
              <a:t>, identify patterns in stock market data, and </a:t>
            </a:r>
            <a:r>
              <a:rPr lang="en-IN" dirty="0" err="1"/>
              <a:t>analyze</a:t>
            </a:r>
            <a:r>
              <a:rPr lang="en-IN" dirty="0"/>
              <a:t> risk in investment portfolios.</a:t>
            </a:r>
          </a:p>
          <a:p>
            <a:pPr algn="just" fontAlgn="base"/>
            <a:r>
              <a:rPr lang="en-IN" b="1" dirty="0"/>
              <a:t>Customer Service:</a:t>
            </a:r>
            <a:r>
              <a:rPr lang="en-IN" dirty="0"/>
              <a:t> Clustering is used to group customer inquiries and complaints into categories, identify common issues, and develop targeted solutions.</a:t>
            </a:r>
          </a:p>
          <a:p>
            <a:pPr algn="just" fontAlgn="base"/>
            <a:r>
              <a:rPr lang="en-IN" b="1" dirty="0"/>
              <a:t>Manufacturing</a:t>
            </a:r>
            <a:r>
              <a:rPr lang="en-IN" dirty="0"/>
              <a:t>: Clustering is used to group similar products together, optimize production processes, and identify defects in manufacturing processes.</a:t>
            </a:r>
          </a:p>
          <a:p>
            <a:pPr algn="just" fontAlgn="base"/>
            <a:endParaRPr lang="en-IN" b="0" i="0" dirty="0">
              <a:solidFill>
                <a:srgbClr val="273239"/>
              </a:solidFill>
              <a:effectLst/>
              <a:latin typeface="Nunito"/>
            </a:endParaRPr>
          </a:p>
        </p:txBody>
      </p:sp>
    </p:spTree>
    <p:extLst>
      <p:ext uri="{BB962C8B-B14F-4D97-AF65-F5344CB8AC3E}">
        <p14:creationId xmlns:p14="http://schemas.microsoft.com/office/powerpoint/2010/main" val="4159197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A87BD0-D87E-E643-B881-A81E8317CAF0}"/>
              </a:ext>
            </a:extLst>
          </p:cNvPr>
          <p:cNvSpPr/>
          <p:nvPr/>
        </p:nvSpPr>
        <p:spPr>
          <a:xfrm>
            <a:off x="1058779" y="481263"/>
            <a:ext cx="9673389" cy="5078313"/>
          </a:xfrm>
          <a:prstGeom prst="rect">
            <a:avLst/>
          </a:prstGeom>
        </p:spPr>
        <p:txBody>
          <a:bodyPr wrap="square">
            <a:spAutoFit/>
          </a:bodyPr>
          <a:lstStyle/>
          <a:p>
            <a:pPr algn="just" fontAlgn="base"/>
            <a:r>
              <a:rPr lang="en-IN" b="1" dirty="0"/>
              <a:t>Medical diagnosis:</a:t>
            </a:r>
            <a:r>
              <a:rPr lang="en-IN" dirty="0"/>
              <a:t> Clustering is used to group patients with similar symptoms or diseases, which helps in making accurate diagnoses and identifying effective treatments.</a:t>
            </a:r>
          </a:p>
          <a:p>
            <a:pPr algn="just" fontAlgn="base"/>
            <a:r>
              <a:rPr lang="en-IN" b="1" dirty="0"/>
              <a:t>Fraud detection:</a:t>
            </a:r>
            <a:r>
              <a:rPr lang="en-IN" dirty="0"/>
              <a:t> Clustering is used to identify suspicious patterns or anomalies in financial transactions, which can help in detecting fraud or other financial crimes.</a:t>
            </a:r>
          </a:p>
          <a:p>
            <a:pPr algn="just" fontAlgn="base"/>
            <a:r>
              <a:rPr lang="en-IN" b="1" dirty="0"/>
              <a:t>Traffic analysis:</a:t>
            </a:r>
            <a:r>
              <a:rPr lang="en-IN" dirty="0"/>
              <a:t> Clustering is used to group similar patterns of traffic data, such as peak hours, routes, and speeds, which can help in improving transportation planning and infrastructure.</a:t>
            </a:r>
          </a:p>
          <a:p>
            <a:pPr algn="just" fontAlgn="base"/>
            <a:r>
              <a:rPr lang="en-IN" b="1" dirty="0"/>
              <a:t>Social network analysis:</a:t>
            </a:r>
            <a:r>
              <a:rPr lang="en-IN" dirty="0"/>
              <a:t> Clustering is used to identify communities or groups within social networks, which can help in understanding social </a:t>
            </a:r>
            <a:r>
              <a:rPr lang="en-IN" dirty="0" err="1"/>
              <a:t>behavior</a:t>
            </a:r>
            <a:r>
              <a:rPr lang="en-IN" dirty="0"/>
              <a:t>, influence, and trends.</a:t>
            </a:r>
          </a:p>
          <a:p>
            <a:pPr algn="just" fontAlgn="base"/>
            <a:r>
              <a:rPr lang="en-IN" b="1" dirty="0"/>
              <a:t>Cybersecurity:</a:t>
            </a:r>
            <a:r>
              <a:rPr lang="en-IN" dirty="0"/>
              <a:t> Clustering is used to group similar patterns of network traffic or system </a:t>
            </a:r>
            <a:r>
              <a:rPr lang="en-IN" dirty="0" err="1"/>
              <a:t>behavior</a:t>
            </a:r>
            <a:r>
              <a:rPr lang="en-IN" dirty="0"/>
              <a:t>, which can help in detecting and preventing cyberattacks.</a:t>
            </a:r>
          </a:p>
          <a:p>
            <a:pPr algn="just" fontAlgn="base"/>
            <a:r>
              <a:rPr lang="en-IN" b="1" dirty="0"/>
              <a:t>Climate analysis:</a:t>
            </a:r>
            <a:r>
              <a:rPr lang="en-IN" dirty="0"/>
              <a:t> Clustering is used to group similar patterns of climate data, such as temperature, precipitation, and wind, which can help in understanding climate change and its impact on the environment.</a:t>
            </a:r>
          </a:p>
          <a:p>
            <a:pPr algn="just" fontAlgn="base"/>
            <a:r>
              <a:rPr lang="en-IN" b="1" dirty="0"/>
              <a:t>Sports analysis: </a:t>
            </a:r>
            <a:r>
              <a:rPr lang="en-IN" dirty="0"/>
              <a:t>Clustering is used to group similar patterns of player or team performance data, which can help in </a:t>
            </a:r>
            <a:r>
              <a:rPr lang="en-IN" dirty="0" err="1"/>
              <a:t>analyzing</a:t>
            </a:r>
            <a:r>
              <a:rPr lang="en-IN" dirty="0"/>
              <a:t> player or team strengths and weaknesses and making strategic decisions.</a:t>
            </a:r>
          </a:p>
          <a:p>
            <a:pPr algn="just" fontAlgn="base"/>
            <a:r>
              <a:rPr lang="en-IN" b="1" dirty="0"/>
              <a:t>Crime analysis: </a:t>
            </a:r>
            <a:r>
              <a:rPr lang="en-IN" dirty="0"/>
              <a:t>Clustering is used to group similar patterns of crime data, such as location, time, and type, which can help in identifying crime hotspots, predicting future crime trends, and improving crime prevention strategies.</a:t>
            </a:r>
          </a:p>
        </p:txBody>
      </p:sp>
    </p:spTree>
    <p:extLst>
      <p:ext uri="{BB962C8B-B14F-4D97-AF65-F5344CB8AC3E}">
        <p14:creationId xmlns:p14="http://schemas.microsoft.com/office/powerpoint/2010/main" val="77509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6E20A1-B1F8-D14D-A3B1-FB598AA4BCAE}"/>
              </a:ext>
            </a:extLst>
          </p:cNvPr>
          <p:cNvPicPr>
            <a:picLocks noChangeAspect="1"/>
          </p:cNvPicPr>
          <p:nvPr/>
        </p:nvPicPr>
        <p:blipFill>
          <a:blip r:embed="rId2"/>
          <a:stretch>
            <a:fillRect/>
          </a:stretch>
        </p:blipFill>
        <p:spPr>
          <a:xfrm>
            <a:off x="1332089" y="2908269"/>
            <a:ext cx="8884356" cy="3421654"/>
          </a:xfrm>
          <a:prstGeom prst="rect">
            <a:avLst/>
          </a:prstGeom>
        </p:spPr>
      </p:pic>
      <p:sp>
        <p:nvSpPr>
          <p:cNvPr id="3" name="Rectangle 2">
            <a:extLst>
              <a:ext uri="{FF2B5EF4-FFF2-40B4-BE49-F238E27FC236}">
                <a16:creationId xmlns:a16="http://schemas.microsoft.com/office/drawing/2014/main" id="{79AE83AE-7565-B54D-ACC6-12B587CA3A11}"/>
              </a:ext>
            </a:extLst>
          </p:cNvPr>
          <p:cNvSpPr/>
          <p:nvPr/>
        </p:nvSpPr>
        <p:spPr>
          <a:xfrm>
            <a:off x="666043" y="677333"/>
            <a:ext cx="11085689" cy="646331"/>
          </a:xfrm>
          <a:prstGeom prst="rect">
            <a:avLst/>
          </a:prstGeom>
        </p:spPr>
        <p:txBody>
          <a:bodyPr wrap="square">
            <a:spAutoFit/>
          </a:bodyPr>
          <a:lstStyle/>
          <a:p>
            <a:pPr algn="just" fontAlgn="base"/>
            <a:r>
              <a:rPr lang="en-IN" b="0" i="0" dirty="0">
                <a:solidFill>
                  <a:srgbClr val="273239"/>
                </a:solidFill>
                <a:effectLst/>
                <a:latin typeface="Nunito"/>
              </a:rPr>
              <a:t>For Example, In the graph given below, we can clearly see that there are 3 circular clusters forming on the basis of distance.</a:t>
            </a:r>
          </a:p>
        </p:txBody>
      </p:sp>
    </p:spTree>
    <p:extLst>
      <p:ext uri="{BB962C8B-B14F-4D97-AF65-F5344CB8AC3E}">
        <p14:creationId xmlns:p14="http://schemas.microsoft.com/office/powerpoint/2010/main" val="94723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4168F4-72DD-6043-9311-E1E58B90D84D}"/>
              </a:ext>
            </a:extLst>
          </p:cNvPr>
          <p:cNvSpPr/>
          <p:nvPr/>
        </p:nvSpPr>
        <p:spPr>
          <a:xfrm>
            <a:off x="288757" y="385011"/>
            <a:ext cx="11285621" cy="1754326"/>
          </a:xfrm>
          <a:prstGeom prst="rect">
            <a:avLst/>
          </a:prstGeom>
        </p:spPr>
        <p:txBody>
          <a:bodyPr wrap="square">
            <a:spAutoFit/>
          </a:bodyPr>
          <a:lstStyle/>
          <a:p>
            <a:pPr fontAlgn="base"/>
            <a:r>
              <a:rPr lang="en-IN" b="0" i="0" dirty="0">
                <a:solidFill>
                  <a:srgbClr val="273239"/>
                </a:solidFill>
                <a:effectLst/>
                <a:latin typeface="Nunito"/>
              </a:rPr>
              <a:t>Now it is not necessary that the clusters formed must be circular in shape. </a:t>
            </a:r>
          </a:p>
          <a:p>
            <a:pPr fontAlgn="base"/>
            <a:endParaRPr lang="en-IN" b="0" i="0" dirty="0">
              <a:solidFill>
                <a:srgbClr val="273239"/>
              </a:solidFill>
              <a:effectLst/>
              <a:latin typeface="Nunito"/>
            </a:endParaRPr>
          </a:p>
          <a:p>
            <a:pPr fontAlgn="base"/>
            <a:r>
              <a:rPr lang="en-IN" b="0" i="0" dirty="0">
                <a:solidFill>
                  <a:srgbClr val="273239"/>
                </a:solidFill>
                <a:effectLst/>
                <a:latin typeface="Nunito"/>
              </a:rPr>
              <a:t>The shape of clusters can be arbitrary. There are many </a:t>
            </a:r>
            <a:r>
              <a:rPr lang="en-IN" b="0" i="0" dirty="0" err="1">
                <a:solidFill>
                  <a:srgbClr val="273239"/>
                </a:solidFill>
                <a:effectLst/>
                <a:latin typeface="Nunito"/>
              </a:rPr>
              <a:t>algortihms</a:t>
            </a:r>
            <a:r>
              <a:rPr lang="en-IN" b="0" i="0" dirty="0">
                <a:solidFill>
                  <a:srgbClr val="273239"/>
                </a:solidFill>
                <a:effectLst/>
                <a:latin typeface="Nunito"/>
              </a:rPr>
              <a:t> that work well with detecting arbitrary shaped clusters. </a:t>
            </a:r>
          </a:p>
          <a:p>
            <a:pPr fontAlgn="base"/>
            <a:endParaRPr lang="en-IN" b="0" i="0" dirty="0">
              <a:solidFill>
                <a:srgbClr val="273239"/>
              </a:solidFill>
              <a:effectLst/>
              <a:latin typeface="Nunito"/>
            </a:endParaRPr>
          </a:p>
          <a:p>
            <a:pPr fontAlgn="base"/>
            <a:r>
              <a:rPr lang="en-IN" b="0" i="0" dirty="0">
                <a:solidFill>
                  <a:srgbClr val="273239"/>
                </a:solidFill>
                <a:effectLst/>
                <a:latin typeface="Nunito"/>
              </a:rPr>
              <a:t>For example, In the below given graph we can see that the clusters formed are not circular in shape.</a:t>
            </a:r>
          </a:p>
        </p:txBody>
      </p:sp>
    </p:spTree>
    <p:extLst>
      <p:ext uri="{BB962C8B-B14F-4D97-AF65-F5344CB8AC3E}">
        <p14:creationId xmlns:p14="http://schemas.microsoft.com/office/powerpoint/2010/main" val="417504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207CDD-A112-5647-9C9E-E6BCB1224C03}"/>
              </a:ext>
            </a:extLst>
          </p:cNvPr>
          <p:cNvSpPr/>
          <p:nvPr/>
        </p:nvSpPr>
        <p:spPr>
          <a:xfrm>
            <a:off x="433137" y="649705"/>
            <a:ext cx="11478126" cy="2031325"/>
          </a:xfrm>
          <a:prstGeom prst="rect">
            <a:avLst/>
          </a:prstGeom>
        </p:spPr>
        <p:txBody>
          <a:bodyPr wrap="square">
            <a:spAutoFit/>
          </a:bodyPr>
          <a:lstStyle/>
          <a:p>
            <a:pPr algn="just" fontAlgn="base"/>
            <a:r>
              <a:rPr lang="en-IN" b="1" i="0" dirty="0">
                <a:solidFill>
                  <a:srgbClr val="273239"/>
                </a:solidFill>
                <a:effectLst/>
                <a:latin typeface="Nunito"/>
              </a:rPr>
              <a:t>Types of Clustering</a:t>
            </a:r>
          </a:p>
          <a:p>
            <a:pPr algn="just" fontAlgn="base"/>
            <a:endParaRPr lang="en-IN" b="1" i="0" dirty="0">
              <a:solidFill>
                <a:srgbClr val="273239"/>
              </a:solidFill>
              <a:effectLst/>
              <a:latin typeface="Nunito"/>
            </a:endParaRPr>
          </a:p>
          <a:p>
            <a:pPr algn="just" fontAlgn="base"/>
            <a:r>
              <a:rPr lang="en-IN" b="0" i="0" dirty="0">
                <a:solidFill>
                  <a:srgbClr val="273239"/>
                </a:solidFill>
                <a:effectLst/>
                <a:latin typeface="Nunito"/>
              </a:rPr>
              <a:t>Broadly speaking, there are 2 types of clustering that can be performed to group similar data points:</a:t>
            </a:r>
          </a:p>
          <a:p>
            <a:pPr algn="just" fontAlgn="base"/>
            <a:endParaRPr lang="en-IN" b="0" i="0" dirty="0">
              <a:solidFill>
                <a:srgbClr val="273239"/>
              </a:solidFill>
              <a:effectLst/>
              <a:latin typeface="Nunito"/>
            </a:endParaRPr>
          </a:p>
          <a:p>
            <a:pPr algn="just" fontAlgn="base">
              <a:buFont typeface="Arial" panose="020B0604020202020204" pitchFamily="34" charset="0"/>
              <a:buChar char="•"/>
            </a:pPr>
            <a:r>
              <a:rPr lang="en-IN" b="1" i="0" dirty="0">
                <a:solidFill>
                  <a:srgbClr val="273239"/>
                </a:solidFill>
                <a:effectLst/>
                <a:latin typeface="Nunito"/>
              </a:rPr>
              <a:t>Hard Clustering: </a:t>
            </a:r>
            <a:r>
              <a:rPr lang="en-IN" b="0" i="0" dirty="0">
                <a:solidFill>
                  <a:srgbClr val="273239"/>
                </a:solidFill>
                <a:effectLst/>
                <a:latin typeface="Nunito"/>
              </a:rPr>
              <a:t>In this type of clustering, each data point belongs to a cluster completely or not. For example, Let’s say there are 4 data point and we have to cluster them into 2 clusters. So each data point will either belong to cluster 1 or cluster 2.</a:t>
            </a:r>
          </a:p>
        </p:txBody>
      </p:sp>
      <p:graphicFrame>
        <p:nvGraphicFramePr>
          <p:cNvPr id="4" name="Table 3">
            <a:extLst>
              <a:ext uri="{FF2B5EF4-FFF2-40B4-BE49-F238E27FC236}">
                <a16:creationId xmlns:a16="http://schemas.microsoft.com/office/drawing/2014/main" id="{AC77B280-4599-884C-9582-E12983AE1EBA}"/>
              </a:ext>
            </a:extLst>
          </p:cNvPr>
          <p:cNvGraphicFramePr>
            <a:graphicFrameLocks noGrp="1"/>
          </p:cNvGraphicFramePr>
          <p:nvPr/>
        </p:nvGraphicFramePr>
        <p:xfrm>
          <a:off x="838200" y="2884964"/>
          <a:ext cx="10515600" cy="2232660"/>
        </p:xfrm>
        <a:graphic>
          <a:graphicData uri="http://schemas.openxmlformats.org/drawingml/2006/table">
            <a:tbl>
              <a:tblPr/>
              <a:tblGrid>
                <a:gridCol w="5257800">
                  <a:extLst>
                    <a:ext uri="{9D8B030D-6E8A-4147-A177-3AD203B41FA5}">
                      <a16:colId xmlns:a16="http://schemas.microsoft.com/office/drawing/2014/main" val="2306526057"/>
                    </a:ext>
                  </a:extLst>
                </a:gridCol>
                <a:gridCol w="5257800">
                  <a:extLst>
                    <a:ext uri="{9D8B030D-6E8A-4147-A177-3AD203B41FA5}">
                      <a16:colId xmlns:a16="http://schemas.microsoft.com/office/drawing/2014/main" val="4254984552"/>
                    </a:ext>
                  </a:extLst>
                </a:gridCol>
              </a:tblGrid>
              <a:tr h="0">
                <a:tc>
                  <a:txBody>
                    <a:bodyPr/>
                    <a:lstStyle/>
                    <a:p>
                      <a:pPr algn="ctr" fontAlgn="base"/>
                      <a:r>
                        <a:rPr lang="en-IN" sz="1400" b="1">
                          <a:effectLst/>
                        </a:rPr>
                        <a:t>Data Points</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Clusters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52213533"/>
                  </a:ext>
                </a:extLst>
              </a:tr>
              <a:tr h="0">
                <a:tc>
                  <a:txBody>
                    <a:bodyPr/>
                    <a:lstStyle/>
                    <a:p>
                      <a:pPr algn="ctr" fontAlgn="ctr"/>
                      <a:r>
                        <a:rPr lang="en-IN" sz="1250" b="0">
                          <a:effectLst/>
                        </a:rPr>
                        <a:t>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C1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04042299"/>
                  </a:ext>
                </a:extLst>
              </a:tr>
              <a:tr h="0">
                <a:tc>
                  <a:txBody>
                    <a:bodyPr/>
                    <a:lstStyle/>
                    <a:p>
                      <a:pPr algn="ctr" fontAlgn="ctr"/>
                      <a:r>
                        <a:rPr lang="en-IN" sz="1250" b="0">
                          <a:effectLst/>
                        </a:rPr>
                        <a:t>B</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C2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45814040"/>
                  </a:ext>
                </a:extLst>
              </a:tr>
              <a:tr h="0">
                <a:tc>
                  <a:txBody>
                    <a:bodyPr/>
                    <a:lstStyle/>
                    <a:p>
                      <a:pPr algn="ctr" fontAlgn="ctr"/>
                      <a:r>
                        <a:rPr lang="en-IN" sz="1250" b="0">
                          <a:effectLst/>
                        </a:rPr>
                        <a:t>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C2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75580597"/>
                  </a:ext>
                </a:extLst>
              </a:tr>
              <a:tr h="0">
                <a:tc>
                  <a:txBody>
                    <a:bodyPr/>
                    <a:lstStyle/>
                    <a:p>
                      <a:pPr algn="ctr" fontAlgn="ctr"/>
                      <a:r>
                        <a:rPr lang="en-IN" sz="1250" b="0">
                          <a:effectLst/>
                        </a:rPr>
                        <a:t>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C1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65327669"/>
                  </a:ext>
                </a:extLst>
              </a:tr>
            </a:tbl>
          </a:graphicData>
        </a:graphic>
      </p:graphicFrame>
    </p:spTree>
    <p:extLst>
      <p:ext uri="{BB962C8B-B14F-4D97-AF65-F5344CB8AC3E}">
        <p14:creationId xmlns:p14="http://schemas.microsoft.com/office/powerpoint/2010/main" val="91778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E023C3-EC1B-024E-8596-3766CD3C8E56}"/>
              </a:ext>
            </a:extLst>
          </p:cNvPr>
          <p:cNvSpPr/>
          <p:nvPr/>
        </p:nvSpPr>
        <p:spPr>
          <a:xfrm>
            <a:off x="433137" y="481264"/>
            <a:ext cx="11189368" cy="1200329"/>
          </a:xfrm>
          <a:prstGeom prst="rect">
            <a:avLst/>
          </a:prstGeom>
        </p:spPr>
        <p:txBody>
          <a:bodyPr wrap="square">
            <a:spAutoFit/>
          </a:bodyPr>
          <a:lstStyle/>
          <a:p>
            <a:pPr algn="just" fontAlgn="base">
              <a:buFont typeface="Arial" panose="020B0604020202020204" pitchFamily="34" charset="0"/>
              <a:buChar char="•"/>
            </a:pPr>
            <a:r>
              <a:rPr lang="en-IN" b="1" i="0" dirty="0">
                <a:solidFill>
                  <a:srgbClr val="273239"/>
                </a:solidFill>
                <a:effectLst/>
                <a:latin typeface="Nunito"/>
              </a:rPr>
              <a:t>Soft Clustering: </a:t>
            </a:r>
            <a:r>
              <a:rPr lang="en-IN" b="0" i="0" dirty="0">
                <a:solidFill>
                  <a:srgbClr val="273239"/>
                </a:solidFill>
                <a:effectLst/>
                <a:latin typeface="Nunito"/>
              </a:rPr>
              <a:t>In this type of clustering, instead of assigning each data point into a separate cluster, a probability or likelihood of that point being that cluster is evaluated. For example, Let’s say there are 4 data point and we have to cluster them into 2 clusters. So we will be evaluating a probability of a data point belonging to both clusters. This probability is calculated for all data points.</a:t>
            </a:r>
          </a:p>
        </p:txBody>
      </p:sp>
      <p:graphicFrame>
        <p:nvGraphicFramePr>
          <p:cNvPr id="3" name="Table 2">
            <a:extLst>
              <a:ext uri="{FF2B5EF4-FFF2-40B4-BE49-F238E27FC236}">
                <a16:creationId xmlns:a16="http://schemas.microsoft.com/office/drawing/2014/main" id="{81CB442A-063D-5249-80B1-07BD4A2072AB}"/>
              </a:ext>
            </a:extLst>
          </p:cNvPr>
          <p:cNvGraphicFramePr>
            <a:graphicFrameLocks noGrp="1"/>
          </p:cNvGraphicFramePr>
          <p:nvPr/>
        </p:nvGraphicFramePr>
        <p:xfrm>
          <a:off x="838200" y="2858294"/>
          <a:ext cx="10515600" cy="2286000"/>
        </p:xfrm>
        <a:graphic>
          <a:graphicData uri="http://schemas.openxmlformats.org/drawingml/2006/table">
            <a:tbl>
              <a:tblPr/>
              <a:tblGrid>
                <a:gridCol w="3505200">
                  <a:extLst>
                    <a:ext uri="{9D8B030D-6E8A-4147-A177-3AD203B41FA5}">
                      <a16:colId xmlns:a16="http://schemas.microsoft.com/office/drawing/2014/main" val="1966101206"/>
                    </a:ext>
                  </a:extLst>
                </a:gridCol>
                <a:gridCol w="3505200">
                  <a:extLst>
                    <a:ext uri="{9D8B030D-6E8A-4147-A177-3AD203B41FA5}">
                      <a16:colId xmlns:a16="http://schemas.microsoft.com/office/drawing/2014/main" val="27055841"/>
                    </a:ext>
                  </a:extLst>
                </a:gridCol>
                <a:gridCol w="3505200">
                  <a:extLst>
                    <a:ext uri="{9D8B030D-6E8A-4147-A177-3AD203B41FA5}">
                      <a16:colId xmlns:a16="http://schemas.microsoft.com/office/drawing/2014/main" val="2814432627"/>
                    </a:ext>
                  </a:extLst>
                </a:gridCol>
              </a:tblGrid>
              <a:tr h="0">
                <a:tc>
                  <a:txBody>
                    <a:bodyPr/>
                    <a:lstStyle/>
                    <a:p>
                      <a:pPr algn="ctr" fontAlgn="ctr"/>
                      <a:r>
                        <a:rPr lang="en-IN" sz="1250" b="0">
                          <a:effectLst/>
                        </a:rPr>
                        <a:t>Data Points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Probability of C1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Probability of C2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41359222"/>
                  </a:ext>
                </a:extLst>
              </a:tr>
              <a:tr h="0">
                <a:tc>
                  <a:txBody>
                    <a:bodyPr/>
                    <a:lstStyle/>
                    <a:p>
                      <a:pPr algn="ctr" fontAlgn="ctr"/>
                      <a:r>
                        <a:rPr lang="en-IN" sz="1250" b="0">
                          <a:effectLst/>
                        </a:rPr>
                        <a:t>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0.91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0.09</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35783185"/>
                  </a:ext>
                </a:extLst>
              </a:tr>
              <a:tr h="0">
                <a:tc>
                  <a:txBody>
                    <a:bodyPr/>
                    <a:lstStyle/>
                    <a:p>
                      <a:pPr algn="ctr" fontAlgn="ctr"/>
                      <a:r>
                        <a:rPr lang="en-IN" sz="1250" b="0">
                          <a:effectLst/>
                        </a:rPr>
                        <a:t>B</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0.3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0.7</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37495374"/>
                  </a:ext>
                </a:extLst>
              </a:tr>
              <a:tr h="0">
                <a:tc>
                  <a:txBody>
                    <a:bodyPr/>
                    <a:lstStyle/>
                    <a:p>
                      <a:pPr algn="ctr" fontAlgn="ctr"/>
                      <a:r>
                        <a:rPr lang="en-IN" sz="1250" b="0">
                          <a:effectLst/>
                        </a:rPr>
                        <a:t>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0.17</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0.83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56460463"/>
                  </a:ext>
                </a:extLst>
              </a:tr>
              <a:tr h="0">
                <a:tc>
                  <a:txBody>
                    <a:bodyPr/>
                    <a:lstStyle/>
                    <a:p>
                      <a:pPr algn="ctr" fontAlgn="ctr"/>
                      <a:r>
                        <a:rPr lang="en-IN" sz="1250" b="0">
                          <a:effectLst/>
                        </a:rPr>
                        <a:t>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46736222"/>
                  </a:ext>
                </a:extLst>
              </a:tr>
            </a:tbl>
          </a:graphicData>
        </a:graphic>
      </p:graphicFrame>
    </p:spTree>
    <p:extLst>
      <p:ext uri="{BB962C8B-B14F-4D97-AF65-F5344CB8AC3E}">
        <p14:creationId xmlns:p14="http://schemas.microsoft.com/office/powerpoint/2010/main" val="300192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0A913E-62B6-7A45-9A32-4E7DBEB1591D}"/>
              </a:ext>
            </a:extLst>
          </p:cNvPr>
          <p:cNvSpPr/>
          <p:nvPr/>
        </p:nvSpPr>
        <p:spPr>
          <a:xfrm>
            <a:off x="240632" y="-495151"/>
            <a:ext cx="11646568" cy="5632311"/>
          </a:xfrm>
          <a:prstGeom prst="rect">
            <a:avLst/>
          </a:prstGeom>
        </p:spPr>
        <p:txBody>
          <a:bodyPr wrap="square">
            <a:spAutoFit/>
          </a:bodyPr>
          <a:lstStyle/>
          <a:p>
            <a:pPr algn="just" fontAlgn="base"/>
            <a:endParaRPr lang="en-IN" b="1" i="0" dirty="0">
              <a:solidFill>
                <a:srgbClr val="273239"/>
              </a:solidFill>
              <a:effectLst/>
              <a:latin typeface="Nunito"/>
            </a:endParaRPr>
          </a:p>
          <a:p>
            <a:pPr algn="just" fontAlgn="base"/>
            <a:endParaRPr lang="en-IN" b="1" dirty="0">
              <a:solidFill>
                <a:srgbClr val="273239"/>
              </a:solidFill>
              <a:latin typeface="Nunito"/>
            </a:endParaRPr>
          </a:p>
          <a:p>
            <a:pPr algn="just" fontAlgn="base"/>
            <a:endParaRPr lang="en-IN" b="1" i="0" dirty="0">
              <a:solidFill>
                <a:srgbClr val="273239"/>
              </a:solidFill>
              <a:effectLst/>
              <a:latin typeface="Nunito"/>
            </a:endParaRPr>
          </a:p>
          <a:p>
            <a:pPr algn="just" fontAlgn="base"/>
            <a:endParaRPr lang="en-IN" b="1" dirty="0">
              <a:solidFill>
                <a:srgbClr val="273239"/>
              </a:solidFill>
              <a:latin typeface="Nunito"/>
            </a:endParaRPr>
          </a:p>
          <a:p>
            <a:pPr algn="just" fontAlgn="base"/>
            <a:r>
              <a:rPr lang="en-IN" b="1" i="0" dirty="0">
                <a:solidFill>
                  <a:srgbClr val="273239"/>
                </a:solidFill>
                <a:effectLst/>
                <a:latin typeface="Nunito"/>
              </a:rPr>
              <a:t>Uses of Clustering</a:t>
            </a:r>
          </a:p>
          <a:p>
            <a:pPr algn="just" fontAlgn="base">
              <a:buFont typeface="Arial" panose="020B0604020202020204" pitchFamily="34" charset="0"/>
              <a:buChar char="•"/>
            </a:pPr>
            <a:endParaRPr lang="en-IN" b="0" i="0" u="sng" dirty="0">
              <a:solidFill>
                <a:srgbClr val="273239"/>
              </a:solidFill>
              <a:effectLst/>
              <a:latin typeface="Nunito"/>
              <a:hlinkClick r:id="rId2"/>
            </a:endParaRPr>
          </a:p>
          <a:p>
            <a:pPr algn="just" fontAlgn="base">
              <a:buFont typeface="Arial" panose="020B0604020202020204" pitchFamily="34" charset="0"/>
              <a:buChar char="•"/>
            </a:pPr>
            <a:r>
              <a:rPr lang="en-IN" b="0" i="0" u="sng" dirty="0">
                <a:solidFill>
                  <a:srgbClr val="273239"/>
                </a:solidFill>
                <a:effectLst/>
                <a:latin typeface="Nunito"/>
                <a:hlinkClick r:id="rId2"/>
              </a:rPr>
              <a:t>Market Segmentation</a:t>
            </a:r>
            <a:r>
              <a:rPr lang="en-IN" b="0" i="0" dirty="0">
                <a:solidFill>
                  <a:srgbClr val="273239"/>
                </a:solidFill>
                <a:effectLst/>
                <a:latin typeface="Nunito"/>
              </a:rPr>
              <a:t> – Businesses use clustering to group their customers and use targeted advertisements to attract more audience.</a:t>
            </a:r>
          </a:p>
          <a:p>
            <a:pPr algn="just" fontAlgn="base">
              <a:buFont typeface="Arial" panose="020B0604020202020204" pitchFamily="34" charset="0"/>
              <a:buChar char="•"/>
            </a:pPr>
            <a:r>
              <a:rPr lang="en-IN" b="0" i="0" u="sng" dirty="0">
                <a:solidFill>
                  <a:srgbClr val="273239"/>
                </a:solidFill>
                <a:effectLst/>
                <a:latin typeface="Nunito"/>
                <a:hlinkClick r:id="rId3"/>
              </a:rPr>
              <a:t>Market Basket Analysis</a:t>
            </a:r>
            <a:r>
              <a:rPr lang="en-IN" b="0" i="0" dirty="0">
                <a:solidFill>
                  <a:srgbClr val="273239"/>
                </a:solidFill>
                <a:effectLst/>
                <a:latin typeface="Nunito"/>
              </a:rPr>
              <a:t> – Shop owners </a:t>
            </a:r>
            <a:r>
              <a:rPr lang="en-IN" b="0" i="0" dirty="0" err="1">
                <a:solidFill>
                  <a:srgbClr val="273239"/>
                </a:solidFill>
                <a:effectLst/>
                <a:latin typeface="Nunito"/>
              </a:rPr>
              <a:t>analyze</a:t>
            </a:r>
            <a:r>
              <a:rPr lang="en-IN" b="0" i="0" dirty="0">
                <a:solidFill>
                  <a:srgbClr val="273239"/>
                </a:solidFill>
                <a:effectLst/>
                <a:latin typeface="Nunito"/>
              </a:rPr>
              <a:t> their sales and figure out which items are majorly bought together by the customers. For example, In USA, according to a study diapers and beers were usually bought together by fathers.</a:t>
            </a:r>
          </a:p>
          <a:p>
            <a:pPr algn="just" fontAlgn="base">
              <a:buFont typeface="Arial" panose="020B0604020202020204" pitchFamily="34" charset="0"/>
              <a:buChar char="•"/>
            </a:pPr>
            <a:r>
              <a:rPr lang="en-IN" b="0" i="0" u="sng" dirty="0">
                <a:solidFill>
                  <a:srgbClr val="273239"/>
                </a:solidFill>
                <a:effectLst/>
                <a:latin typeface="Nunito"/>
                <a:hlinkClick r:id="rId4"/>
              </a:rPr>
              <a:t>Social Network Analysis</a:t>
            </a:r>
            <a:r>
              <a:rPr lang="en-IN" b="0" i="0" dirty="0">
                <a:solidFill>
                  <a:srgbClr val="273239"/>
                </a:solidFill>
                <a:effectLst/>
                <a:latin typeface="Nunito"/>
              </a:rPr>
              <a:t> – Social media sites use your data to understand your browsing behaviour and provide you with targeted friend recommendations or content recommendations.</a:t>
            </a:r>
          </a:p>
          <a:p>
            <a:pPr algn="just" fontAlgn="base">
              <a:buFont typeface="Arial" panose="020B0604020202020204" pitchFamily="34" charset="0"/>
              <a:buChar char="•"/>
            </a:pPr>
            <a:r>
              <a:rPr lang="en-IN" b="0" i="0" dirty="0">
                <a:solidFill>
                  <a:srgbClr val="273239"/>
                </a:solidFill>
                <a:effectLst/>
                <a:latin typeface="Nunito"/>
              </a:rPr>
              <a:t>Medical Imaging – Doctors use Clustering to find out diseased areas in diagnostic images like X-rays.</a:t>
            </a:r>
          </a:p>
          <a:p>
            <a:pPr algn="just" fontAlgn="base">
              <a:buFont typeface="Arial" panose="020B0604020202020204" pitchFamily="34" charset="0"/>
              <a:buChar char="•"/>
            </a:pPr>
            <a:r>
              <a:rPr lang="en-IN" b="0" i="0" u="sng" dirty="0">
                <a:solidFill>
                  <a:srgbClr val="273239"/>
                </a:solidFill>
                <a:effectLst/>
                <a:latin typeface="Nunito"/>
                <a:hlinkClick r:id="rId5"/>
              </a:rPr>
              <a:t>Anomaly Detection</a:t>
            </a:r>
            <a:r>
              <a:rPr lang="en-IN" b="0" i="0" dirty="0">
                <a:solidFill>
                  <a:srgbClr val="273239"/>
                </a:solidFill>
                <a:effectLst/>
                <a:latin typeface="Nunito"/>
              </a:rPr>
              <a:t> – To find outliers in a stream of real-time dataset or forecasting fraudulent transactions we can use clustering to identify them.</a:t>
            </a:r>
          </a:p>
          <a:p>
            <a:pPr algn="just" fontAlgn="base">
              <a:buFont typeface="Arial" panose="020B0604020202020204" pitchFamily="34" charset="0"/>
              <a:buChar char="•"/>
            </a:pPr>
            <a:r>
              <a:rPr lang="en-IN" b="0" i="0" dirty="0">
                <a:solidFill>
                  <a:srgbClr val="273239"/>
                </a:solidFill>
                <a:effectLst/>
                <a:latin typeface="Nunito"/>
              </a:rPr>
              <a:t>Simplify working with large datasets – Each cluster is given a cluster ID after clustering is complete. Now, you may reduce a feature set’s whole feature set into its cluster ID. Clustering is effective when it can represent a complicated case with a straightforward cluster ID. Using the same principle, clustering data can make complex datasets simpler.</a:t>
            </a:r>
          </a:p>
          <a:p>
            <a:pPr algn="just"/>
            <a:br>
              <a:rPr lang="en-IN" dirty="0"/>
            </a:br>
            <a:endParaRPr lang="en-US" dirty="0"/>
          </a:p>
        </p:txBody>
      </p:sp>
    </p:spTree>
    <p:extLst>
      <p:ext uri="{BB962C8B-B14F-4D97-AF65-F5344CB8AC3E}">
        <p14:creationId xmlns:p14="http://schemas.microsoft.com/office/powerpoint/2010/main" val="104665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EFD32A-48E2-D64B-9600-41A992C87B1D}"/>
              </a:ext>
            </a:extLst>
          </p:cNvPr>
          <p:cNvSpPr/>
          <p:nvPr/>
        </p:nvSpPr>
        <p:spPr>
          <a:xfrm>
            <a:off x="168442" y="751344"/>
            <a:ext cx="11478126" cy="5632311"/>
          </a:xfrm>
          <a:prstGeom prst="rect">
            <a:avLst/>
          </a:prstGeom>
        </p:spPr>
        <p:txBody>
          <a:bodyPr wrap="square">
            <a:spAutoFit/>
          </a:bodyPr>
          <a:lstStyle/>
          <a:p>
            <a:pPr algn="just" fontAlgn="base"/>
            <a:r>
              <a:rPr lang="en-IN" b="1" i="0" dirty="0">
                <a:solidFill>
                  <a:srgbClr val="273239"/>
                </a:solidFill>
                <a:effectLst/>
                <a:latin typeface="Nunito"/>
              </a:rPr>
              <a:t>Types of Clustering Algorithms:</a:t>
            </a:r>
          </a:p>
          <a:p>
            <a:pPr algn="just" fontAlgn="base"/>
            <a:endParaRPr lang="en-IN" b="1" i="0" dirty="0">
              <a:solidFill>
                <a:srgbClr val="273239"/>
              </a:solidFill>
              <a:effectLst/>
              <a:latin typeface="Nunito"/>
            </a:endParaRPr>
          </a:p>
          <a:p>
            <a:pPr algn="just" fontAlgn="base"/>
            <a:r>
              <a:rPr lang="en-IN" b="0" i="0" dirty="0">
                <a:solidFill>
                  <a:srgbClr val="273239"/>
                </a:solidFill>
                <a:effectLst/>
                <a:latin typeface="Nunito"/>
              </a:rPr>
              <a:t>At the surface level, clustering helps in the analysis of unstructured data. Graphing, the shortest distance, and the density of the data points are a few of the elements that influence cluster formation.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Clustering is the process of determining how related the objects are based on a metric called the similarity measure.</a:t>
            </a:r>
          </a:p>
          <a:p>
            <a:pPr algn="just" fontAlgn="base"/>
            <a:endParaRPr lang="en-IN" dirty="0">
              <a:solidFill>
                <a:srgbClr val="273239"/>
              </a:solidFill>
              <a:latin typeface="Nunito"/>
            </a:endParaRPr>
          </a:p>
          <a:p>
            <a:pPr algn="just" fontAlgn="base"/>
            <a:r>
              <a:rPr lang="en-IN" b="0" i="0" dirty="0">
                <a:solidFill>
                  <a:srgbClr val="273239"/>
                </a:solidFill>
                <a:effectLst/>
                <a:latin typeface="Nunito"/>
              </a:rPr>
              <a:t> Similarity metrics are easier to locate in smaller sets of features. It gets harder to create similarity measures as the number of features increases. </a:t>
            </a:r>
          </a:p>
          <a:p>
            <a:pPr algn="just" fontAlgn="base"/>
            <a:r>
              <a:rPr lang="en-IN" b="0" i="0" dirty="0">
                <a:solidFill>
                  <a:srgbClr val="273239"/>
                </a:solidFill>
                <a:effectLst/>
                <a:latin typeface="Nunito"/>
              </a:rPr>
              <a:t>Depending on the type of clustering algorithm being utilized in data mining, several techniques are employed to group the data from the datasets.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In this part, the clustering techniques are described. Various types of clustering algorithms are:</a:t>
            </a:r>
          </a:p>
          <a:p>
            <a:pPr algn="just" fontAlgn="base"/>
            <a:endParaRPr lang="en-IN" b="0" i="0" dirty="0">
              <a:solidFill>
                <a:srgbClr val="273239"/>
              </a:solidFill>
              <a:effectLst/>
              <a:latin typeface="Nunito"/>
            </a:endParaRPr>
          </a:p>
          <a:p>
            <a:pPr algn="just" fontAlgn="base">
              <a:buFont typeface="+mj-lt"/>
              <a:buAutoNum type="arabicPeriod"/>
            </a:pPr>
            <a:r>
              <a:rPr lang="en-IN" b="0" i="0" dirty="0">
                <a:solidFill>
                  <a:srgbClr val="273239"/>
                </a:solidFill>
                <a:effectLst/>
                <a:latin typeface="Nunito"/>
              </a:rPr>
              <a:t>Centroid-based Clustering (Partitioning methods)</a:t>
            </a:r>
          </a:p>
          <a:p>
            <a:pPr algn="just" fontAlgn="base">
              <a:buFont typeface="+mj-lt"/>
              <a:buAutoNum type="arabicPeriod" startAt="2"/>
            </a:pPr>
            <a:r>
              <a:rPr lang="en-IN" b="0" i="0" dirty="0">
                <a:solidFill>
                  <a:srgbClr val="273239"/>
                </a:solidFill>
                <a:effectLst/>
                <a:latin typeface="Nunito"/>
              </a:rPr>
              <a:t>Density-based Clustering (Model-based methods)</a:t>
            </a:r>
          </a:p>
          <a:p>
            <a:pPr algn="just" fontAlgn="base">
              <a:buFont typeface="+mj-lt"/>
              <a:buAutoNum type="arabicPeriod" startAt="3"/>
            </a:pPr>
            <a:r>
              <a:rPr lang="en-IN" b="0" i="0" dirty="0">
                <a:solidFill>
                  <a:srgbClr val="273239"/>
                </a:solidFill>
                <a:effectLst/>
                <a:latin typeface="Nunito"/>
              </a:rPr>
              <a:t>Connectivity-based Clustering (Hierarchical clustering)</a:t>
            </a:r>
          </a:p>
          <a:p>
            <a:pPr algn="just" fontAlgn="base">
              <a:buFont typeface="+mj-lt"/>
              <a:buAutoNum type="arabicPeriod" startAt="4"/>
            </a:pPr>
            <a:r>
              <a:rPr lang="en-IN" b="0" i="0" dirty="0">
                <a:solidFill>
                  <a:srgbClr val="273239"/>
                </a:solidFill>
                <a:effectLst/>
                <a:latin typeface="Nunito"/>
              </a:rPr>
              <a:t>Distribution-based Clustering</a:t>
            </a:r>
          </a:p>
          <a:p>
            <a:pPr algn="just"/>
            <a:br>
              <a:rPr lang="en-IN" dirty="0"/>
            </a:br>
            <a:endParaRPr lang="en-US" dirty="0"/>
          </a:p>
        </p:txBody>
      </p:sp>
    </p:spTree>
    <p:extLst>
      <p:ext uri="{BB962C8B-B14F-4D97-AF65-F5344CB8AC3E}">
        <p14:creationId xmlns:p14="http://schemas.microsoft.com/office/powerpoint/2010/main" val="418288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32501E-3AF4-2A41-8E74-0D38AE665BF2}"/>
              </a:ext>
            </a:extLst>
          </p:cNvPr>
          <p:cNvSpPr/>
          <p:nvPr/>
        </p:nvSpPr>
        <p:spPr>
          <a:xfrm>
            <a:off x="788671" y="777240"/>
            <a:ext cx="10015688" cy="5078313"/>
          </a:xfrm>
          <a:prstGeom prst="rect">
            <a:avLst/>
          </a:prstGeom>
        </p:spPr>
        <p:txBody>
          <a:bodyPr wrap="square">
            <a:spAutoFit/>
          </a:bodyPr>
          <a:lstStyle/>
          <a:p>
            <a:pPr algn="just" fontAlgn="base"/>
            <a:r>
              <a:rPr lang="en-IN" b="0" i="0" u="sng" dirty="0">
                <a:solidFill>
                  <a:srgbClr val="273239"/>
                </a:solidFill>
                <a:effectLst/>
                <a:latin typeface="Nunito"/>
                <a:hlinkClick r:id="rId2"/>
              </a:rPr>
              <a:t>Centroid-based Clustering (Partitioning methods)</a:t>
            </a:r>
            <a:endParaRPr lang="en-IN" b="1" i="0" dirty="0">
              <a:solidFill>
                <a:srgbClr val="273239"/>
              </a:solidFill>
              <a:effectLst/>
              <a:latin typeface="Nunito"/>
            </a:endParaRPr>
          </a:p>
          <a:p>
            <a:pPr algn="just" fontAlgn="base"/>
            <a:r>
              <a:rPr lang="en-IN" b="0" i="0" dirty="0">
                <a:solidFill>
                  <a:srgbClr val="273239"/>
                </a:solidFill>
                <a:effectLst/>
                <a:latin typeface="Nunito"/>
              </a:rPr>
              <a:t>Partitioning methods are the most easiest clustering algorithms.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They group data points on the basis of their closeness.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Generally, the similarity measure chosen for these algorithms are Euclidian distance, Manhattan Distance or </a:t>
            </a:r>
            <a:r>
              <a:rPr lang="en-IN" b="0" i="0" dirty="0" err="1">
                <a:solidFill>
                  <a:srgbClr val="273239"/>
                </a:solidFill>
                <a:effectLst/>
                <a:latin typeface="Nunito"/>
              </a:rPr>
              <a:t>Minkowski</a:t>
            </a:r>
            <a:r>
              <a:rPr lang="en-IN" b="0" i="0" dirty="0">
                <a:solidFill>
                  <a:srgbClr val="273239"/>
                </a:solidFill>
                <a:effectLst/>
                <a:latin typeface="Nunito"/>
              </a:rPr>
              <a:t> Distance.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The datasets are separated into a predetermined number of clusters, and each cluster is referenced by a vector of values. </a:t>
            </a:r>
          </a:p>
          <a:p>
            <a:pPr algn="just" fontAlgn="base"/>
            <a:r>
              <a:rPr lang="en-IN" b="0" i="0" dirty="0">
                <a:solidFill>
                  <a:srgbClr val="273239"/>
                </a:solidFill>
                <a:effectLst/>
                <a:latin typeface="Nunito"/>
              </a:rPr>
              <a:t>When compared to the vector value, the input data variable shows no difference and joins the cluster. </a:t>
            </a:r>
          </a:p>
          <a:p>
            <a:pPr algn="just" fontAlgn="base"/>
            <a:endParaRPr lang="en-IN" b="0" i="0" dirty="0">
              <a:solidFill>
                <a:srgbClr val="273239"/>
              </a:solidFill>
              <a:effectLst/>
              <a:latin typeface="Nunito"/>
            </a:endParaRPr>
          </a:p>
          <a:p>
            <a:pPr algn="just" fontAlgn="base"/>
            <a:r>
              <a:rPr lang="en-IN" b="0" i="0" dirty="0">
                <a:solidFill>
                  <a:srgbClr val="273239"/>
                </a:solidFill>
                <a:effectLst/>
                <a:latin typeface="Nunito"/>
              </a:rPr>
              <a:t>The primary drawback for these algorithms is the requirement that we establish the number of clusters, “k,” either intuitively or scientifically (using the Elbow Method) before any clustering machine learning system starts allocating the data points. </a:t>
            </a:r>
          </a:p>
          <a:p>
            <a:pPr algn="just" fontAlgn="base"/>
            <a:endParaRPr lang="en-IN" dirty="0">
              <a:solidFill>
                <a:srgbClr val="273239"/>
              </a:solidFill>
              <a:latin typeface="Nunito"/>
            </a:endParaRPr>
          </a:p>
          <a:p>
            <a:pPr algn="just" fontAlgn="base"/>
            <a:r>
              <a:rPr lang="en-IN" b="0" i="0" dirty="0">
                <a:solidFill>
                  <a:srgbClr val="273239"/>
                </a:solidFill>
                <a:effectLst/>
                <a:latin typeface="Nunito"/>
              </a:rPr>
              <a:t>Despite this, it is still the most popular type of clustering. </a:t>
            </a:r>
            <a:r>
              <a:rPr lang="en-IN" b="0" i="0" u="sng" dirty="0">
                <a:solidFill>
                  <a:srgbClr val="273239"/>
                </a:solidFill>
                <a:effectLst/>
                <a:latin typeface="Nunito"/>
                <a:hlinkClick r:id="rId3"/>
              </a:rPr>
              <a:t>K-means</a:t>
            </a:r>
            <a:r>
              <a:rPr lang="en-IN" b="0" i="0" dirty="0">
                <a:solidFill>
                  <a:srgbClr val="273239"/>
                </a:solidFill>
                <a:effectLst/>
                <a:latin typeface="Nunito"/>
              </a:rPr>
              <a:t> and </a:t>
            </a:r>
            <a:r>
              <a:rPr lang="en-IN" b="0" i="0" u="sng" dirty="0">
                <a:solidFill>
                  <a:srgbClr val="273239"/>
                </a:solidFill>
                <a:effectLst/>
                <a:latin typeface="Nunito"/>
                <a:hlinkClick r:id="rId4"/>
              </a:rPr>
              <a:t>K-medoids</a:t>
            </a:r>
            <a:r>
              <a:rPr lang="en-IN" b="0" i="0" dirty="0">
                <a:solidFill>
                  <a:srgbClr val="273239"/>
                </a:solidFill>
                <a:effectLst/>
                <a:latin typeface="Nunito"/>
              </a:rPr>
              <a:t> clustering are some examples of this type clustering.</a:t>
            </a:r>
          </a:p>
        </p:txBody>
      </p:sp>
    </p:spTree>
    <p:extLst>
      <p:ext uri="{BB962C8B-B14F-4D97-AF65-F5344CB8AC3E}">
        <p14:creationId xmlns:p14="http://schemas.microsoft.com/office/powerpoint/2010/main" val="3459572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917A1E-6BE7-8E45-ADC1-B4479BC4EB27}"/>
              </a:ext>
            </a:extLst>
          </p:cNvPr>
          <p:cNvSpPr/>
          <p:nvPr/>
        </p:nvSpPr>
        <p:spPr>
          <a:xfrm>
            <a:off x="890337" y="288758"/>
            <a:ext cx="10253913" cy="6463308"/>
          </a:xfrm>
          <a:prstGeom prst="rect">
            <a:avLst/>
          </a:prstGeom>
        </p:spPr>
        <p:txBody>
          <a:bodyPr wrap="square">
            <a:spAutoFit/>
          </a:bodyPr>
          <a:lstStyle/>
          <a:p>
            <a:pPr fontAlgn="base"/>
            <a:r>
              <a:rPr lang="en-IN" b="1" i="0" dirty="0">
                <a:solidFill>
                  <a:srgbClr val="273239"/>
                </a:solidFill>
                <a:effectLst/>
                <a:latin typeface="Nunito"/>
              </a:rPr>
              <a:t> </a:t>
            </a:r>
            <a:r>
              <a:rPr lang="en-IN" b="0" i="0" u="sng" dirty="0">
                <a:solidFill>
                  <a:srgbClr val="273239"/>
                </a:solidFill>
                <a:effectLst/>
                <a:latin typeface="Nunito"/>
                <a:hlinkClick r:id="rId2"/>
              </a:rPr>
              <a:t>Density-based Clustering (Model-based methods</a:t>
            </a:r>
            <a:endParaRPr lang="en-IN" b="1" i="0" dirty="0">
              <a:solidFill>
                <a:srgbClr val="273239"/>
              </a:solidFill>
              <a:effectLst/>
              <a:latin typeface="Nunito"/>
            </a:endParaRPr>
          </a:p>
          <a:p>
            <a:pPr fontAlgn="base"/>
            <a:r>
              <a:rPr lang="en-IN" b="0" i="0" dirty="0">
                <a:solidFill>
                  <a:srgbClr val="273239"/>
                </a:solidFill>
                <a:effectLst/>
                <a:latin typeface="Nunito"/>
              </a:rPr>
              <a:t>Density-based clustering, a model-based method, finds groups based on the density of data points.</a:t>
            </a:r>
          </a:p>
          <a:p>
            <a:pPr fontAlgn="base"/>
            <a:endParaRPr lang="en-IN" b="0" i="0" dirty="0">
              <a:solidFill>
                <a:srgbClr val="273239"/>
              </a:solidFill>
              <a:effectLst/>
              <a:latin typeface="Nunito"/>
            </a:endParaRPr>
          </a:p>
          <a:p>
            <a:pPr fontAlgn="base"/>
            <a:r>
              <a:rPr lang="en-IN" b="0" i="0" dirty="0">
                <a:solidFill>
                  <a:srgbClr val="273239"/>
                </a:solidFill>
                <a:effectLst/>
                <a:latin typeface="Nunito"/>
              </a:rPr>
              <a:t> Contrary to centroid-based clustering, which requires that the number of clusters be predefined and is sensitive to initialization, density-based clustering determines the number of clusters automatically and is less susceptible to beginning positions. </a:t>
            </a:r>
          </a:p>
          <a:p>
            <a:pPr fontAlgn="base"/>
            <a:endParaRPr lang="en-IN" b="0" i="0" dirty="0">
              <a:solidFill>
                <a:srgbClr val="273239"/>
              </a:solidFill>
              <a:effectLst/>
              <a:latin typeface="Nunito"/>
            </a:endParaRPr>
          </a:p>
          <a:p>
            <a:pPr fontAlgn="base"/>
            <a:r>
              <a:rPr lang="en-IN" b="0" i="0" dirty="0">
                <a:solidFill>
                  <a:srgbClr val="273239"/>
                </a:solidFill>
                <a:effectLst/>
                <a:latin typeface="Nunito"/>
              </a:rPr>
              <a:t>They are great at handling clusters of different sizes and forms, making them ideally suited for datasets with irregularly shaped or overlapping clusters. </a:t>
            </a:r>
          </a:p>
          <a:p>
            <a:pPr fontAlgn="base"/>
            <a:endParaRPr lang="en-IN" b="0" i="0" dirty="0">
              <a:solidFill>
                <a:srgbClr val="273239"/>
              </a:solidFill>
              <a:effectLst/>
              <a:latin typeface="Nunito"/>
            </a:endParaRPr>
          </a:p>
          <a:p>
            <a:pPr fontAlgn="base"/>
            <a:r>
              <a:rPr lang="en-IN" b="0" i="0" dirty="0">
                <a:solidFill>
                  <a:srgbClr val="273239"/>
                </a:solidFill>
                <a:effectLst/>
                <a:latin typeface="Nunito"/>
              </a:rPr>
              <a:t>These methods manage both dense and sparse data regions by focusing on local density and can distinguish clusters with a variety of morphologies. </a:t>
            </a:r>
          </a:p>
          <a:p>
            <a:pPr fontAlgn="base"/>
            <a:endParaRPr lang="en-IN" b="0" i="0" dirty="0">
              <a:solidFill>
                <a:srgbClr val="273239"/>
              </a:solidFill>
              <a:effectLst/>
              <a:latin typeface="Nunito"/>
            </a:endParaRPr>
          </a:p>
          <a:p>
            <a:pPr fontAlgn="base"/>
            <a:r>
              <a:rPr lang="en-IN" b="0" i="0" dirty="0">
                <a:solidFill>
                  <a:srgbClr val="273239"/>
                </a:solidFill>
                <a:effectLst/>
                <a:latin typeface="Nunito"/>
              </a:rPr>
              <a:t>In contrast, centroid-based grouping, like k-means, has trouble finding arbitrary shaped clusters. </a:t>
            </a:r>
            <a:endParaRPr lang="en-IN" dirty="0">
              <a:solidFill>
                <a:srgbClr val="273239"/>
              </a:solidFill>
              <a:latin typeface="Nunito"/>
            </a:endParaRPr>
          </a:p>
          <a:p>
            <a:pPr fontAlgn="base"/>
            <a:r>
              <a:rPr lang="en-IN" b="0" i="0" dirty="0">
                <a:solidFill>
                  <a:srgbClr val="273239"/>
                </a:solidFill>
                <a:effectLst/>
                <a:latin typeface="Nunito"/>
              </a:rPr>
              <a:t>Due to its </a:t>
            </a:r>
            <a:r>
              <a:rPr lang="en-IN" b="0" i="0" dirty="0" err="1">
                <a:solidFill>
                  <a:srgbClr val="273239"/>
                </a:solidFill>
                <a:effectLst/>
                <a:latin typeface="Nunito"/>
              </a:rPr>
              <a:t>preset</a:t>
            </a:r>
            <a:r>
              <a:rPr lang="en-IN" b="0" i="0" dirty="0">
                <a:solidFill>
                  <a:srgbClr val="273239"/>
                </a:solidFill>
                <a:effectLst/>
                <a:latin typeface="Nunito"/>
              </a:rPr>
              <a:t> number of cluster requirements and extreme sensitivity to the initial positioning of centroids, the outcomes can vary. </a:t>
            </a:r>
          </a:p>
          <a:p>
            <a:pPr fontAlgn="base"/>
            <a:endParaRPr lang="en-IN" dirty="0">
              <a:solidFill>
                <a:srgbClr val="273239"/>
              </a:solidFill>
              <a:latin typeface="Nunito"/>
            </a:endParaRPr>
          </a:p>
          <a:p>
            <a:pPr fontAlgn="base"/>
            <a:r>
              <a:rPr lang="en-IN" b="0" i="0" dirty="0">
                <a:solidFill>
                  <a:srgbClr val="273239"/>
                </a:solidFill>
                <a:effectLst/>
                <a:latin typeface="Nunito"/>
              </a:rPr>
              <a:t>Furthermore, the tendency of centroid-based approaches to produce spherical or convex clusters restricts their capacity to handle complicated or irregularly shaped clusters. </a:t>
            </a:r>
          </a:p>
          <a:p>
            <a:pPr fontAlgn="base"/>
            <a:endParaRPr lang="en-IN" b="0" i="0" dirty="0">
              <a:solidFill>
                <a:srgbClr val="273239"/>
              </a:solidFill>
              <a:effectLst/>
              <a:latin typeface="Nunito"/>
            </a:endParaRPr>
          </a:p>
          <a:p>
            <a:pPr fontAlgn="base"/>
            <a:r>
              <a:rPr lang="en-IN" b="0" i="0" dirty="0">
                <a:solidFill>
                  <a:srgbClr val="273239"/>
                </a:solidFill>
                <a:effectLst/>
                <a:latin typeface="Nunito"/>
              </a:rPr>
              <a:t>In conclusion, density-based clustering overcomes the drawbacks of centroid-based techniques by autonomously choosing cluster sizes, being resilient to initialization, and successfully capturing clusters of various sizes and forms. The most popular density-based clustering algorithm is </a:t>
            </a:r>
            <a:r>
              <a:rPr lang="en-IN" b="0" i="0" u="sng" dirty="0">
                <a:solidFill>
                  <a:srgbClr val="273239"/>
                </a:solidFill>
                <a:effectLst/>
                <a:latin typeface="Nunito"/>
                <a:hlinkClick r:id="rId2"/>
              </a:rPr>
              <a:t>DBSCAN</a:t>
            </a:r>
            <a:r>
              <a:rPr lang="en-IN" b="0" i="0" dirty="0">
                <a:solidFill>
                  <a:srgbClr val="273239"/>
                </a:solidFill>
                <a:effectLst/>
                <a:latin typeface="Nunito"/>
              </a:rPr>
              <a:t>.</a:t>
            </a:r>
          </a:p>
        </p:txBody>
      </p:sp>
    </p:spTree>
    <p:extLst>
      <p:ext uri="{BB962C8B-B14F-4D97-AF65-F5344CB8AC3E}">
        <p14:creationId xmlns:p14="http://schemas.microsoft.com/office/powerpoint/2010/main" val="4101792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2156</Words>
  <Application>Microsoft Macintosh PowerPoint</Application>
  <PresentationFormat>Widescreen</PresentationFormat>
  <Paragraphs>160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Agrawal</dc:creator>
  <cp:lastModifiedBy>Arpit Agrawal</cp:lastModifiedBy>
  <cp:revision>49</cp:revision>
  <dcterms:created xsi:type="dcterms:W3CDTF">2024-07-22T05:21:20Z</dcterms:created>
  <dcterms:modified xsi:type="dcterms:W3CDTF">2024-07-22T06:01:58Z</dcterms:modified>
</cp:coreProperties>
</file>