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9" r:id="rId3"/>
    <p:sldId id="256" r:id="rId4"/>
    <p:sldId id="258" r:id="rId5"/>
    <p:sldId id="259" r:id="rId6"/>
    <p:sldId id="260" r:id="rId7"/>
    <p:sldId id="261" r:id="rId8"/>
    <p:sldId id="262" r:id="rId9"/>
    <p:sldId id="263" r:id="rId10"/>
    <p:sldId id="264" r:id="rId11"/>
    <p:sldId id="265" r:id="rId12"/>
    <p:sldId id="266" r:id="rId13"/>
    <p:sldId id="268" r:id="rId14"/>
    <p:sldId id="272" r:id="rId15"/>
    <p:sldId id="271" r:id="rId16"/>
    <p:sldId id="273" r:id="rId17"/>
    <p:sldId id="270" r:id="rId18"/>
    <p:sldId id="274" r:id="rId19"/>
    <p:sldId id="276" r:id="rId20"/>
    <p:sldId id="279" r:id="rId21"/>
    <p:sldId id="278" r:id="rId22"/>
    <p:sldId id="267" r:id="rId23"/>
    <p:sldId id="27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3089"/>
  </p:normalViewPr>
  <p:slideViewPr>
    <p:cSldViewPr snapToGrid="0" snapToObjects="1">
      <p:cViewPr varScale="1">
        <p:scale>
          <a:sx n="59" d="100"/>
          <a:sy n="59" d="100"/>
        </p:scale>
        <p:origin x="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C89B-F4E9-7B49-8B0F-2C0DFB4BCA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1E358D-3513-1C45-A360-1F132569D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44BB6-B380-C348-90FA-DF31DC5189D4}"/>
              </a:ext>
            </a:extLst>
          </p:cNvPr>
          <p:cNvSpPr>
            <a:spLocks noGrp="1"/>
          </p:cNvSpPr>
          <p:nvPr>
            <p:ph type="dt" sz="half" idx="10"/>
          </p:nvPr>
        </p:nvSpPr>
        <p:spPr/>
        <p:txBody>
          <a:bodyPr/>
          <a:lstStyle/>
          <a:p>
            <a:fld id="{3BB7F4CB-656C-BF44-91DF-1B4F9BDF130C}" type="datetimeFigureOut">
              <a:rPr lang="en-US" smtClean="0"/>
              <a:t>8/7/24</a:t>
            </a:fld>
            <a:endParaRPr lang="en-US"/>
          </a:p>
        </p:txBody>
      </p:sp>
      <p:sp>
        <p:nvSpPr>
          <p:cNvPr id="5" name="Footer Placeholder 4">
            <a:extLst>
              <a:ext uri="{FF2B5EF4-FFF2-40B4-BE49-F238E27FC236}">
                <a16:creationId xmlns:a16="http://schemas.microsoft.com/office/drawing/2014/main" id="{67116587-5D33-6C4B-AF1B-9994058E1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0DAFE-907E-2C44-9830-A3E622AAAD0E}"/>
              </a:ext>
            </a:extLst>
          </p:cNvPr>
          <p:cNvSpPr>
            <a:spLocks noGrp="1"/>
          </p:cNvSpPr>
          <p:nvPr>
            <p:ph type="sldNum" sz="quarter" idx="12"/>
          </p:nvPr>
        </p:nvSpPr>
        <p:spPr/>
        <p:txBody>
          <a:bodyPr/>
          <a:lstStyle/>
          <a:p>
            <a:fld id="{20050104-9134-9444-9E5D-4266AE135748}" type="slidenum">
              <a:rPr lang="en-US" smtClean="0"/>
              <a:t>‹#›</a:t>
            </a:fld>
            <a:endParaRPr lang="en-US"/>
          </a:p>
        </p:txBody>
      </p:sp>
    </p:spTree>
    <p:extLst>
      <p:ext uri="{BB962C8B-B14F-4D97-AF65-F5344CB8AC3E}">
        <p14:creationId xmlns:p14="http://schemas.microsoft.com/office/powerpoint/2010/main" val="20969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7F48-DA42-FB42-A0EA-6E0AE4C0F6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7D4B83-B4CA-854A-9BF0-C336E981B4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CA0AD-A610-AE4D-AF9B-215C392B3445}"/>
              </a:ext>
            </a:extLst>
          </p:cNvPr>
          <p:cNvSpPr>
            <a:spLocks noGrp="1"/>
          </p:cNvSpPr>
          <p:nvPr>
            <p:ph type="dt" sz="half" idx="10"/>
          </p:nvPr>
        </p:nvSpPr>
        <p:spPr/>
        <p:txBody>
          <a:bodyPr/>
          <a:lstStyle/>
          <a:p>
            <a:fld id="{3BB7F4CB-656C-BF44-91DF-1B4F9BDF130C}" type="datetimeFigureOut">
              <a:rPr lang="en-US" smtClean="0"/>
              <a:t>8/7/24</a:t>
            </a:fld>
            <a:endParaRPr lang="en-US"/>
          </a:p>
        </p:txBody>
      </p:sp>
      <p:sp>
        <p:nvSpPr>
          <p:cNvPr id="5" name="Footer Placeholder 4">
            <a:extLst>
              <a:ext uri="{FF2B5EF4-FFF2-40B4-BE49-F238E27FC236}">
                <a16:creationId xmlns:a16="http://schemas.microsoft.com/office/drawing/2014/main" id="{F7DEC6A3-D287-5E4C-B35D-39C647DEB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18DD9-D25A-2645-A1F9-6C11A00D8D68}"/>
              </a:ext>
            </a:extLst>
          </p:cNvPr>
          <p:cNvSpPr>
            <a:spLocks noGrp="1"/>
          </p:cNvSpPr>
          <p:nvPr>
            <p:ph type="sldNum" sz="quarter" idx="12"/>
          </p:nvPr>
        </p:nvSpPr>
        <p:spPr/>
        <p:txBody>
          <a:bodyPr/>
          <a:lstStyle/>
          <a:p>
            <a:fld id="{20050104-9134-9444-9E5D-4266AE135748}" type="slidenum">
              <a:rPr lang="en-US" smtClean="0"/>
              <a:t>‹#›</a:t>
            </a:fld>
            <a:endParaRPr lang="en-US"/>
          </a:p>
        </p:txBody>
      </p:sp>
    </p:spTree>
    <p:extLst>
      <p:ext uri="{BB962C8B-B14F-4D97-AF65-F5344CB8AC3E}">
        <p14:creationId xmlns:p14="http://schemas.microsoft.com/office/powerpoint/2010/main" val="164867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96EC4E-760C-6A4C-8722-F003815DCB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D80A46-194F-D540-BE08-627C8488E2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96013-CDC5-724B-8911-CBB481FD682C}"/>
              </a:ext>
            </a:extLst>
          </p:cNvPr>
          <p:cNvSpPr>
            <a:spLocks noGrp="1"/>
          </p:cNvSpPr>
          <p:nvPr>
            <p:ph type="dt" sz="half" idx="10"/>
          </p:nvPr>
        </p:nvSpPr>
        <p:spPr/>
        <p:txBody>
          <a:bodyPr/>
          <a:lstStyle/>
          <a:p>
            <a:fld id="{3BB7F4CB-656C-BF44-91DF-1B4F9BDF130C}" type="datetimeFigureOut">
              <a:rPr lang="en-US" smtClean="0"/>
              <a:t>8/7/24</a:t>
            </a:fld>
            <a:endParaRPr lang="en-US"/>
          </a:p>
        </p:txBody>
      </p:sp>
      <p:sp>
        <p:nvSpPr>
          <p:cNvPr id="5" name="Footer Placeholder 4">
            <a:extLst>
              <a:ext uri="{FF2B5EF4-FFF2-40B4-BE49-F238E27FC236}">
                <a16:creationId xmlns:a16="http://schemas.microsoft.com/office/drawing/2014/main" id="{8507CFDA-DE01-984D-B342-ED723484F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A8209-83D9-6A45-96B0-C67472D6453C}"/>
              </a:ext>
            </a:extLst>
          </p:cNvPr>
          <p:cNvSpPr>
            <a:spLocks noGrp="1"/>
          </p:cNvSpPr>
          <p:nvPr>
            <p:ph type="sldNum" sz="quarter" idx="12"/>
          </p:nvPr>
        </p:nvSpPr>
        <p:spPr/>
        <p:txBody>
          <a:bodyPr/>
          <a:lstStyle/>
          <a:p>
            <a:fld id="{20050104-9134-9444-9E5D-4266AE135748}" type="slidenum">
              <a:rPr lang="en-US" smtClean="0"/>
              <a:t>‹#›</a:t>
            </a:fld>
            <a:endParaRPr lang="en-US"/>
          </a:p>
        </p:txBody>
      </p:sp>
    </p:spTree>
    <p:extLst>
      <p:ext uri="{BB962C8B-B14F-4D97-AF65-F5344CB8AC3E}">
        <p14:creationId xmlns:p14="http://schemas.microsoft.com/office/powerpoint/2010/main" val="133202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30DE-836C-8747-96DB-4E122002E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0EDE32-CDD1-0C4A-9431-E166FD5E5C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D9A5F-673A-1D45-96E1-77D6B5AF4745}"/>
              </a:ext>
            </a:extLst>
          </p:cNvPr>
          <p:cNvSpPr>
            <a:spLocks noGrp="1"/>
          </p:cNvSpPr>
          <p:nvPr>
            <p:ph type="dt" sz="half" idx="10"/>
          </p:nvPr>
        </p:nvSpPr>
        <p:spPr/>
        <p:txBody>
          <a:bodyPr/>
          <a:lstStyle/>
          <a:p>
            <a:fld id="{3BB7F4CB-656C-BF44-91DF-1B4F9BDF130C}" type="datetimeFigureOut">
              <a:rPr lang="en-US" smtClean="0"/>
              <a:t>8/7/24</a:t>
            </a:fld>
            <a:endParaRPr lang="en-US"/>
          </a:p>
        </p:txBody>
      </p:sp>
      <p:sp>
        <p:nvSpPr>
          <p:cNvPr id="5" name="Footer Placeholder 4">
            <a:extLst>
              <a:ext uri="{FF2B5EF4-FFF2-40B4-BE49-F238E27FC236}">
                <a16:creationId xmlns:a16="http://schemas.microsoft.com/office/drawing/2014/main" id="{EAF870B1-894D-EC40-97DB-87B968CD5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96B62-AACB-8640-AEE4-5D5A4B80690F}"/>
              </a:ext>
            </a:extLst>
          </p:cNvPr>
          <p:cNvSpPr>
            <a:spLocks noGrp="1"/>
          </p:cNvSpPr>
          <p:nvPr>
            <p:ph type="sldNum" sz="quarter" idx="12"/>
          </p:nvPr>
        </p:nvSpPr>
        <p:spPr/>
        <p:txBody>
          <a:bodyPr/>
          <a:lstStyle/>
          <a:p>
            <a:fld id="{20050104-9134-9444-9E5D-4266AE135748}" type="slidenum">
              <a:rPr lang="en-US" smtClean="0"/>
              <a:t>‹#›</a:t>
            </a:fld>
            <a:endParaRPr lang="en-US"/>
          </a:p>
        </p:txBody>
      </p:sp>
    </p:spTree>
    <p:extLst>
      <p:ext uri="{BB962C8B-B14F-4D97-AF65-F5344CB8AC3E}">
        <p14:creationId xmlns:p14="http://schemas.microsoft.com/office/powerpoint/2010/main" val="225636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B24F-1569-E24B-9647-B0CBC68793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F6BEED-021A-D447-89CC-D800596D9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D26AF2-98D2-144F-A16E-87F445537722}"/>
              </a:ext>
            </a:extLst>
          </p:cNvPr>
          <p:cNvSpPr>
            <a:spLocks noGrp="1"/>
          </p:cNvSpPr>
          <p:nvPr>
            <p:ph type="dt" sz="half" idx="10"/>
          </p:nvPr>
        </p:nvSpPr>
        <p:spPr/>
        <p:txBody>
          <a:bodyPr/>
          <a:lstStyle/>
          <a:p>
            <a:fld id="{3BB7F4CB-656C-BF44-91DF-1B4F9BDF130C}" type="datetimeFigureOut">
              <a:rPr lang="en-US" smtClean="0"/>
              <a:t>8/7/24</a:t>
            </a:fld>
            <a:endParaRPr lang="en-US"/>
          </a:p>
        </p:txBody>
      </p:sp>
      <p:sp>
        <p:nvSpPr>
          <p:cNvPr id="5" name="Footer Placeholder 4">
            <a:extLst>
              <a:ext uri="{FF2B5EF4-FFF2-40B4-BE49-F238E27FC236}">
                <a16:creationId xmlns:a16="http://schemas.microsoft.com/office/drawing/2014/main" id="{A6599963-A336-A340-B03B-151A6CBF8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1EC0A-C832-BE47-8372-6402DDB999FC}"/>
              </a:ext>
            </a:extLst>
          </p:cNvPr>
          <p:cNvSpPr>
            <a:spLocks noGrp="1"/>
          </p:cNvSpPr>
          <p:nvPr>
            <p:ph type="sldNum" sz="quarter" idx="12"/>
          </p:nvPr>
        </p:nvSpPr>
        <p:spPr/>
        <p:txBody>
          <a:bodyPr/>
          <a:lstStyle/>
          <a:p>
            <a:fld id="{20050104-9134-9444-9E5D-4266AE135748}" type="slidenum">
              <a:rPr lang="en-US" smtClean="0"/>
              <a:t>‹#›</a:t>
            </a:fld>
            <a:endParaRPr lang="en-US"/>
          </a:p>
        </p:txBody>
      </p:sp>
    </p:spTree>
    <p:extLst>
      <p:ext uri="{BB962C8B-B14F-4D97-AF65-F5344CB8AC3E}">
        <p14:creationId xmlns:p14="http://schemas.microsoft.com/office/powerpoint/2010/main" val="278617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8F36-3C15-AD4E-8AA1-4E5D776D3B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29C23-5552-3E4A-9DE4-9507A14E4A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FAAD66-EBDB-2542-8CBD-8BEB946272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38C5B-46D2-D349-A2F3-F73302DC4782}"/>
              </a:ext>
            </a:extLst>
          </p:cNvPr>
          <p:cNvSpPr>
            <a:spLocks noGrp="1"/>
          </p:cNvSpPr>
          <p:nvPr>
            <p:ph type="dt" sz="half" idx="10"/>
          </p:nvPr>
        </p:nvSpPr>
        <p:spPr/>
        <p:txBody>
          <a:bodyPr/>
          <a:lstStyle/>
          <a:p>
            <a:fld id="{3BB7F4CB-656C-BF44-91DF-1B4F9BDF130C}" type="datetimeFigureOut">
              <a:rPr lang="en-US" smtClean="0"/>
              <a:t>8/7/24</a:t>
            </a:fld>
            <a:endParaRPr lang="en-US"/>
          </a:p>
        </p:txBody>
      </p:sp>
      <p:sp>
        <p:nvSpPr>
          <p:cNvPr id="6" name="Footer Placeholder 5">
            <a:extLst>
              <a:ext uri="{FF2B5EF4-FFF2-40B4-BE49-F238E27FC236}">
                <a16:creationId xmlns:a16="http://schemas.microsoft.com/office/drawing/2014/main" id="{F70F85EB-478F-4B41-8E37-7F07EFE75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C61A91-4779-C446-9657-8743674F9B4A}"/>
              </a:ext>
            </a:extLst>
          </p:cNvPr>
          <p:cNvSpPr>
            <a:spLocks noGrp="1"/>
          </p:cNvSpPr>
          <p:nvPr>
            <p:ph type="sldNum" sz="quarter" idx="12"/>
          </p:nvPr>
        </p:nvSpPr>
        <p:spPr/>
        <p:txBody>
          <a:bodyPr/>
          <a:lstStyle/>
          <a:p>
            <a:fld id="{20050104-9134-9444-9E5D-4266AE135748}" type="slidenum">
              <a:rPr lang="en-US" smtClean="0"/>
              <a:t>‹#›</a:t>
            </a:fld>
            <a:endParaRPr lang="en-US"/>
          </a:p>
        </p:txBody>
      </p:sp>
    </p:spTree>
    <p:extLst>
      <p:ext uri="{BB962C8B-B14F-4D97-AF65-F5344CB8AC3E}">
        <p14:creationId xmlns:p14="http://schemas.microsoft.com/office/powerpoint/2010/main" val="335426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6006-E222-3148-A9D9-9576F68461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5039F-7228-7B4E-90F3-6D9C306C7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E3E1AF-7178-854C-97CA-43EC18CAD8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2E2991-551B-A547-A27A-D8B25EEDA6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91F60E-FBC6-6C48-980F-4A42810A1D3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FB56C5-DCA3-D446-9602-239C049E67CA}"/>
              </a:ext>
            </a:extLst>
          </p:cNvPr>
          <p:cNvSpPr>
            <a:spLocks noGrp="1"/>
          </p:cNvSpPr>
          <p:nvPr>
            <p:ph type="dt" sz="half" idx="10"/>
          </p:nvPr>
        </p:nvSpPr>
        <p:spPr/>
        <p:txBody>
          <a:bodyPr/>
          <a:lstStyle/>
          <a:p>
            <a:fld id="{3BB7F4CB-656C-BF44-91DF-1B4F9BDF130C}" type="datetimeFigureOut">
              <a:rPr lang="en-US" smtClean="0"/>
              <a:t>8/7/24</a:t>
            </a:fld>
            <a:endParaRPr lang="en-US"/>
          </a:p>
        </p:txBody>
      </p:sp>
      <p:sp>
        <p:nvSpPr>
          <p:cNvPr id="8" name="Footer Placeholder 7">
            <a:extLst>
              <a:ext uri="{FF2B5EF4-FFF2-40B4-BE49-F238E27FC236}">
                <a16:creationId xmlns:a16="http://schemas.microsoft.com/office/drawing/2014/main" id="{58927B23-E63A-5242-82D7-67023F320C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17F1D7-D203-E04F-89D0-B103E4D1745B}"/>
              </a:ext>
            </a:extLst>
          </p:cNvPr>
          <p:cNvSpPr>
            <a:spLocks noGrp="1"/>
          </p:cNvSpPr>
          <p:nvPr>
            <p:ph type="sldNum" sz="quarter" idx="12"/>
          </p:nvPr>
        </p:nvSpPr>
        <p:spPr/>
        <p:txBody>
          <a:bodyPr/>
          <a:lstStyle/>
          <a:p>
            <a:fld id="{20050104-9134-9444-9E5D-4266AE135748}" type="slidenum">
              <a:rPr lang="en-US" smtClean="0"/>
              <a:t>‹#›</a:t>
            </a:fld>
            <a:endParaRPr lang="en-US"/>
          </a:p>
        </p:txBody>
      </p:sp>
    </p:spTree>
    <p:extLst>
      <p:ext uri="{BB962C8B-B14F-4D97-AF65-F5344CB8AC3E}">
        <p14:creationId xmlns:p14="http://schemas.microsoft.com/office/powerpoint/2010/main" val="420627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276F-6744-1545-B7A3-FA08926FCE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28161C-99B6-9A41-A334-73E4FB467C33}"/>
              </a:ext>
            </a:extLst>
          </p:cNvPr>
          <p:cNvSpPr>
            <a:spLocks noGrp="1"/>
          </p:cNvSpPr>
          <p:nvPr>
            <p:ph type="dt" sz="half" idx="10"/>
          </p:nvPr>
        </p:nvSpPr>
        <p:spPr/>
        <p:txBody>
          <a:bodyPr/>
          <a:lstStyle/>
          <a:p>
            <a:fld id="{3BB7F4CB-656C-BF44-91DF-1B4F9BDF130C}" type="datetimeFigureOut">
              <a:rPr lang="en-US" smtClean="0"/>
              <a:t>8/7/24</a:t>
            </a:fld>
            <a:endParaRPr lang="en-US"/>
          </a:p>
        </p:txBody>
      </p:sp>
      <p:sp>
        <p:nvSpPr>
          <p:cNvPr id="4" name="Footer Placeholder 3">
            <a:extLst>
              <a:ext uri="{FF2B5EF4-FFF2-40B4-BE49-F238E27FC236}">
                <a16:creationId xmlns:a16="http://schemas.microsoft.com/office/drawing/2014/main" id="{76FCF6CB-DC06-FD49-AA48-DCEDE365F9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06359F-D492-B548-91BA-EA0A61FAFD8E}"/>
              </a:ext>
            </a:extLst>
          </p:cNvPr>
          <p:cNvSpPr>
            <a:spLocks noGrp="1"/>
          </p:cNvSpPr>
          <p:nvPr>
            <p:ph type="sldNum" sz="quarter" idx="12"/>
          </p:nvPr>
        </p:nvSpPr>
        <p:spPr/>
        <p:txBody>
          <a:bodyPr/>
          <a:lstStyle/>
          <a:p>
            <a:fld id="{20050104-9134-9444-9E5D-4266AE135748}" type="slidenum">
              <a:rPr lang="en-US" smtClean="0"/>
              <a:t>‹#›</a:t>
            </a:fld>
            <a:endParaRPr lang="en-US"/>
          </a:p>
        </p:txBody>
      </p:sp>
    </p:spTree>
    <p:extLst>
      <p:ext uri="{BB962C8B-B14F-4D97-AF65-F5344CB8AC3E}">
        <p14:creationId xmlns:p14="http://schemas.microsoft.com/office/powerpoint/2010/main" val="180659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642CB-D8F2-024D-B8FF-3117626305C0}"/>
              </a:ext>
            </a:extLst>
          </p:cNvPr>
          <p:cNvSpPr>
            <a:spLocks noGrp="1"/>
          </p:cNvSpPr>
          <p:nvPr>
            <p:ph type="dt" sz="half" idx="10"/>
          </p:nvPr>
        </p:nvSpPr>
        <p:spPr/>
        <p:txBody>
          <a:bodyPr/>
          <a:lstStyle/>
          <a:p>
            <a:fld id="{3BB7F4CB-656C-BF44-91DF-1B4F9BDF130C}" type="datetimeFigureOut">
              <a:rPr lang="en-US" smtClean="0"/>
              <a:t>8/7/24</a:t>
            </a:fld>
            <a:endParaRPr lang="en-US"/>
          </a:p>
        </p:txBody>
      </p:sp>
      <p:sp>
        <p:nvSpPr>
          <p:cNvPr id="3" name="Footer Placeholder 2">
            <a:extLst>
              <a:ext uri="{FF2B5EF4-FFF2-40B4-BE49-F238E27FC236}">
                <a16:creationId xmlns:a16="http://schemas.microsoft.com/office/drawing/2014/main" id="{BE0BCE8D-B29B-9943-94D2-A10E187407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105E09-B1BF-6746-B199-4E264C8724D1}"/>
              </a:ext>
            </a:extLst>
          </p:cNvPr>
          <p:cNvSpPr>
            <a:spLocks noGrp="1"/>
          </p:cNvSpPr>
          <p:nvPr>
            <p:ph type="sldNum" sz="quarter" idx="12"/>
          </p:nvPr>
        </p:nvSpPr>
        <p:spPr/>
        <p:txBody>
          <a:bodyPr/>
          <a:lstStyle/>
          <a:p>
            <a:fld id="{20050104-9134-9444-9E5D-4266AE135748}" type="slidenum">
              <a:rPr lang="en-US" smtClean="0"/>
              <a:t>‹#›</a:t>
            </a:fld>
            <a:endParaRPr lang="en-US"/>
          </a:p>
        </p:txBody>
      </p:sp>
    </p:spTree>
    <p:extLst>
      <p:ext uri="{BB962C8B-B14F-4D97-AF65-F5344CB8AC3E}">
        <p14:creationId xmlns:p14="http://schemas.microsoft.com/office/powerpoint/2010/main" val="101973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8E30-B531-4E49-B549-B278ED20C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4283C3-ADA9-264E-B76F-654436BFC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D6A0BB-E9F2-204A-9791-0DAD9F49B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DF0403-67D6-FF4B-B2C1-9ED27592403C}"/>
              </a:ext>
            </a:extLst>
          </p:cNvPr>
          <p:cNvSpPr>
            <a:spLocks noGrp="1"/>
          </p:cNvSpPr>
          <p:nvPr>
            <p:ph type="dt" sz="half" idx="10"/>
          </p:nvPr>
        </p:nvSpPr>
        <p:spPr/>
        <p:txBody>
          <a:bodyPr/>
          <a:lstStyle/>
          <a:p>
            <a:fld id="{3BB7F4CB-656C-BF44-91DF-1B4F9BDF130C}" type="datetimeFigureOut">
              <a:rPr lang="en-US" smtClean="0"/>
              <a:t>8/7/24</a:t>
            </a:fld>
            <a:endParaRPr lang="en-US"/>
          </a:p>
        </p:txBody>
      </p:sp>
      <p:sp>
        <p:nvSpPr>
          <p:cNvPr id="6" name="Footer Placeholder 5">
            <a:extLst>
              <a:ext uri="{FF2B5EF4-FFF2-40B4-BE49-F238E27FC236}">
                <a16:creationId xmlns:a16="http://schemas.microsoft.com/office/drawing/2014/main" id="{98FD3FC1-40C6-5641-BB19-8AA8A6EEB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C6E8A-D02B-6E42-B1C2-03076FD78A00}"/>
              </a:ext>
            </a:extLst>
          </p:cNvPr>
          <p:cNvSpPr>
            <a:spLocks noGrp="1"/>
          </p:cNvSpPr>
          <p:nvPr>
            <p:ph type="sldNum" sz="quarter" idx="12"/>
          </p:nvPr>
        </p:nvSpPr>
        <p:spPr/>
        <p:txBody>
          <a:bodyPr/>
          <a:lstStyle/>
          <a:p>
            <a:fld id="{20050104-9134-9444-9E5D-4266AE135748}" type="slidenum">
              <a:rPr lang="en-US" smtClean="0"/>
              <a:t>‹#›</a:t>
            </a:fld>
            <a:endParaRPr lang="en-US"/>
          </a:p>
        </p:txBody>
      </p:sp>
    </p:spTree>
    <p:extLst>
      <p:ext uri="{BB962C8B-B14F-4D97-AF65-F5344CB8AC3E}">
        <p14:creationId xmlns:p14="http://schemas.microsoft.com/office/powerpoint/2010/main" val="1301481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27BF-163D-794C-8913-6022A5E70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91C562-8287-7F48-926E-F586DD785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5CC00D-7E9A-1940-ADEC-C4DB7ED52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EEDD23-E0B5-984D-A9E8-D167A37C9C7A}"/>
              </a:ext>
            </a:extLst>
          </p:cNvPr>
          <p:cNvSpPr>
            <a:spLocks noGrp="1"/>
          </p:cNvSpPr>
          <p:nvPr>
            <p:ph type="dt" sz="half" idx="10"/>
          </p:nvPr>
        </p:nvSpPr>
        <p:spPr/>
        <p:txBody>
          <a:bodyPr/>
          <a:lstStyle/>
          <a:p>
            <a:fld id="{3BB7F4CB-656C-BF44-91DF-1B4F9BDF130C}" type="datetimeFigureOut">
              <a:rPr lang="en-US" smtClean="0"/>
              <a:t>8/7/24</a:t>
            </a:fld>
            <a:endParaRPr lang="en-US"/>
          </a:p>
        </p:txBody>
      </p:sp>
      <p:sp>
        <p:nvSpPr>
          <p:cNvPr id="6" name="Footer Placeholder 5">
            <a:extLst>
              <a:ext uri="{FF2B5EF4-FFF2-40B4-BE49-F238E27FC236}">
                <a16:creationId xmlns:a16="http://schemas.microsoft.com/office/drawing/2014/main" id="{73467424-B28B-4F4C-AC27-52A985CB4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A1BC3-6133-E343-8269-1E8E95E802CB}"/>
              </a:ext>
            </a:extLst>
          </p:cNvPr>
          <p:cNvSpPr>
            <a:spLocks noGrp="1"/>
          </p:cNvSpPr>
          <p:nvPr>
            <p:ph type="sldNum" sz="quarter" idx="12"/>
          </p:nvPr>
        </p:nvSpPr>
        <p:spPr/>
        <p:txBody>
          <a:bodyPr/>
          <a:lstStyle/>
          <a:p>
            <a:fld id="{20050104-9134-9444-9E5D-4266AE135748}" type="slidenum">
              <a:rPr lang="en-US" smtClean="0"/>
              <a:t>‹#›</a:t>
            </a:fld>
            <a:endParaRPr lang="en-US"/>
          </a:p>
        </p:txBody>
      </p:sp>
    </p:spTree>
    <p:extLst>
      <p:ext uri="{BB962C8B-B14F-4D97-AF65-F5344CB8AC3E}">
        <p14:creationId xmlns:p14="http://schemas.microsoft.com/office/powerpoint/2010/main" val="56134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31E52B-6416-0E4E-8775-438DB9FC5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78D42A-F0FA-004B-ABEC-391552F0AF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D9550-5741-D145-9C90-4A086D680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7F4CB-656C-BF44-91DF-1B4F9BDF130C}" type="datetimeFigureOut">
              <a:rPr lang="en-US" smtClean="0"/>
              <a:t>8/7/24</a:t>
            </a:fld>
            <a:endParaRPr lang="en-US"/>
          </a:p>
        </p:txBody>
      </p:sp>
      <p:sp>
        <p:nvSpPr>
          <p:cNvPr id="5" name="Footer Placeholder 4">
            <a:extLst>
              <a:ext uri="{FF2B5EF4-FFF2-40B4-BE49-F238E27FC236}">
                <a16:creationId xmlns:a16="http://schemas.microsoft.com/office/drawing/2014/main" id="{5FB3C3C6-2729-9E4E-80F6-4379E1622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114FB7-354C-F646-99B1-3DC34004D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50104-9134-9444-9E5D-4266AE135748}" type="slidenum">
              <a:rPr lang="en-US" smtClean="0"/>
              <a:t>‹#›</a:t>
            </a:fld>
            <a:endParaRPr lang="en-US"/>
          </a:p>
        </p:txBody>
      </p:sp>
    </p:spTree>
    <p:extLst>
      <p:ext uri="{BB962C8B-B14F-4D97-AF65-F5344CB8AC3E}">
        <p14:creationId xmlns:p14="http://schemas.microsoft.com/office/powerpoint/2010/main" val="3627001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sarima-seasonal-autoregressive-integrated-moving-avera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71E7E7-ED38-1F4E-ACBE-AF3862AAB35F}"/>
              </a:ext>
            </a:extLst>
          </p:cNvPr>
          <p:cNvSpPr txBox="1"/>
          <p:nvPr/>
        </p:nvSpPr>
        <p:spPr>
          <a:xfrm>
            <a:off x="3388659" y="2441986"/>
            <a:ext cx="5581576" cy="584775"/>
          </a:xfrm>
          <a:prstGeom prst="rect">
            <a:avLst/>
          </a:prstGeom>
          <a:noFill/>
        </p:spPr>
        <p:txBody>
          <a:bodyPr wrap="square" rtlCol="0">
            <a:spAutoFit/>
          </a:bodyPr>
          <a:lstStyle/>
          <a:p>
            <a:r>
              <a:rPr lang="en-US" sz="3200" b="1" dirty="0">
                <a:solidFill>
                  <a:srgbClr val="FF0000"/>
                </a:solidFill>
              </a:rPr>
              <a:t>Time Series Analysis</a:t>
            </a:r>
          </a:p>
        </p:txBody>
      </p:sp>
    </p:spTree>
    <p:extLst>
      <p:ext uri="{BB962C8B-B14F-4D97-AF65-F5344CB8AC3E}">
        <p14:creationId xmlns:p14="http://schemas.microsoft.com/office/powerpoint/2010/main" val="1094982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502A93-6B8D-384D-9DD9-BB3E0431D5EC}"/>
              </a:ext>
            </a:extLst>
          </p:cNvPr>
          <p:cNvSpPr/>
          <p:nvPr/>
        </p:nvSpPr>
        <p:spPr>
          <a:xfrm>
            <a:off x="413657" y="335846"/>
            <a:ext cx="11604172" cy="4247317"/>
          </a:xfrm>
          <a:prstGeom prst="rect">
            <a:avLst/>
          </a:prstGeom>
        </p:spPr>
        <p:txBody>
          <a:bodyPr wrap="square">
            <a:spAutoFit/>
          </a:bodyPr>
          <a:lstStyle/>
          <a:p>
            <a:r>
              <a:rPr lang="en-IN" b="0" i="0" dirty="0">
                <a:solidFill>
                  <a:srgbClr val="383838"/>
                </a:solidFill>
                <a:effectLst/>
                <a:latin typeface="Inter"/>
              </a:rPr>
              <a:t>Transformation</a:t>
            </a:r>
          </a:p>
          <a:p>
            <a:endParaRPr lang="en-IN" b="0" i="0" dirty="0">
              <a:solidFill>
                <a:srgbClr val="383838"/>
              </a:solidFill>
              <a:effectLst/>
              <a:latin typeface="Inter"/>
            </a:endParaRPr>
          </a:p>
          <a:p>
            <a:r>
              <a:rPr lang="en-IN" b="0" i="0" dirty="0">
                <a:solidFill>
                  <a:srgbClr val="383838"/>
                </a:solidFill>
                <a:effectLst/>
                <a:latin typeface="Inter"/>
              </a:rPr>
              <a:t>This includes three different methods they are Power Transform, Square Root, and Log Transfer. The most commonly used one is Log Transfer.</a:t>
            </a:r>
          </a:p>
          <a:p>
            <a:endParaRPr lang="en-IN" b="0" i="0" dirty="0">
              <a:solidFill>
                <a:srgbClr val="383838"/>
              </a:solidFill>
              <a:effectLst/>
              <a:latin typeface="Inter"/>
            </a:endParaRPr>
          </a:p>
          <a:p>
            <a:r>
              <a:rPr lang="en-IN" b="0" i="0" dirty="0">
                <a:solidFill>
                  <a:srgbClr val="383838"/>
                </a:solidFill>
                <a:effectLst/>
                <a:latin typeface="Inter"/>
              </a:rPr>
              <a:t>Moving Average Methodology</a:t>
            </a:r>
          </a:p>
          <a:p>
            <a:r>
              <a:rPr lang="en-IN" b="0" i="0" dirty="0">
                <a:solidFill>
                  <a:srgbClr val="383838"/>
                </a:solidFill>
                <a:effectLst/>
                <a:latin typeface="Inter"/>
              </a:rPr>
              <a:t>The commonly used time series method is the Moving Average. This method is slick with random short-term variations. Relatively associated with the components of time series.</a:t>
            </a:r>
          </a:p>
          <a:p>
            <a:endParaRPr lang="en-IN" b="0" i="0" dirty="0">
              <a:solidFill>
                <a:srgbClr val="383838"/>
              </a:solidFill>
              <a:effectLst/>
              <a:latin typeface="Inter"/>
            </a:endParaRPr>
          </a:p>
          <a:p>
            <a:r>
              <a:rPr lang="en-IN" b="1" i="0" dirty="0">
                <a:solidFill>
                  <a:srgbClr val="383838"/>
                </a:solidFill>
                <a:effectLst/>
                <a:latin typeface="Inter"/>
              </a:rPr>
              <a:t>The Moving Average (MA) (or) Rolling Mean: </a:t>
            </a:r>
            <a:r>
              <a:rPr lang="en-IN" b="0" i="0" dirty="0">
                <a:solidFill>
                  <a:srgbClr val="383838"/>
                </a:solidFill>
                <a:effectLst/>
                <a:latin typeface="Inter"/>
              </a:rPr>
              <a:t>The value of MA is calculated by taking average data of the time-series within k periods.</a:t>
            </a:r>
          </a:p>
          <a:p>
            <a:r>
              <a:rPr lang="en-IN" b="0" i="0" dirty="0">
                <a:solidFill>
                  <a:srgbClr val="383838"/>
                </a:solidFill>
                <a:effectLst/>
                <a:latin typeface="Inter"/>
              </a:rPr>
              <a:t>Let’s see the types of moving averages:</a:t>
            </a:r>
          </a:p>
          <a:p>
            <a:pPr>
              <a:buFont typeface="Arial" panose="020B0604020202020204" pitchFamily="34" charset="0"/>
              <a:buChar char="•"/>
            </a:pPr>
            <a:r>
              <a:rPr lang="en-IN" b="0" i="0" dirty="0">
                <a:solidFill>
                  <a:srgbClr val="383838"/>
                </a:solidFill>
                <a:effectLst/>
                <a:latin typeface="Inter"/>
              </a:rPr>
              <a:t>Simple Moving Average (SMA),</a:t>
            </a:r>
          </a:p>
          <a:p>
            <a:pPr>
              <a:buFont typeface="Arial" panose="020B0604020202020204" pitchFamily="34" charset="0"/>
              <a:buChar char="•"/>
            </a:pPr>
            <a:r>
              <a:rPr lang="en-IN" b="0" i="0" dirty="0">
                <a:solidFill>
                  <a:srgbClr val="383838"/>
                </a:solidFill>
                <a:effectLst/>
                <a:latin typeface="Inter"/>
              </a:rPr>
              <a:t>Cumulative Moving Average (CMA)</a:t>
            </a:r>
          </a:p>
          <a:p>
            <a:pPr>
              <a:buFont typeface="Arial" panose="020B0604020202020204" pitchFamily="34" charset="0"/>
              <a:buChar char="•"/>
            </a:pPr>
            <a:r>
              <a:rPr lang="en-IN" b="0" i="0" dirty="0">
                <a:solidFill>
                  <a:srgbClr val="383838"/>
                </a:solidFill>
                <a:effectLst/>
                <a:latin typeface="Inter"/>
              </a:rPr>
              <a:t>Exponential Moving Average (EMA)</a:t>
            </a:r>
          </a:p>
        </p:txBody>
      </p:sp>
    </p:spTree>
    <p:extLst>
      <p:ext uri="{BB962C8B-B14F-4D97-AF65-F5344CB8AC3E}">
        <p14:creationId xmlns:p14="http://schemas.microsoft.com/office/powerpoint/2010/main" val="2818561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F2CDE8-2571-D745-9361-56B611B20616}"/>
              </a:ext>
            </a:extLst>
          </p:cNvPr>
          <p:cNvPicPr>
            <a:picLocks noChangeAspect="1"/>
          </p:cNvPicPr>
          <p:nvPr/>
        </p:nvPicPr>
        <p:blipFill>
          <a:blip r:embed="rId2"/>
          <a:stretch>
            <a:fillRect/>
          </a:stretch>
        </p:blipFill>
        <p:spPr>
          <a:xfrm>
            <a:off x="2569029" y="2761296"/>
            <a:ext cx="5988048" cy="3932512"/>
          </a:xfrm>
          <a:prstGeom prst="rect">
            <a:avLst/>
          </a:prstGeom>
        </p:spPr>
      </p:pic>
      <p:sp>
        <p:nvSpPr>
          <p:cNvPr id="3" name="Rectangle 2">
            <a:extLst>
              <a:ext uri="{FF2B5EF4-FFF2-40B4-BE49-F238E27FC236}">
                <a16:creationId xmlns:a16="http://schemas.microsoft.com/office/drawing/2014/main" id="{6CFCD2B3-FC94-D644-8639-125A75D7F65B}"/>
              </a:ext>
            </a:extLst>
          </p:cNvPr>
          <p:cNvSpPr/>
          <p:nvPr/>
        </p:nvSpPr>
        <p:spPr>
          <a:xfrm>
            <a:off x="566057" y="544286"/>
            <a:ext cx="11125200" cy="1200329"/>
          </a:xfrm>
          <a:prstGeom prst="rect">
            <a:avLst/>
          </a:prstGeom>
        </p:spPr>
        <p:txBody>
          <a:bodyPr wrap="square">
            <a:spAutoFit/>
          </a:bodyPr>
          <a:lstStyle/>
          <a:p>
            <a:r>
              <a:rPr lang="en-IN" b="0" i="0" dirty="0">
                <a:solidFill>
                  <a:srgbClr val="383838"/>
                </a:solidFill>
                <a:effectLst/>
                <a:latin typeface="Inter"/>
              </a:rPr>
              <a:t>The Simple Moving Average (SMA) calculates the unweighted mean of the previous M or N points. We prefer selecting sliding window data points based on the amount of smoothing, as increasing the value of M or N improves smoothing but reduces accuracy.</a:t>
            </a:r>
          </a:p>
          <a:p>
            <a:r>
              <a:rPr lang="en-IN" b="0" i="0" dirty="0">
                <a:solidFill>
                  <a:srgbClr val="383838"/>
                </a:solidFill>
                <a:effectLst/>
                <a:latin typeface="Inter"/>
              </a:rPr>
              <a:t>To understand better, I will use the air temperature dataset.</a:t>
            </a:r>
          </a:p>
        </p:txBody>
      </p:sp>
    </p:spTree>
    <p:extLst>
      <p:ext uri="{BB962C8B-B14F-4D97-AF65-F5344CB8AC3E}">
        <p14:creationId xmlns:p14="http://schemas.microsoft.com/office/powerpoint/2010/main" val="19741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05048E-1808-894B-9E39-D129D11022A4}"/>
              </a:ext>
            </a:extLst>
          </p:cNvPr>
          <p:cNvPicPr>
            <a:picLocks noChangeAspect="1"/>
          </p:cNvPicPr>
          <p:nvPr/>
        </p:nvPicPr>
        <p:blipFill>
          <a:blip r:embed="rId2"/>
          <a:stretch>
            <a:fillRect/>
          </a:stretch>
        </p:blipFill>
        <p:spPr>
          <a:xfrm>
            <a:off x="2634343" y="2244094"/>
            <a:ext cx="5944507" cy="4403447"/>
          </a:xfrm>
          <a:prstGeom prst="rect">
            <a:avLst/>
          </a:prstGeom>
        </p:spPr>
      </p:pic>
      <p:sp>
        <p:nvSpPr>
          <p:cNvPr id="3" name="Rectangle 2">
            <a:extLst>
              <a:ext uri="{FF2B5EF4-FFF2-40B4-BE49-F238E27FC236}">
                <a16:creationId xmlns:a16="http://schemas.microsoft.com/office/drawing/2014/main" id="{D6998AB4-469A-AE40-BF4F-D8330ED09F9A}"/>
              </a:ext>
            </a:extLst>
          </p:cNvPr>
          <p:cNvSpPr/>
          <p:nvPr/>
        </p:nvSpPr>
        <p:spPr>
          <a:xfrm>
            <a:off x="1088571" y="522514"/>
            <a:ext cx="8055429" cy="646331"/>
          </a:xfrm>
          <a:prstGeom prst="rect">
            <a:avLst/>
          </a:prstGeom>
        </p:spPr>
        <p:txBody>
          <a:bodyPr wrap="square">
            <a:spAutoFit/>
          </a:bodyPr>
          <a:lstStyle/>
          <a:p>
            <a:r>
              <a:rPr lang="en-IN" b="0" i="0" dirty="0">
                <a:solidFill>
                  <a:srgbClr val="383838"/>
                </a:solidFill>
                <a:effectLst/>
                <a:latin typeface="Inter"/>
              </a:rPr>
              <a:t>Cumulative Moving Average (CMA)</a:t>
            </a:r>
          </a:p>
          <a:p>
            <a:r>
              <a:rPr lang="en-IN" b="0" i="0" dirty="0">
                <a:solidFill>
                  <a:srgbClr val="383838"/>
                </a:solidFill>
                <a:effectLst/>
                <a:latin typeface="Inter"/>
              </a:rPr>
              <a:t>The CMA is the unweighted mean of past values till the current time.</a:t>
            </a:r>
          </a:p>
        </p:txBody>
      </p:sp>
    </p:spTree>
    <p:extLst>
      <p:ext uri="{BB962C8B-B14F-4D97-AF65-F5344CB8AC3E}">
        <p14:creationId xmlns:p14="http://schemas.microsoft.com/office/powerpoint/2010/main" val="146210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EF902F-2D9F-0943-8E7D-7BDEFBCA3A8E}"/>
              </a:ext>
            </a:extLst>
          </p:cNvPr>
          <p:cNvSpPr/>
          <p:nvPr/>
        </p:nvSpPr>
        <p:spPr>
          <a:xfrm>
            <a:off x="182879" y="612845"/>
            <a:ext cx="11736593" cy="4524315"/>
          </a:xfrm>
          <a:prstGeom prst="rect">
            <a:avLst/>
          </a:prstGeom>
        </p:spPr>
        <p:txBody>
          <a:bodyPr wrap="square">
            <a:spAutoFit/>
          </a:bodyPr>
          <a:lstStyle/>
          <a:p>
            <a:pPr fontAlgn="base"/>
            <a:r>
              <a:rPr lang="en-IN" b="1" dirty="0">
                <a:solidFill>
                  <a:srgbClr val="273239"/>
                </a:solidFill>
                <a:latin typeface="Nunito"/>
              </a:rPr>
              <a:t>ARIMA (Autoregressive Integrated Moving Average):</a:t>
            </a:r>
          </a:p>
          <a:p>
            <a:pPr fontAlgn="base"/>
            <a:endParaRPr lang="en-IN" b="1" dirty="0">
              <a:solidFill>
                <a:srgbClr val="273239"/>
              </a:solidFill>
              <a:latin typeface="Nunito"/>
            </a:endParaRPr>
          </a:p>
          <a:p>
            <a:pPr fontAlgn="base"/>
            <a:r>
              <a:rPr lang="en-IN" dirty="0">
                <a:solidFill>
                  <a:srgbClr val="273239"/>
                </a:solidFill>
                <a:latin typeface="Nunito"/>
              </a:rPr>
              <a:t>ARIMA, is a versatile model for </a:t>
            </a:r>
            <a:r>
              <a:rPr lang="en-IN" dirty="0" err="1">
                <a:solidFill>
                  <a:srgbClr val="273239"/>
                </a:solidFill>
                <a:latin typeface="Nunito"/>
              </a:rPr>
              <a:t>analyzing</a:t>
            </a:r>
            <a:r>
              <a:rPr lang="en-IN" dirty="0">
                <a:solidFill>
                  <a:srgbClr val="273239"/>
                </a:solidFill>
                <a:latin typeface="Nunito"/>
              </a:rPr>
              <a:t> and forecasting time series data. It decomposes the data into three key components:</a:t>
            </a:r>
          </a:p>
          <a:p>
            <a:pPr fontAlgn="base"/>
            <a:endParaRPr lang="en-IN" dirty="0">
              <a:solidFill>
                <a:srgbClr val="273239"/>
              </a:solidFill>
              <a:latin typeface="Nunito"/>
            </a:endParaRPr>
          </a:p>
          <a:p>
            <a:pPr fontAlgn="base">
              <a:buFont typeface="+mj-lt"/>
              <a:buAutoNum type="arabicPeriod"/>
            </a:pPr>
            <a:r>
              <a:rPr lang="en-IN" b="1" dirty="0">
                <a:solidFill>
                  <a:srgbClr val="273239"/>
                </a:solidFill>
                <a:latin typeface="Nunito"/>
              </a:rPr>
              <a:t>Autoregression (AR):</a:t>
            </a:r>
            <a:r>
              <a:rPr lang="en-IN" dirty="0">
                <a:solidFill>
                  <a:srgbClr val="273239"/>
                </a:solidFill>
                <a:latin typeface="Nunito"/>
              </a:rPr>
              <a:t> This component captures the influence of a series’ past values on its future values. In simpler terms, AR considers how past observations (lags) affect the current value. It’s denoted as AR(p), where ‘p’ represents the number of lagged observations included in the model.</a:t>
            </a:r>
          </a:p>
          <a:p>
            <a:pPr fontAlgn="base">
              <a:buFont typeface="+mj-lt"/>
              <a:buAutoNum type="arabicPeriod"/>
            </a:pPr>
            <a:endParaRPr lang="en-IN" dirty="0">
              <a:solidFill>
                <a:srgbClr val="273239"/>
              </a:solidFill>
              <a:latin typeface="Nunito"/>
            </a:endParaRPr>
          </a:p>
          <a:p>
            <a:pPr fontAlgn="base">
              <a:buFont typeface="+mj-lt"/>
              <a:buAutoNum type="arabicPeriod" startAt="2"/>
            </a:pPr>
            <a:r>
              <a:rPr lang="en-IN" b="1" dirty="0">
                <a:solidFill>
                  <a:srgbClr val="273239"/>
                </a:solidFill>
                <a:latin typeface="Nunito"/>
              </a:rPr>
              <a:t>Differencing (I):</a:t>
            </a:r>
            <a:r>
              <a:rPr lang="en-IN" dirty="0">
                <a:solidFill>
                  <a:srgbClr val="273239"/>
                </a:solidFill>
                <a:latin typeface="Nunito"/>
              </a:rPr>
              <a:t> Stationarity is a crucial assumption for many time series analyses. Differencing involves subtracting a previous value from the current value, often required to achieve stationarity. The degree of differencing needed is denoted by I(d).</a:t>
            </a:r>
          </a:p>
          <a:p>
            <a:pPr fontAlgn="base">
              <a:buFont typeface="+mj-lt"/>
              <a:buAutoNum type="arabicPeriod" startAt="2"/>
            </a:pPr>
            <a:endParaRPr lang="en-IN" dirty="0">
              <a:solidFill>
                <a:srgbClr val="273239"/>
              </a:solidFill>
              <a:latin typeface="Nunito"/>
            </a:endParaRPr>
          </a:p>
          <a:p>
            <a:pPr fontAlgn="base">
              <a:buFont typeface="+mj-lt"/>
              <a:buAutoNum type="arabicPeriod" startAt="3"/>
            </a:pPr>
            <a:r>
              <a:rPr lang="en-IN" b="1" dirty="0">
                <a:solidFill>
                  <a:srgbClr val="273239"/>
                </a:solidFill>
                <a:latin typeface="Nunito"/>
              </a:rPr>
              <a:t>Moving Average (MA):</a:t>
            </a:r>
            <a:r>
              <a:rPr lang="en-IN" dirty="0">
                <a:solidFill>
                  <a:srgbClr val="273239"/>
                </a:solidFill>
                <a:latin typeface="Nunito"/>
              </a:rPr>
              <a:t> This component accounts for the effect of past forecast errors (residuals) on the current prediction. It considers the average of past errors (lags) to improve the forecast accuracy. MA is denoted by MA(q), where ‘q’ represents the number of lagged errors incorporated in the model.</a:t>
            </a:r>
            <a:endParaRPr lang="en-IN" b="0" i="0" dirty="0">
              <a:solidFill>
                <a:srgbClr val="273239"/>
              </a:solidFill>
              <a:effectLst/>
              <a:latin typeface="Nunito"/>
            </a:endParaRPr>
          </a:p>
        </p:txBody>
      </p:sp>
    </p:spTree>
    <p:extLst>
      <p:ext uri="{BB962C8B-B14F-4D97-AF65-F5344CB8AC3E}">
        <p14:creationId xmlns:p14="http://schemas.microsoft.com/office/powerpoint/2010/main" val="3475434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8828C8-E906-244C-886F-28BB30F5D5FA}"/>
              </a:ext>
            </a:extLst>
          </p:cNvPr>
          <p:cNvSpPr/>
          <p:nvPr/>
        </p:nvSpPr>
        <p:spPr>
          <a:xfrm>
            <a:off x="247426" y="107576"/>
            <a:ext cx="11736593" cy="3970318"/>
          </a:xfrm>
          <a:prstGeom prst="rect">
            <a:avLst/>
          </a:prstGeom>
        </p:spPr>
        <p:txBody>
          <a:bodyPr wrap="square">
            <a:spAutoFit/>
          </a:bodyPr>
          <a:lstStyle/>
          <a:p>
            <a:pPr fontAlgn="base"/>
            <a:r>
              <a:rPr lang="en-IN" b="1" dirty="0">
                <a:solidFill>
                  <a:srgbClr val="273239"/>
                </a:solidFill>
                <a:latin typeface="Nunito"/>
              </a:rPr>
              <a:t>SARIMA(Seasonal Autoregressive Integrated Moving Average)</a:t>
            </a:r>
          </a:p>
          <a:p>
            <a:pPr fontAlgn="base"/>
            <a:endParaRPr lang="en-IN" b="1" dirty="0">
              <a:solidFill>
                <a:srgbClr val="273239"/>
              </a:solidFill>
              <a:latin typeface="Nunito"/>
            </a:endParaRPr>
          </a:p>
          <a:p>
            <a:pPr fontAlgn="base"/>
            <a:r>
              <a:rPr lang="en-IN" u="sng" dirty="0">
                <a:solidFill>
                  <a:srgbClr val="273239"/>
                </a:solidFill>
                <a:latin typeface="Nunito"/>
                <a:hlinkClick r:id="rId2"/>
              </a:rPr>
              <a:t>SARIMA (Seasonal ARIMA)</a:t>
            </a:r>
            <a:r>
              <a:rPr lang="en-IN" dirty="0">
                <a:solidFill>
                  <a:srgbClr val="273239"/>
                </a:solidFill>
                <a:latin typeface="Nunito"/>
              </a:rPr>
              <a:t> builds upon ARIMA’s strengths by incorporating an additional dimension: seasonality. This is particularly beneficial for data exhibiting recurring patterns at fixed intervals, such as monthly sales data with holiday spikes. Here’s how SARIMA tackles seasonality:</a:t>
            </a:r>
          </a:p>
          <a:p>
            <a:pPr fontAlgn="base"/>
            <a:endParaRPr lang="en-IN" dirty="0">
              <a:solidFill>
                <a:srgbClr val="273239"/>
              </a:solidFill>
              <a:latin typeface="Nunito"/>
            </a:endParaRPr>
          </a:p>
          <a:p>
            <a:pPr fontAlgn="base">
              <a:buFont typeface="+mj-lt"/>
              <a:buAutoNum type="arabicPeriod"/>
            </a:pPr>
            <a:r>
              <a:rPr lang="en-IN" b="1" dirty="0">
                <a:solidFill>
                  <a:srgbClr val="273239"/>
                </a:solidFill>
                <a:latin typeface="Nunito"/>
              </a:rPr>
              <a:t>Seasonal Autoregression (SAR):</a:t>
            </a:r>
            <a:r>
              <a:rPr lang="en-IN" dirty="0">
                <a:solidFill>
                  <a:srgbClr val="273239"/>
                </a:solidFill>
                <a:latin typeface="Nunito"/>
              </a:rPr>
              <a:t> Similar to AR, SAR considers the influence of past seasonal values on the current value. It captures the impact of past seasonal patterns on future forecasts.</a:t>
            </a:r>
          </a:p>
          <a:p>
            <a:pPr fontAlgn="base"/>
            <a:endParaRPr lang="en-IN" dirty="0">
              <a:solidFill>
                <a:srgbClr val="273239"/>
              </a:solidFill>
              <a:latin typeface="Nunito"/>
            </a:endParaRPr>
          </a:p>
          <a:p>
            <a:pPr fontAlgn="base">
              <a:buFont typeface="+mj-lt"/>
              <a:buAutoNum type="arabicPeriod" startAt="2"/>
            </a:pPr>
            <a:r>
              <a:rPr lang="en-IN" b="1" dirty="0">
                <a:solidFill>
                  <a:srgbClr val="273239"/>
                </a:solidFill>
                <a:latin typeface="Nunito"/>
              </a:rPr>
              <a:t>Seasonal Differencing (SI):</a:t>
            </a:r>
            <a:r>
              <a:rPr lang="en-IN" dirty="0">
                <a:solidFill>
                  <a:srgbClr val="273239"/>
                </a:solidFill>
                <a:latin typeface="Nunito"/>
              </a:rPr>
              <a:t> Analogous to differencing, seasonal differencing focuses on removing seasonal patterns from the data to achieve stationarity.</a:t>
            </a:r>
          </a:p>
          <a:p>
            <a:pPr fontAlgn="base">
              <a:buFont typeface="+mj-lt"/>
              <a:buAutoNum type="arabicPeriod" startAt="2"/>
            </a:pPr>
            <a:endParaRPr lang="en-IN" dirty="0">
              <a:solidFill>
                <a:srgbClr val="273239"/>
              </a:solidFill>
              <a:latin typeface="Nunito"/>
            </a:endParaRPr>
          </a:p>
          <a:p>
            <a:pPr fontAlgn="base">
              <a:buFont typeface="+mj-lt"/>
              <a:buAutoNum type="arabicPeriod" startAt="3"/>
            </a:pPr>
            <a:r>
              <a:rPr lang="en-IN" b="1" dirty="0">
                <a:solidFill>
                  <a:srgbClr val="273239"/>
                </a:solidFill>
                <a:latin typeface="Nunito"/>
              </a:rPr>
              <a:t>Seasonal Moving Average (SMA):</a:t>
            </a:r>
            <a:r>
              <a:rPr lang="en-IN" dirty="0">
                <a:solidFill>
                  <a:srgbClr val="273239"/>
                </a:solidFill>
                <a:latin typeface="Nunito"/>
              </a:rPr>
              <a:t> This component incorporates the influence of past seasonal forecast errors into the current prediction, similar to the moving average component in ARIMA.</a:t>
            </a:r>
            <a:endParaRPr lang="en-IN" b="0" i="0" dirty="0">
              <a:solidFill>
                <a:srgbClr val="273239"/>
              </a:solidFill>
              <a:effectLst/>
              <a:latin typeface="Nunito"/>
            </a:endParaRPr>
          </a:p>
        </p:txBody>
      </p:sp>
    </p:spTree>
    <p:extLst>
      <p:ext uri="{BB962C8B-B14F-4D97-AF65-F5344CB8AC3E}">
        <p14:creationId xmlns:p14="http://schemas.microsoft.com/office/powerpoint/2010/main" val="90010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DE052C-7AC2-334D-891F-EE9AD306B5B7}"/>
              </a:ext>
            </a:extLst>
          </p:cNvPr>
          <p:cNvSpPr/>
          <p:nvPr/>
        </p:nvSpPr>
        <p:spPr>
          <a:xfrm>
            <a:off x="516367" y="172122"/>
            <a:ext cx="11510682" cy="5909310"/>
          </a:xfrm>
          <a:prstGeom prst="rect">
            <a:avLst/>
          </a:prstGeom>
        </p:spPr>
        <p:txBody>
          <a:bodyPr wrap="square">
            <a:spAutoFit/>
          </a:bodyPr>
          <a:lstStyle/>
          <a:p>
            <a:pPr fontAlgn="base"/>
            <a:r>
              <a:rPr lang="en-IN" b="1" dirty="0">
                <a:solidFill>
                  <a:srgbClr val="273239"/>
                </a:solidFill>
                <a:latin typeface="Nunito"/>
              </a:rPr>
              <a:t>Use-Cases</a:t>
            </a:r>
          </a:p>
          <a:p>
            <a:pPr fontAlgn="base"/>
            <a:endParaRPr lang="en-IN" b="1" dirty="0">
              <a:solidFill>
                <a:srgbClr val="273239"/>
              </a:solidFill>
              <a:latin typeface="Nunito"/>
            </a:endParaRPr>
          </a:p>
          <a:p>
            <a:pPr fontAlgn="base"/>
            <a:r>
              <a:rPr lang="en-IN" b="1" dirty="0">
                <a:solidFill>
                  <a:srgbClr val="273239"/>
                </a:solidFill>
                <a:latin typeface="Nunito"/>
              </a:rPr>
              <a:t>ARIMA:</a:t>
            </a:r>
          </a:p>
          <a:p>
            <a:pPr fontAlgn="base"/>
            <a:endParaRPr lang="en-IN" b="1"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Financial Forecasting</a:t>
            </a:r>
            <a:r>
              <a:rPr lang="en-IN" dirty="0">
                <a:solidFill>
                  <a:srgbClr val="273239"/>
                </a:solidFill>
                <a:latin typeface="Nunito"/>
              </a:rPr>
              <a:t>: ARIMA models are widely used in finance for forecasting stock prices, currency exchange rates, and other financial metrics. Traders and investors rely on ARIMA to make informed decisions about buying and selling securities based on historical price trends.</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Demand Forecasting:</a:t>
            </a:r>
            <a:r>
              <a:rPr lang="en-IN" dirty="0">
                <a:solidFill>
                  <a:srgbClr val="273239"/>
                </a:solidFill>
                <a:latin typeface="Nunito"/>
              </a:rPr>
              <a:t> ARIMA is employed in various industries, including retail, manufacturing, and logistics, to forecast demand for products or services. Companies use ARIMA to optimize inventory management, production planning, and resource allocation based on anticipated demand fluctuations.</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Economic Analysis</a:t>
            </a:r>
            <a:r>
              <a:rPr lang="en-IN" dirty="0">
                <a:solidFill>
                  <a:srgbClr val="273239"/>
                </a:solidFill>
                <a:latin typeface="Nunito"/>
              </a:rPr>
              <a:t>: ARIMA models are utilized by economists and policymakers to </a:t>
            </a:r>
            <a:r>
              <a:rPr lang="en-IN" dirty="0" err="1">
                <a:solidFill>
                  <a:srgbClr val="273239"/>
                </a:solidFill>
                <a:latin typeface="Nunito"/>
              </a:rPr>
              <a:t>analyze</a:t>
            </a:r>
            <a:r>
              <a:rPr lang="en-IN" dirty="0">
                <a:solidFill>
                  <a:srgbClr val="273239"/>
                </a:solidFill>
                <a:latin typeface="Nunito"/>
              </a:rPr>
              <a:t> and forecast economic indicators such as GDP growth, inflation rates, and unemployment rates. These forecasts inform monetary and fiscal policies, business strategies, and investment decisions.</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Traffic and Transportation Management</a:t>
            </a:r>
            <a:r>
              <a:rPr lang="en-IN" dirty="0">
                <a:solidFill>
                  <a:srgbClr val="273239"/>
                </a:solidFill>
                <a:latin typeface="Nunito"/>
              </a:rPr>
              <a:t>: ARIMA models can be applied to </a:t>
            </a:r>
            <a:r>
              <a:rPr lang="en-IN" dirty="0" err="1">
                <a:solidFill>
                  <a:srgbClr val="273239"/>
                </a:solidFill>
                <a:latin typeface="Nunito"/>
              </a:rPr>
              <a:t>analyze</a:t>
            </a:r>
            <a:r>
              <a:rPr lang="en-IN" dirty="0">
                <a:solidFill>
                  <a:srgbClr val="273239"/>
                </a:solidFill>
                <a:latin typeface="Nunito"/>
              </a:rPr>
              <a:t> and predict traffic patterns, public transportation ridership, and travel demand. Urban planners and transportation authorities use ARIMA forecasts to optimize traffic flow, plan infrastructure projects, and enhance public transit services.</a:t>
            </a:r>
          </a:p>
          <a:p>
            <a:br>
              <a:rPr lang="en-IN" dirty="0"/>
            </a:br>
            <a:endParaRPr lang="en-US" dirty="0"/>
          </a:p>
        </p:txBody>
      </p:sp>
    </p:spTree>
    <p:extLst>
      <p:ext uri="{BB962C8B-B14F-4D97-AF65-F5344CB8AC3E}">
        <p14:creationId xmlns:p14="http://schemas.microsoft.com/office/powerpoint/2010/main" val="278790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51ACC7-DCF2-324F-A751-1E82627E2376}"/>
              </a:ext>
            </a:extLst>
          </p:cNvPr>
          <p:cNvSpPr/>
          <p:nvPr/>
        </p:nvSpPr>
        <p:spPr>
          <a:xfrm>
            <a:off x="236668" y="-79653"/>
            <a:ext cx="11822654" cy="5078313"/>
          </a:xfrm>
          <a:prstGeom prst="rect">
            <a:avLst/>
          </a:prstGeom>
        </p:spPr>
        <p:txBody>
          <a:bodyPr wrap="square">
            <a:spAutoFit/>
          </a:bodyPr>
          <a:lstStyle/>
          <a:p>
            <a:pPr fontAlgn="base"/>
            <a:endParaRPr lang="en-IN" b="1" dirty="0">
              <a:solidFill>
                <a:srgbClr val="273239"/>
              </a:solidFill>
              <a:latin typeface="Nunito"/>
            </a:endParaRPr>
          </a:p>
          <a:p>
            <a:pPr fontAlgn="base"/>
            <a:r>
              <a:rPr lang="en-IN" b="1" dirty="0">
                <a:solidFill>
                  <a:srgbClr val="273239"/>
                </a:solidFill>
                <a:latin typeface="Nunito"/>
              </a:rPr>
              <a:t>SARIMA:</a:t>
            </a:r>
          </a:p>
          <a:p>
            <a:pPr fontAlgn="base"/>
            <a:endParaRPr lang="en-IN" b="1"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Retail Sales Forecasting</a:t>
            </a:r>
            <a:r>
              <a:rPr lang="en-IN" dirty="0">
                <a:solidFill>
                  <a:srgbClr val="273239"/>
                </a:solidFill>
                <a:latin typeface="Nunito"/>
              </a:rPr>
              <a:t>: SARIMA models are commonly used in retail to forecast sales of seasonal products, such as clothing, electronics, and holiday merchandise. Retailers leverage SARIMA forecasts to optimize inventory levels, plan promotions, and allocate resources effectively throughout the year.</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Energy Consumption Prediction</a:t>
            </a:r>
            <a:r>
              <a:rPr lang="en-IN" dirty="0">
                <a:solidFill>
                  <a:srgbClr val="273239"/>
                </a:solidFill>
                <a:latin typeface="Nunito"/>
              </a:rPr>
              <a:t>: SARIMA is employed in the energy sector to forecast electricity demand, fuel consumption, and renewable energy generation. Utilities and energy providers use SARIMA models to optimize energy production, distribution, and pricing strategies, especially in regions with distinct seasonal variations in energy demand.</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Weather Forecasting</a:t>
            </a:r>
            <a:r>
              <a:rPr lang="en-IN" dirty="0">
                <a:solidFill>
                  <a:srgbClr val="273239"/>
                </a:solidFill>
                <a:latin typeface="Nunito"/>
              </a:rPr>
              <a:t>: SARIMA models are utilized by meteorologists and climate scientists to forecast seasonal weather patterns, including temperature, precipitation, and atmospheric conditions. SARIMA forecasts help in planning agricultural activities, managing natural disasters, and mitigating the impacts of extreme weather events.</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Hospitality and Tourism</a:t>
            </a:r>
            <a:r>
              <a:rPr lang="en-IN" dirty="0">
                <a:solidFill>
                  <a:srgbClr val="273239"/>
                </a:solidFill>
                <a:latin typeface="Nunito"/>
              </a:rPr>
              <a:t>: SARIMA is applied in the hospitality and tourism industry to predict seasonal fluctuations in hotel occupancy rates, airline passenger traffic, and tourist arrivals. Hotels, airlines, and travel agencies use SARIMA forecasts to adjust pricing, marketing campaigns, and capacity planning based on anticipated demand patterns.</a:t>
            </a:r>
          </a:p>
        </p:txBody>
      </p:sp>
    </p:spTree>
    <p:extLst>
      <p:ext uri="{BB962C8B-B14F-4D97-AF65-F5344CB8AC3E}">
        <p14:creationId xmlns:p14="http://schemas.microsoft.com/office/powerpoint/2010/main" val="3238128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278E0E-3F55-ED47-8F08-705A80365401}"/>
              </a:ext>
            </a:extLst>
          </p:cNvPr>
          <p:cNvSpPr/>
          <p:nvPr/>
        </p:nvSpPr>
        <p:spPr>
          <a:xfrm>
            <a:off x="457199" y="197346"/>
            <a:ext cx="11560629" cy="4801314"/>
          </a:xfrm>
          <a:prstGeom prst="rect">
            <a:avLst/>
          </a:prstGeom>
        </p:spPr>
        <p:txBody>
          <a:bodyPr wrap="square">
            <a:spAutoFit/>
          </a:bodyPr>
          <a:lstStyle/>
          <a:p>
            <a:pPr fontAlgn="base"/>
            <a:r>
              <a:rPr lang="en-IN" b="1" dirty="0">
                <a:solidFill>
                  <a:srgbClr val="273239"/>
                </a:solidFill>
                <a:latin typeface="Nunito"/>
              </a:rPr>
              <a:t>When to use : ARIMA and  SARIMA</a:t>
            </a:r>
          </a:p>
          <a:p>
            <a:pPr fontAlgn="base"/>
            <a:endParaRPr lang="en-IN" b="1"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Use ARIMA if:</a:t>
            </a:r>
          </a:p>
          <a:p>
            <a:pPr fontAlgn="base">
              <a:buFont typeface="Arial" panose="020B0604020202020204" pitchFamily="34" charset="0"/>
              <a:buChar char="•"/>
            </a:pPr>
            <a:endParaRPr lang="en-IN" dirty="0">
              <a:solidFill>
                <a:srgbClr val="273239"/>
              </a:solidFill>
              <a:latin typeface="Nunito"/>
            </a:endParaRPr>
          </a:p>
          <a:p>
            <a:pPr marL="742950" lvl="1" indent="-285750" fontAlgn="base">
              <a:buFont typeface="Arial" panose="020B0604020202020204" pitchFamily="34" charset="0"/>
              <a:buChar char="•"/>
            </a:pPr>
            <a:r>
              <a:rPr lang="en-IN" dirty="0">
                <a:solidFill>
                  <a:srgbClr val="273239"/>
                </a:solidFill>
                <a:latin typeface="Nunito"/>
              </a:rPr>
              <a:t>Your data has </a:t>
            </a:r>
            <a:r>
              <a:rPr lang="en-IN" b="1" dirty="0">
                <a:solidFill>
                  <a:srgbClr val="273239"/>
                </a:solidFill>
                <a:latin typeface="Nunito"/>
              </a:rPr>
              <a:t>no seasonality</a:t>
            </a:r>
            <a:r>
              <a:rPr lang="en-IN" dirty="0">
                <a:solidFill>
                  <a:srgbClr val="273239"/>
                </a:solidFill>
                <a:latin typeface="Nunito"/>
              </a:rPr>
              <a:t> or very weak seasonal patterns.</a:t>
            </a:r>
          </a:p>
          <a:p>
            <a:pPr marL="742950" lvl="1" indent="-285750" fontAlgn="base">
              <a:buFont typeface="Arial" panose="020B0604020202020204" pitchFamily="34" charset="0"/>
              <a:buChar char="•"/>
            </a:pPr>
            <a:r>
              <a:rPr lang="en-IN" dirty="0">
                <a:solidFill>
                  <a:srgbClr val="273239"/>
                </a:solidFill>
                <a:latin typeface="Nunito"/>
              </a:rPr>
              <a:t>Model interpretability is a priority. ARIMA’s simplicity makes it easier to understand the factors influencing forecasts.</a:t>
            </a:r>
          </a:p>
          <a:p>
            <a:pPr marL="742950" lvl="1" indent="-285750" fontAlgn="base">
              <a:buFont typeface="Arial" panose="020B0604020202020204" pitchFamily="34" charset="0"/>
              <a:buChar char="•"/>
            </a:pPr>
            <a:r>
              <a:rPr lang="en-IN" dirty="0">
                <a:solidFill>
                  <a:srgbClr val="273239"/>
                </a:solidFill>
                <a:latin typeface="Nunito"/>
              </a:rPr>
              <a:t>You’re dealing with </a:t>
            </a:r>
            <a:r>
              <a:rPr lang="en-IN" b="1" dirty="0">
                <a:solidFill>
                  <a:srgbClr val="273239"/>
                </a:solidFill>
                <a:latin typeface="Nunito"/>
              </a:rPr>
              <a:t>limited data</a:t>
            </a:r>
            <a:r>
              <a:rPr lang="en-IN" dirty="0">
                <a:solidFill>
                  <a:srgbClr val="273239"/>
                </a:solidFill>
                <a:latin typeface="Nunito"/>
              </a:rPr>
              <a:t>. ARIMA’s fewer parameters can be advantageous in such cases.</a:t>
            </a:r>
          </a:p>
          <a:p>
            <a:pPr marL="742950" lvl="1" indent="-285750"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Use SARIMA if:</a:t>
            </a:r>
          </a:p>
          <a:p>
            <a:pPr fontAlgn="base">
              <a:buFont typeface="Arial" panose="020B0604020202020204" pitchFamily="34" charset="0"/>
              <a:buChar char="•"/>
            </a:pPr>
            <a:endParaRPr lang="en-IN" dirty="0">
              <a:solidFill>
                <a:srgbClr val="273239"/>
              </a:solidFill>
              <a:latin typeface="Nunito"/>
            </a:endParaRPr>
          </a:p>
          <a:p>
            <a:pPr marL="742950" lvl="1" indent="-285750" fontAlgn="base">
              <a:buFont typeface="Arial" panose="020B0604020202020204" pitchFamily="34" charset="0"/>
              <a:buChar char="•"/>
            </a:pPr>
            <a:r>
              <a:rPr lang="en-IN" dirty="0">
                <a:solidFill>
                  <a:srgbClr val="273239"/>
                </a:solidFill>
                <a:latin typeface="Nunito"/>
              </a:rPr>
              <a:t>Your data exhibits </a:t>
            </a:r>
            <a:r>
              <a:rPr lang="en-IN" b="1" dirty="0">
                <a:solidFill>
                  <a:srgbClr val="273239"/>
                </a:solidFill>
                <a:latin typeface="Nunito"/>
              </a:rPr>
              <a:t>strong seasonality</a:t>
            </a:r>
            <a:r>
              <a:rPr lang="en-IN" dirty="0">
                <a:solidFill>
                  <a:srgbClr val="273239"/>
                </a:solidFill>
                <a:latin typeface="Nunito"/>
              </a:rPr>
              <a:t>, like monthly sales figures with holiday spikes or quarterly customer churn.</a:t>
            </a:r>
          </a:p>
          <a:p>
            <a:pPr marL="742950" lvl="1" indent="-285750" fontAlgn="base">
              <a:buFont typeface="Arial" panose="020B0604020202020204" pitchFamily="34" charset="0"/>
              <a:buChar char="•"/>
            </a:pPr>
            <a:r>
              <a:rPr lang="en-IN" dirty="0">
                <a:solidFill>
                  <a:srgbClr val="273239"/>
                </a:solidFill>
                <a:latin typeface="Nunito"/>
              </a:rPr>
              <a:t>You have a </a:t>
            </a:r>
            <a:r>
              <a:rPr lang="en-IN" b="1" dirty="0">
                <a:solidFill>
                  <a:srgbClr val="273239"/>
                </a:solidFill>
                <a:latin typeface="Nunito"/>
              </a:rPr>
              <a:t>large dataset</a:t>
            </a:r>
            <a:r>
              <a:rPr lang="en-IN" dirty="0">
                <a:solidFill>
                  <a:srgbClr val="273239"/>
                </a:solidFill>
                <a:latin typeface="Nunito"/>
              </a:rPr>
              <a:t> that captures multiple seasonal cycles. SARIMA’s ability to handle seasonality becomes more pronounced with more data.</a:t>
            </a:r>
          </a:p>
          <a:p>
            <a:pPr marL="742950" lvl="1" indent="-285750" fontAlgn="base">
              <a:buFont typeface="Arial" panose="020B0604020202020204" pitchFamily="34" charset="0"/>
              <a:buChar char="•"/>
            </a:pPr>
            <a:r>
              <a:rPr lang="en-IN" dirty="0">
                <a:solidFill>
                  <a:srgbClr val="273239"/>
                </a:solidFill>
                <a:latin typeface="Nunito"/>
              </a:rPr>
              <a:t>Forecast accuracy is your main concern. SARIMA generally leads to more accurate predictions for seasonal data.</a:t>
            </a:r>
          </a:p>
          <a:p>
            <a:br>
              <a:rPr lang="en-IN" dirty="0"/>
            </a:br>
            <a:endParaRPr lang="en-US" dirty="0"/>
          </a:p>
        </p:txBody>
      </p:sp>
    </p:spTree>
    <p:extLst>
      <p:ext uri="{BB962C8B-B14F-4D97-AF65-F5344CB8AC3E}">
        <p14:creationId xmlns:p14="http://schemas.microsoft.com/office/powerpoint/2010/main" val="1033443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CDA348-C368-8E4A-ABFF-A42D9A6C3331}"/>
              </a:ext>
            </a:extLst>
          </p:cNvPr>
          <p:cNvSpPr/>
          <p:nvPr/>
        </p:nvSpPr>
        <p:spPr>
          <a:xfrm>
            <a:off x="398033" y="335846"/>
            <a:ext cx="11585986" cy="5909310"/>
          </a:xfrm>
          <a:prstGeom prst="rect">
            <a:avLst/>
          </a:prstGeom>
        </p:spPr>
        <p:txBody>
          <a:bodyPr wrap="square">
            <a:spAutoFit/>
          </a:bodyPr>
          <a:lstStyle/>
          <a:p>
            <a:pPr fontAlgn="base"/>
            <a:r>
              <a:rPr lang="en-IN" b="1" dirty="0">
                <a:solidFill>
                  <a:srgbClr val="273239"/>
                </a:solidFill>
                <a:latin typeface="Nunito"/>
              </a:rPr>
              <a:t>Advantages of SARIMA</a:t>
            </a:r>
          </a:p>
          <a:p>
            <a:pPr fontAlgn="base"/>
            <a:endParaRPr lang="en-IN" b="1"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Seasonal </a:t>
            </a:r>
            <a:r>
              <a:rPr lang="en-IN" b="1" dirty="0" err="1">
                <a:solidFill>
                  <a:srgbClr val="273239"/>
                </a:solidFill>
                <a:latin typeface="Nunito"/>
              </a:rPr>
              <a:t>Modeling</a:t>
            </a:r>
            <a:r>
              <a:rPr lang="en-IN" b="1" dirty="0">
                <a:solidFill>
                  <a:srgbClr val="273239"/>
                </a:solidFill>
                <a:latin typeface="Nunito"/>
              </a:rPr>
              <a:t>:</a:t>
            </a:r>
            <a:r>
              <a:rPr lang="en-IN" dirty="0">
                <a:solidFill>
                  <a:srgbClr val="273239"/>
                </a:solidFill>
                <a:latin typeface="Nunito"/>
              </a:rPr>
              <a:t> SARIMA extends ARIMA by incorporating seasonal components, allowing it to capture and forecast seasonal patterns in time series data more effectively.</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Improved Accuracy:</a:t>
            </a:r>
            <a:r>
              <a:rPr lang="en-IN" dirty="0">
                <a:solidFill>
                  <a:srgbClr val="273239"/>
                </a:solidFill>
                <a:latin typeface="Nunito"/>
              </a:rPr>
              <a:t> By accounting for seasonal variations, SARIMA models can provide more accurate forecasts for datasets with prominent seasonal fluctuations.</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Long-Term Forecasting: </a:t>
            </a:r>
            <a:r>
              <a:rPr lang="en-IN" dirty="0">
                <a:solidFill>
                  <a:srgbClr val="273239"/>
                </a:solidFill>
                <a:latin typeface="Nunito"/>
              </a:rPr>
              <a:t>SARIMA is well-suited for long-term forecasting tasks where seasonal trends play a significant role, such as sales forecasting for seasonal products.</a:t>
            </a:r>
          </a:p>
          <a:p>
            <a:pPr fontAlgn="base">
              <a:buFont typeface="Arial" panose="020B0604020202020204" pitchFamily="34" charset="0"/>
              <a:buChar char="•"/>
            </a:pPr>
            <a:endParaRPr lang="en-IN" dirty="0">
              <a:solidFill>
                <a:srgbClr val="273239"/>
              </a:solidFill>
              <a:latin typeface="Nunito"/>
            </a:endParaRPr>
          </a:p>
          <a:p>
            <a:pPr fontAlgn="base"/>
            <a:r>
              <a:rPr lang="en-IN" b="1" dirty="0">
                <a:solidFill>
                  <a:srgbClr val="273239"/>
                </a:solidFill>
                <a:latin typeface="Nunito"/>
              </a:rPr>
              <a:t>Disadvantages of SARIMA</a:t>
            </a:r>
          </a:p>
          <a:p>
            <a:pPr fontAlgn="base"/>
            <a:endParaRPr lang="en-IN" b="1"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Complexity:</a:t>
            </a:r>
            <a:r>
              <a:rPr lang="en-IN" dirty="0">
                <a:solidFill>
                  <a:srgbClr val="273239"/>
                </a:solidFill>
                <a:latin typeface="Nunito"/>
              </a:rPr>
              <a:t> SARIMA models are more complex than traditional ARIMA models due to the inclusion of seasonal parameters, which may require additional expertise to implement and interpret accurately.</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Data Requirements: </a:t>
            </a:r>
            <a:r>
              <a:rPr lang="en-IN" dirty="0">
                <a:solidFill>
                  <a:srgbClr val="273239"/>
                </a:solidFill>
                <a:latin typeface="Nunito"/>
              </a:rPr>
              <a:t>SARIMA models require sufficiently long and detailed time series data to estimate the seasonal parameters accurately. Inadequate data may lead to unreliable forecasts.</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Risk of Overfitting:</a:t>
            </a:r>
            <a:r>
              <a:rPr lang="en-IN" dirty="0">
                <a:solidFill>
                  <a:srgbClr val="273239"/>
                </a:solidFill>
                <a:latin typeface="Nunito"/>
              </a:rPr>
              <a:t> SARIMA models with numerous seasonal parameters run the risk of overfitting, especially when applied to datasets with limited observations or noisy data.</a:t>
            </a:r>
            <a:endParaRPr lang="en-IN" b="0" i="0" dirty="0">
              <a:solidFill>
                <a:srgbClr val="273239"/>
              </a:solidFill>
              <a:effectLst/>
              <a:latin typeface="Nunito"/>
            </a:endParaRPr>
          </a:p>
        </p:txBody>
      </p:sp>
    </p:spTree>
    <p:extLst>
      <p:ext uri="{BB962C8B-B14F-4D97-AF65-F5344CB8AC3E}">
        <p14:creationId xmlns:p14="http://schemas.microsoft.com/office/powerpoint/2010/main" val="9363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59C3AC-B879-CE47-8B08-02267E65A95B}"/>
              </a:ext>
            </a:extLst>
          </p:cNvPr>
          <p:cNvSpPr/>
          <p:nvPr/>
        </p:nvSpPr>
        <p:spPr>
          <a:xfrm>
            <a:off x="522514" y="197346"/>
            <a:ext cx="11669486" cy="5909310"/>
          </a:xfrm>
          <a:prstGeom prst="rect">
            <a:avLst/>
          </a:prstGeom>
        </p:spPr>
        <p:txBody>
          <a:bodyPr wrap="square">
            <a:spAutoFit/>
          </a:bodyPr>
          <a:lstStyle/>
          <a:p>
            <a:pPr fontAlgn="base"/>
            <a:r>
              <a:rPr lang="en-IN" b="1" dirty="0">
                <a:solidFill>
                  <a:srgbClr val="273239"/>
                </a:solidFill>
                <a:latin typeface="Nunito"/>
              </a:rPr>
              <a:t>Advantages of ARIMA</a:t>
            </a:r>
          </a:p>
          <a:p>
            <a:pPr fontAlgn="base"/>
            <a:endParaRPr lang="en-IN" b="1"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Simplicity: </a:t>
            </a:r>
            <a:r>
              <a:rPr lang="en-IN" dirty="0">
                <a:solidFill>
                  <a:srgbClr val="273239"/>
                </a:solidFill>
                <a:latin typeface="Nunito"/>
              </a:rPr>
              <a:t>ARIMA is relatively simple to understand and implement, making it accessible to users with basic knowledge of time series analysis.</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Versatility:</a:t>
            </a:r>
            <a:r>
              <a:rPr lang="en-IN" dirty="0">
                <a:solidFill>
                  <a:srgbClr val="273239"/>
                </a:solidFill>
                <a:latin typeface="Nunito"/>
              </a:rPr>
              <a:t> It can handle a wide range of time series data, including stationary and non-stationary series, making it applicable in various domains.</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Interpretability: </a:t>
            </a:r>
            <a:r>
              <a:rPr lang="en-IN" dirty="0">
                <a:solidFill>
                  <a:srgbClr val="273239"/>
                </a:solidFill>
                <a:latin typeface="Nunito"/>
              </a:rPr>
              <a:t>The parameters of ARIMA models (e.g., autoregressive coefficients, moving average coefficients) can provide insights into the underlying dynamics of the time series.</a:t>
            </a:r>
          </a:p>
          <a:p>
            <a:pPr fontAlgn="base">
              <a:buFont typeface="Arial" panose="020B0604020202020204" pitchFamily="34" charset="0"/>
              <a:buChar char="•"/>
            </a:pPr>
            <a:endParaRPr lang="en-IN" dirty="0">
              <a:solidFill>
                <a:srgbClr val="273239"/>
              </a:solidFill>
              <a:latin typeface="Nunito"/>
            </a:endParaRPr>
          </a:p>
          <a:p>
            <a:pPr fontAlgn="base"/>
            <a:r>
              <a:rPr lang="en-IN" b="1" dirty="0">
                <a:solidFill>
                  <a:srgbClr val="273239"/>
                </a:solidFill>
                <a:latin typeface="Nunito"/>
              </a:rPr>
              <a:t>Disadvantages of ARIMA</a:t>
            </a:r>
          </a:p>
          <a:p>
            <a:pPr fontAlgn="base"/>
            <a:endParaRPr lang="en-IN" b="1"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Assumption of Linearity: </a:t>
            </a:r>
            <a:r>
              <a:rPr lang="en-IN" dirty="0">
                <a:solidFill>
                  <a:srgbClr val="273239"/>
                </a:solidFill>
                <a:latin typeface="Nunito"/>
              </a:rPr>
              <a:t>ARIMA assumes that the relationship between the observations and their lagged values is linear, which may not always hold true in real-world scenarios.</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Limited Handling of Seasonality:</a:t>
            </a:r>
            <a:r>
              <a:rPr lang="en-IN" dirty="0">
                <a:solidFill>
                  <a:srgbClr val="273239"/>
                </a:solidFill>
                <a:latin typeface="Nunito"/>
              </a:rPr>
              <a:t> ARIMA models are not explicitly designed to capture seasonal patterns in the data, which can lead to inaccuracies in forecasting for datasets with significant seasonal </a:t>
            </a:r>
            <a:r>
              <a:rPr lang="en-IN">
                <a:solidFill>
                  <a:srgbClr val="273239"/>
                </a:solidFill>
                <a:latin typeface="Nunito"/>
              </a:rPr>
              <a:t>variations.</a:t>
            </a:r>
          </a:p>
          <a:p>
            <a:pPr fontAlgn="base">
              <a:buFont typeface="Arial" panose="020B0604020202020204" pitchFamily="34" charset="0"/>
              <a:buChar char="•"/>
            </a:pPr>
            <a:endParaRPr lang="en-IN" dirty="0">
              <a:solidFill>
                <a:srgbClr val="273239"/>
              </a:solidFill>
              <a:latin typeface="Nunito"/>
            </a:endParaRPr>
          </a:p>
          <a:p>
            <a:pPr fontAlgn="base">
              <a:buFont typeface="Arial" panose="020B0604020202020204" pitchFamily="34" charset="0"/>
              <a:buChar char="•"/>
            </a:pPr>
            <a:r>
              <a:rPr lang="en-IN" b="1" dirty="0">
                <a:solidFill>
                  <a:srgbClr val="273239"/>
                </a:solidFill>
                <a:latin typeface="Nunito"/>
              </a:rPr>
              <a:t>Parameter Selection:</a:t>
            </a:r>
            <a:r>
              <a:rPr lang="en-IN" dirty="0">
                <a:solidFill>
                  <a:srgbClr val="273239"/>
                </a:solidFill>
                <a:latin typeface="Nunito"/>
              </a:rPr>
              <a:t> Determining the appropriate values for the ARIMA parameters (p, d, q) often requires experimentation and can be challenging, particularly for users without extensive experience in time series analysis.</a:t>
            </a:r>
            <a:endParaRPr lang="en-IN" b="0" i="0" dirty="0">
              <a:solidFill>
                <a:srgbClr val="273239"/>
              </a:solidFill>
              <a:effectLst/>
              <a:latin typeface="Nunito"/>
            </a:endParaRPr>
          </a:p>
        </p:txBody>
      </p:sp>
    </p:spTree>
    <p:extLst>
      <p:ext uri="{BB962C8B-B14F-4D97-AF65-F5344CB8AC3E}">
        <p14:creationId xmlns:p14="http://schemas.microsoft.com/office/powerpoint/2010/main" val="232861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07BDBE-CCC6-CD4A-A447-9E2933FF1BF7}"/>
              </a:ext>
            </a:extLst>
          </p:cNvPr>
          <p:cNvSpPr/>
          <p:nvPr/>
        </p:nvSpPr>
        <p:spPr>
          <a:xfrm>
            <a:off x="1023257" y="500744"/>
            <a:ext cx="10668000" cy="3416320"/>
          </a:xfrm>
          <a:prstGeom prst="rect">
            <a:avLst/>
          </a:prstGeom>
        </p:spPr>
        <p:txBody>
          <a:bodyPr wrap="square">
            <a:spAutoFit/>
          </a:bodyPr>
          <a:lstStyle/>
          <a:p>
            <a:r>
              <a:rPr lang="en-IN" b="0" i="0" dirty="0">
                <a:solidFill>
                  <a:srgbClr val="333333"/>
                </a:solidFill>
                <a:effectLst/>
                <a:latin typeface="Salesforce Sans"/>
              </a:rPr>
              <a:t>Examples of time series analysis in action include:</a:t>
            </a:r>
          </a:p>
          <a:p>
            <a:endParaRPr lang="en-IN" b="0" i="0" dirty="0">
              <a:solidFill>
                <a:srgbClr val="333333"/>
              </a:solidFill>
              <a:effectLst/>
              <a:latin typeface="Salesforce Sans"/>
            </a:endParaRPr>
          </a:p>
          <a:p>
            <a:pPr>
              <a:buFont typeface="Arial" panose="020B0604020202020204" pitchFamily="34" charset="0"/>
              <a:buChar char="•"/>
            </a:pPr>
            <a:r>
              <a:rPr lang="en-IN" b="0" i="0" dirty="0">
                <a:solidFill>
                  <a:srgbClr val="333333"/>
                </a:solidFill>
                <a:effectLst/>
                <a:latin typeface="Salesforce Sans"/>
              </a:rPr>
              <a:t>Weather data</a:t>
            </a:r>
          </a:p>
          <a:p>
            <a:pPr>
              <a:buFont typeface="Arial" panose="020B0604020202020204" pitchFamily="34" charset="0"/>
              <a:buChar char="•"/>
            </a:pPr>
            <a:r>
              <a:rPr lang="en-IN" b="0" i="0" dirty="0">
                <a:solidFill>
                  <a:srgbClr val="333333"/>
                </a:solidFill>
                <a:effectLst/>
                <a:latin typeface="Salesforce Sans"/>
              </a:rPr>
              <a:t>Rainfall measurements</a:t>
            </a:r>
          </a:p>
          <a:p>
            <a:pPr>
              <a:buFont typeface="Arial" panose="020B0604020202020204" pitchFamily="34" charset="0"/>
              <a:buChar char="•"/>
            </a:pPr>
            <a:r>
              <a:rPr lang="en-IN" b="0" i="0" dirty="0">
                <a:solidFill>
                  <a:srgbClr val="333333"/>
                </a:solidFill>
                <a:effectLst/>
                <a:latin typeface="Salesforce Sans"/>
              </a:rPr>
              <a:t>Temperature readings</a:t>
            </a:r>
          </a:p>
          <a:p>
            <a:pPr>
              <a:buFont typeface="Arial" panose="020B0604020202020204" pitchFamily="34" charset="0"/>
              <a:buChar char="•"/>
            </a:pPr>
            <a:r>
              <a:rPr lang="en-IN" b="0" i="0" dirty="0">
                <a:solidFill>
                  <a:srgbClr val="333333"/>
                </a:solidFill>
                <a:effectLst/>
                <a:latin typeface="Salesforce Sans"/>
              </a:rPr>
              <a:t>Heart rate monitoring (EKG)</a:t>
            </a:r>
          </a:p>
          <a:p>
            <a:pPr>
              <a:buFont typeface="Arial" panose="020B0604020202020204" pitchFamily="34" charset="0"/>
              <a:buChar char="•"/>
            </a:pPr>
            <a:r>
              <a:rPr lang="en-IN" b="0" i="0" dirty="0">
                <a:solidFill>
                  <a:srgbClr val="333333"/>
                </a:solidFill>
                <a:effectLst/>
                <a:latin typeface="Salesforce Sans"/>
              </a:rPr>
              <a:t>Brain monitoring (EEG)</a:t>
            </a:r>
          </a:p>
          <a:p>
            <a:pPr>
              <a:buFont typeface="Arial" panose="020B0604020202020204" pitchFamily="34" charset="0"/>
              <a:buChar char="•"/>
            </a:pPr>
            <a:r>
              <a:rPr lang="en-IN" b="0" i="0" dirty="0">
                <a:solidFill>
                  <a:srgbClr val="333333"/>
                </a:solidFill>
                <a:effectLst/>
                <a:latin typeface="Salesforce Sans"/>
              </a:rPr>
              <a:t>Quarterly sales</a:t>
            </a:r>
          </a:p>
          <a:p>
            <a:pPr>
              <a:buFont typeface="Arial" panose="020B0604020202020204" pitchFamily="34" charset="0"/>
              <a:buChar char="•"/>
            </a:pPr>
            <a:r>
              <a:rPr lang="en-IN" b="0" i="0" dirty="0">
                <a:solidFill>
                  <a:srgbClr val="333333"/>
                </a:solidFill>
                <a:effectLst/>
                <a:latin typeface="Salesforce Sans"/>
              </a:rPr>
              <a:t>Stock prices</a:t>
            </a:r>
          </a:p>
          <a:p>
            <a:pPr>
              <a:buFont typeface="Arial" panose="020B0604020202020204" pitchFamily="34" charset="0"/>
              <a:buChar char="•"/>
            </a:pPr>
            <a:r>
              <a:rPr lang="en-IN" b="0" i="0" dirty="0">
                <a:solidFill>
                  <a:srgbClr val="333333"/>
                </a:solidFill>
                <a:effectLst/>
                <a:latin typeface="Salesforce Sans"/>
              </a:rPr>
              <a:t>Automated stock trading</a:t>
            </a:r>
          </a:p>
          <a:p>
            <a:pPr>
              <a:buFont typeface="Arial" panose="020B0604020202020204" pitchFamily="34" charset="0"/>
              <a:buChar char="•"/>
            </a:pPr>
            <a:r>
              <a:rPr lang="en-IN" b="0" i="0" dirty="0">
                <a:solidFill>
                  <a:srgbClr val="333333"/>
                </a:solidFill>
                <a:effectLst/>
                <a:latin typeface="Salesforce Sans"/>
              </a:rPr>
              <a:t>Industry forecasts</a:t>
            </a:r>
          </a:p>
          <a:p>
            <a:pPr>
              <a:buFont typeface="Arial" panose="020B0604020202020204" pitchFamily="34" charset="0"/>
              <a:buChar char="•"/>
            </a:pPr>
            <a:r>
              <a:rPr lang="en-IN" b="0" i="0" dirty="0">
                <a:solidFill>
                  <a:srgbClr val="333333"/>
                </a:solidFill>
                <a:effectLst/>
                <a:latin typeface="Salesforce Sans"/>
              </a:rPr>
              <a:t>Interest rates</a:t>
            </a:r>
          </a:p>
        </p:txBody>
      </p:sp>
    </p:spTree>
    <p:extLst>
      <p:ext uri="{BB962C8B-B14F-4D97-AF65-F5344CB8AC3E}">
        <p14:creationId xmlns:p14="http://schemas.microsoft.com/office/powerpoint/2010/main" val="2664964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10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5122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50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6484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3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8A3B47-0C6F-DA4E-A0E1-5D8DEEE8BC4C}"/>
              </a:ext>
            </a:extLst>
          </p:cNvPr>
          <p:cNvSpPr/>
          <p:nvPr/>
        </p:nvSpPr>
        <p:spPr>
          <a:xfrm>
            <a:off x="1290917" y="1065007"/>
            <a:ext cx="10617797" cy="1754326"/>
          </a:xfrm>
          <a:prstGeom prst="rect">
            <a:avLst/>
          </a:prstGeom>
        </p:spPr>
        <p:txBody>
          <a:bodyPr wrap="square">
            <a:spAutoFit/>
          </a:bodyPr>
          <a:lstStyle/>
          <a:p>
            <a:pPr>
              <a:buFont typeface="Arial" panose="020B0604020202020204" pitchFamily="34" charset="0"/>
              <a:buChar char="•"/>
            </a:pPr>
            <a:r>
              <a:rPr lang="en-IN" b="1" i="0" dirty="0">
                <a:solidFill>
                  <a:srgbClr val="383838"/>
                </a:solidFill>
                <a:effectLst/>
                <a:latin typeface="Inter"/>
              </a:rPr>
              <a:t>Trend</a:t>
            </a:r>
            <a:r>
              <a:rPr lang="en-IN" b="0" i="0" dirty="0">
                <a:solidFill>
                  <a:srgbClr val="383838"/>
                </a:solidFill>
                <a:effectLst/>
                <a:latin typeface="Inter"/>
              </a:rPr>
              <a:t>: In which there is no fixed interval and any divergence within the given dataset is a continuous timeline. The trend would be Negative or Positive or Null Trend</a:t>
            </a:r>
          </a:p>
          <a:p>
            <a:pPr>
              <a:buFont typeface="Arial" panose="020B0604020202020204" pitchFamily="34" charset="0"/>
              <a:buChar char="•"/>
            </a:pPr>
            <a:r>
              <a:rPr lang="en-IN" b="1" i="0" dirty="0">
                <a:solidFill>
                  <a:srgbClr val="383838"/>
                </a:solidFill>
                <a:effectLst/>
                <a:latin typeface="Inter"/>
              </a:rPr>
              <a:t>Seasonality</a:t>
            </a:r>
            <a:r>
              <a:rPr lang="en-IN" b="0" i="0" dirty="0">
                <a:solidFill>
                  <a:srgbClr val="383838"/>
                </a:solidFill>
                <a:effectLst/>
                <a:latin typeface="Inter"/>
              </a:rPr>
              <a:t>: In which regular or fixed interval shifts within the dataset in a continuous timeline. Would be bell curve or saw tooth</a:t>
            </a:r>
          </a:p>
          <a:p>
            <a:pPr>
              <a:buFont typeface="Arial" panose="020B0604020202020204" pitchFamily="34" charset="0"/>
              <a:buChar char="•"/>
            </a:pPr>
            <a:r>
              <a:rPr lang="en-IN" b="1" i="0" dirty="0">
                <a:solidFill>
                  <a:srgbClr val="383838"/>
                </a:solidFill>
                <a:effectLst/>
                <a:latin typeface="Inter"/>
              </a:rPr>
              <a:t>Cyclical</a:t>
            </a:r>
            <a:r>
              <a:rPr lang="en-IN" b="0" i="0" dirty="0">
                <a:solidFill>
                  <a:srgbClr val="383838"/>
                </a:solidFill>
                <a:effectLst/>
                <a:latin typeface="Inter"/>
              </a:rPr>
              <a:t>: In which there is no fixed interval, uncertainty in movement and its pattern</a:t>
            </a:r>
          </a:p>
          <a:p>
            <a:pPr>
              <a:buFont typeface="Arial" panose="020B0604020202020204" pitchFamily="34" charset="0"/>
              <a:buChar char="•"/>
            </a:pPr>
            <a:r>
              <a:rPr lang="en-IN" b="1" i="0" dirty="0">
                <a:solidFill>
                  <a:srgbClr val="383838"/>
                </a:solidFill>
                <a:effectLst/>
                <a:latin typeface="Inter"/>
              </a:rPr>
              <a:t>Irregularity</a:t>
            </a:r>
            <a:r>
              <a:rPr lang="en-IN" b="0" i="0" dirty="0">
                <a:solidFill>
                  <a:srgbClr val="383838"/>
                </a:solidFill>
                <a:effectLst/>
                <a:latin typeface="Inter"/>
              </a:rPr>
              <a:t>: Unexpected situations/events/scenarios and spikes in a short time span.</a:t>
            </a:r>
          </a:p>
        </p:txBody>
      </p:sp>
    </p:spTree>
    <p:extLst>
      <p:ext uri="{BB962C8B-B14F-4D97-AF65-F5344CB8AC3E}">
        <p14:creationId xmlns:p14="http://schemas.microsoft.com/office/powerpoint/2010/main" val="317855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10093C-4484-D448-991B-B20BEE225D3C}"/>
              </a:ext>
            </a:extLst>
          </p:cNvPr>
          <p:cNvPicPr>
            <a:picLocks noChangeAspect="1"/>
          </p:cNvPicPr>
          <p:nvPr/>
        </p:nvPicPr>
        <p:blipFill>
          <a:blip r:embed="rId2"/>
          <a:stretch>
            <a:fillRect/>
          </a:stretch>
        </p:blipFill>
        <p:spPr>
          <a:xfrm>
            <a:off x="-44845" y="348343"/>
            <a:ext cx="12064699" cy="6052457"/>
          </a:xfrm>
          <a:prstGeom prst="rect">
            <a:avLst/>
          </a:prstGeom>
        </p:spPr>
      </p:pic>
    </p:spTree>
    <p:extLst>
      <p:ext uri="{BB962C8B-B14F-4D97-AF65-F5344CB8AC3E}">
        <p14:creationId xmlns:p14="http://schemas.microsoft.com/office/powerpoint/2010/main" val="260316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6BD04-4A05-4F4A-8F17-B4EF34F79BBB}"/>
              </a:ext>
            </a:extLst>
          </p:cNvPr>
          <p:cNvSpPr/>
          <p:nvPr/>
        </p:nvSpPr>
        <p:spPr>
          <a:xfrm>
            <a:off x="239486" y="391886"/>
            <a:ext cx="11647714" cy="4524315"/>
          </a:xfrm>
          <a:prstGeom prst="rect">
            <a:avLst/>
          </a:prstGeom>
        </p:spPr>
        <p:txBody>
          <a:bodyPr wrap="square">
            <a:spAutoFit/>
          </a:bodyPr>
          <a:lstStyle/>
          <a:p>
            <a:r>
              <a:rPr lang="en-IN" b="0" i="0" dirty="0">
                <a:solidFill>
                  <a:srgbClr val="383838"/>
                </a:solidFill>
                <a:effectLst/>
                <a:latin typeface="Inter"/>
              </a:rPr>
              <a:t>Data Types of Time Series</a:t>
            </a:r>
          </a:p>
          <a:p>
            <a:endParaRPr lang="en-IN" b="0" i="0" dirty="0">
              <a:solidFill>
                <a:srgbClr val="383838"/>
              </a:solidFill>
              <a:effectLst/>
              <a:latin typeface="Inter"/>
            </a:endParaRPr>
          </a:p>
          <a:p>
            <a:r>
              <a:rPr lang="en-IN" b="0" i="0" dirty="0">
                <a:solidFill>
                  <a:srgbClr val="383838"/>
                </a:solidFill>
                <a:effectLst/>
                <a:latin typeface="Inter"/>
              </a:rPr>
              <a:t>Let’s discuss the time series’ data types and their influence. While discussing TS data types, there are two major types – stationary and non-stationary.</a:t>
            </a:r>
          </a:p>
          <a:p>
            <a:endParaRPr lang="en-IN" b="0" i="0" dirty="0">
              <a:solidFill>
                <a:srgbClr val="383838"/>
              </a:solidFill>
              <a:effectLst/>
              <a:latin typeface="Inter"/>
            </a:endParaRPr>
          </a:p>
          <a:p>
            <a:r>
              <a:rPr lang="en-IN" b="1" i="0" dirty="0">
                <a:solidFill>
                  <a:srgbClr val="383838"/>
                </a:solidFill>
                <a:effectLst/>
                <a:latin typeface="Inter"/>
              </a:rPr>
              <a:t>Stationary</a:t>
            </a:r>
            <a:r>
              <a:rPr lang="en-IN" b="0" i="0" dirty="0">
                <a:solidFill>
                  <a:srgbClr val="383838"/>
                </a:solidFill>
                <a:effectLst/>
                <a:latin typeface="Inter"/>
              </a:rPr>
              <a:t>: A dataset should follow the below thumb rules without having Trend, Seasonality, Cyclical, and Irregularity components of the time series.</a:t>
            </a:r>
          </a:p>
          <a:p>
            <a:endParaRPr lang="en-IN" b="0" i="0" dirty="0">
              <a:solidFill>
                <a:srgbClr val="383838"/>
              </a:solidFill>
              <a:effectLst/>
              <a:latin typeface="Inter"/>
            </a:endParaRPr>
          </a:p>
          <a:p>
            <a:pPr>
              <a:buFont typeface="Arial" panose="020B0604020202020204" pitchFamily="34" charset="0"/>
              <a:buChar char="•"/>
            </a:pPr>
            <a:r>
              <a:rPr lang="en-IN" b="0" i="0" dirty="0">
                <a:solidFill>
                  <a:srgbClr val="383838"/>
                </a:solidFill>
                <a:effectLst/>
                <a:latin typeface="Inter"/>
              </a:rPr>
              <a:t>The </a:t>
            </a:r>
            <a:r>
              <a:rPr lang="en-IN" b="1" i="0" dirty="0">
                <a:solidFill>
                  <a:srgbClr val="383838"/>
                </a:solidFill>
                <a:effectLst/>
                <a:latin typeface="Inter"/>
              </a:rPr>
              <a:t>mean</a:t>
            </a:r>
            <a:r>
              <a:rPr lang="en-IN" b="0" i="0" dirty="0">
                <a:solidFill>
                  <a:srgbClr val="383838"/>
                </a:solidFill>
                <a:effectLst/>
                <a:latin typeface="Inter"/>
              </a:rPr>
              <a:t> value of them should be completely constant in the data during the analysis.</a:t>
            </a:r>
          </a:p>
          <a:p>
            <a:pPr>
              <a:buFont typeface="Arial" panose="020B0604020202020204" pitchFamily="34" charset="0"/>
              <a:buChar char="•"/>
            </a:pPr>
            <a:endParaRPr lang="en-IN" b="0" i="0" dirty="0">
              <a:solidFill>
                <a:srgbClr val="383838"/>
              </a:solidFill>
              <a:effectLst/>
              <a:latin typeface="Inter"/>
            </a:endParaRPr>
          </a:p>
          <a:p>
            <a:pPr>
              <a:buFont typeface="Arial" panose="020B0604020202020204" pitchFamily="34" charset="0"/>
              <a:buChar char="•"/>
            </a:pPr>
            <a:r>
              <a:rPr lang="en-IN" b="0" i="0" dirty="0">
                <a:solidFill>
                  <a:srgbClr val="383838"/>
                </a:solidFill>
                <a:effectLst/>
                <a:latin typeface="Inter"/>
              </a:rPr>
              <a:t>The </a:t>
            </a:r>
            <a:r>
              <a:rPr lang="en-IN" b="1" i="0" dirty="0">
                <a:solidFill>
                  <a:srgbClr val="383838"/>
                </a:solidFill>
                <a:effectLst/>
                <a:latin typeface="Inter"/>
              </a:rPr>
              <a:t>variance</a:t>
            </a:r>
            <a:r>
              <a:rPr lang="en-IN" b="0" i="0" dirty="0">
                <a:solidFill>
                  <a:srgbClr val="383838"/>
                </a:solidFill>
                <a:effectLst/>
                <a:latin typeface="Inter"/>
              </a:rPr>
              <a:t> should be constant with respect to the time-frame</a:t>
            </a:r>
          </a:p>
          <a:p>
            <a:pPr>
              <a:buFont typeface="Arial" panose="020B0604020202020204" pitchFamily="34" charset="0"/>
              <a:buChar char="•"/>
            </a:pPr>
            <a:endParaRPr lang="en-IN" b="0" i="0" dirty="0">
              <a:solidFill>
                <a:srgbClr val="383838"/>
              </a:solidFill>
              <a:effectLst/>
              <a:latin typeface="Inter"/>
            </a:endParaRPr>
          </a:p>
          <a:p>
            <a:pPr>
              <a:buFont typeface="Arial" panose="020B0604020202020204" pitchFamily="34" charset="0"/>
              <a:buChar char="•"/>
            </a:pPr>
            <a:r>
              <a:rPr lang="en-IN" b="1" i="0" dirty="0">
                <a:solidFill>
                  <a:srgbClr val="383838"/>
                </a:solidFill>
                <a:effectLst/>
                <a:latin typeface="Inter"/>
              </a:rPr>
              <a:t>Covariance</a:t>
            </a:r>
            <a:r>
              <a:rPr lang="en-IN" b="0" i="0" dirty="0">
                <a:solidFill>
                  <a:srgbClr val="383838"/>
                </a:solidFill>
                <a:effectLst/>
                <a:latin typeface="Inter"/>
              </a:rPr>
              <a:t> measures the relationship between two variables.</a:t>
            </a:r>
          </a:p>
          <a:p>
            <a:pPr>
              <a:buFont typeface="Arial" panose="020B0604020202020204" pitchFamily="34" charset="0"/>
              <a:buChar char="•"/>
            </a:pPr>
            <a:endParaRPr lang="en-IN" b="0" i="0" dirty="0">
              <a:solidFill>
                <a:srgbClr val="383838"/>
              </a:solidFill>
              <a:effectLst/>
              <a:latin typeface="Inter"/>
            </a:endParaRPr>
          </a:p>
          <a:p>
            <a:r>
              <a:rPr lang="en-IN" b="1" i="0" dirty="0">
                <a:solidFill>
                  <a:srgbClr val="383838"/>
                </a:solidFill>
                <a:effectLst/>
                <a:latin typeface="Inter"/>
              </a:rPr>
              <a:t>Non- Stationary</a:t>
            </a:r>
            <a:r>
              <a:rPr lang="en-IN" b="0" i="0" dirty="0">
                <a:solidFill>
                  <a:srgbClr val="383838"/>
                </a:solidFill>
                <a:effectLst/>
                <a:latin typeface="Inter"/>
              </a:rPr>
              <a:t>: If either the mean-variance or covariance is changing with respect to time, the dataset is called non-stationary.</a:t>
            </a:r>
          </a:p>
        </p:txBody>
      </p:sp>
    </p:spTree>
    <p:extLst>
      <p:ext uri="{BB962C8B-B14F-4D97-AF65-F5344CB8AC3E}">
        <p14:creationId xmlns:p14="http://schemas.microsoft.com/office/powerpoint/2010/main" val="423389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A0A7D6-EF1E-7D46-839A-2BBC57282037}"/>
              </a:ext>
            </a:extLst>
          </p:cNvPr>
          <p:cNvPicPr>
            <a:picLocks noChangeAspect="1"/>
          </p:cNvPicPr>
          <p:nvPr/>
        </p:nvPicPr>
        <p:blipFill>
          <a:blip r:embed="rId2"/>
          <a:stretch>
            <a:fillRect/>
          </a:stretch>
        </p:blipFill>
        <p:spPr>
          <a:xfrm>
            <a:off x="1298368" y="1415142"/>
            <a:ext cx="9913918" cy="4543879"/>
          </a:xfrm>
          <a:prstGeom prst="rect">
            <a:avLst/>
          </a:prstGeom>
        </p:spPr>
      </p:pic>
    </p:spTree>
    <p:extLst>
      <p:ext uri="{BB962C8B-B14F-4D97-AF65-F5344CB8AC3E}">
        <p14:creationId xmlns:p14="http://schemas.microsoft.com/office/powerpoint/2010/main" val="4026394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9ABB6E-E305-AE46-9080-149C6820A828}"/>
              </a:ext>
            </a:extLst>
          </p:cNvPr>
          <p:cNvSpPr/>
          <p:nvPr/>
        </p:nvSpPr>
        <p:spPr>
          <a:xfrm>
            <a:off x="239487" y="239487"/>
            <a:ext cx="11495314" cy="5355312"/>
          </a:xfrm>
          <a:prstGeom prst="rect">
            <a:avLst/>
          </a:prstGeom>
        </p:spPr>
        <p:txBody>
          <a:bodyPr wrap="square">
            <a:spAutoFit/>
          </a:bodyPr>
          <a:lstStyle/>
          <a:p>
            <a:r>
              <a:rPr lang="en-IN" b="0" i="0" dirty="0">
                <a:solidFill>
                  <a:srgbClr val="383838"/>
                </a:solidFill>
                <a:effectLst/>
                <a:latin typeface="Inter"/>
              </a:rPr>
              <a:t>Methods to Check Stationarity</a:t>
            </a:r>
          </a:p>
          <a:p>
            <a:endParaRPr lang="en-IN" b="0" i="0" dirty="0">
              <a:solidFill>
                <a:srgbClr val="383838"/>
              </a:solidFill>
              <a:effectLst/>
              <a:latin typeface="Inter"/>
            </a:endParaRPr>
          </a:p>
          <a:p>
            <a:r>
              <a:rPr lang="en-IN" b="0" i="0" dirty="0">
                <a:solidFill>
                  <a:srgbClr val="383838"/>
                </a:solidFill>
                <a:effectLst/>
                <a:latin typeface="Inter"/>
              </a:rPr>
              <a:t>During the TSA model preparation workflow, we must assess whether the dataset is stationary or not. This is done using </a:t>
            </a:r>
            <a:r>
              <a:rPr lang="en-IN" b="1" i="0" dirty="0">
                <a:solidFill>
                  <a:srgbClr val="383838"/>
                </a:solidFill>
                <a:effectLst/>
                <a:latin typeface="Inter"/>
              </a:rPr>
              <a:t>Statistical Tests. </a:t>
            </a:r>
            <a:r>
              <a:rPr lang="en-IN" b="0" i="0" dirty="0">
                <a:solidFill>
                  <a:srgbClr val="383838"/>
                </a:solidFill>
                <a:effectLst/>
                <a:latin typeface="Inter"/>
              </a:rPr>
              <a:t>There are two tests available to test if the dataset is stationary:</a:t>
            </a:r>
          </a:p>
          <a:p>
            <a:endParaRPr lang="en-IN" b="0" i="0" dirty="0">
              <a:solidFill>
                <a:srgbClr val="383838"/>
              </a:solidFill>
              <a:effectLst/>
              <a:latin typeface="Inter"/>
            </a:endParaRPr>
          </a:p>
          <a:p>
            <a:pPr>
              <a:buFont typeface="Arial" panose="020B0604020202020204" pitchFamily="34" charset="0"/>
              <a:buChar char="•"/>
            </a:pPr>
            <a:r>
              <a:rPr lang="en-IN" b="0" i="0" dirty="0">
                <a:solidFill>
                  <a:srgbClr val="383838"/>
                </a:solidFill>
                <a:effectLst/>
                <a:latin typeface="Inter"/>
              </a:rPr>
              <a:t>Augmented Dickey-Fuller (ADF) Test</a:t>
            </a:r>
          </a:p>
          <a:p>
            <a:pPr>
              <a:buFont typeface="Arial" panose="020B0604020202020204" pitchFamily="34" charset="0"/>
              <a:buChar char="•"/>
            </a:pPr>
            <a:r>
              <a:rPr lang="en-IN" b="0" i="0" dirty="0">
                <a:solidFill>
                  <a:srgbClr val="383838"/>
                </a:solidFill>
                <a:effectLst/>
                <a:latin typeface="Inter"/>
              </a:rPr>
              <a:t>Kwiatkowski-Phillips-Schmidt-Shin (KPSS) Test</a:t>
            </a:r>
          </a:p>
          <a:p>
            <a:r>
              <a:rPr lang="en-IN" b="0" i="0" dirty="0">
                <a:solidFill>
                  <a:srgbClr val="383838"/>
                </a:solidFill>
                <a:effectLst/>
                <a:latin typeface="Inter"/>
              </a:rPr>
              <a:t>Augmented Dickey-Fuller (ADF) Test or Unit Root Test</a:t>
            </a:r>
          </a:p>
          <a:p>
            <a:endParaRPr lang="en-IN" b="0" i="0" dirty="0">
              <a:solidFill>
                <a:srgbClr val="383838"/>
              </a:solidFill>
              <a:effectLst/>
              <a:latin typeface="Inter"/>
            </a:endParaRPr>
          </a:p>
          <a:p>
            <a:r>
              <a:rPr lang="en-IN" b="0" i="0" dirty="0">
                <a:solidFill>
                  <a:srgbClr val="383838"/>
                </a:solidFill>
                <a:effectLst/>
                <a:latin typeface="Inter"/>
              </a:rPr>
              <a:t>The ADF test is the most popular statistical test. It is done with the following assumptions:</a:t>
            </a:r>
          </a:p>
          <a:p>
            <a:pPr>
              <a:buFont typeface="Arial" panose="020B0604020202020204" pitchFamily="34" charset="0"/>
              <a:buChar char="•"/>
            </a:pPr>
            <a:r>
              <a:rPr lang="en-IN" b="0" i="0" dirty="0">
                <a:solidFill>
                  <a:srgbClr val="383838"/>
                </a:solidFill>
                <a:effectLst/>
                <a:latin typeface="Inter"/>
              </a:rPr>
              <a:t>Null Hypothesis (H0): Series is non-stationary</a:t>
            </a:r>
          </a:p>
          <a:p>
            <a:pPr>
              <a:buFont typeface="Arial" panose="020B0604020202020204" pitchFamily="34" charset="0"/>
              <a:buChar char="•"/>
            </a:pPr>
            <a:r>
              <a:rPr lang="en-IN" b="0" i="0" dirty="0">
                <a:solidFill>
                  <a:srgbClr val="383838"/>
                </a:solidFill>
                <a:effectLst/>
                <a:latin typeface="Inter"/>
              </a:rPr>
              <a:t>Alternate Hypothesis (HA): Series is stationary</a:t>
            </a:r>
          </a:p>
          <a:p>
            <a:pPr marL="742950" lvl="1" indent="-285750">
              <a:buFont typeface="Arial" panose="020B0604020202020204" pitchFamily="34" charset="0"/>
              <a:buChar char="•"/>
            </a:pPr>
            <a:r>
              <a:rPr lang="en-IN" b="0" i="0" dirty="0">
                <a:solidFill>
                  <a:srgbClr val="383838"/>
                </a:solidFill>
                <a:effectLst/>
                <a:latin typeface="Inter"/>
              </a:rPr>
              <a:t>p-value &gt;0.05 Fail to reject (H0)</a:t>
            </a:r>
          </a:p>
          <a:p>
            <a:pPr marL="742950" lvl="1" indent="-285750">
              <a:buFont typeface="Arial" panose="020B0604020202020204" pitchFamily="34" charset="0"/>
              <a:buChar char="•"/>
            </a:pPr>
            <a:r>
              <a:rPr lang="en-IN" b="0" i="0" dirty="0">
                <a:solidFill>
                  <a:srgbClr val="383838"/>
                </a:solidFill>
                <a:effectLst/>
                <a:latin typeface="Inter"/>
              </a:rPr>
              <a:t>p-value &lt;= 0.05 Accept (H1)</a:t>
            </a:r>
          </a:p>
          <a:p>
            <a:r>
              <a:rPr lang="en-IN" b="0" i="0" dirty="0">
                <a:solidFill>
                  <a:srgbClr val="383838"/>
                </a:solidFill>
                <a:effectLst/>
                <a:latin typeface="Inter"/>
              </a:rPr>
              <a:t>Kwiatkowski–Phillips–Schmidt–Shin (KPSS) Test</a:t>
            </a:r>
          </a:p>
          <a:p>
            <a:endParaRPr lang="en-IN" b="0" i="0" dirty="0">
              <a:solidFill>
                <a:srgbClr val="383838"/>
              </a:solidFill>
              <a:effectLst/>
              <a:latin typeface="Inter"/>
            </a:endParaRPr>
          </a:p>
          <a:p>
            <a:r>
              <a:rPr lang="en-IN" b="0" i="0" dirty="0">
                <a:solidFill>
                  <a:srgbClr val="383838"/>
                </a:solidFill>
                <a:effectLst/>
                <a:latin typeface="Inter"/>
              </a:rPr>
              <a:t>These tests are used for testing a NULL Hypothesis (HO) that will perceive the time series as stationary around a deterministic trend against the alternative of a unit root. Since TSA is looking for Stationary Data for its further analysis, we have to ensure that the dataset is stationary.</a:t>
            </a:r>
          </a:p>
        </p:txBody>
      </p:sp>
    </p:spTree>
    <p:extLst>
      <p:ext uri="{BB962C8B-B14F-4D97-AF65-F5344CB8AC3E}">
        <p14:creationId xmlns:p14="http://schemas.microsoft.com/office/powerpoint/2010/main" val="3263301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024C13-63CD-E948-94CB-36BD6B60E7C2}"/>
              </a:ext>
            </a:extLst>
          </p:cNvPr>
          <p:cNvSpPr/>
          <p:nvPr/>
        </p:nvSpPr>
        <p:spPr>
          <a:xfrm>
            <a:off x="478971" y="283029"/>
            <a:ext cx="11277600" cy="2031325"/>
          </a:xfrm>
          <a:prstGeom prst="rect">
            <a:avLst/>
          </a:prstGeom>
        </p:spPr>
        <p:txBody>
          <a:bodyPr wrap="square">
            <a:spAutoFit/>
          </a:bodyPr>
          <a:lstStyle/>
          <a:p>
            <a:r>
              <a:rPr lang="en-IN" b="0" i="0" dirty="0">
                <a:solidFill>
                  <a:srgbClr val="383838"/>
                </a:solidFill>
                <a:effectLst/>
                <a:latin typeface="Inter"/>
              </a:rPr>
              <a:t>Converting Non-Stationary Into Stationary</a:t>
            </a:r>
          </a:p>
          <a:p>
            <a:endParaRPr lang="en-IN" b="0" i="0" dirty="0">
              <a:solidFill>
                <a:srgbClr val="383838"/>
              </a:solidFill>
              <a:effectLst/>
              <a:latin typeface="Inter"/>
            </a:endParaRPr>
          </a:p>
          <a:p>
            <a:r>
              <a:rPr lang="en-IN" b="0" i="0" dirty="0">
                <a:solidFill>
                  <a:srgbClr val="383838"/>
                </a:solidFill>
                <a:effectLst/>
                <a:latin typeface="Inter"/>
              </a:rPr>
              <a:t>Let’s discuss quickly how to convert non-stationary to stationary for effective time series </a:t>
            </a:r>
            <a:r>
              <a:rPr lang="en-IN" b="0" i="0" dirty="0" err="1">
                <a:solidFill>
                  <a:srgbClr val="383838"/>
                </a:solidFill>
                <a:effectLst/>
                <a:latin typeface="Inter"/>
              </a:rPr>
              <a:t>modeling</a:t>
            </a:r>
            <a:r>
              <a:rPr lang="en-IN" b="0" i="0" dirty="0">
                <a:solidFill>
                  <a:srgbClr val="383838"/>
                </a:solidFill>
                <a:effectLst/>
                <a:latin typeface="Inter"/>
              </a:rPr>
              <a:t>. There are three methods available for this conversion – detrending, differencing, and transformation.</a:t>
            </a:r>
          </a:p>
          <a:p>
            <a:r>
              <a:rPr lang="en-IN" b="0" i="0" dirty="0">
                <a:solidFill>
                  <a:srgbClr val="383838"/>
                </a:solidFill>
                <a:effectLst/>
                <a:latin typeface="Inter"/>
              </a:rPr>
              <a:t>Detrending</a:t>
            </a:r>
          </a:p>
          <a:p>
            <a:r>
              <a:rPr lang="en-IN" b="0" i="0" dirty="0">
                <a:solidFill>
                  <a:srgbClr val="383838"/>
                </a:solidFill>
                <a:effectLst/>
                <a:latin typeface="Inter"/>
              </a:rPr>
              <a:t>It involves removing the trend effects from the given dataset and showing only the differences in values from the trend. It always allows cyclical patterns to be identified.</a:t>
            </a:r>
          </a:p>
        </p:txBody>
      </p:sp>
      <p:pic>
        <p:nvPicPr>
          <p:cNvPr id="3" name="Picture 2">
            <a:extLst>
              <a:ext uri="{FF2B5EF4-FFF2-40B4-BE49-F238E27FC236}">
                <a16:creationId xmlns:a16="http://schemas.microsoft.com/office/drawing/2014/main" id="{ADD97176-02A9-7C4C-B507-A9FFE6CDF4F0}"/>
              </a:ext>
            </a:extLst>
          </p:cNvPr>
          <p:cNvPicPr>
            <a:picLocks noChangeAspect="1"/>
          </p:cNvPicPr>
          <p:nvPr/>
        </p:nvPicPr>
        <p:blipFill>
          <a:blip r:embed="rId2"/>
          <a:stretch>
            <a:fillRect/>
          </a:stretch>
        </p:blipFill>
        <p:spPr>
          <a:xfrm>
            <a:off x="2133600" y="3616778"/>
            <a:ext cx="7620000" cy="2019300"/>
          </a:xfrm>
          <a:prstGeom prst="rect">
            <a:avLst/>
          </a:prstGeom>
        </p:spPr>
      </p:pic>
    </p:spTree>
    <p:extLst>
      <p:ext uri="{BB962C8B-B14F-4D97-AF65-F5344CB8AC3E}">
        <p14:creationId xmlns:p14="http://schemas.microsoft.com/office/powerpoint/2010/main" val="154161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59E6B8B-4748-AD45-87B5-37CF497CF514}"/>
              </a:ext>
            </a:extLst>
          </p:cNvPr>
          <p:cNvSpPr/>
          <p:nvPr/>
        </p:nvSpPr>
        <p:spPr>
          <a:xfrm>
            <a:off x="478971" y="370114"/>
            <a:ext cx="11234058" cy="1477328"/>
          </a:xfrm>
          <a:prstGeom prst="rect">
            <a:avLst/>
          </a:prstGeom>
        </p:spPr>
        <p:txBody>
          <a:bodyPr wrap="square">
            <a:spAutoFit/>
          </a:bodyPr>
          <a:lstStyle/>
          <a:p>
            <a:r>
              <a:rPr lang="en-IN" b="0" i="0" dirty="0">
                <a:solidFill>
                  <a:srgbClr val="383838"/>
                </a:solidFill>
                <a:effectLst/>
                <a:latin typeface="Inter"/>
              </a:rPr>
              <a:t>Differencing</a:t>
            </a:r>
          </a:p>
          <a:p>
            <a:r>
              <a:rPr lang="en-IN" b="0" i="0" dirty="0">
                <a:solidFill>
                  <a:srgbClr val="383838"/>
                </a:solidFill>
                <a:effectLst/>
                <a:latin typeface="Inter"/>
              </a:rPr>
              <a:t>This is a simple transformation of the series into a new time series, which we use to remove the series dependence on time and stabilize the mean of the time series, so trend and seasonality are reduced during this transformation.</a:t>
            </a:r>
          </a:p>
          <a:p>
            <a:pPr>
              <a:buFont typeface="Arial" panose="020B0604020202020204" pitchFamily="34" charset="0"/>
              <a:buChar char="•"/>
            </a:pPr>
            <a:r>
              <a:rPr lang="en-IN" b="0" i="0" dirty="0" err="1">
                <a:solidFill>
                  <a:srgbClr val="383838"/>
                </a:solidFill>
                <a:effectLst/>
                <a:latin typeface="Inter"/>
              </a:rPr>
              <a:t>Yt</a:t>
            </a:r>
            <a:r>
              <a:rPr lang="en-IN" b="0" i="0" dirty="0">
                <a:solidFill>
                  <a:srgbClr val="383838"/>
                </a:solidFill>
                <a:effectLst/>
                <a:latin typeface="Inter"/>
              </a:rPr>
              <a:t>= </a:t>
            </a:r>
            <a:r>
              <a:rPr lang="en-IN" b="0" i="0" dirty="0" err="1">
                <a:solidFill>
                  <a:srgbClr val="383838"/>
                </a:solidFill>
                <a:effectLst/>
                <a:latin typeface="Inter"/>
              </a:rPr>
              <a:t>Yt</a:t>
            </a:r>
            <a:r>
              <a:rPr lang="en-IN" b="0" i="0" dirty="0">
                <a:solidFill>
                  <a:srgbClr val="383838"/>
                </a:solidFill>
                <a:effectLst/>
                <a:latin typeface="Inter"/>
              </a:rPr>
              <a:t> – Yt-1</a:t>
            </a:r>
          </a:p>
          <a:p>
            <a:pPr>
              <a:buFont typeface="Arial" panose="020B0604020202020204" pitchFamily="34" charset="0"/>
              <a:buChar char="•"/>
            </a:pPr>
            <a:r>
              <a:rPr lang="en-IN" b="0" i="0" dirty="0" err="1">
                <a:solidFill>
                  <a:srgbClr val="383838"/>
                </a:solidFill>
                <a:effectLst/>
                <a:latin typeface="Inter"/>
              </a:rPr>
              <a:t>Yt</a:t>
            </a:r>
            <a:r>
              <a:rPr lang="en-IN" b="0" i="0" dirty="0">
                <a:solidFill>
                  <a:srgbClr val="383838"/>
                </a:solidFill>
                <a:effectLst/>
                <a:latin typeface="Inter"/>
              </a:rPr>
              <a:t>=Value with time</a:t>
            </a:r>
          </a:p>
        </p:txBody>
      </p:sp>
      <p:pic>
        <p:nvPicPr>
          <p:cNvPr id="6" name="Picture 5">
            <a:extLst>
              <a:ext uri="{FF2B5EF4-FFF2-40B4-BE49-F238E27FC236}">
                <a16:creationId xmlns:a16="http://schemas.microsoft.com/office/drawing/2014/main" id="{EAE2E679-DCFC-784B-AD95-C7EF5F4F3153}"/>
              </a:ext>
            </a:extLst>
          </p:cNvPr>
          <p:cNvPicPr>
            <a:picLocks noChangeAspect="1"/>
          </p:cNvPicPr>
          <p:nvPr/>
        </p:nvPicPr>
        <p:blipFill>
          <a:blip r:embed="rId2"/>
          <a:stretch>
            <a:fillRect/>
          </a:stretch>
        </p:blipFill>
        <p:spPr>
          <a:xfrm>
            <a:off x="2286000" y="2029279"/>
            <a:ext cx="7620000" cy="4584700"/>
          </a:xfrm>
          <a:prstGeom prst="rect">
            <a:avLst/>
          </a:prstGeom>
        </p:spPr>
      </p:pic>
    </p:spTree>
    <p:extLst>
      <p:ext uri="{BB962C8B-B14F-4D97-AF65-F5344CB8AC3E}">
        <p14:creationId xmlns:p14="http://schemas.microsoft.com/office/powerpoint/2010/main" val="1713893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1969</Words>
  <Application>Microsoft Macintosh PowerPoint</Application>
  <PresentationFormat>Widescreen</PresentationFormat>
  <Paragraphs>155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Inter</vt:lpstr>
      <vt:lpstr>Nunito</vt:lpstr>
      <vt:lpstr>Salesforce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Agrawal</dc:creator>
  <cp:lastModifiedBy>Arpit Agrawal</cp:lastModifiedBy>
  <cp:revision>6</cp:revision>
  <dcterms:created xsi:type="dcterms:W3CDTF">2024-08-01T05:37:34Z</dcterms:created>
  <dcterms:modified xsi:type="dcterms:W3CDTF">2024-08-07T06:25:09Z</dcterms:modified>
</cp:coreProperties>
</file>