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9" r:id="rId5"/>
    <p:sldId id="270" r:id="rId6"/>
    <p:sldId id="268" r:id="rId7"/>
    <p:sldId id="267" r:id="rId8"/>
    <p:sldId id="260" r:id="rId9"/>
    <p:sldId id="263" r:id="rId10"/>
    <p:sldId id="262" r:id="rId11"/>
    <p:sldId id="264" r:id="rId12"/>
    <p:sldId id="261" r:id="rId13"/>
    <p:sldId id="265" r:id="rId14"/>
    <p:sldId id="266"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41"/>
    <p:restoredTop sz="92500"/>
  </p:normalViewPr>
  <p:slideViewPr>
    <p:cSldViewPr snapToGrid="0" snapToObjects="1">
      <p:cViewPr varScale="1">
        <p:scale>
          <a:sx n="113" d="100"/>
          <a:sy n="113" d="100"/>
        </p:scale>
        <p:origin x="9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6FA61-0D6C-254D-9933-C3AC973149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DE1953-DEF2-7A42-9D23-442E6DE2D1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14FAAB-D620-774F-B316-AABF3BCA1867}"/>
              </a:ext>
            </a:extLst>
          </p:cNvPr>
          <p:cNvSpPr>
            <a:spLocks noGrp="1"/>
          </p:cNvSpPr>
          <p:nvPr>
            <p:ph type="dt" sz="half" idx="10"/>
          </p:nvPr>
        </p:nvSpPr>
        <p:spPr/>
        <p:txBody>
          <a:bodyPr/>
          <a:lstStyle/>
          <a:p>
            <a:fld id="{50F94D98-71CC-BD46-A227-69FCB7168573}" type="datetimeFigureOut">
              <a:rPr lang="en-US" smtClean="0"/>
              <a:t>8/9/24</a:t>
            </a:fld>
            <a:endParaRPr lang="en-US"/>
          </a:p>
        </p:txBody>
      </p:sp>
      <p:sp>
        <p:nvSpPr>
          <p:cNvPr id="5" name="Footer Placeholder 4">
            <a:extLst>
              <a:ext uri="{FF2B5EF4-FFF2-40B4-BE49-F238E27FC236}">
                <a16:creationId xmlns:a16="http://schemas.microsoft.com/office/drawing/2014/main" id="{F9DA7B9B-E879-9345-9DD9-3AC37FB052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03C652-BA5E-3547-A978-8FE16C9B4386}"/>
              </a:ext>
            </a:extLst>
          </p:cNvPr>
          <p:cNvSpPr>
            <a:spLocks noGrp="1"/>
          </p:cNvSpPr>
          <p:nvPr>
            <p:ph type="sldNum" sz="quarter" idx="12"/>
          </p:nvPr>
        </p:nvSpPr>
        <p:spPr/>
        <p:txBody>
          <a:bodyPr/>
          <a:lstStyle/>
          <a:p>
            <a:fld id="{A251024C-0B70-3C4D-B653-43A4698EAA9A}" type="slidenum">
              <a:rPr lang="en-US" smtClean="0"/>
              <a:t>‹#›</a:t>
            </a:fld>
            <a:endParaRPr lang="en-US"/>
          </a:p>
        </p:txBody>
      </p:sp>
    </p:spTree>
    <p:extLst>
      <p:ext uri="{BB962C8B-B14F-4D97-AF65-F5344CB8AC3E}">
        <p14:creationId xmlns:p14="http://schemas.microsoft.com/office/powerpoint/2010/main" val="341428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94B5E-4D45-4549-8A4E-394B6D1948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F376AA-F899-BD40-B8CF-F04F475440D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F26193-EDF8-3D4F-B003-407E91DF44B9}"/>
              </a:ext>
            </a:extLst>
          </p:cNvPr>
          <p:cNvSpPr>
            <a:spLocks noGrp="1"/>
          </p:cNvSpPr>
          <p:nvPr>
            <p:ph type="dt" sz="half" idx="10"/>
          </p:nvPr>
        </p:nvSpPr>
        <p:spPr/>
        <p:txBody>
          <a:bodyPr/>
          <a:lstStyle/>
          <a:p>
            <a:fld id="{50F94D98-71CC-BD46-A227-69FCB7168573}" type="datetimeFigureOut">
              <a:rPr lang="en-US" smtClean="0"/>
              <a:t>8/9/24</a:t>
            </a:fld>
            <a:endParaRPr lang="en-US"/>
          </a:p>
        </p:txBody>
      </p:sp>
      <p:sp>
        <p:nvSpPr>
          <p:cNvPr id="5" name="Footer Placeholder 4">
            <a:extLst>
              <a:ext uri="{FF2B5EF4-FFF2-40B4-BE49-F238E27FC236}">
                <a16:creationId xmlns:a16="http://schemas.microsoft.com/office/drawing/2014/main" id="{B1303D73-7F3C-BB46-BA17-3F8BEA908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03D9F2-A535-1F4E-9E5D-57D4D858D99A}"/>
              </a:ext>
            </a:extLst>
          </p:cNvPr>
          <p:cNvSpPr>
            <a:spLocks noGrp="1"/>
          </p:cNvSpPr>
          <p:nvPr>
            <p:ph type="sldNum" sz="quarter" idx="12"/>
          </p:nvPr>
        </p:nvSpPr>
        <p:spPr/>
        <p:txBody>
          <a:bodyPr/>
          <a:lstStyle/>
          <a:p>
            <a:fld id="{A251024C-0B70-3C4D-B653-43A4698EAA9A}" type="slidenum">
              <a:rPr lang="en-US" smtClean="0"/>
              <a:t>‹#›</a:t>
            </a:fld>
            <a:endParaRPr lang="en-US"/>
          </a:p>
        </p:txBody>
      </p:sp>
    </p:spTree>
    <p:extLst>
      <p:ext uri="{BB962C8B-B14F-4D97-AF65-F5344CB8AC3E}">
        <p14:creationId xmlns:p14="http://schemas.microsoft.com/office/powerpoint/2010/main" val="802059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1BFFF9-42FC-4849-9855-F24B217FA3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D934E8-A78C-074B-BF21-8590C3826F6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5F8A05-F0A8-6E4D-966E-60857A9BAFF0}"/>
              </a:ext>
            </a:extLst>
          </p:cNvPr>
          <p:cNvSpPr>
            <a:spLocks noGrp="1"/>
          </p:cNvSpPr>
          <p:nvPr>
            <p:ph type="dt" sz="half" idx="10"/>
          </p:nvPr>
        </p:nvSpPr>
        <p:spPr/>
        <p:txBody>
          <a:bodyPr/>
          <a:lstStyle/>
          <a:p>
            <a:fld id="{50F94D98-71CC-BD46-A227-69FCB7168573}" type="datetimeFigureOut">
              <a:rPr lang="en-US" smtClean="0"/>
              <a:t>8/9/24</a:t>
            </a:fld>
            <a:endParaRPr lang="en-US"/>
          </a:p>
        </p:txBody>
      </p:sp>
      <p:sp>
        <p:nvSpPr>
          <p:cNvPr id="5" name="Footer Placeholder 4">
            <a:extLst>
              <a:ext uri="{FF2B5EF4-FFF2-40B4-BE49-F238E27FC236}">
                <a16:creationId xmlns:a16="http://schemas.microsoft.com/office/drawing/2014/main" id="{43DE5E22-327E-FC47-94FD-5F0ABEF0CE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1F2338-7EBA-344B-A0B9-214FA5BD499F}"/>
              </a:ext>
            </a:extLst>
          </p:cNvPr>
          <p:cNvSpPr>
            <a:spLocks noGrp="1"/>
          </p:cNvSpPr>
          <p:nvPr>
            <p:ph type="sldNum" sz="quarter" idx="12"/>
          </p:nvPr>
        </p:nvSpPr>
        <p:spPr/>
        <p:txBody>
          <a:bodyPr/>
          <a:lstStyle/>
          <a:p>
            <a:fld id="{A251024C-0B70-3C4D-B653-43A4698EAA9A}" type="slidenum">
              <a:rPr lang="en-US" smtClean="0"/>
              <a:t>‹#›</a:t>
            </a:fld>
            <a:endParaRPr lang="en-US"/>
          </a:p>
        </p:txBody>
      </p:sp>
    </p:spTree>
    <p:extLst>
      <p:ext uri="{BB962C8B-B14F-4D97-AF65-F5344CB8AC3E}">
        <p14:creationId xmlns:p14="http://schemas.microsoft.com/office/powerpoint/2010/main" val="1318805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5789-2BA7-D548-BBD0-46A61BFDC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993296-DB85-0A4E-98C0-B105BCBFF82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8A90DC-1BBF-2E43-951B-BE618C9A8915}"/>
              </a:ext>
            </a:extLst>
          </p:cNvPr>
          <p:cNvSpPr>
            <a:spLocks noGrp="1"/>
          </p:cNvSpPr>
          <p:nvPr>
            <p:ph type="dt" sz="half" idx="10"/>
          </p:nvPr>
        </p:nvSpPr>
        <p:spPr/>
        <p:txBody>
          <a:bodyPr/>
          <a:lstStyle/>
          <a:p>
            <a:fld id="{50F94D98-71CC-BD46-A227-69FCB7168573}" type="datetimeFigureOut">
              <a:rPr lang="en-US" smtClean="0"/>
              <a:t>8/9/24</a:t>
            </a:fld>
            <a:endParaRPr lang="en-US"/>
          </a:p>
        </p:txBody>
      </p:sp>
      <p:sp>
        <p:nvSpPr>
          <p:cNvPr id="5" name="Footer Placeholder 4">
            <a:extLst>
              <a:ext uri="{FF2B5EF4-FFF2-40B4-BE49-F238E27FC236}">
                <a16:creationId xmlns:a16="http://schemas.microsoft.com/office/drawing/2014/main" id="{854BA324-5047-EE4E-804F-7A630EA99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220CD5-00B6-A741-A1DB-16DD576BB47A}"/>
              </a:ext>
            </a:extLst>
          </p:cNvPr>
          <p:cNvSpPr>
            <a:spLocks noGrp="1"/>
          </p:cNvSpPr>
          <p:nvPr>
            <p:ph type="sldNum" sz="quarter" idx="12"/>
          </p:nvPr>
        </p:nvSpPr>
        <p:spPr/>
        <p:txBody>
          <a:bodyPr/>
          <a:lstStyle/>
          <a:p>
            <a:fld id="{A251024C-0B70-3C4D-B653-43A4698EAA9A}" type="slidenum">
              <a:rPr lang="en-US" smtClean="0"/>
              <a:t>‹#›</a:t>
            </a:fld>
            <a:endParaRPr lang="en-US"/>
          </a:p>
        </p:txBody>
      </p:sp>
    </p:spTree>
    <p:extLst>
      <p:ext uri="{BB962C8B-B14F-4D97-AF65-F5344CB8AC3E}">
        <p14:creationId xmlns:p14="http://schemas.microsoft.com/office/powerpoint/2010/main" val="1643816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30812-039B-7E46-A5D5-93D227BE81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CB47AE-9B5D-694E-AE40-F0583C9AF7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F4392AC-296F-444A-8E3E-A5F9C98233EB}"/>
              </a:ext>
            </a:extLst>
          </p:cNvPr>
          <p:cNvSpPr>
            <a:spLocks noGrp="1"/>
          </p:cNvSpPr>
          <p:nvPr>
            <p:ph type="dt" sz="half" idx="10"/>
          </p:nvPr>
        </p:nvSpPr>
        <p:spPr/>
        <p:txBody>
          <a:bodyPr/>
          <a:lstStyle/>
          <a:p>
            <a:fld id="{50F94D98-71CC-BD46-A227-69FCB7168573}" type="datetimeFigureOut">
              <a:rPr lang="en-US" smtClean="0"/>
              <a:t>8/9/24</a:t>
            </a:fld>
            <a:endParaRPr lang="en-US"/>
          </a:p>
        </p:txBody>
      </p:sp>
      <p:sp>
        <p:nvSpPr>
          <p:cNvPr id="5" name="Footer Placeholder 4">
            <a:extLst>
              <a:ext uri="{FF2B5EF4-FFF2-40B4-BE49-F238E27FC236}">
                <a16:creationId xmlns:a16="http://schemas.microsoft.com/office/drawing/2014/main" id="{606FF4E5-BB6F-1749-AC02-D27C7FEE7D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01EEBA-9C34-9348-BD42-6ADC6ECDFB6A}"/>
              </a:ext>
            </a:extLst>
          </p:cNvPr>
          <p:cNvSpPr>
            <a:spLocks noGrp="1"/>
          </p:cNvSpPr>
          <p:nvPr>
            <p:ph type="sldNum" sz="quarter" idx="12"/>
          </p:nvPr>
        </p:nvSpPr>
        <p:spPr/>
        <p:txBody>
          <a:bodyPr/>
          <a:lstStyle/>
          <a:p>
            <a:fld id="{A251024C-0B70-3C4D-B653-43A4698EAA9A}" type="slidenum">
              <a:rPr lang="en-US" smtClean="0"/>
              <a:t>‹#›</a:t>
            </a:fld>
            <a:endParaRPr lang="en-US"/>
          </a:p>
        </p:txBody>
      </p:sp>
    </p:spTree>
    <p:extLst>
      <p:ext uri="{BB962C8B-B14F-4D97-AF65-F5344CB8AC3E}">
        <p14:creationId xmlns:p14="http://schemas.microsoft.com/office/powerpoint/2010/main" val="2333357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62AE-DB34-E340-B1FF-81C6A1D819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423E6C-4D45-4840-9FB5-7900D21A0E4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23240C-2ED9-FC43-B856-34F743DBFAB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610BC8-E15B-C64E-829C-900C67087129}"/>
              </a:ext>
            </a:extLst>
          </p:cNvPr>
          <p:cNvSpPr>
            <a:spLocks noGrp="1"/>
          </p:cNvSpPr>
          <p:nvPr>
            <p:ph type="dt" sz="half" idx="10"/>
          </p:nvPr>
        </p:nvSpPr>
        <p:spPr/>
        <p:txBody>
          <a:bodyPr/>
          <a:lstStyle/>
          <a:p>
            <a:fld id="{50F94D98-71CC-BD46-A227-69FCB7168573}" type="datetimeFigureOut">
              <a:rPr lang="en-US" smtClean="0"/>
              <a:t>8/9/24</a:t>
            </a:fld>
            <a:endParaRPr lang="en-US"/>
          </a:p>
        </p:txBody>
      </p:sp>
      <p:sp>
        <p:nvSpPr>
          <p:cNvPr id="6" name="Footer Placeholder 5">
            <a:extLst>
              <a:ext uri="{FF2B5EF4-FFF2-40B4-BE49-F238E27FC236}">
                <a16:creationId xmlns:a16="http://schemas.microsoft.com/office/drawing/2014/main" id="{3D3DE3CC-E677-F548-AAA6-17137F50B5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B52DE2-2E32-104A-80A2-ECBA9473BADF}"/>
              </a:ext>
            </a:extLst>
          </p:cNvPr>
          <p:cNvSpPr>
            <a:spLocks noGrp="1"/>
          </p:cNvSpPr>
          <p:nvPr>
            <p:ph type="sldNum" sz="quarter" idx="12"/>
          </p:nvPr>
        </p:nvSpPr>
        <p:spPr/>
        <p:txBody>
          <a:bodyPr/>
          <a:lstStyle/>
          <a:p>
            <a:fld id="{A251024C-0B70-3C4D-B653-43A4698EAA9A}" type="slidenum">
              <a:rPr lang="en-US" smtClean="0"/>
              <a:t>‹#›</a:t>
            </a:fld>
            <a:endParaRPr lang="en-US"/>
          </a:p>
        </p:txBody>
      </p:sp>
    </p:spTree>
    <p:extLst>
      <p:ext uri="{BB962C8B-B14F-4D97-AF65-F5344CB8AC3E}">
        <p14:creationId xmlns:p14="http://schemas.microsoft.com/office/powerpoint/2010/main" val="4202614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F88E9-8737-C54A-969F-DD60B53363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CDA9D0-9479-AE45-A482-976B507C75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93175A0-E813-DC43-B020-659109CB289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906CF4-8032-A149-9429-ECD2DC2D3C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3640C61-0AC7-6A4E-8D94-231C37A705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3B429F-FA03-3445-AE86-812FFC9ED965}"/>
              </a:ext>
            </a:extLst>
          </p:cNvPr>
          <p:cNvSpPr>
            <a:spLocks noGrp="1"/>
          </p:cNvSpPr>
          <p:nvPr>
            <p:ph type="dt" sz="half" idx="10"/>
          </p:nvPr>
        </p:nvSpPr>
        <p:spPr/>
        <p:txBody>
          <a:bodyPr/>
          <a:lstStyle/>
          <a:p>
            <a:fld id="{50F94D98-71CC-BD46-A227-69FCB7168573}" type="datetimeFigureOut">
              <a:rPr lang="en-US" smtClean="0"/>
              <a:t>8/9/24</a:t>
            </a:fld>
            <a:endParaRPr lang="en-US"/>
          </a:p>
        </p:txBody>
      </p:sp>
      <p:sp>
        <p:nvSpPr>
          <p:cNvPr id="8" name="Footer Placeholder 7">
            <a:extLst>
              <a:ext uri="{FF2B5EF4-FFF2-40B4-BE49-F238E27FC236}">
                <a16:creationId xmlns:a16="http://schemas.microsoft.com/office/drawing/2014/main" id="{D98C160C-A249-6740-902D-DDB9EB27FC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5471A0-124F-D242-8F20-F38F018F9682}"/>
              </a:ext>
            </a:extLst>
          </p:cNvPr>
          <p:cNvSpPr>
            <a:spLocks noGrp="1"/>
          </p:cNvSpPr>
          <p:nvPr>
            <p:ph type="sldNum" sz="quarter" idx="12"/>
          </p:nvPr>
        </p:nvSpPr>
        <p:spPr/>
        <p:txBody>
          <a:bodyPr/>
          <a:lstStyle/>
          <a:p>
            <a:fld id="{A251024C-0B70-3C4D-B653-43A4698EAA9A}" type="slidenum">
              <a:rPr lang="en-US" smtClean="0"/>
              <a:t>‹#›</a:t>
            </a:fld>
            <a:endParaRPr lang="en-US"/>
          </a:p>
        </p:txBody>
      </p:sp>
    </p:spTree>
    <p:extLst>
      <p:ext uri="{BB962C8B-B14F-4D97-AF65-F5344CB8AC3E}">
        <p14:creationId xmlns:p14="http://schemas.microsoft.com/office/powerpoint/2010/main" val="4123235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43FDB-6103-7D46-ACED-F791BD580B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5EC436-684E-A142-A72E-DE9989C9E5B1}"/>
              </a:ext>
            </a:extLst>
          </p:cNvPr>
          <p:cNvSpPr>
            <a:spLocks noGrp="1"/>
          </p:cNvSpPr>
          <p:nvPr>
            <p:ph type="dt" sz="half" idx="10"/>
          </p:nvPr>
        </p:nvSpPr>
        <p:spPr/>
        <p:txBody>
          <a:bodyPr/>
          <a:lstStyle/>
          <a:p>
            <a:fld id="{50F94D98-71CC-BD46-A227-69FCB7168573}" type="datetimeFigureOut">
              <a:rPr lang="en-US" smtClean="0"/>
              <a:t>8/9/24</a:t>
            </a:fld>
            <a:endParaRPr lang="en-US"/>
          </a:p>
        </p:txBody>
      </p:sp>
      <p:sp>
        <p:nvSpPr>
          <p:cNvPr id="4" name="Footer Placeholder 3">
            <a:extLst>
              <a:ext uri="{FF2B5EF4-FFF2-40B4-BE49-F238E27FC236}">
                <a16:creationId xmlns:a16="http://schemas.microsoft.com/office/drawing/2014/main" id="{430991D1-A1E6-8F4C-BD77-10460A24B7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58BD76-530E-5942-8E7A-292A563E2EA7}"/>
              </a:ext>
            </a:extLst>
          </p:cNvPr>
          <p:cNvSpPr>
            <a:spLocks noGrp="1"/>
          </p:cNvSpPr>
          <p:nvPr>
            <p:ph type="sldNum" sz="quarter" idx="12"/>
          </p:nvPr>
        </p:nvSpPr>
        <p:spPr/>
        <p:txBody>
          <a:bodyPr/>
          <a:lstStyle/>
          <a:p>
            <a:fld id="{A251024C-0B70-3C4D-B653-43A4698EAA9A}" type="slidenum">
              <a:rPr lang="en-US" smtClean="0"/>
              <a:t>‹#›</a:t>
            </a:fld>
            <a:endParaRPr lang="en-US"/>
          </a:p>
        </p:txBody>
      </p:sp>
    </p:spTree>
    <p:extLst>
      <p:ext uri="{BB962C8B-B14F-4D97-AF65-F5344CB8AC3E}">
        <p14:creationId xmlns:p14="http://schemas.microsoft.com/office/powerpoint/2010/main" val="1010557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25B451-74B8-344A-B42F-CF2F0375CEE3}"/>
              </a:ext>
            </a:extLst>
          </p:cNvPr>
          <p:cNvSpPr>
            <a:spLocks noGrp="1"/>
          </p:cNvSpPr>
          <p:nvPr>
            <p:ph type="dt" sz="half" idx="10"/>
          </p:nvPr>
        </p:nvSpPr>
        <p:spPr/>
        <p:txBody>
          <a:bodyPr/>
          <a:lstStyle/>
          <a:p>
            <a:fld id="{50F94D98-71CC-BD46-A227-69FCB7168573}" type="datetimeFigureOut">
              <a:rPr lang="en-US" smtClean="0"/>
              <a:t>8/9/24</a:t>
            </a:fld>
            <a:endParaRPr lang="en-US"/>
          </a:p>
        </p:txBody>
      </p:sp>
      <p:sp>
        <p:nvSpPr>
          <p:cNvPr id="3" name="Footer Placeholder 2">
            <a:extLst>
              <a:ext uri="{FF2B5EF4-FFF2-40B4-BE49-F238E27FC236}">
                <a16:creationId xmlns:a16="http://schemas.microsoft.com/office/drawing/2014/main" id="{F21B8001-7FBA-E74C-90CC-B814047EF2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9126E6-DAB6-F04A-9D5A-D55FEFB959B3}"/>
              </a:ext>
            </a:extLst>
          </p:cNvPr>
          <p:cNvSpPr>
            <a:spLocks noGrp="1"/>
          </p:cNvSpPr>
          <p:nvPr>
            <p:ph type="sldNum" sz="quarter" idx="12"/>
          </p:nvPr>
        </p:nvSpPr>
        <p:spPr/>
        <p:txBody>
          <a:bodyPr/>
          <a:lstStyle/>
          <a:p>
            <a:fld id="{A251024C-0B70-3C4D-B653-43A4698EAA9A}" type="slidenum">
              <a:rPr lang="en-US" smtClean="0"/>
              <a:t>‹#›</a:t>
            </a:fld>
            <a:endParaRPr lang="en-US"/>
          </a:p>
        </p:txBody>
      </p:sp>
    </p:spTree>
    <p:extLst>
      <p:ext uri="{BB962C8B-B14F-4D97-AF65-F5344CB8AC3E}">
        <p14:creationId xmlns:p14="http://schemas.microsoft.com/office/powerpoint/2010/main" val="3640239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26C65-E7A7-E64D-9BEC-C246074E88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E5FB79-24BC-0D42-AF85-E572A3177A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2D3FED-594D-6043-918C-B219F69E0A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6E89E61-86F0-9F4E-A580-7FCADD4865E8}"/>
              </a:ext>
            </a:extLst>
          </p:cNvPr>
          <p:cNvSpPr>
            <a:spLocks noGrp="1"/>
          </p:cNvSpPr>
          <p:nvPr>
            <p:ph type="dt" sz="half" idx="10"/>
          </p:nvPr>
        </p:nvSpPr>
        <p:spPr/>
        <p:txBody>
          <a:bodyPr/>
          <a:lstStyle/>
          <a:p>
            <a:fld id="{50F94D98-71CC-BD46-A227-69FCB7168573}" type="datetimeFigureOut">
              <a:rPr lang="en-US" smtClean="0"/>
              <a:t>8/9/24</a:t>
            </a:fld>
            <a:endParaRPr lang="en-US"/>
          </a:p>
        </p:txBody>
      </p:sp>
      <p:sp>
        <p:nvSpPr>
          <p:cNvPr id="6" name="Footer Placeholder 5">
            <a:extLst>
              <a:ext uri="{FF2B5EF4-FFF2-40B4-BE49-F238E27FC236}">
                <a16:creationId xmlns:a16="http://schemas.microsoft.com/office/drawing/2014/main" id="{4376C7F7-82CF-C849-9DA9-30C9136F77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BFD2CB-407B-F341-890C-6BFF4E5EB121}"/>
              </a:ext>
            </a:extLst>
          </p:cNvPr>
          <p:cNvSpPr>
            <a:spLocks noGrp="1"/>
          </p:cNvSpPr>
          <p:nvPr>
            <p:ph type="sldNum" sz="quarter" idx="12"/>
          </p:nvPr>
        </p:nvSpPr>
        <p:spPr/>
        <p:txBody>
          <a:bodyPr/>
          <a:lstStyle/>
          <a:p>
            <a:fld id="{A251024C-0B70-3C4D-B653-43A4698EAA9A}" type="slidenum">
              <a:rPr lang="en-US" smtClean="0"/>
              <a:t>‹#›</a:t>
            </a:fld>
            <a:endParaRPr lang="en-US"/>
          </a:p>
        </p:txBody>
      </p:sp>
    </p:spTree>
    <p:extLst>
      <p:ext uri="{BB962C8B-B14F-4D97-AF65-F5344CB8AC3E}">
        <p14:creationId xmlns:p14="http://schemas.microsoft.com/office/powerpoint/2010/main" val="2539844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4B0A-5780-F94C-B208-4EB4548593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477328-7501-9746-A536-80BCA008DF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EFC5D4-6059-BE4F-94DB-90A885B617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84F33AA-0D6F-3042-91D9-D5361BA2DF66}"/>
              </a:ext>
            </a:extLst>
          </p:cNvPr>
          <p:cNvSpPr>
            <a:spLocks noGrp="1"/>
          </p:cNvSpPr>
          <p:nvPr>
            <p:ph type="dt" sz="half" idx="10"/>
          </p:nvPr>
        </p:nvSpPr>
        <p:spPr/>
        <p:txBody>
          <a:bodyPr/>
          <a:lstStyle/>
          <a:p>
            <a:fld id="{50F94D98-71CC-BD46-A227-69FCB7168573}" type="datetimeFigureOut">
              <a:rPr lang="en-US" smtClean="0"/>
              <a:t>8/9/24</a:t>
            </a:fld>
            <a:endParaRPr lang="en-US"/>
          </a:p>
        </p:txBody>
      </p:sp>
      <p:sp>
        <p:nvSpPr>
          <p:cNvPr id="6" name="Footer Placeholder 5">
            <a:extLst>
              <a:ext uri="{FF2B5EF4-FFF2-40B4-BE49-F238E27FC236}">
                <a16:creationId xmlns:a16="http://schemas.microsoft.com/office/drawing/2014/main" id="{C5636199-3C99-A344-883D-9B9088E883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A8783F-2FA6-0445-B839-7683FE1E4C10}"/>
              </a:ext>
            </a:extLst>
          </p:cNvPr>
          <p:cNvSpPr>
            <a:spLocks noGrp="1"/>
          </p:cNvSpPr>
          <p:nvPr>
            <p:ph type="sldNum" sz="quarter" idx="12"/>
          </p:nvPr>
        </p:nvSpPr>
        <p:spPr/>
        <p:txBody>
          <a:bodyPr/>
          <a:lstStyle/>
          <a:p>
            <a:fld id="{A251024C-0B70-3C4D-B653-43A4698EAA9A}" type="slidenum">
              <a:rPr lang="en-US" smtClean="0"/>
              <a:t>‹#›</a:t>
            </a:fld>
            <a:endParaRPr lang="en-US"/>
          </a:p>
        </p:txBody>
      </p:sp>
    </p:spTree>
    <p:extLst>
      <p:ext uri="{BB962C8B-B14F-4D97-AF65-F5344CB8AC3E}">
        <p14:creationId xmlns:p14="http://schemas.microsoft.com/office/powerpoint/2010/main" val="2751649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93DF5A-56A5-CE46-88F8-D3EDEABF9B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847926-CD4D-7B48-B726-58708F2D9D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1719BD-5800-9C41-9949-9EEA5C7B86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F94D98-71CC-BD46-A227-69FCB7168573}" type="datetimeFigureOut">
              <a:rPr lang="en-US" smtClean="0"/>
              <a:t>8/9/24</a:t>
            </a:fld>
            <a:endParaRPr lang="en-US"/>
          </a:p>
        </p:txBody>
      </p:sp>
      <p:sp>
        <p:nvSpPr>
          <p:cNvPr id="5" name="Footer Placeholder 4">
            <a:extLst>
              <a:ext uri="{FF2B5EF4-FFF2-40B4-BE49-F238E27FC236}">
                <a16:creationId xmlns:a16="http://schemas.microsoft.com/office/drawing/2014/main" id="{75C6AAC1-CBC7-6445-A9DF-B9656DB9B4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73100F-ACCD-F746-9DD5-B9C7EA78A9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51024C-0B70-3C4D-B653-43A4698EAA9A}" type="slidenum">
              <a:rPr lang="en-US" smtClean="0"/>
              <a:t>‹#›</a:t>
            </a:fld>
            <a:endParaRPr lang="en-US"/>
          </a:p>
        </p:txBody>
      </p:sp>
    </p:spTree>
    <p:extLst>
      <p:ext uri="{BB962C8B-B14F-4D97-AF65-F5344CB8AC3E}">
        <p14:creationId xmlns:p14="http://schemas.microsoft.com/office/powerpoint/2010/main" val="2195819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how-to-download-install-nltk-on-windows/" TargetMode="External"/><Relationship Id="rId2" Type="http://schemas.openxmlformats.org/officeDocument/2006/relationships/hyperlink" Target="https://www.geeksforgeeks.org/machine-learning/"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www.geeksforgeeks.org/named-entity-recognition/"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www.geeksforgeeks.org/what-is-sentiment-analysi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natural-language-processing-nlp-tutorial/"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A7400B-0C4C-2144-BD71-A0139033A96F}"/>
              </a:ext>
            </a:extLst>
          </p:cNvPr>
          <p:cNvSpPr/>
          <p:nvPr/>
        </p:nvSpPr>
        <p:spPr>
          <a:xfrm>
            <a:off x="770021" y="866274"/>
            <a:ext cx="10684042" cy="1477328"/>
          </a:xfrm>
          <a:prstGeom prst="rect">
            <a:avLst/>
          </a:prstGeom>
        </p:spPr>
        <p:txBody>
          <a:bodyPr wrap="square">
            <a:spAutoFit/>
          </a:bodyPr>
          <a:lstStyle/>
          <a:p>
            <a:r>
              <a:rPr lang="en-IN" b="0" i="0" dirty="0">
                <a:solidFill>
                  <a:srgbClr val="333333"/>
                </a:solidFill>
                <a:effectLst/>
                <a:latin typeface="inter-regular"/>
              </a:rPr>
              <a:t>NLP stands for </a:t>
            </a:r>
            <a:r>
              <a:rPr lang="en-IN" b="1" i="0" dirty="0">
                <a:solidFill>
                  <a:srgbClr val="333333"/>
                </a:solidFill>
                <a:effectLst/>
                <a:latin typeface="inter-bold"/>
              </a:rPr>
              <a:t>Natural Language Processing</a:t>
            </a:r>
            <a:r>
              <a:rPr lang="en-IN" b="0" i="0" dirty="0">
                <a:solidFill>
                  <a:srgbClr val="333333"/>
                </a:solidFill>
                <a:effectLst/>
                <a:latin typeface="inter-regular"/>
              </a:rPr>
              <a:t>, which is a part of </a:t>
            </a:r>
            <a:r>
              <a:rPr lang="en-IN" b="1" i="0" dirty="0">
                <a:solidFill>
                  <a:srgbClr val="333333"/>
                </a:solidFill>
                <a:effectLst/>
                <a:latin typeface="inter-bold"/>
              </a:rPr>
              <a:t>Computer Science, Human language,</a:t>
            </a:r>
            <a:r>
              <a:rPr lang="en-IN" b="0" i="0" dirty="0">
                <a:solidFill>
                  <a:srgbClr val="333333"/>
                </a:solidFill>
                <a:effectLst/>
                <a:latin typeface="inter-regular"/>
              </a:rPr>
              <a:t> and </a:t>
            </a:r>
            <a:r>
              <a:rPr lang="en-IN" b="1" i="0" dirty="0">
                <a:solidFill>
                  <a:srgbClr val="333333"/>
                </a:solidFill>
                <a:effectLst/>
                <a:latin typeface="inter-bold"/>
              </a:rPr>
              <a:t>Artificial Intelligence</a:t>
            </a:r>
            <a:r>
              <a:rPr lang="en-IN" b="0" i="0" dirty="0">
                <a:solidFill>
                  <a:srgbClr val="333333"/>
                </a:solidFill>
                <a:effectLst/>
                <a:latin typeface="inter-regular"/>
              </a:rPr>
              <a:t>. It is the technology that is used by machines to understand, analyse, manipulate, and interpret human's languages. It helps developers to organize knowledge for performing tasks such as </a:t>
            </a:r>
            <a:r>
              <a:rPr lang="en-IN" b="1" i="0" dirty="0">
                <a:solidFill>
                  <a:srgbClr val="333333"/>
                </a:solidFill>
                <a:effectLst/>
                <a:latin typeface="inter-bold"/>
              </a:rPr>
              <a:t>translation, automatic summarization, Named Entity Recognition (NER), speech recognition, relationship extraction,</a:t>
            </a:r>
            <a:r>
              <a:rPr lang="en-IN" b="0" i="0" dirty="0">
                <a:solidFill>
                  <a:srgbClr val="333333"/>
                </a:solidFill>
                <a:effectLst/>
                <a:latin typeface="inter-regular"/>
              </a:rPr>
              <a:t> and </a:t>
            </a:r>
            <a:r>
              <a:rPr lang="en-IN" b="1" i="0" dirty="0">
                <a:solidFill>
                  <a:srgbClr val="333333"/>
                </a:solidFill>
                <a:effectLst/>
                <a:latin typeface="inter-bold"/>
              </a:rPr>
              <a:t>topic segmentation</a:t>
            </a:r>
            <a:r>
              <a:rPr lang="en-IN" b="0" i="0" dirty="0">
                <a:solidFill>
                  <a:srgbClr val="333333"/>
                </a:solidFill>
                <a:effectLst/>
                <a:latin typeface="inter-regular"/>
              </a:rPr>
              <a:t>.</a:t>
            </a:r>
            <a:endParaRPr lang="en-US" dirty="0"/>
          </a:p>
        </p:txBody>
      </p:sp>
    </p:spTree>
    <p:extLst>
      <p:ext uri="{BB962C8B-B14F-4D97-AF65-F5344CB8AC3E}">
        <p14:creationId xmlns:p14="http://schemas.microsoft.com/office/powerpoint/2010/main" val="3860879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446592-8466-9041-9B5B-66261F9A4E1C}"/>
              </a:ext>
            </a:extLst>
          </p:cNvPr>
          <p:cNvSpPr/>
          <p:nvPr/>
        </p:nvSpPr>
        <p:spPr>
          <a:xfrm>
            <a:off x="1411111" y="982133"/>
            <a:ext cx="7732889" cy="3416320"/>
          </a:xfrm>
          <a:prstGeom prst="rect">
            <a:avLst/>
          </a:prstGeom>
        </p:spPr>
        <p:txBody>
          <a:bodyPr wrap="square">
            <a:spAutoFit/>
          </a:bodyPr>
          <a:lstStyle/>
          <a:p>
            <a:pPr fontAlgn="base"/>
            <a:r>
              <a:rPr lang="en-IN" b="1" i="0" dirty="0">
                <a:solidFill>
                  <a:srgbClr val="273239"/>
                </a:solidFill>
                <a:effectLst/>
                <a:latin typeface="Nunito"/>
              </a:rPr>
              <a:t>3. Semantic Analysis</a:t>
            </a:r>
          </a:p>
          <a:p>
            <a:pPr fontAlgn="base">
              <a:buFont typeface="Arial" panose="020B0604020202020204" pitchFamily="34" charset="0"/>
              <a:buChar char="•"/>
            </a:pPr>
            <a:r>
              <a:rPr lang="en-IN" b="1" i="0" dirty="0">
                <a:solidFill>
                  <a:srgbClr val="273239"/>
                </a:solidFill>
                <a:effectLst/>
                <a:latin typeface="Nunito"/>
              </a:rPr>
              <a:t>Named Entity Recognition (NER)</a:t>
            </a:r>
            <a:r>
              <a:rPr lang="en-IN" b="0" i="0" dirty="0">
                <a:solidFill>
                  <a:srgbClr val="273239"/>
                </a:solidFill>
                <a:effectLst/>
                <a:latin typeface="Nunito"/>
              </a:rPr>
              <a:t>: Identifying and classifying entities in text, such as names of people, organizations, locations, dates, etc.</a:t>
            </a:r>
          </a:p>
          <a:p>
            <a:pPr fontAlgn="base">
              <a:buFont typeface="Arial" panose="020B0604020202020204" pitchFamily="34" charset="0"/>
              <a:buChar char="•"/>
            </a:pPr>
            <a:r>
              <a:rPr lang="en-IN" b="1" i="0" dirty="0">
                <a:solidFill>
                  <a:srgbClr val="273239"/>
                </a:solidFill>
                <a:effectLst/>
                <a:latin typeface="Nunito"/>
              </a:rPr>
              <a:t>Word Sense Disambiguation (WSD)</a:t>
            </a:r>
            <a:r>
              <a:rPr lang="en-IN" b="0" i="0" dirty="0">
                <a:solidFill>
                  <a:srgbClr val="273239"/>
                </a:solidFill>
                <a:effectLst/>
                <a:latin typeface="Nunito"/>
              </a:rPr>
              <a:t>: Determining which meaning of a word is used in a given context.</a:t>
            </a:r>
          </a:p>
          <a:p>
            <a:pPr fontAlgn="base">
              <a:buFont typeface="Arial" panose="020B0604020202020204" pitchFamily="34" charset="0"/>
              <a:buChar char="•"/>
            </a:pPr>
            <a:r>
              <a:rPr lang="en-IN" b="1" i="0" dirty="0">
                <a:solidFill>
                  <a:srgbClr val="273239"/>
                </a:solidFill>
                <a:effectLst/>
                <a:latin typeface="Nunito"/>
              </a:rPr>
              <a:t>Coreference Resolution</a:t>
            </a:r>
            <a:r>
              <a:rPr lang="en-IN" b="0" i="0" dirty="0">
                <a:solidFill>
                  <a:srgbClr val="273239"/>
                </a:solidFill>
                <a:effectLst/>
                <a:latin typeface="Nunito"/>
              </a:rPr>
              <a:t>: Identifying when different words refer to the same entity in a text (e.g., “he” refers to “John”).</a:t>
            </a:r>
          </a:p>
          <a:p>
            <a:pPr fontAlgn="base"/>
            <a:r>
              <a:rPr lang="en-IN" b="1" i="0" dirty="0">
                <a:solidFill>
                  <a:srgbClr val="273239"/>
                </a:solidFill>
                <a:effectLst/>
                <a:latin typeface="Nunito"/>
              </a:rPr>
              <a:t>4. Information Extraction</a:t>
            </a:r>
          </a:p>
          <a:p>
            <a:pPr fontAlgn="base">
              <a:buFont typeface="Arial" panose="020B0604020202020204" pitchFamily="34" charset="0"/>
              <a:buChar char="•"/>
            </a:pPr>
            <a:r>
              <a:rPr lang="en-IN" b="1" i="0" dirty="0">
                <a:solidFill>
                  <a:srgbClr val="273239"/>
                </a:solidFill>
                <a:effectLst/>
                <a:latin typeface="Nunito"/>
              </a:rPr>
              <a:t>Entity Extraction</a:t>
            </a:r>
            <a:r>
              <a:rPr lang="en-IN" b="0" i="0" dirty="0">
                <a:solidFill>
                  <a:srgbClr val="273239"/>
                </a:solidFill>
                <a:effectLst/>
                <a:latin typeface="Nunito"/>
              </a:rPr>
              <a:t>: Identifying specific entities and their relationships within the text.</a:t>
            </a:r>
          </a:p>
          <a:p>
            <a:pPr fontAlgn="base">
              <a:buFont typeface="Arial" panose="020B0604020202020204" pitchFamily="34" charset="0"/>
              <a:buChar char="•"/>
            </a:pPr>
            <a:r>
              <a:rPr lang="en-IN" b="1" i="0" dirty="0">
                <a:solidFill>
                  <a:srgbClr val="273239"/>
                </a:solidFill>
                <a:effectLst/>
                <a:latin typeface="Nunito"/>
              </a:rPr>
              <a:t>Relation Extraction</a:t>
            </a:r>
            <a:r>
              <a:rPr lang="en-IN" b="0" i="0" dirty="0">
                <a:solidFill>
                  <a:srgbClr val="273239"/>
                </a:solidFill>
                <a:effectLst/>
                <a:latin typeface="Nunito"/>
              </a:rPr>
              <a:t>: Identifying and categorizing the relationships between entities in a text.</a:t>
            </a:r>
          </a:p>
        </p:txBody>
      </p:sp>
    </p:spTree>
    <p:extLst>
      <p:ext uri="{BB962C8B-B14F-4D97-AF65-F5344CB8AC3E}">
        <p14:creationId xmlns:p14="http://schemas.microsoft.com/office/powerpoint/2010/main" val="2995957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6D0FA5-EF5A-BA46-8D82-C91F2EF6557D}"/>
              </a:ext>
            </a:extLst>
          </p:cNvPr>
          <p:cNvSpPr/>
          <p:nvPr/>
        </p:nvSpPr>
        <p:spPr>
          <a:xfrm>
            <a:off x="3048000" y="1028343"/>
            <a:ext cx="6096000" cy="4801314"/>
          </a:xfrm>
          <a:prstGeom prst="rect">
            <a:avLst/>
          </a:prstGeom>
        </p:spPr>
        <p:txBody>
          <a:bodyPr>
            <a:spAutoFit/>
          </a:bodyPr>
          <a:lstStyle/>
          <a:p>
            <a:pPr fontAlgn="base"/>
            <a:r>
              <a:rPr lang="en-IN" b="1" i="0" dirty="0">
                <a:solidFill>
                  <a:srgbClr val="273239"/>
                </a:solidFill>
                <a:effectLst/>
                <a:latin typeface="Nunito"/>
              </a:rPr>
              <a:t>5. Text Classification in NLP</a:t>
            </a:r>
          </a:p>
          <a:p>
            <a:pPr fontAlgn="base">
              <a:buFont typeface="Arial" panose="020B0604020202020204" pitchFamily="34" charset="0"/>
              <a:buChar char="•"/>
            </a:pPr>
            <a:r>
              <a:rPr lang="en-IN" b="1" i="0" dirty="0">
                <a:solidFill>
                  <a:srgbClr val="273239"/>
                </a:solidFill>
                <a:effectLst/>
                <a:latin typeface="Nunito"/>
              </a:rPr>
              <a:t>Sentiment Analysis</a:t>
            </a:r>
            <a:r>
              <a:rPr lang="en-IN" b="0" i="0" dirty="0">
                <a:solidFill>
                  <a:srgbClr val="273239"/>
                </a:solidFill>
                <a:effectLst/>
                <a:latin typeface="Nunito"/>
              </a:rPr>
              <a:t>: Determining the sentiment or emotional tone expressed in a text (e.g., positive, negative, neutral).</a:t>
            </a:r>
          </a:p>
          <a:p>
            <a:pPr fontAlgn="base">
              <a:buFont typeface="Arial" panose="020B0604020202020204" pitchFamily="34" charset="0"/>
              <a:buChar char="•"/>
            </a:pPr>
            <a:r>
              <a:rPr lang="en-IN" b="1" i="0" dirty="0">
                <a:solidFill>
                  <a:srgbClr val="273239"/>
                </a:solidFill>
                <a:effectLst/>
                <a:latin typeface="Nunito"/>
              </a:rPr>
              <a:t>Topic </a:t>
            </a:r>
            <a:r>
              <a:rPr lang="en-IN" b="1" i="0" dirty="0" err="1">
                <a:solidFill>
                  <a:srgbClr val="273239"/>
                </a:solidFill>
                <a:effectLst/>
                <a:latin typeface="Nunito"/>
              </a:rPr>
              <a:t>Modeling</a:t>
            </a:r>
            <a:r>
              <a:rPr lang="en-IN" b="0" i="0" dirty="0">
                <a:solidFill>
                  <a:srgbClr val="273239"/>
                </a:solidFill>
                <a:effectLst/>
                <a:latin typeface="Nunito"/>
              </a:rPr>
              <a:t>: Identifying topics or themes within a large collection of documents.</a:t>
            </a:r>
          </a:p>
          <a:p>
            <a:pPr fontAlgn="base">
              <a:buFont typeface="Arial" panose="020B0604020202020204" pitchFamily="34" charset="0"/>
              <a:buChar char="•"/>
            </a:pPr>
            <a:r>
              <a:rPr lang="en-IN" b="1" i="0" dirty="0">
                <a:solidFill>
                  <a:srgbClr val="273239"/>
                </a:solidFill>
                <a:effectLst/>
                <a:latin typeface="Nunito"/>
              </a:rPr>
              <a:t>Spam Detection</a:t>
            </a:r>
            <a:r>
              <a:rPr lang="en-IN" b="0" i="0" dirty="0">
                <a:solidFill>
                  <a:srgbClr val="273239"/>
                </a:solidFill>
                <a:effectLst/>
                <a:latin typeface="Nunito"/>
              </a:rPr>
              <a:t>: Classifying text as spam or not spam.</a:t>
            </a:r>
          </a:p>
          <a:p>
            <a:pPr fontAlgn="base"/>
            <a:r>
              <a:rPr lang="en-IN" b="1" i="0" dirty="0">
                <a:solidFill>
                  <a:srgbClr val="273239"/>
                </a:solidFill>
                <a:effectLst/>
                <a:latin typeface="Nunito"/>
              </a:rPr>
              <a:t>6. Language Generation</a:t>
            </a:r>
          </a:p>
          <a:p>
            <a:pPr fontAlgn="base">
              <a:buFont typeface="Arial" panose="020B0604020202020204" pitchFamily="34" charset="0"/>
              <a:buChar char="•"/>
            </a:pPr>
            <a:r>
              <a:rPr lang="en-IN" b="1" i="0" dirty="0">
                <a:solidFill>
                  <a:srgbClr val="273239"/>
                </a:solidFill>
                <a:effectLst/>
                <a:latin typeface="Nunito"/>
              </a:rPr>
              <a:t>Machine Translation</a:t>
            </a:r>
            <a:r>
              <a:rPr lang="en-IN" b="0" i="0" dirty="0">
                <a:solidFill>
                  <a:srgbClr val="273239"/>
                </a:solidFill>
                <a:effectLst/>
                <a:latin typeface="Nunito"/>
              </a:rPr>
              <a:t>: Translating text from one language to another.</a:t>
            </a:r>
          </a:p>
          <a:p>
            <a:pPr fontAlgn="base">
              <a:buFont typeface="Arial" panose="020B0604020202020204" pitchFamily="34" charset="0"/>
              <a:buChar char="•"/>
            </a:pPr>
            <a:r>
              <a:rPr lang="en-IN" b="1" i="0" dirty="0">
                <a:solidFill>
                  <a:srgbClr val="273239"/>
                </a:solidFill>
                <a:effectLst/>
                <a:latin typeface="Nunito"/>
              </a:rPr>
              <a:t>Text Summarization</a:t>
            </a:r>
            <a:r>
              <a:rPr lang="en-IN" b="0" i="0" dirty="0">
                <a:solidFill>
                  <a:srgbClr val="273239"/>
                </a:solidFill>
                <a:effectLst/>
                <a:latin typeface="Nunito"/>
              </a:rPr>
              <a:t>: Producing a concise summary of a larger text.</a:t>
            </a:r>
          </a:p>
          <a:p>
            <a:pPr fontAlgn="base">
              <a:buFont typeface="Arial" panose="020B0604020202020204" pitchFamily="34" charset="0"/>
              <a:buChar char="•"/>
            </a:pPr>
            <a:r>
              <a:rPr lang="en-IN" b="1" i="0" dirty="0">
                <a:solidFill>
                  <a:srgbClr val="273239"/>
                </a:solidFill>
                <a:effectLst/>
                <a:latin typeface="Nunito"/>
              </a:rPr>
              <a:t>Text Generation</a:t>
            </a:r>
            <a:r>
              <a:rPr lang="en-IN" b="0" i="0" dirty="0">
                <a:solidFill>
                  <a:srgbClr val="273239"/>
                </a:solidFill>
                <a:effectLst/>
                <a:latin typeface="Nunito"/>
              </a:rPr>
              <a:t>: Automatically generating coherent and contextually relevant text.</a:t>
            </a:r>
          </a:p>
          <a:p>
            <a:pPr fontAlgn="base"/>
            <a:r>
              <a:rPr lang="en-IN" b="1" i="0" dirty="0">
                <a:solidFill>
                  <a:srgbClr val="273239"/>
                </a:solidFill>
                <a:effectLst/>
                <a:latin typeface="Nunito"/>
              </a:rPr>
              <a:t>7. Speech Processing</a:t>
            </a:r>
          </a:p>
          <a:p>
            <a:pPr fontAlgn="base">
              <a:buFont typeface="Arial" panose="020B0604020202020204" pitchFamily="34" charset="0"/>
              <a:buChar char="•"/>
            </a:pPr>
            <a:r>
              <a:rPr lang="en-IN" b="1" i="0" dirty="0">
                <a:solidFill>
                  <a:srgbClr val="273239"/>
                </a:solidFill>
                <a:effectLst/>
                <a:latin typeface="Nunito"/>
              </a:rPr>
              <a:t>Speech Recognition</a:t>
            </a:r>
            <a:r>
              <a:rPr lang="en-IN" b="0" i="0" dirty="0">
                <a:solidFill>
                  <a:srgbClr val="273239"/>
                </a:solidFill>
                <a:effectLst/>
                <a:latin typeface="Nunito"/>
              </a:rPr>
              <a:t>: Converting spoken language into text.</a:t>
            </a:r>
          </a:p>
          <a:p>
            <a:pPr fontAlgn="base">
              <a:buFont typeface="Arial" panose="020B0604020202020204" pitchFamily="34" charset="0"/>
              <a:buChar char="•"/>
            </a:pPr>
            <a:r>
              <a:rPr lang="en-IN" b="1" i="0" dirty="0">
                <a:solidFill>
                  <a:srgbClr val="273239"/>
                </a:solidFill>
                <a:effectLst/>
                <a:latin typeface="Nunito"/>
              </a:rPr>
              <a:t>Text-to-Speech (TTS) Synthesis</a:t>
            </a:r>
            <a:r>
              <a:rPr lang="en-IN" b="0" i="0" dirty="0">
                <a:solidFill>
                  <a:srgbClr val="273239"/>
                </a:solidFill>
                <a:effectLst/>
                <a:latin typeface="Nunito"/>
              </a:rPr>
              <a:t>: Converting written text into spoken language.</a:t>
            </a:r>
          </a:p>
        </p:txBody>
      </p:sp>
    </p:spTree>
    <p:extLst>
      <p:ext uri="{BB962C8B-B14F-4D97-AF65-F5344CB8AC3E}">
        <p14:creationId xmlns:p14="http://schemas.microsoft.com/office/powerpoint/2010/main" val="32787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432224-F670-5346-ADA8-A7BD7E823A14}"/>
              </a:ext>
            </a:extLst>
          </p:cNvPr>
          <p:cNvSpPr/>
          <p:nvPr/>
        </p:nvSpPr>
        <p:spPr>
          <a:xfrm>
            <a:off x="564445" y="620889"/>
            <a:ext cx="10882488" cy="2862322"/>
          </a:xfrm>
          <a:prstGeom prst="rect">
            <a:avLst/>
          </a:prstGeom>
        </p:spPr>
        <p:txBody>
          <a:bodyPr wrap="square">
            <a:spAutoFit/>
          </a:bodyPr>
          <a:lstStyle/>
          <a:p>
            <a:pPr fontAlgn="base"/>
            <a:r>
              <a:rPr lang="en-IN" b="1" i="0" dirty="0">
                <a:solidFill>
                  <a:srgbClr val="273239"/>
                </a:solidFill>
                <a:effectLst/>
                <a:latin typeface="Nunito"/>
              </a:rPr>
              <a:t>8. Question Answering</a:t>
            </a:r>
          </a:p>
          <a:p>
            <a:pPr fontAlgn="base">
              <a:buFont typeface="Arial" panose="020B0604020202020204" pitchFamily="34" charset="0"/>
              <a:buChar char="•"/>
            </a:pPr>
            <a:r>
              <a:rPr lang="en-IN" b="1" i="0" dirty="0">
                <a:solidFill>
                  <a:srgbClr val="273239"/>
                </a:solidFill>
                <a:effectLst/>
                <a:latin typeface="Nunito"/>
              </a:rPr>
              <a:t>Retrieval-Based QA</a:t>
            </a:r>
            <a:r>
              <a:rPr lang="en-IN" b="0" i="0" dirty="0">
                <a:solidFill>
                  <a:srgbClr val="273239"/>
                </a:solidFill>
                <a:effectLst/>
                <a:latin typeface="Nunito"/>
              </a:rPr>
              <a:t>: Finding and returning the most relevant text passage in response to a query.</a:t>
            </a:r>
          </a:p>
          <a:p>
            <a:pPr fontAlgn="base">
              <a:buFont typeface="Arial" panose="020B0604020202020204" pitchFamily="34" charset="0"/>
              <a:buChar char="•"/>
            </a:pPr>
            <a:r>
              <a:rPr lang="en-IN" b="1" i="0" dirty="0">
                <a:solidFill>
                  <a:srgbClr val="273239"/>
                </a:solidFill>
                <a:effectLst/>
                <a:latin typeface="Nunito"/>
              </a:rPr>
              <a:t>Generative QA</a:t>
            </a:r>
            <a:r>
              <a:rPr lang="en-IN" b="0" i="0" dirty="0">
                <a:solidFill>
                  <a:srgbClr val="273239"/>
                </a:solidFill>
                <a:effectLst/>
                <a:latin typeface="Nunito"/>
              </a:rPr>
              <a:t>: Generating an answer based on the information available in a text corpus.</a:t>
            </a:r>
          </a:p>
          <a:p>
            <a:pPr fontAlgn="base"/>
            <a:r>
              <a:rPr lang="en-IN" b="1" i="0" dirty="0">
                <a:solidFill>
                  <a:srgbClr val="273239"/>
                </a:solidFill>
                <a:effectLst/>
                <a:latin typeface="Nunito"/>
              </a:rPr>
              <a:t>9. Dialogue Systems</a:t>
            </a:r>
          </a:p>
          <a:p>
            <a:pPr fontAlgn="base">
              <a:buFont typeface="Arial" panose="020B0604020202020204" pitchFamily="34" charset="0"/>
              <a:buChar char="•"/>
            </a:pPr>
            <a:r>
              <a:rPr lang="en-IN" b="1" i="0" dirty="0">
                <a:solidFill>
                  <a:srgbClr val="273239"/>
                </a:solidFill>
                <a:effectLst/>
                <a:latin typeface="Nunito"/>
              </a:rPr>
              <a:t>Chatbots and Virtual Assistants</a:t>
            </a:r>
            <a:r>
              <a:rPr lang="en-IN" b="0" i="0" dirty="0">
                <a:solidFill>
                  <a:srgbClr val="273239"/>
                </a:solidFill>
                <a:effectLst/>
                <a:latin typeface="Nunito"/>
              </a:rPr>
              <a:t>: Enabling systems to engage in conversations with users, providing responses and performing tasks based on user input.</a:t>
            </a:r>
          </a:p>
          <a:p>
            <a:pPr fontAlgn="base"/>
            <a:r>
              <a:rPr lang="en-IN" b="1" i="0" dirty="0">
                <a:solidFill>
                  <a:srgbClr val="273239"/>
                </a:solidFill>
                <a:effectLst/>
                <a:latin typeface="Nunito"/>
              </a:rPr>
              <a:t>10. Sentiment and Emotion Analysis in NLP</a:t>
            </a:r>
          </a:p>
          <a:p>
            <a:pPr fontAlgn="base">
              <a:buFont typeface="Arial" panose="020B0604020202020204" pitchFamily="34" charset="0"/>
              <a:buChar char="•"/>
            </a:pPr>
            <a:r>
              <a:rPr lang="en-IN" b="1" i="0" dirty="0">
                <a:solidFill>
                  <a:srgbClr val="273239"/>
                </a:solidFill>
                <a:effectLst/>
                <a:latin typeface="Nunito"/>
              </a:rPr>
              <a:t>Emotion Detection</a:t>
            </a:r>
            <a:r>
              <a:rPr lang="en-IN" b="0" i="0" dirty="0">
                <a:solidFill>
                  <a:srgbClr val="273239"/>
                </a:solidFill>
                <a:effectLst/>
                <a:latin typeface="Nunito"/>
              </a:rPr>
              <a:t>: Identifying and categorizing emotions expressed in text.</a:t>
            </a:r>
          </a:p>
          <a:p>
            <a:pPr fontAlgn="base">
              <a:buFont typeface="Arial" panose="020B0604020202020204" pitchFamily="34" charset="0"/>
              <a:buChar char="•"/>
            </a:pPr>
            <a:r>
              <a:rPr lang="en-IN" b="1" i="0" dirty="0">
                <a:solidFill>
                  <a:srgbClr val="273239"/>
                </a:solidFill>
                <a:effectLst/>
                <a:latin typeface="Nunito"/>
              </a:rPr>
              <a:t>Opinion Mining</a:t>
            </a:r>
            <a:r>
              <a:rPr lang="en-IN" b="0" i="0" dirty="0">
                <a:solidFill>
                  <a:srgbClr val="273239"/>
                </a:solidFill>
                <a:effectLst/>
                <a:latin typeface="Nunito"/>
              </a:rPr>
              <a:t>: </a:t>
            </a:r>
            <a:r>
              <a:rPr lang="en-IN" b="0" i="0" dirty="0" err="1">
                <a:solidFill>
                  <a:srgbClr val="273239"/>
                </a:solidFill>
                <a:effectLst/>
                <a:latin typeface="Nunito"/>
              </a:rPr>
              <a:t>Analyzing</a:t>
            </a:r>
            <a:r>
              <a:rPr lang="en-IN" b="0" i="0" dirty="0">
                <a:solidFill>
                  <a:srgbClr val="273239"/>
                </a:solidFill>
                <a:effectLst/>
                <a:latin typeface="Nunito"/>
              </a:rPr>
              <a:t> opinions or reviews to understand public sentiment toward products, services, or topics.</a:t>
            </a:r>
          </a:p>
        </p:txBody>
      </p:sp>
    </p:spTree>
    <p:extLst>
      <p:ext uri="{BB962C8B-B14F-4D97-AF65-F5344CB8AC3E}">
        <p14:creationId xmlns:p14="http://schemas.microsoft.com/office/powerpoint/2010/main" val="1518570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F24786-72A3-0846-8614-AC4D69A2A783}"/>
              </a:ext>
            </a:extLst>
          </p:cNvPr>
          <p:cNvSpPr/>
          <p:nvPr/>
        </p:nvSpPr>
        <p:spPr>
          <a:xfrm>
            <a:off x="1625600" y="1174044"/>
            <a:ext cx="7518400" cy="3416320"/>
          </a:xfrm>
          <a:prstGeom prst="rect">
            <a:avLst/>
          </a:prstGeom>
        </p:spPr>
        <p:txBody>
          <a:bodyPr wrap="square">
            <a:spAutoFit/>
          </a:bodyPr>
          <a:lstStyle/>
          <a:p>
            <a:pPr fontAlgn="base"/>
            <a:r>
              <a:rPr lang="en-IN" b="1" i="0" dirty="0">
                <a:solidFill>
                  <a:srgbClr val="273239"/>
                </a:solidFill>
                <a:effectLst/>
                <a:latin typeface="Nunito"/>
              </a:rPr>
              <a:t>Technologies related to Natural </a:t>
            </a:r>
            <a:r>
              <a:rPr lang="en-IN" b="1" i="0">
                <a:solidFill>
                  <a:srgbClr val="273239"/>
                </a:solidFill>
                <a:effectLst/>
                <a:latin typeface="Nunito"/>
              </a:rPr>
              <a:t>Language Processing</a:t>
            </a:r>
          </a:p>
          <a:p>
            <a:pPr fontAlgn="base"/>
            <a:endParaRPr lang="en-IN" b="1" i="0" dirty="0">
              <a:solidFill>
                <a:srgbClr val="273239"/>
              </a:solidFill>
              <a:effectLst/>
              <a:latin typeface="Nunito"/>
            </a:endParaRPr>
          </a:p>
          <a:p>
            <a:pPr algn="just" fontAlgn="base"/>
            <a:r>
              <a:rPr lang="en-IN" b="0" i="0" dirty="0">
                <a:solidFill>
                  <a:srgbClr val="273239"/>
                </a:solidFill>
                <a:effectLst/>
                <a:latin typeface="Nunito"/>
              </a:rPr>
              <a:t>There are a variety of technologies related to natural language processing (NLP) that are used to </a:t>
            </a:r>
            <a:r>
              <a:rPr lang="en-IN" b="0" i="0" dirty="0" err="1">
                <a:solidFill>
                  <a:srgbClr val="273239"/>
                </a:solidFill>
                <a:effectLst/>
                <a:latin typeface="Nunito"/>
              </a:rPr>
              <a:t>analyze</a:t>
            </a:r>
            <a:r>
              <a:rPr lang="en-IN" b="0" i="0" dirty="0">
                <a:solidFill>
                  <a:srgbClr val="273239"/>
                </a:solidFill>
                <a:effectLst/>
                <a:latin typeface="Nunito"/>
              </a:rPr>
              <a:t> and understand human language. Some of the most common include:</a:t>
            </a:r>
          </a:p>
          <a:p>
            <a:pPr fontAlgn="base">
              <a:buFont typeface="+mj-lt"/>
              <a:buAutoNum type="arabicPeriod"/>
            </a:pPr>
            <a:r>
              <a:rPr lang="en-IN" b="1" i="0" dirty="0">
                <a:solidFill>
                  <a:srgbClr val="273239"/>
                </a:solidFill>
                <a:effectLst/>
                <a:latin typeface="Nunito"/>
              </a:rPr>
              <a:t>Machine learning: </a:t>
            </a:r>
            <a:r>
              <a:rPr lang="en-IN" b="0" i="0" dirty="0">
                <a:solidFill>
                  <a:srgbClr val="273239"/>
                </a:solidFill>
                <a:effectLst/>
                <a:latin typeface="Nunito"/>
              </a:rPr>
              <a:t>NLP relies heavily on </a:t>
            </a:r>
            <a:r>
              <a:rPr lang="en-IN" b="0" i="0" u="sng" dirty="0">
                <a:solidFill>
                  <a:srgbClr val="273239"/>
                </a:solidFill>
                <a:effectLst/>
                <a:latin typeface="Nunito"/>
                <a:hlinkClick r:id="rId2"/>
              </a:rPr>
              <a:t>machine learning</a:t>
            </a:r>
            <a:r>
              <a:rPr lang="en-IN" b="0" i="0" dirty="0">
                <a:solidFill>
                  <a:srgbClr val="273239"/>
                </a:solidFill>
                <a:effectLst/>
                <a:latin typeface="Nunito"/>
              </a:rPr>
              <a:t> techniques such as supervised and unsupervised learning, deep learning, and reinforcement learning to train models to understand and generate human language.</a:t>
            </a:r>
          </a:p>
          <a:p>
            <a:pPr fontAlgn="base">
              <a:buFont typeface="+mj-lt"/>
              <a:buAutoNum type="arabicPeriod" startAt="2"/>
            </a:pPr>
            <a:r>
              <a:rPr lang="en-IN" b="1" i="0" dirty="0">
                <a:solidFill>
                  <a:srgbClr val="273239"/>
                </a:solidFill>
                <a:effectLst/>
                <a:latin typeface="Nunito"/>
              </a:rPr>
              <a:t>Natural Language Toolkits (NLTK) </a:t>
            </a:r>
            <a:r>
              <a:rPr lang="en-IN" b="0" i="0" dirty="0">
                <a:solidFill>
                  <a:srgbClr val="273239"/>
                </a:solidFill>
                <a:effectLst/>
                <a:latin typeface="Nunito"/>
              </a:rPr>
              <a:t>and other libraries: </a:t>
            </a:r>
            <a:r>
              <a:rPr lang="en-IN" b="0" i="0" u="sng" dirty="0">
                <a:solidFill>
                  <a:srgbClr val="273239"/>
                </a:solidFill>
                <a:effectLst/>
                <a:latin typeface="Nunito"/>
                <a:hlinkClick r:id="rId3"/>
              </a:rPr>
              <a:t>NLTK</a:t>
            </a:r>
            <a:r>
              <a:rPr lang="en-IN" b="0" i="0" dirty="0">
                <a:solidFill>
                  <a:srgbClr val="273239"/>
                </a:solidFill>
                <a:effectLst/>
                <a:latin typeface="Nunito"/>
              </a:rPr>
              <a:t> is a popular open-source library in Python that provides tools for NLP tasks such as tokenization, stemming, and part-of-speech tagging. Other popular libraries include </a:t>
            </a:r>
            <a:r>
              <a:rPr lang="en-IN" b="0" i="0" dirty="0" err="1">
                <a:solidFill>
                  <a:srgbClr val="273239"/>
                </a:solidFill>
                <a:effectLst/>
                <a:latin typeface="Nunito"/>
              </a:rPr>
              <a:t>spaCy</a:t>
            </a:r>
            <a:r>
              <a:rPr lang="en-IN" b="0" i="0" dirty="0">
                <a:solidFill>
                  <a:srgbClr val="273239"/>
                </a:solidFill>
                <a:effectLst/>
                <a:latin typeface="Nunito"/>
              </a:rPr>
              <a:t>, </a:t>
            </a:r>
            <a:r>
              <a:rPr lang="en-IN" b="0" i="0" dirty="0" err="1">
                <a:solidFill>
                  <a:srgbClr val="273239"/>
                </a:solidFill>
                <a:effectLst/>
                <a:latin typeface="Nunito"/>
              </a:rPr>
              <a:t>OpenNLP</a:t>
            </a:r>
            <a:r>
              <a:rPr lang="en-IN" b="0" i="0" dirty="0">
                <a:solidFill>
                  <a:srgbClr val="273239"/>
                </a:solidFill>
                <a:effectLst/>
                <a:latin typeface="Nunito"/>
              </a:rPr>
              <a:t>, and </a:t>
            </a:r>
            <a:r>
              <a:rPr lang="en-IN" b="0" i="0" dirty="0" err="1">
                <a:solidFill>
                  <a:srgbClr val="273239"/>
                </a:solidFill>
                <a:effectLst/>
                <a:latin typeface="Nunito"/>
              </a:rPr>
              <a:t>CoreNLP</a:t>
            </a:r>
            <a:r>
              <a:rPr lang="en-IN" b="0" i="0" dirty="0">
                <a:solidFill>
                  <a:srgbClr val="273239"/>
                </a:solidFill>
                <a:effectLst/>
                <a:latin typeface="Nunito"/>
              </a:rPr>
              <a:t>.</a:t>
            </a:r>
          </a:p>
        </p:txBody>
      </p:sp>
    </p:spTree>
    <p:extLst>
      <p:ext uri="{BB962C8B-B14F-4D97-AF65-F5344CB8AC3E}">
        <p14:creationId xmlns:p14="http://schemas.microsoft.com/office/powerpoint/2010/main" val="4290161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9472FF-87F6-5245-BD32-B2C1835BCE6D}"/>
              </a:ext>
            </a:extLst>
          </p:cNvPr>
          <p:cNvSpPr/>
          <p:nvPr/>
        </p:nvSpPr>
        <p:spPr>
          <a:xfrm>
            <a:off x="3048000" y="2136339"/>
            <a:ext cx="6096000" cy="2585323"/>
          </a:xfrm>
          <a:prstGeom prst="rect">
            <a:avLst/>
          </a:prstGeom>
        </p:spPr>
        <p:txBody>
          <a:bodyPr>
            <a:spAutoFit/>
          </a:bodyPr>
          <a:lstStyle/>
          <a:p>
            <a:pPr fontAlgn="base">
              <a:buFont typeface="+mj-lt"/>
              <a:buAutoNum type="arabicPeriod" startAt="3"/>
            </a:pPr>
            <a:r>
              <a:rPr lang="en-IN" b="1" i="0" dirty="0">
                <a:solidFill>
                  <a:srgbClr val="273239"/>
                </a:solidFill>
                <a:effectLst/>
                <a:latin typeface="Nunito"/>
              </a:rPr>
              <a:t>Parsers: </a:t>
            </a:r>
            <a:r>
              <a:rPr lang="en-IN" b="0" i="0" dirty="0">
                <a:solidFill>
                  <a:srgbClr val="273239"/>
                </a:solidFill>
                <a:effectLst/>
                <a:latin typeface="Nunito"/>
              </a:rPr>
              <a:t>Parsers are used to </a:t>
            </a:r>
            <a:r>
              <a:rPr lang="en-IN" b="0" i="0" dirty="0" err="1">
                <a:solidFill>
                  <a:srgbClr val="273239"/>
                </a:solidFill>
                <a:effectLst/>
                <a:latin typeface="Nunito"/>
              </a:rPr>
              <a:t>analyze</a:t>
            </a:r>
            <a:r>
              <a:rPr lang="en-IN" b="0" i="0" dirty="0">
                <a:solidFill>
                  <a:srgbClr val="273239"/>
                </a:solidFill>
                <a:effectLst/>
                <a:latin typeface="Nunito"/>
              </a:rPr>
              <a:t> the syntactic structure of sentences, such as dependency parsing and constituency parsing.</a:t>
            </a:r>
          </a:p>
          <a:p>
            <a:pPr fontAlgn="base">
              <a:buFont typeface="+mj-lt"/>
              <a:buAutoNum type="arabicPeriod" startAt="4"/>
            </a:pPr>
            <a:r>
              <a:rPr lang="en-IN" b="1" i="0" dirty="0">
                <a:solidFill>
                  <a:srgbClr val="273239"/>
                </a:solidFill>
                <a:effectLst/>
                <a:latin typeface="Nunito"/>
              </a:rPr>
              <a:t>Text-to-Speech (TTS) and Speech-to-Text (STT) systems:</a:t>
            </a:r>
            <a:r>
              <a:rPr lang="en-IN" b="0" i="0" dirty="0">
                <a:solidFill>
                  <a:srgbClr val="273239"/>
                </a:solidFill>
                <a:effectLst/>
                <a:latin typeface="Nunito"/>
              </a:rPr>
              <a:t> TTS systems convert written text into spoken words, while STT systems convert spoken words into written text.</a:t>
            </a:r>
          </a:p>
          <a:p>
            <a:pPr fontAlgn="base">
              <a:buFont typeface="+mj-lt"/>
              <a:buAutoNum type="arabicPeriod" startAt="5"/>
            </a:pPr>
            <a:r>
              <a:rPr lang="en-IN" b="1" i="0" u="sng" dirty="0">
                <a:solidFill>
                  <a:srgbClr val="273239"/>
                </a:solidFill>
                <a:effectLst/>
                <a:latin typeface="Nunito"/>
                <a:hlinkClick r:id="rId2"/>
              </a:rPr>
              <a:t>Named Entity Recognition (NER) systems</a:t>
            </a:r>
            <a:r>
              <a:rPr lang="en-IN" b="1" i="0" dirty="0">
                <a:solidFill>
                  <a:srgbClr val="273239"/>
                </a:solidFill>
                <a:effectLst/>
                <a:latin typeface="Nunito"/>
              </a:rPr>
              <a:t>: </a:t>
            </a:r>
            <a:r>
              <a:rPr lang="en-IN" b="0" i="0" dirty="0">
                <a:solidFill>
                  <a:srgbClr val="273239"/>
                </a:solidFill>
                <a:effectLst/>
                <a:latin typeface="Nunito"/>
              </a:rPr>
              <a:t>NER systems identify and extract named entities such as people, places, and organizations from the text.</a:t>
            </a:r>
          </a:p>
        </p:txBody>
      </p:sp>
    </p:spTree>
    <p:extLst>
      <p:ext uri="{BB962C8B-B14F-4D97-AF65-F5344CB8AC3E}">
        <p14:creationId xmlns:p14="http://schemas.microsoft.com/office/powerpoint/2010/main" val="2908157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2671BB-CD33-734C-BEED-CEC7ECD681CD}"/>
              </a:ext>
            </a:extLst>
          </p:cNvPr>
          <p:cNvSpPr/>
          <p:nvPr/>
        </p:nvSpPr>
        <p:spPr>
          <a:xfrm>
            <a:off x="3048000" y="1720840"/>
            <a:ext cx="6096000" cy="3416320"/>
          </a:xfrm>
          <a:prstGeom prst="rect">
            <a:avLst/>
          </a:prstGeom>
        </p:spPr>
        <p:txBody>
          <a:bodyPr>
            <a:spAutoFit/>
          </a:bodyPr>
          <a:lstStyle/>
          <a:p>
            <a:pPr fontAlgn="base">
              <a:buFont typeface="+mj-lt"/>
              <a:buAutoNum type="arabicPeriod" startAt="6"/>
            </a:pPr>
            <a:r>
              <a:rPr lang="en-IN" b="1" i="0" u="sng" dirty="0">
                <a:solidFill>
                  <a:srgbClr val="273239"/>
                </a:solidFill>
                <a:effectLst/>
                <a:latin typeface="Nunito"/>
                <a:hlinkClick r:id="rId2"/>
              </a:rPr>
              <a:t>Sentiment Analysis</a:t>
            </a:r>
            <a:r>
              <a:rPr lang="en-IN" b="1" i="0" dirty="0">
                <a:solidFill>
                  <a:srgbClr val="273239"/>
                </a:solidFill>
                <a:effectLst/>
                <a:latin typeface="Nunito"/>
              </a:rPr>
              <a:t>: </a:t>
            </a:r>
            <a:r>
              <a:rPr lang="en-IN" b="0" i="0" dirty="0">
                <a:solidFill>
                  <a:srgbClr val="273239"/>
                </a:solidFill>
                <a:effectLst/>
                <a:latin typeface="Nunito"/>
              </a:rPr>
              <a:t>A technique to understand the emotions or opinions expressed in a piece of text, by using various techniques like Lexicon-Based, Machine Learning-Based, and Deep Learning-based methods</a:t>
            </a:r>
          </a:p>
          <a:p>
            <a:pPr fontAlgn="base">
              <a:buFont typeface="+mj-lt"/>
              <a:buAutoNum type="arabicPeriod" startAt="7"/>
            </a:pPr>
            <a:r>
              <a:rPr lang="en-IN" b="1" i="0" dirty="0">
                <a:solidFill>
                  <a:srgbClr val="273239"/>
                </a:solidFill>
                <a:effectLst/>
                <a:latin typeface="Nunito"/>
              </a:rPr>
              <a:t>Machine Translation: </a:t>
            </a:r>
            <a:r>
              <a:rPr lang="en-IN" b="0" i="0" dirty="0">
                <a:solidFill>
                  <a:srgbClr val="273239"/>
                </a:solidFill>
                <a:effectLst/>
                <a:latin typeface="Nunito"/>
              </a:rPr>
              <a:t>NLP is used for language translation from one language to another through a computer.</a:t>
            </a:r>
          </a:p>
          <a:p>
            <a:pPr fontAlgn="base">
              <a:buFont typeface="+mj-lt"/>
              <a:buAutoNum type="arabicPeriod" startAt="8"/>
            </a:pPr>
            <a:r>
              <a:rPr lang="en-IN" b="1" i="0" dirty="0">
                <a:solidFill>
                  <a:srgbClr val="273239"/>
                </a:solidFill>
                <a:effectLst/>
                <a:latin typeface="Nunito"/>
              </a:rPr>
              <a:t>Chatbots: </a:t>
            </a:r>
            <a:r>
              <a:rPr lang="en-IN" b="0" i="0" dirty="0">
                <a:solidFill>
                  <a:srgbClr val="273239"/>
                </a:solidFill>
                <a:effectLst/>
                <a:latin typeface="Nunito"/>
              </a:rPr>
              <a:t>NLP is used for chatbots that communicate with other chatbots or humans through auditory or textual methods.</a:t>
            </a:r>
          </a:p>
          <a:p>
            <a:pPr fontAlgn="base">
              <a:buFont typeface="+mj-lt"/>
              <a:buAutoNum type="arabicPeriod" startAt="9"/>
            </a:pPr>
            <a:r>
              <a:rPr lang="en-IN" b="1" i="0" dirty="0">
                <a:solidFill>
                  <a:srgbClr val="273239"/>
                </a:solidFill>
                <a:effectLst/>
                <a:latin typeface="Nunito"/>
              </a:rPr>
              <a:t>AI Software:</a:t>
            </a:r>
            <a:r>
              <a:rPr lang="en-IN" b="0" i="0" dirty="0">
                <a:solidFill>
                  <a:srgbClr val="273239"/>
                </a:solidFill>
                <a:effectLst/>
                <a:latin typeface="Nunito"/>
              </a:rPr>
              <a:t> NLP is used in question-answering software for knowledge representation, analytical reasoning as well as information retrieval.</a:t>
            </a:r>
          </a:p>
        </p:txBody>
      </p:sp>
    </p:spTree>
    <p:extLst>
      <p:ext uri="{BB962C8B-B14F-4D97-AF65-F5344CB8AC3E}">
        <p14:creationId xmlns:p14="http://schemas.microsoft.com/office/powerpoint/2010/main" val="3625087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AB605A-9AA0-5A4B-892C-88528D536F8D}"/>
              </a:ext>
            </a:extLst>
          </p:cNvPr>
          <p:cNvPicPr>
            <a:picLocks noChangeAspect="1"/>
          </p:cNvPicPr>
          <p:nvPr/>
        </p:nvPicPr>
        <p:blipFill>
          <a:blip r:embed="rId2"/>
          <a:stretch>
            <a:fillRect/>
          </a:stretch>
        </p:blipFill>
        <p:spPr>
          <a:xfrm>
            <a:off x="3644900" y="1257300"/>
            <a:ext cx="4902200" cy="4343400"/>
          </a:xfrm>
          <a:prstGeom prst="rect">
            <a:avLst/>
          </a:prstGeom>
        </p:spPr>
      </p:pic>
    </p:spTree>
    <p:extLst>
      <p:ext uri="{BB962C8B-B14F-4D97-AF65-F5344CB8AC3E}">
        <p14:creationId xmlns:p14="http://schemas.microsoft.com/office/powerpoint/2010/main" val="1485243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AF90F3-B489-BC4C-AE2D-7F4CE31363AC}"/>
              </a:ext>
            </a:extLst>
          </p:cNvPr>
          <p:cNvSpPr/>
          <p:nvPr/>
        </p:nvSpPr>
        <p:spPr>
          <a:xfrm>
            <a:off x="577516" y="288758"/>
            <a:ext cx="8566484" cy="1477328"/>
          </a:xfrm>
          <a:prstGeom prst="rect">
            <a:avLst/>
          </a:prstGeom>
        </p:spPr>
        <p:txBody>
          <a:bodyPr wrap="square">
            <a:spAutoFit/>
          </a:bodyPr>
          <a:lstStyle/>
          <a:p>
            <a:pPr algn="just"/>
            <a:r>
              <a:rPr lang="en-IN" b="0" i="0" dirty="0">
                <a:solidFill>
                  <a:srgbClr val="610B38"/>
                </a:solidFill>
                <a:effectLst/>
                <a:latin typeface="erdana"/>
              </a:rPr>
              <a:t>Applications of NLP</a:t>
            </a:r>
          </a:p>
          <a:p>
            <a:pPr algn="just"/>
            <a:r>
              <a:rPr lang="en-IN" b="0" i="0" dirty="0">
                <a:solidFill>
                  <a:srgbClr val="333333"/>
                </a:solidFill>
                <a:effectLst/>
                <a:latin typeface="inter-regular"/>
              </a:rPr>
              <a:t>There are the following applications of NLP -</a:t>
            </a:r>
          </a:p>
          <a:p>
            <a:pPr marL="342900" indent="-342900" algn="just">
              <a:buAutoNum type="arabicPeriod"/>
            </a:pPr>
            <a:r>
              <a:rPr lang="en-IN" b="1" i="0" dirty="0">
                <a:solidFill>
                  <a:srgbClr val="333333"/>
                </a:solidFill>
                <a:effectLst/>
                <a:latin typeface="inter-bold"/>
              </a:rPr>
              <a:t>Question Answering</a:t>
            </a:r>
          </a:p>
          <a:p>
            <a:pPr algn="just"/>
            <a:r>
              <a:rPr lang="en-IN" dirty="0"/>
              <a:t>Question Answering focuses on building systems that automatically answer the questions asked by humans in a natural language.</a:t>
            </a:r>
            <a:endParaRPr lang="en-IN" b="0" i="0" dirty="0">
              <a:solidFill>
                <a:srgbClr val="333333"/>
              </a:solidFill>
              <a:effectLst/>
              <a:latin typeface="inter-regular"/>
            </a:endParaRPr>
          </a:p>
        </p:txBody>
      </p:sp>
      <p:pic>
        <p:nvPicPr>
          <p:cNvPr id="3" name="Picture 2">
            <a:extLst>
              <a:ext uri="{FF2B5EF4-FFF2-40B4-BE49-F238E27FC236}">
                <a16:creationId xmlns:a16="http://schemas.microsoft.com/office/drawing/2014/main" id="{FD0F4E44-4C5A-FB47-99EC-91C1A14FBE68}"/>
              </a:ext>
            </a:extLst>
          </p:cNvPr>
          <p:cNvPicPr>
            <a:picLocks noChangeAspect="1"/>
          </p:cNvPicPr>
          <p:nvPr/>
        </p:nvPicPr>
        <p:blipFill>
          <a:blip r:embed="rId2"/>
          <a:stretch>
            <a:fillRect/>
          </a:stretch>
        </p:blipFill>
        <p:spPr>
          <a:xfrm>
            <a:off x="9432757" y="659849"/>
            <a:ext cx="1637632" cy="1656898"/>
          </a:xfrm>
          <a:prstGeom prst="rect">
            <a:avLst/>
          </a:prstGeom>
        </p:spPr>
      </p:pic>
      <p:sp>
        <p:nvSpPr>
          <p:cNvPr id="4" name="Rectangle 3">
            <a:extLst>
              <a:ext uri="{FF2B5EF4-FFF2-40B4-BE49-F238E27FC236}">
                <a16:creationId xmlns:a16="http://schemas.microsoft.com/office/drawing/2014/main" id="{A3747B65-E8F2-2040-B220-8474A30CB1A6}"/>
              </a:ext>
            </a:extLst>
          </p:cNvPr>
          <p:cNvSpPr/>
          <p:nvPr/>
        </p:nvSpPr>
        <p:spPr>
          <a:xfrm>
            <a:off x="577516" y="2117558"/>
            <a:ext cx="8566484" cy="646331"/>
          </a:xfrm>
          <a:prstGeom prst="rect">
            <a:avLst/>
          </a:prstGeom>
        </p:spPr>
        <p:txBody>
          <a:bodyPr wrap="square">
            <a:spAutoFit/>
          </a:bodyPr>
          <a:lstStyle/>
          <a:p>
            <a:pPr algn="just"/>
            <a:r>
              <a:rPr lang="en-IN" b="1" i="0" dirty="0">
                <a:solidFill>
                  <a:srgbClr val="333333"/>
                </a:solidFill>
                <a:effectLst/>
                <a:latin typeface="inter-bold"/>
              </a:rPr>
              <a:t>2. Spam Detection</a:t>
            </a:r>
            <a:endParaRPr lang="en-IN" b="0" i="0" dirty="0">
              <a:solidFill>
                <a:srgbClr val="333333"/>
              </a:solidFill>
              <a:effectLst/>
              <a:latin typeface="inter-regular"/>
            </a:endParaRPr>
          </a:p>
          <a:p>
            <a:pPr algn="just"/>
            <a:r>
              <a:rPr lang="en-IN" b="0" i="0" dirty="0">
                <a:solidFill>
                  <a:srgbClr val="333333"/>
                </a:solidFill>
                <a:effectLst/>
                <a:latin typeface="inter-regular"/>
              </a:rPr>
              <a:t>Spam detection is used to detect unwanted e-mails getting to a user's inbox.</a:t>
            </a:r>
          </a:p>
        </p:txBody>
      </p:sp>
      <p:pic>
        <p:nvPicPr>
          <p:cNvPr id="5" name="Picture 4">
            <a:extLst>
              <a:ext uri="{FF2B5EF4-FFF2-40B4-BE49-F238E27FC236}">
                <a16:creationId xmlns:a16="http://schemas.microsoft.com/office/drawing/2014/main" id="{BDF13097-9E80-2E4A-BCF5-21F4F66F24E8}"/>
              </a:ext>
            </a:extLst>
          </p:cNvPr>
          <p:cNvPicPr>
            <a:picLocks noChangeAspect="1"/>
          </p:cNvPicPr>
          <p:nvPr/>
        </p:nvPicPr>
        <p:blipFill>
          <a:blip r:embed="rId3"/>
          <a:stretch>
            <a:fillRect/>
          </a:stretch>
        </p:blipFill>
        <p:spPr>
          <a:xfrm>
            <a:off x="9144000" y="2440723"/>
            <a:ext cx="2057443" cy="1041066"/>
          </a:xfrm>
          <a:prstGeom prst="rect">
            <a:avLst/>
          </a:prstGeom>
        </p:spPr>
      </p:pic>
      <p:sp>
        <p:nvSpPr>
          <p:cNvPr id="6" name="Rectangle 5">
            <a:extLst>
              <a:ext uri="{FF2B5EF4-FFF2-40B4-BE49-F238E27FC236}">
                <a16:creationId xmlns:a16="http://schemas.microsoft.com/office/drawing/2014/main" id="{9A92E0BB-9F33-5548-90F9-9CE940FB371B}"/>
              </a:ext>
            </a:extLst>
          </p:cNvPr>
          <p:cNvSpPr/>
          <p:nvPr/>
        </p:nvSpPr>
        <p:spPr>
          <a:xfrm>
            <a:off x="577516" y="3115360"/>
            <a:ext cx="8566484" cy="1754326"/>
          </a:xfrm>
          <a:prstGeom prst="rect">
            <a:avLst/>
          </a:prstGeom>
        </p:spPr>
        <p:txBody>
          <a:bodyPr wrap="square">
            <a:spAutoFit/>
          </a:bodyPr>
          <a:lstStyle/>
          <a:p>
            <a:pPr algn="just"/>
            <a:r>
              <a:rPr lang="en-IN" b="1" i="0" dirty="0">
                <a:solidFill>
                  <a:srgbClr val="333333"/>
                </a:solidFill>
                <a:effectLst/>
                <a:latin typeface="inter-bold"/>
              </a:rPr>
              <a:t>3. Sentiment Analysis</a:t>
            </a:r>
            <a:endParaRPr lang="en-IN" b="0" i="0" dirty="0">
              <a:solidFill>
                <a:srgbClr val="333333"/>
              </a:solidFill>
              <a:effectLst/>
              <a:latin typeface="inter-regular"/>
            </a:endParaRPr>
          </a:p>
          <a:p>
            <a:pPr algn="just"/>
            <a:r>
              <a:rPr lang="en-IN" b="0" i="0" dirty="0">
                <a:solidFill>
                  <a:srgbClr val="333333"/>
                </a:solidFill>
                <a:effectLst/>
                <a:latin typeface="inter-regular"/>
              </a:rPr>
              <a:t>Sentiment Analysis is also known as </a:t>
            </a:r>
            <a:r>
              <a:rPr lang="en-IN" b="1" i="0" dirty="0">
                <a:solidFill>
                  <a:srgbClr val="333333"/>
                </a:solidFill>
                <a:effectLst/>
                <a:latin typeface="inter-bold"/>
              </a:rPr>
              <a:t>opinion mining</a:t>
            </a:r>
            <a:r>
              <a:rPr lang="en-IN" b="0" i="0" dirty="0">
                <a:solidFill>
                  <a:srgbClr val="333333"/>
                </a:solidFill>
                <a:effectLst/>
                <a:latin typeface="inter-regular"/>
              </a:rPr>
              <a:t>. It is used on the web to analyse the attitude, behaviour, and emotional state of the sender. This application is implemented through a combination of NLP (Natural Language Processing) and statistics by assigning the values to the text (positive, negative, or natural), identify the mood of the context (happy, sad, angry, etc.)</a:t>
            </a:r>
          </a:p>
        </p:txBody>
      </p:sp>
      <p:pic>
        <p:nvPicPr>
          <p:cNvPr id="7" name="Picture 6">
            <a:extLst>
              <a:ext uri="{FF2B5EF4-FFF2-40B4-BE49-F238E27FC236}">
                <a16:creationId xmlns:a16="http://schemas.microsoft.com/office/drawing/2014/main" id="{96B6FA4A-EC2F-BC4D-9685-94653FC3BFF2}"/>
              </a:ext>
            </a:extLst>
          </p:cNvPr>
          <p:cNvPicPr>
            <a:picLocks noChangeAspect="1"/>
          </p:cNvPicPr>
          <p:nvPr/>
        </p:nvPicPr>
        <p:blipFill>
          <a:blip r:embed="rId4"/>
          <a:stretch>
            <a:fillRect/>
          </a:stretch>
        </p:blipFill>
        <p:spPr>
          <a:xfrm>
            <a:off x="4483769" y="4869686"/>
            <a:ext cx="4660231" cy="1615547"/>
          </a:xfrm>
          <a:prstGeom prst="rect">
            <a:avLst/>
          </a:prstGeom>
        </p:spPr>
      </p:pic>
    </p:spTree>
    <p:extLst>
      <p:ext uri="{BB962C8B-B14F-4D97-AF65-F5344CB8AC3E}">
        <p14:creationId xmlns:p14="http://schemas.microsoft.com/office/powerpoint/2010/main" val="981648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50FD8C-E9EA-0943-B591-2D32E0CAEEB3}"/>
              </a:ext>
            </a:extLst>
          </p:cNvPr>
          <p:cNvSpPr/>
          <p:nvPr/>
        </p:nvSpPr>
        <p:spPr>
          <a:xfrm>
            <a:off x="264696" y="360947"/>
            <a:ext cx="11574378" cy="2308324"/>
          </a:xfrm>
          <a:prstGeom prst="rect">
            <a:avLst/>
          </a:prstGeom>
        </p:spPr>
        <p:txBody>
          <a:bodyPr wrap="square">
            <a:spAutoFit/>
          </a:bodyPr>
          <a:lstStyle/>
          <a:p>
            <a:r>
              <a:rPr lang="en-IN" b="1" i="0" dirty="0">
                <a:solidFill>
                  <a:srgbClr val="333333"/>
                </a:solidFill>
                <a:effectLst/>
                <a:latin typeface="inter-bold"/>
              </a:rPr>
              <a:t>4. Machine Translation</a:t>
            </a:r>
          </a:p>
          <a:p>
            <a:r>
              <a:rPr lang="en-IN" dirty="0"/>
              <a:t>Machine translation is used to translate text or speech from one natural language to another natural language</a:t>
            </a:r>
          </a:p>
          <a:p>
            <a:endParaRPr lang="en-IN" dirty="0"/>
          </a:p>
          <a:p>
            <a:r>
              <a:rPr lang="en-IN" dirty="0"/>
              <a:t>.</a:t>
            </a:r>
            <a:r>
              <a:rPr lang="en-IN" b="1" dirty="0"/>
              <a:t> Example:</a:t>
            </a:r>
            <a:r>
              <a:rPr lang="en-IN" dirty="0"/>
              <a:t> Google Translator</a:t>
            </a:r>
          </a:p>
          <a:p>
            <a:endParaRPr lang="en-IN" dirty="0"/>
          </a:p>
          <a:p>
            <a:r>
              <a:rPr lang="en-IN" b="1" dirty="0"/>
              <a:t>5. Spelling correction</a:t>
            </a:r>
            <a:endParaRPr lang="en-IN" dirty="0"/>
          </a:p>
          <a:p>
            <a:r>
              <a:rPr lang="en-IN" dirty="0"/>
              <a:t>Microsoft Corporation provides word processor software like MS-word, PowerPoint for the spelling correction.</a:t>
            </a:r>
          </a:p>
          <a:p>
            <a:endParaRPr lang="en-US" dirty="0"/>
          </a:p>
        </p:txBody>
      </p:sp>
      <p:pic>
        <p:nvPicPr>
          <p:cNvPr id="3" name="Picture 2">
            <a:extLst>
              <a:ext uri="{FF2B5EF4-FFF2-40B4-BE49-F238E27FC236}">
                <a16:creationId xmlns:a16="http://schemas.microsoft.com/office/drawing/2014/main" id="{670B6725-0C73-E945-A380-F74545EACFEA}"/>
              </a:ext>
            </a:extLst>
          </p:cNvPr>
          <p:cNvPicPr>
            <a:picLocks noChangeAspect="1"/>
          </p:cNvPicPr>
          <p:nvPr/>
        </p:nvPicPr>
        <p:blipFill>
          <a:blip r:embed="rId2"/>
          <a:stretch>
            <a:fillRect/>
          </a:stretch>
        </p:blipFill>
        <p:spPr>
          <a:xfrm>
            <a:off x="3368843" y="2669271"/>
            <a:ext cx="4391192" cy="1644128"/>
          </a:xfrm>
          <a:prstGeom prst="rect">
            <a:avLst/>
          </a:prstGeom>
        </p:spPr>
      </p:pic>
      <p:sp>
        <p:nvSpPr>
          <p:cNvPr id="5" name="Rectangle 4">
            <a:extLst>
              <a:ext uri="{FF2B5EF4-FFF2-40B4-BE49-F238E27FC236}">
                <a16:creationId xmlns:a16="http://schemas.microsoft.com/office/drawing/2014/main" id="{104AE102-95C2-9C46-851A-7BD739C65BAC}"/>
              </a:ext>
            </a:extLst>
          </p:cNvPr>
          <p:cNvSpPr/>
          <p:nvPr/>
        </p:nvSpPr>
        <p:spPr>
          <a:xfrm>
            <a:off x="521368" y="4456038"/>
            <a:ext cx="11317706" cy="2031325"/>
          </a:xfrm>
          <a:prstGeom prst="rect">
            <a:avLst/>
          </a:prstGeom>
        </p:spPr>
        <p:txBody>
          <a:bodyPr wrap="square">
            <a:spAutoFit/>
          </a:bodyPr>
          <a:lstStyle/>
          <a:p>
            <a:pPr algn="just"/>
            <a:r>
              <a:rPr lang="en-IN" b="1" i="0" dirty="0">
                <a:solidFill>
                  <a:srgbClr val="333333"/>
                </a:solidFill>
                <a:effectLst/>
                <a:latin typeface="inter-bold"/>
              </a:rPr>
              <a:t>6. Speech Recognition</a:t>
            </a:r>
            <a:endParaRPr lang="en-IN" b="0" i="0" dirty="0">
              <a:solidFill>
                <a:srgbClr val="333333"/>
              </a:solidFill>
              <a:effectLst/>
              <a:latin typeface="inter-regular"/>
            </a:endParaRPr>
          </a:p>
          <a:p>
            <a:pPr algn="just"/>
            <a:r>
              <a:rPr lang="en-IN" b="0" i="0" dirty="0">
                <a:solidFill>
                  <a:srgbClr val="333333"/>
                </a:solidFill>
                <a:effectLst/>
                <a:latin typeface="inter-regular"/>
              </a:rPr>
              <a:t>Speech recognition is used for converting spoken words into text. It is used in applications, such as mobile, home automation, video recovery, dictating to Microsoft Word, voice biometrics, voice user interface, and so on.</a:t>
            </a:r>
          </a:p>
          <a:p>
            <a:pPr algn="just"/>
            <a:endParaRPr lang="en-IN" b="0" i="0" dirty="0">
              <a:solidFill>
                <a:srgbClr val="333333"/>
              </a:solidFill>
              <a:effectLst/>
              <a:latin typeface="inter-regular"/>
            </a:endParaRPr>
          </a:p>
          <a:p>
            <a:pPr algn="just"/>
            <a:r>
              <a:rPr lang="en-IN" b="1" i="0" dirty="0">
                <a:solidFill>
                  <a:srgbClr val="333333"/>
                </a:solidFill>
                <a:effectLst/>
                <a:latin typeface="inter-bold"/>
              </a:rPr>
              <a:t>7. Chatbot</a:t>
            </a:r>
            <a:endParaRPr lang="en-IN" b="0" i="0" dirty="0">
              <a:solidFill>
                <a:srgbClr val="333333"/>
              </a:solidFill>
              <a:effectLst/>
              <a:latin typeface="inter-regular"/>
            </a:endParaRPr>
          </a:p>
          <a:p>
            <a:pPr algn="just"/>
            <a:r>
              <a:rPr lang="en-IN" b="0" i="0" dirty="0">
                <a:solidFill>
                  <a:srgbClr val="333333"/>
                </a:solidFill>
                <a:effectLst/>
                <a:latin typeface="inter-regular"/>
              </a:rPr>
              <a:t>Implementing the Chatbot is one of the important applications of NLP. It is used by many companies to provide the customer's chat services.</a:t>
            </a:r>
          </a:p>
        </p:txBody>
      </p:sp>
    </p:spTree>
    <p:extLst>
      <p:ext uri="{BB962C8B-B14F-4D97-AF65-F5344CB8AC3E}">
        <p14:creationId xmlns:p14="http://schemas.microsoft.com/office/powerpoint/2010/main" val="388250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1D8F43-937E-4040-97E2-073653709644}"/>
              </a:ext>
            </a:extLst>
          </p:cNvPr>
          <p:cNvSpPr/>
          <p:nvPr/>
        </p:nvSpPr>
        <p:spPr>
          <a:xfrm>
            <a:off x="409073" y="409074"/>
            <a:ext cx="11405937" cy="2031325"/>
          </a:xfrm>
          <a:prstGeom prst="rect">
            <a:avLst/>
          </a:prstGeom>
        </p:spPr>
        <p:txBody>
          <a:bodyPr wrap="square">
            <a:spAutoFit/>
          </a:bodyPr>
          <a:lstStyle/>
          <a:p>
            <a:pPr algn="just"/>
            <a:r>
              <a:rPr lang="en-IN" b="1" i="0" dirty="0">
                <a:solidFill>
                  <a:srgbClr val="333333"/>
                </a:solidFill>
                <a:effectLst/>
                <a:latin typeface="inter-bold"/>
              </a:rPr>
              <a:t>8. Information extraction</a:t>
            </a:r>
            <a:endParaRPr lang="en-IN" b="0" i="0" dirty="0">
              <a:solidFill>
                <a:srgbClr val="333333"/>
              </a:solidFill>
              <a:effectLst/>
              <a:latin typeface="inter-regular"/>
            </a:endParaRPr>
          </a:p>
          <a:p>
            <a:pPr algn="just"/>
            <a:r>
              <a:rPr lang="en-IN" b="0" i="0" dirty="0">
                <a:solidFill>
                  <a:srgbClr val="333333"/>
                </a:solidFill>
                <a:effectLst/>
                <a:latin typeface="inter-regular"/>
              </a:rPr>
              <a:t>Information extraction is one of the most important applications of NLP. It is used for extracting structured information from unstructured or semi-structured machine-readable documents.</a:t>
            </a:r>
          </a:p>
          <a:p>
            <a:pPr algn="just"/>
            <a:endParaRPr lang="en-IN" b="0" i="0" dirty="0">
              <a:solidFill>
                <a:srgbClr val="333333"/>
              </a:solidFill>
              <a:effectLst/>
              <a:latin typeface="inter-regular"/>
            </a:endParaRPr>
          </a:p>
          <a:p>
            <a:pPr algn="just"/>
            <a:r>
              <a:rPr lang="en-IN" b="1" i="0" dirty="0">
                <a:solidFill>
                  <a:srgbClr val="333333"/>
                </a:solidFill>
                <a:effectLst/>
                <a:latin typeface="inter-bold"/>
              </a:rPr>
              <a:t>9. Natural Language Understanding (NLU)</a:t>
            </a:r>
            <a:endParaRPr lang="en-IN" b="0" i="0" dirty="0">
              <a:solidFill>
                <a:srgbClr val="333333"/>
              </a:solidFill>
              <a:effectLst/>
              <a:latin typeface="inter-regular"/>
            </a:endParaRPr>
          </a:p>
          <a:p>
            <a:pPr algn="just"/>
            <a:r>
              <a:rPr lang="en-IN" b="0" i="0" dirty="0">
                <a:solidFill>
                  <a:srgbClr val="333333"/>
                </a:solidFill>
                <a:effectLst/>
                <a:latin typeface="inter-regular"/>
              </a:rPr>
              <a:t>It converts a large set of text into more formal representations such as first-order logic structures that are easier for the computer programs to manipulate notations of the natural language processing</a:t>
            </a:r>
          </a:p>
        </p:txBody>
      </p:sp>
    </p:spTree>
    <p:extLst>
      <p:ext uri="{BB962C8B-B14F-4D97-AF65-F5344CB8AC3E}">
        <p14:creationId xmlns:p14="http://schemas.microsoft.com/office/powerpoint/2010/main" val="2946114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DB2D6F-F52E-A84C-9C6A-81F2ECCD3565}"/>
              </a:ext>
            </a:extLst>
          </p:cNvPr>
          <p:cNvSpPr/>
          <p:nvPr/>
        </p:nvSpPr>
        <p:spPr>
          <a:xfrm>
            <a:off x="240631" y="312821"/>
            <a:ext cx="11718757" cy="4801314"/>
          </a:xfrm>
          <a:prstGeom prst="rect">
            <a:avLst/>
          </a:prstGeom>
        </p:spPr>
        <p:txBody>
          <a:bodyPr wrap="square">
            <a:spAutoFit/>
          </a:bodyPr>
          <a:lstStyle/>
          <a:p>
            <a:pPr algn="just"/>
            <a:r>
              <a:rPr lang="en-IN" b="0" i="0" dirty="0">
                <a:solidFill>
                  <a:srgbClr val="610B38"/>
                </a:solidFill>
                <a:effectLst/>
                <a:latin typeface="erdana"/>
              </a:rPr>
              <a:t>NLP Libraries</a:t>
            </a:r>
          </a:p>
          <a:p>
            <a:pPr algn="just"/>
            <a:endParaRPr lang="en-IN" b="0" i="0" dirty="0">
              <a:solidFill>
                <a:srgbClr val="610B38"/>
              </a:solidFill>
              <a:effectLst/>
              <a:latin typeface="erdana"/>
            </a:endParaRPr>
          </a:p>
          <a:p>
            <a:pPr algn="just"/>
            <a:r>
              <a:rPr lang="en-IN" b="1" i="0" dirty="0" err="1">
                <a:solidFill>
                  <a:srgbClr val="333333"/>
                </a:solidFill>
                <a:effectLst/>
                <a:latin typeface="inter-bold"/>
              </a:rPr>
              <a:t>Scikit</a:t>
            </a:r>
            <a:r>
              <a:rPr lang="en-IN" b="1" i="0" dirty="0">
                <a:solidFill>
                  <a:srgbClr val="333333"/>
                </a:solidFill>
                <a:effectLst/>
                <a:latin typeface="inter-bold"/>
              </a:rPr>
              <a:t>-learn:</a:t>
            </a:r>
            <a:r>
              <a:rPr lang="en-IN" b="0" i="0" dirty="0">
                <a:solidFill>
                  <a:srgbClr val="333333"/>
                </a:solidFill>
                <a:effectLst/>
                <a:latin typeface="inter-regular"/>
              </a:rPr>
              <a:t> It provides a wide range of algorithms for building machine learning models in Python.</a:t>
            </a:r>
          </a:p>
          <a:p>
            <a:pPr algn="just"/>
            <a:endParaRPr lang="en-IN" b="0" i="0" dirty="0">
              <a:solidFill>
                <a:srgbClr val="333333"/>
              </a:solidFill>
              <a:effectLst/>
              <a:latin typeface="inter-regular"/>
            </a:endParaRPr>
          </a:p>
          <a:p>
            <a:pPr algn="just"/>
            <a:r>
              <a:rPr lang="en-IN" b="1" i="0" dirty="0">
                <a:solidFill>
                  <a:srgbClr val="333333"/>
                </a:solidFill>
                <a:effectLst/>
                <a:latin typeface="inter-bold"/>
              </a:rPr>
              <a:t>Natural language Toolkit (NLTK):</a:t>
            </a:r>
            <a:r>
              <a:rPr lang="en-IN" b="0" i="0" dirty="0">
                <a:solidFill>
                  <a:srgbClr val="333333"/>
                </a:solidFill>
                <a:effectLst/>
                <a:latin typeface="inter-regular"/>
              </a:rPr>
              <a:t> NLTK is a complete toolkit for all NLP techniques.</a:t>
            </a:r>
          </a:p>
          <a:p>
            <a:pPr algn="just"/>
            <a:endParaRPr lang="en-IN" b="0" i="0" dirty="0">
              <a:solidFill>
                <a:srgbClr val="333333"/>
              </a:solidFill>
              <a:effectLst/>
              <a:latin typeface="inter-regular"/>
            </a:endParaRPr>
          </a:p>
          <a:p>
            <a:pPr algn="just"/>
            <a:r>
              <a:rPr lang="en-IN" b="1" i="0" dirty="0">
                <a:solidFill>
                  <a:srgbClr val="333333"/>
                </a:solidFill>
                <a:effectLst/>
                <a:latin typeface="inter-bold"/>
              </a:rPr>
              <a:t>Pattern:</a:t>
            </a:r>
            <a:r>
              <a:rPr lang="en-IN" b="0" i="0" dirty="0">
                <a:solidFill>
                  <a:srgbClr val="333333"/>
                </a:solidFill>
                <a:effectLst/>
                <a:latin typeface="inter-regular"/>
              </a:rPr>
              <a:t> It is a web mining module for NLP and machine learning.</a:t>
            </a:r>
          </a:p>
          <a:p>
            <a:pPr algn="just"/>
            <a:endParaRPr lang="en-IN" b="0" i="0" dirty="0">
              <a:solidFill>
                <a:srgbClr val="333333"/>
              </a:solidFill>
              <a:effectLst/>
              <a:latin typeface="inter-regular"/>
            </a:endParaRPr>
          </a:p>
          <a:p>
            <a:pPr algn="just"/>
            <a:r>
              <a:rPr lang="en-IN" b="1" i="0" dirty="0" err="1">
                <a:solidFill>
                  <a:srgbClr val="333333"/>
                </a:solidFill>
                <a:effectLst/>
                <a:latin typeface="inter-bold"/>
              </a:rPr>
              <a:t>TextBlob</a:t>
            </a:r>
            <a:r>
              <a:rPr lang="en-IN" b="1" i="0" dirty="0">
                <a:solidFill>
                  <a:srgbClr val="333333"/>
                </a:solidFill>
                <a:effectLst/>
                <a:latin typeface="inter-bold"/>
              </a:rPr>
              <a:t>:</a:t>
            </a:r>
            <a:r>
              <a:rPr lang="en-IN" b="0" i="0" dirty="0">
                <a:solidFill>
                  <a:srgbClr val="333333"/>
                </a:solidFill>
                <a:effectLst/>
                <a:latin typeface="inter-regular"/>
              </a:rPr>
              <a:t> It provides an easy interface to learn basic NLP tasks like sentiment analysis, noun phrase extraction, or </a:t>
            </a:r>
            <a:r>
              <a:rPr lang="en-IN" b="0" i="0" dirty="0" err="1">
                <a:solidFill>
                  <a:srgbClr val="333333"/>
                </a:solidFill>
                <a:effectLst/>
                <a:latin typeface="inter-regular"/>
              </a:rPr>
              <a:t>pos</a:t>
            </a:r>
            <a:r>
              <a:rPr lang="en-IN" b="0" i="0" dirty="0">
                <a:solidFill>
                  <a:srgbClr val="333333"/>
                </a:solidFill>
                <a:effectLst/>
                <a:latin typeface="inter-regular"/>
              </a:rPr>
              <a:t>-tagging.</a:t>
            </a:r>
          </a:p>
          <a:p>
            <a:pPr algn="just"/>
            <a:endParaRPr lang="en-IN" b="0" i="0" dirty="0">
              <a:solidFill>
                <a:srgbClr val="333333"/>
              </a:solidFill>
              <a:effectLst/>
              <a:latin typeface="inter-regular"/>
            </a:endParaRPr>
          </a:p>
          <a:p>
            <a:pPr algn="just"/>
            <a:r>
              <a:rPr lang="en-IN" b="1" i="0" dirty="0" err="1">
                <a:solidFill>
                  <a:srgbClr val="333333"/>
                </a:solidFill>
                <a:effectLst/>
                <a:latin typeface="inter-bold"/>
              </a:rPr>
              <a:t>Quepy</a:t>
            </a:r>
            <a:r>
              <a:rPr lang="en-IN" b="1" i="0" dirty="0">
                <a:solidFill>
                  <a:srgbClr val="333333"/>
                </a:solidFill>
                <a:effectLst/>
                <a:latin typeface="inter-bold"/>
              </a:rPr>
              <a:t>:</a:t>
            </a:r>
            <a:r>
              <a:rPr lang="en-IN" b="0" i="0" dirty="0">
                <a:solidFill>
                  <a:srgbClr val="333333"/>
                </a:solidFill>
                <a:effectLst/>
                <a:latin typeface="inter-regular"/>
              </a:rPr>
              <a:t> </a:t>
            </a:r>
            <a:r>
              <a:rPr lang="en-IN" b="0" i="0" dirty="0" err="1">
                <a:solidFill>
                  <a:srgbClr val="333333"/>
                </a:solidFill>
                <a:effectLst/>
                <a:latin typeface="inter-regular"/>
              </a:rPr>
              <a:t>Quepy</a:t>
            </a:r>
            <a:r>
              <a:rPr lang="en-IN" b="0" i="0" dirty="0">
                <a:solidFill>
                  <a:srgbClr val="333333"/>
                </a:solidFill>
                <a:effectLst/>
                <a:latin typeface="inter-regular"/>
              </a:rPr>
              <a:t> is used to transform natural language questions into queries in a database query language.</a:t>
            </a:r>
          </a:p>
          <a:p>
            <a:pPr algn="just"/>
            <a:endParaRPr lang="en-IN" b="0" i="0" dirty="0">
              <a:solidFill>
                <a:srgbClr val="333333"/>
              </a:solidFill>
              <a:effectLst/>
              <a:latin typeface="inter-regular"/>
            </a:endParaRPr>
          </a:p>
          <a:p>
            <a:pPr algn="just"/>
            <a:r>
              <a:rPr lang="en-IN" b="1" i="0" dirty="0" err="1">
                <a:solidFill>
                  <a:srgbClr val="333333"/>
                </a:solidFill>
                <a:effectLst/>
                <a:latin typeface="inter-bold"/>
              </a:rPr>
              <a:t>SpaCy</a:t>
            </a:r>
            <a:r>
              <a:rPr lang="en-IN" b="1" i="0" dirty="0">
                <a:solidFill>
                  <a:srgbClr val="333333"/>
                </a:solidFill>
                <a:effectLst/>
                <a:latin typeface="inter-bold"/>
              </a:rPr>
              <a:t>:</a:t>
            </a:r>
            <a:r>
              <a:rPr lang="en-IN" b="0" i="0" dirty="0">
                <a:solidFill>
                  <a:srgbClr val="333333"/>
                </a:solidFill>
                <a:effectLst/>
                <a:latin typeface="inter-regular"/>
              </a:rPr>
              <a:t> </a:t>
            </a:r>
            <a:r>
              <a:rPr lang="en-IN" b="0" i="0" dirty="0" err="1">
                <a:solidFill>
                  <a:srgbClr val="333333"/>
                </a:solidFill>
                <a:effectLst/>
                <a:latin typeface="inter-regular"/>
              </a:rPr>
              <a:t>SpaCy</a:t>
            </a:r>
            <a:r>
              <a:rPr lang="en-IN" b="0" i="0" dirty="0">
                <a:solidFill>
                  <a:srgbClr val="333333"/>
                </a:solidFill>
                <a:effectLst/>
                <a:latin typeface="inter-regular"/>
              </a:rPr>
              <a:t> is an open-source NLP library which is used for Data Extraction, Data Analysis, Sentiment Analysis, and Text Summarization.</a:t>
            </a:r>
          </a:p>
          <a:p>
            <a:pPr algn="just"/>
            <a:endParaRPr lang="en-IN" b="0" i="0" dirty="0">
              <a:solidFill>
                <a:srgbClr val="333333"/>
              </a:solidFill>
              <a:effectLst/>
              <a:latin typeface="inter-regular"/>
            </a:endParaRPr>
          </a:p>
          <a:p>
            <a:pPr algn="just"/>
            <a:r>
              <a:rPr lang="en-IN" b="1" i="0" dirty="0" err="1">
                <a:solidFill>
                  <a:srgbClr val="333333"/>
                </a:solidFill>
                <a:effectLst/>
                <a:latin typeface="inter-bold"/>
              </a:rPr>
              <a:t>Gensim</a:t>
            </a:r>
            <a:r>
              <a:rPr lang="en-IN" b="1" i="0" dirty="0">
                <a:solidFill>
                  <a:srgbClr val="333333"/>
                </a:solidFill>
                <a:effectLst/>
                <a:latin typeface="inter-bold"/>
              </a:rPr>
              <a:t>:</a:t>
            </a:r>
            <a:r>
              <a:rPr lang="en-IN" b="0" i="0" dirty="0">
                <a:solidFill>
                  <a:srgbClr val="333333"/>
                </a:solidFill>
                <a:effectLst/>
                <a:latin typeface="inter-regular"/>
              </a:rPr>
              <a:t> </a:t>
            </a:r>
            <a:r>
              <a:rPr lang="en-IN" b="0" i="0" dirty="0" err="1">
                <a:solidFill>
                  <a:srgbClr val="333333"/>
                </a:solidFill>
                <a:effectLst/>
                <a:latin typeface="inter-regular"/>
              </a:rPr>
              <a:t>Gensim</a:t>
            </a:r>
            <a:r>
              <a:rPr lang="en-IN" b="0" i="0" dirty="0">
                <a:solidFill>
                  <a:srgbClr val="333333"/>
                </a:solidFill>
                <a:effectLst/>
                <a:latin typeface="inter-regular"/>
              </a:rPr>
              <a:t> works with large datasets and processes data streams.</a:t>
            </a:r>
          </a:p>
        </p:txBody>
      </p:sp>
    </p:spTree>
    <p:extLst>
      <p:ext uri="{BB962C8B-B14F-4D97-AF65-F5344CB8AC3E}">
        <p14:creationId xmlns:p14="http://schemas.microsoft.com/office/powerpoint/2010/main" val="246084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4B44AD-D22F-FF4A-AD54-051ED093F2F5}"/>
              </a:ext>
            </a:extLst>
          </p:cNvPr>
          <p:cNvSpPr/>
          <p:nvPr/>
        </p:nvSpPr>
        <p:spPr>
          <a:xfrm>
            <a:off x="818147" y="409074"/>
            <a:ext cx="11069053" cy="3693319"/>
          </a:xfrm>
          <a:prstGeom prst="rect">
            <a:avLst/>
          </a:prstGeom>
        </p:spPr>
        <p:txBody>
          <a:bodyPr wrap="square">
            <a:spAutoFit/>
          </a:bodyPr>
          <a:lstStyle/>
          <a:p>
            <a:pPr fontAlgn="base"/>
            <a:r>
              <a:rPr lang="en-IN" b="1" i="0" dirty="0">
                <a:solidFill>
                  <a:srgbClr val="273239"/>
                </a:solidFill>
                <a:effectLst/>
                <a:latin typeface="Nunito"/>
              </a:rPr>
              <a:t>NLP Pipeline</a:t>
            </a:r>
          </a:p>
          <a:p>
            <a:pPr fontAlgn="base"/>
            <a:endParaRPr lang="en-IN" b="1" i="0" dirty="0">
              <a:solidFill>
                <a:srgbClr val="273239"/>
              </a:solidFill>
              <a:effectLst/>
              <a:latin typeface="Nunito"/>
            </a:endParaRPr>
          </a:p>
          <a:p>
            <a:pPr fontAlgn="base"/>
            <a:r>
              <a:rPr lang="en-IN" b="0" i="0" dirty="0">
                <a:solidFill>
                  <a:srgbClr val="273239"/>
                </a:solidFill>
                <a:effectLst/>
                <a:latin typeface="Nunito"/>
              </a:rPr>
              <a:t>In comparison to general machine learning pipelines, In </a:t>
            </a:r>
            <a:r>
              <a:rPr lang="en-IN" b="0" i="0" u="sng" dirty="0">
                <a:solidFill>
                  <a:srgbClr val="273239"/>
                </a:solidFill>
                <a:effectLst/>
                <a:latin typeface="Nunito"/>
                <a:hlinkClick r:id="rId2"/>
              </a:rPr>
              <a:t>NLP</a:t>
            </a:r>
            <a:r>
              <a:rPr lang="en-IN" b="0" i="0" dirty="0">
                <a:solidFill>
                  <a:srgbClr val="273239"/>
                </a:solidFill>
                <a:effectLst/>
                <a:latin typeface="Nunito"/>
              </a:rPr>
              <a:t> we need to perform some extra processing steps. The region is very simple that machines don’t understand the text. Here our biggest problem is How to make the text understandable for machines. Some of the most common problems we face while performing NLP tasks are mentioned below.</a:t>
            </a:r>
          </a:p>
          <a:p>
            <a:pPr fontAlgn="base">
              <a:buFont typeface="+mj-lt"/>
              <a:buAutoNum type="arabicPeriod"/>
            </a:pPr>
            <a:r>
              <a:rPr lang="en-IN" b="0" i="0" dirty="0">
                <a:solidFill>
                  <a:srgbClr val="273239"/>
                </a:solidFill>
                <a:effectLst/>
                <a:latin typeface="Nunito"/>
              </a:rPr>
              <a:t>Data Acquisition</a:t>
            </a:r>
          </a:p>
          <a:p>
            <a:pPr fontAlgn="base">
              <a:buFont typeface="+mj-lt"/>
              <a:buAutoNum type="arabicPeriod"/>
            </a:pPr>
            <a:r>
              <a:rPr lang="en-IN" b="0" i="0" dirty="0">
                <a:solidFill>
                  <a:srgbClr val="273239"/>
                </a:solidFill>
                <a:effectLst/>
                <a:latin typeface="Nunito"/>
              </a:rPr>
              <a:t>Text Cleaning</a:t>
            </a:r>
          </a:p>
          <a:p>
            <a:pPr fontAlgn="base">
              <a:buFont typeface="+mj-lt"/>
              <a:buAutoNum type="arabicPeriod"/>
            </a:pPr>
            <a:r>
              <a:rPr lang="en-IN" b="0" i="0" dirty="0">
                <a:solidFill>
                  <a:srgbClr val="273239"/>
                </a:solidFill>
                <a:effectLst/>
                <a:latin typeface="Nunito"/>
              </a:rPr>
              <a:t>Text </a:t>
            </a:r>
            <a:r>
              <a:rPr lang="en-IN" b="0" i="0" dirty="0" err="1">
                <a:solidFill>
                  <a:srgbClr val="273239"/>
                </a:solidFill>
                <a:effectLst/>
                <a:latin typeface="Nunito"/>
              </a:rPr>
              <a:t>Preprocessing</a:t>
            </a:r>
            <a:endParaRPr lang="en-IN" b="0" i="0" dirty="0">
              <a:solidFill>
                <a:srgbClr val="273239"/>
              </a:solidFill>
              <a:effectLst/>
              <a:latin typeface="Nunito"/>
            </a:endParaRPr>
          </a:p>
          <a:p>
            <a:pPr fontAlgn="base">
              <a:buFont typeface="+mj-lt"/>
              <a:buAutoNum type="arabicPeriod"/>
            </a:pPr>
            <a:r>
              <a:rPr lang="en-IN" b="0" i="0" dirty="0">
                <a:solidFill>
                  <a:srgbClr val="273239"/>
                </a:solidFill>
                <a:effectLst/>
                <a:latin typeface="Nunito"/>
              </a:rPr>
              <a:t>Feature Engineering</a:t>
            </a:r>
          </a:p>
          <a:p>
            <a:pPr fontAlgn="base">
              <a:buFont typeface="+mj-lt"/>
              <a:buAutoNum type="arabicPeriod"/>
            </a:pPr>
            <a:r>
              <a:rPr lang="en-IN" b="0" i="0" dirty="0">
                <a:solidFill>
                  <a:srgbClr val="273239"/>
                </a:solidFill>
                <a:effectLst/>
                <a:latin typeface="Nunito"/>
              </a:rPr>
              <a:t>Model Building</a:t>
            </a:r>
          </a:p>
          <a:p>
            <a:pPr fontAlgn="base">
              <a:buFont typeface="+mj-lt"/>
              <a:buAutoNum type="arabicPeriod"/>
            </a:pPr>
            <a:r>
              <a:rPr lang="en-IN" b="0" i="0" dirty="0">
                <a:solidFill>
                  <a:srgbClr val="273239"/>
                </a:solidFill>
                <a:effectLst/>
                <a:latin typeface="Nunito"/>
              </a:rPr>
              <a:t>Evaluation</a:t>
            </a:r>
          </a:p>
          <a:p>
            <a:pPr fontAlgn="base">
              <a:buFont typeface="+mj-lt"/>
              <a:buAutoNum type="arabicPeriod"/>
            </a:pPr>
            <a:r>
              <a:rPr lang="en-IN" b="0" i="0" dirty="0">
                <a:solidFill>
                  <a:srgbClr val="273239"/>
                </a:solidFill>
                <a:effectLst/>
                <a:latin typeface="Nunito"/>
              </a:rPr>
              <a:t>Deployment</a:t>
            </a:r>
          </a:p>
        </p:txBody>
      </p:sp>
    </p:spTree>
    <p:extLst>
      <p:ext uri="{BB962C8B-B14F-4D97-AF65-F5344CB8AC3E}">
        <p14:creationId xmlns:p14="http://schemas.microsoft.com/office/powerpoint/2010/main" val="3546864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036E86-F47E-B742-87F7-AB9F97A5F1AE}"/>
              </a:ext>
            </a:extLst>
          </p:cNvPr>
          <p:cNvSpPr/>
          <p:nvPr/>
        </p:nvSpPr>
        <p:spPr>
          <a:xfrm>
            <a:off x="609600" y="300970"/>
            <a:ext cx="10363200" cy="3139321"/>
          </a:xfrm>
          <a:prstGeom prst="rect">
            <a:avLst/>
          </a:prstGeom>
        </p:spPr>
        <p:txBody>
          <a:bodyPr wrap="square">
            <a:spAutoFit/>
          </a:bodyPr>
          <a:lstStyle/>
          <a:p>
            <a:pPr fontAlgn="base"/>
            <a:r>
              <a:rPr lang="en-IN" b="1" i="0" dirty="0">
                <a:solidFill>
                  <a:srgbClr val="273239"/>
                </a:solidFill>
                <a:effectLst/>
                <a:latin typeface="Nunito"/>
              </a:rPr>
              <a:t>NLP Techniques</a:t>
            </a:r>
          </a:p>
          <a:p>
            <a:pPr algn="just" fontAlgn="base"/>
            <a:r>
              <a:rPr lang="en-IN" b="0" i="0" dirty="0">
                <a:solidFill>
                  <a:srgbClr val="273239"/>
                </a:solidFill>
                <a:effectLst/>
                <a:latin typeface="Nunito"/>
              </a:rPr>
              <a:t>NLP encompasses a wide array of techniques that aimed at enabling computers to process and understand human language. These tasks can be categorized into several broad areas, each addressing different aspects of language processing. Here are some of the key NLP techniques:</a:t>
            </a:r>
          </a:p>
          <a:p>
            <a:pPr fontAlgn="base"/>
            <a:r>
              <a:rPr lang="en-IN" b="1" i="0" dirty="0">
                <a:solidFill>
                  <a:srgbClr val="273239"/>
                </a:solidFill>
                <a:effectLst/>
                <a:latin typeface="Nunito"/>
              </a:rPr>
              <a:t>1. Text Processing and </a:t>
            </a:r>
            <a:r>
              <a:rPr lang="en-IN" b="1" i="0" dirty="0" err="1">
                <a:solidFill>
                  <a:srgbClr val="273239"/>
                </a:solidFill>
                <a:effectLst/>
                <a:latin typeface="Nunito"/>
              </a:rPr>
              <a:t>Preprocessing</a:t>
            </a:r>
            <a:r>
              <a:rPr lang="en-IN" b="1" i="0" dirty="0">
                <a:solidFill>
                  <a:srgbClr val="273239"/>
                </a:solidFill>
                <a:effectLst/>
                <a:latin typeface="Nunito"/>
              </a:rPr>
              <a:t> In NLP</a:t>
            </a:r>
          </a:p>
          <a:p>
            <a:pPr fontAlgn="base">
              <a:buFont typeface="Arial" panose="020B0604020202020204" pitchFamily="34" charset="0"/>
              <a:buChar char="•"/>
            </a:pPr>
            <a:r>
              <a:rPr lang="en-IN" b="1" i="0" dirty="0">
                <a:solidFill>
                  <a:srgbClr val="273239"/>
                </a:solidFill>
                <a:effectLst/>
                <a:latin typeface="Nunito"/>
              </a:rPr>
              <a:t>Tokenization</a:t>
            </a:r>
            <a:r>
              <a:rPr lang="en-IN" b="0" i="0" dirty="0">
                <a:solidFill>
                  <a:srgbClr val="273239"/>
                </a:solidFill>
                <a:effectLst/>
                <a:latin typeface="Nunito"/>
              </a:rPr>
              <a:t>: Dividing text into smaller units, such as words or sentences.</a:t>
            </a:r>
          </a:p>
          <a:p>
            <a:pPr fontAlgn="base">
              <a:buFont typeface="Arial" panose="020B0604020202020204" pitchFamily="34" charset="0"/>
              <a:buChar char="•"/>
            </a:pPr>
            <a:r>
              <a:rPr lang="en-IN" b="1" i="0" dirty="0">
                <a:solidFill>
                  <a:srgbClr val="273239"/>
                </a:solidFill>
                <a:effectLst/>
                <a:latin typeface="Nunito"/>
              </a:rPr>
              <a:t>Stemming and Lemmatization</a:t>
            </a:r>
            <a:r>
              <a:rPr lang="en-IN" b="0" i="0" dirty="0">
                <a:solidFill>
                  <a:srgbClr val="273239"/>
                </a:solidFill>
                <a:effectLst/>
                <a:latin typeface="Nunito"/>
              </a:rPr>
              <a:t>: Reducing words to their base or root forms.</a:t>
            </a:r>
          </a:p>
          <a:p>
            <a:pPr fontAlgn="base">
              <a:buFont typeface="Arial" panose="020B0604020202020204" pitchFamily="34" charset="0"/>
              <a:buChar char="•"/>
            </a:pPr>
            <a:r>
              <a:rPr lang="en-IN" b="1" i="0" dirty="0" err="1">
                <a:solidFill>
                  <a:srgbClr val="273239"/>
                </a:solidFill>
                <a:effectLst/>
                <a:latin typeface="Nunito"/>
              </a:rPr>
              <a:t>Stopword</a:t>
            </a:r>
            <a:r>
              <a:rPr lang="en-IN" b="1" i="0" dirty="0">
                <a:solidFill>
                  <a:srgbClr val="273239"/>
                </a:solidFill>
                <a:effectLst/>
                <a:latin typeface="Nunito"/>
              </a:rPr>
              <a:t> Removal</a:t>
            </a:r>
            <a:r>
              <a:rPr lang="en-IN" b="0" i="0" dirty="0">
                <a:solidFill>
                  <a:srgbClr val="273239"/>
                </a:solidFill>
                <a:effectLst/>
                <a:latin typeface="Nunito"/>
              </a:rPr>
              <a:t>: Removing common words (like “and”, “the”, “is”) that may not carry significant meaning.</a:t>
            </a:r>
          </a:p>
          <a:p>
            <a:pPr fontAlgn="base">
              <a:buFont typeface="Arial" panose="020B0604020202020204" pitchFamily="34" charset="0"/>
              <a:buChar char="•"/>
            </a:pPr>
            <a:r>
              <a:rPr lang="en-IN" b="1" i="0" dirty="0">
                <a:solidFill>
                  <a:srgbClr val="273239"/>
                </a:solidFill>
                <a:effectLst/>
                <a:latin typeface="Nunito"/>
              </a:rPr>
              <a:t>Text Normalization</a:t>
            </a:r>
            <a:r>
              <a:rPr lang="en-IN" b="0" i="0" dirty="0">
                <a:solidFill>
                  <a:srgbClr val="273239"/>
                </a:solidFill>
                <a:effectLst/>
                <a:latin typeface="Nunito"/>
              </a:rPr>
              <a:t>: Standardizing text, including case normalization, removing punctuation, and correcting spelling errors.</a:t>
            </a:r>
          </a:p>
        </p:txBody>
      </p:sp>
    </p:spTree>
    <p:extLst>
      <p:ext uri="{BB962C8B-B14F-4D97-AF65-F5344CB8AC3E}">
        <p14:creationId xmlns:p14="http://schemas.microsoft.com/office/powerpoint/2010/main" val="411765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008E0F-3348-144F-AFB3-873D327AA88E}"/>
              </a:ext>
            </a:extLst>
          </p:cNvPr>
          <p:cNvSpPr/>
          <p:nvPr/>
        </p:nvSpPr>
        <p:spPr>
          <a:xfrm>
            <a:off x="1253067" y="1388534"/>
            <a:ext cx="7890933" cy="2031325"/>
          </a:xfrm>
          <a:prstGeom prst="rect">
            <a:avLst/>
          </a:prstGeom>
        </p:spPr>
        <p:txBody>
          <a:bodyPr wrap="square">
            <a:spAutoFit/>
          </a:bodyPr>
          <a:lstStyle/>
          <a:p>
            <a:pPr fontAlgn="base"/>
            <a:r>
              <a:rPr lang="en-IN" b="1" i="0" dirty="0">
                <a:solidFill>
                  <a:srgbClr val="273239"/>
                </a:solidFill>
                <a:effectLst/>
                <a:latin typeface="Nunito"/>
              </a:rPr>
              <a:t>2. Syntax and Parsing In NLP</a:t>
            </a:r>
          </a:p>
          <a:p>
            <a:pPr fontAlgn="base">
              <a:buFont typeface="Arial" panose="020B0604020202020204" pitchFamily="34" charset="0"/>
              <a:buChar char="•"/>
            </a:pPr>
            <a:r>
              <a:rPr lang="en-IN" b="1" i="0" dirty="0">
                <a:solidFill>
                  <a:srgbClr val="273239"/>
                </a:solidFill>
                <a:effectLst/>
                <a:latin typeface="Nunito"/>
              </a:rPr>
              <a:t>Part-of-Speech (POS) Tagging</a:t>
            </a:r>
            <a:r>
              <a:rPr lang="en-IN" b="0" i="0" dirty="0">
                <a:solidFill>
                  <a:srgbClr val="273239"/>
                </a:solidFill>
                <a:effectLst/>
                <a:latin typeface="Nunito"/>
              </a:rPr>
              <a:t>: Assigning parts of speech to each word in a sentence (e.g., noun, verb, adjective).</a:t>
            </a:r>
          </a:p>
          <a:p>
            <a:pPr fontAlgn="base">
              <a:buFont typeface="Arial" panose="020B0604020202020204" pitchFamily="34" charset="0"/>
              <a:buChar char="•"/>
            </a:pPr>
            <a:r>
              <a:rPr lang="en-IN" b="1" i="0" dirty="0">
                <a:solidFill>
                  <a:srgbClr val="273239"/>
                </a:solidFill>
                <a:effectLst/>
                <a:latin typeface="Nunito"/>
              </a:rPr>
              <a:t>Dependency Parsing</a:t>
            </a:r>
            <a:r>
              <a:rPr lang="en-IN" b="0" i="0" dirty="0">
                <a:solidFill>
                  <a:srgbClr val="273239"/>
                </a:solidFill>
                <a:effectLst/>
                <a:latin typeface="Nunito"/>
              </a:rPr>
              <a:t>: </a:t>
            </a:r>
            <a:r>
              <a:rPr lang="en-IN" b="0" i="0" dirty="0" err="1">
                <a:solidFill>
                  <a:srgbClr val="273239"/>
                </a:solidFill>
                <a:effectLst/>
                <a:latin typeface="Nunito"/>
              </a:rPr>
              <a:t>Analyzing</a:t>
            </a:r>
            <a:r>
              <a:rPr lang="en-IN" b="0" i="0" dirty="0">
                <a:solidFill>
                  <a:srgbClr val="273239"/>
                </a:solidFill>
                <a:effectLst/>
                <a:latin typeface="Nunito"/>
              </a:rPr>
              <a:t> the grammatical structure of a sentence to identify relationships between words.</a:t>
            </a:r>
          </a:p>
          <a:p>
            <a:pPr fontAlgn="base">
              <a:buFont typeface="Arial" panose="020B0604020202020204" pitchFamily="34" charset="0"/>
              <a:buChar char="•"/>
            </a:pPr>
            <a:r>
              <a:rPr lang="en-IN" b="1" i="0" dirty="0">
                <a:solidFill>
                  <a:srgbClr val="273239"/>
                </a:solidFill>
                <a:effectLst/>
                <a:latin typeface="Nunito"/>
              </a:rPr>
              <a:t>Constituency Parsing</a:t>
            </a:r>
            <a:r>
              <a:rPr lang="en-IN" b="0" i="0" dirty="0">
                <a:solidFill>
                  <a:srgbClr val="273239"/>
                </a:solidFill>
                <a:effectLst/>
                <a:latin typeface="Nunito"/>
              </a:rPr>
              <a:t>: Breaking down a sentence into its constituent parts or phrases (e.g., noun phrases, verb phrases).</a:t>
            </a:r>
          </a:p>
        </p:txBody>
      </p:sp>
    </p:spTree>
    <p:extLst>
      <p:ext uri="{BB962C8B-B14F-4D97-AF65-F5344CB8AC3E}">
        <p14:creationId xmlns:p14="http://schemas.microsoft.com/office/powerpoint/2010/main" val="3336665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1450</Words>
  <Application>Microsoft Macintosh PowerPoint</Application>
  <PresentationFormat>Widescreen</PresentationFormat>
  <Paragraphs>100</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erdana</vt:lpstr>
      <vt:lpstr>inter-bold</vt:lpstr>
      <vt:lpstr>inter-regular</vt:lpstr>
      <vt:lpstr>Nunito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Arpit Agrawal</dc:creator>
  <cp:lastModifiedBy>Arpit Agrawal</cp:lastModifiedBy>
  <cp:revision>3</cp:revision>
  <dcterms:created xsi:type="dcterms:W3CDTF">2024-08-09T05:09:30Z</dcterms:created>
  <dcterms:modified xsi:type="dcterms:W3CDTF">2024-08-09T06:59:10Z</dcterms:modified>
</cp:coreProperties>
</file>