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79" r:id="rId6"/>
    <p:sldId id="280" r:id="rId7"/>
    <p:sldId id="281" r:id="rId8"/>
    <p:sldId id="282" r:id="rId9"/>
    <p:sldId id="283"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F2150C-6563-4CD4-80A1-90AD44D14F08}">
          <p14:sldIdLst>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7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83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51299" y="1907303"/>
            <a:ext cx="3962400" cy="2192164"/>
          </a:xfrm>
        </p:spPr>
        <p:txBody>
          <a:bodyPr>
            <a:normAutofit fontScale="90000"/>
          </a:bodyPr>
          <a:lstStyle/>
          <a:p>
            <a:pPr algn="l"/>
            <a:r>
              <a:rPr lang="en-US" sz="4000" dirty="0"/>
              <a:t>PDF Fault Detection and Cleaning using Multiclass Classification Model</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3" y="4671204"/>
            <a:ext cx="3485072" cy="1026544"/>
          </a:xfrm>
        </p:spPr>
        <p:txBody>
          <a:bodyPr>
            <a:normAutofit/>
          </a:bodyPr>
          <a:lstStyle/>
          <a:p>
            <a:pPr algn="l"/>
            <a:r>
              <a:rPr lang="en-US" sz="2300" dirty="0"/>
              <a:t>- Ankita Anuradha</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67757" y="589280"/>
            <a:ext cx="4538124" cy="970450"/>
          </a:xfrm>
        </p:spPr>
        <p:txBody>
          <a:bodyPr anchor="b">
            <a:normAutofit/>
          </a:bodyPr>
          <a:lstStyle/>
          <a:p>
            <a:pPr algn="l"/>
            <a:r>
              <a:rPr lang="en-US" sz="4000" u="sng" dirty="0"/>
              <a:t>Problem</a:t>
            </a:r>
            <a:r>
              <a:rPr lang="en-US" sz="4000" dirty="0"/>
              <a:t> </a:t>
            </a:r>
            <a:r>
              <a:rPr lang="en-US" sz="4000" u="sng" dirty="0"/>
              <a:t>Statement</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67757" y="2281089"/>
            <a:ext cx="4403596" cy="4058751"/>
          </a:xfrm>
        </p:spPr>
        <p:txBody>
          <a:bodyPr anchor="t">
            <a:normAutofit/>
          </a:bodyPr>
          <a:lstStyle/>
          <a:p>
            <a:r>
              <a:rPr lang="en-US" sz="2400" dirty="0"/>
              <a:t>PDF files frequently include blank or corrupted pages that can disrupt data extraction, increase storage size, and reduce document clarity. In large scale document processing, manually identifying such pages is inefficient. </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025E-3444-2738-499C-F41EDC49B79D}"/>
              </a:ext>
            </a:extLst>
          </p:cNvPr>
          <p:cNvSpPr>
            <a:spLocks noGrp="1"/>
          </p:cNvSpPr>
          <p:nvPr>
            <p:ph type="title"/>
          </p:nvPr>
        </p:nvSpPr>
        <p:spPr>
          <a:xfrm>
            <a:off x="670560" y="156846"/>
            <a:ext cx="10515717" cy="1257300"/>
          </a:xfrm>
        </p:spPr>
        <p:txBody>
          <a:bodyPr/>
          <a:lstStyle/>
          <a:p>
            <a:pPr algn="l"/>
            <a:r>
              <a:rPr lang="en-US" dirty="0"/>
              <a:t>Solution</a:t>
            </a:r>
            <a:endParaRPr lang="en-IN" dirty="0"/>
          </a:p>
        </p:txBody>
      </p:sp>
      <p:sp>
        <p:nvSpPr>
          <p:cNvPr id="3" name="Content Placeholder 2">
            <a:extLst>
              <a:ext uri="{FF2B5EF4-FFF2-40B4-BE49-F238E27FC236}">
                <a16:creationId xmlns:a16="http://schemas.microsoft.com/office/drawing/2014/main" id="{292E83CA-1BA2-62FD-40D7-53679D47A72E}"/>
              </a:ext>
            </a:extLst>
          </p:cNvPr>
          <p:cNvSpPr>
            <a:spLocks noGrp="1"/>
          </p:cNvSpPr>
          <p:nvPr>
            <p:ph idx="1"/>
          </p:nvPr>
        </p:nvSpPr>
        <p:spPr>
          <a:xfrm>
            <a:off x="919119" y="1771651"/>
            <a:ext cx="10353762" cy="3714749"/>
          </a:xfrm>
        </p:spPr>
        <p:txBody>
          <a:bodyPr>
            <a:normAutofit lnSpcReduction="10000"/>
          </a:bodyPr>
          <a:lstStyle/>
          <a:p>
            <a:r>
              <a:rPr lang="en-US" dirty="0"/>
              <a:t>PDF Fault Detection model automates the detection and removal of blank and corrupted pages from PDFs using a deep learning-based image classification that can be integrated into websites/webapps such as </a:t>
            </a:r>
            <a:r>
              <a:rPr lang="en-US" dirty="0" err="1"/>
              <a:t>Streamlit</a:t>
            </a:r>
            <a:r>
              <a:rPr lang="en-US" dirty="0"/>
              <a:t> webapp, which has been implemented in this project to detect the faulty pages, remove them and download the clean document.</a:t>
            </a:r>
          </a:p>
          <a:p>
            <a:r>
              <a:rPr lang="en-US" dirty="0"/>
              <a:t>The objectives are:</a:t>
            </a:r>
          </a:p>
          <a:p>
            <a:pPr marL="494100" indent="-457200">
              <a:buAutoNum type="arabicPeriod"/>
            </a:pPr>
            <a:r>
              <a:rPr lang="en-US" dirty="0"/>
              <a:t>To collect real life dataset for training &amp; testing and build a model to accurately detect fault in the PDF</a:t>
            </a:r>
          </a:p>
          <a:p>
            <a:pPr marL="494100" indent="-457200">
              <a:buAutoNum type="arabicPeriod"/>
            </a:pPr>
            <a:r>
              <a:rPr lang="en-US" dirty="0"/>
              <a:t>To integrate the model into web application and making it user friendly.</a:t>
            </a:r>
          </a:p>
        </p:txBody>
      </p:sp>
      <p:cxnSp>
        <p:nvCxnSpPr>
          <p:cNvPr id="5" name="Straight Connector 4">
            <a:extLst>
              <a:ext uri="{FF2B5EF4-FFF2-40B4-BE49-F238E27FC236}">
                <a16:creationId xmlns:a16="http://schemas.microsoft.com/office/drawing/2014/main" id="{C2475048-B222-F3CE-B0A4-09C8390B0B00}"/>
              </a:ext>
            </a:extLst>
          </p:cNvPr>
          <p:cNvCxnSpPr>
            <a:cxnSpLocks/>
          </p:cNvCxnSpPr>
          <p:nvPr/>
        </p:nvCxnSpPr>
        <p:spPr>
          <a:xfrm flipV="1">
            <a:off x="0" y="985520"/>
            <a:ext cx="12192000" cy="7112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61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6096000" y="-6866"/>
            <a:ext cx="6096000" cy="6857990"/>
          </a:xfrm>
          <a:prstGeom prst="rect">
            <a:avLst/>
          </a:prstGeom>
        </p:spPr>
      </p:pic>
      <p:sp>
        <p:nvSpPr>
          <p:cNvPr id="5" name="TextBox 4">
            <a:extLst>
              <a:ext uri="{FF2B5EF4-FFF2-40B4-BE49-F238E27FC236}">
                <a16:creationId xmlns:a16="http://schemas.microsoft.com/office/drawing/2014/main" id="{8825BA65-E9EC-F311-A302-6502BD4F31F9}"/>
              </a:ext>
            </a:extLst>
          </p:cNvPr>
          <p:cNvSpPr txBox="1"/>
          <p:nvPr/>
        </p:nvSpPr>
        <p:spPr>
          <a:xfrm>
            <a:off x="132080" y="5560"/>
            <a:ext cx="6096000" cy="461665"/>
          </a:xfrm>
          <a:prstGeom prst="rect">
            <a:avLst/>
          </a:prstGeom>
          <a:noFill/>
        </p:spPr>
        <p:txBody>
          <a:bodyPr wrap="square">
            <a:spAutoFit/>
          </a:bodyPr>
          <a:lstStyle/>
          <a:p>
            <a:r>
              <a:rPr lang="en-US" sz="2400" dirty="0">
                <a:solidFill>
                  <a:schemeClr val="tx2"/>
                </a:solidFill>
              </a:rPr>
              <a:t>Dataset Used:</a:t>
            </a:r>
            <a:endParaRPr lang="en-IN" sz="2400" dirty="0">
              <a:solidFill>
                <a:schemeClr val="tx2"/>
              </a:solidFill>
            </a:endParaRPr>
          </a:p>
        </p:txBody>
      </p:sp>
      <p:sp>
        <p:nvSpPr>
          <p:cNvPr id="7" name="TextBox 6">
            <a:extLst>
              <a:ext uri="{FF2B5EF4-FFF2-40B4-BE49-F238E27FC236}">
                <a16:creationId xmlns:a16="http://schemas.microsoft.com/office/drawing/2014/main" id="{D17B18FA-3E69-7777-EAF2-91424451F96F}"/>
              </a:ext>
            </a:extLst>
          </p:cNvPr>
          <p:cNvSpPr txBox="1"/>
          <p:nvPr/>
        </p:nvSpPr>
        <p:spPr>
          <a:xfrm>
            <a:off x="193040" y="1742337"/>
            <a:ext cx="6278880" cy="523220"/>
          </a:xfrm>
          <a:prstGeom prst="rect">
            <a:avLst/>
          </a:prstGeom>
          <a:noFill/>
        </p:spPr>
        <p:txBody>
          <a:bodyPr wrap="square">
            <a:spAutoFit/>
          </a:bodyPr>
          <a:lstStyle/>
          <a:p>
            <a:r>
              <a:rPr lang="en-US" sz="2400" dirty="0">
                <a:solidFill>
                  <a:schemeClr val="tx2"/>
                </a:solidFill>
              </a:rPr>
              <a:t>Processing</a:t>
            </a:r>
            <a:r>
              <a:rPr lang="en-US" sz="2800" dirty="0">
                <a:solidFill>
                  <a:schemeClr val="tx2"/>
                </a:solidFill>
              </a:rPr>
              <a:t>:</a:t>
            </a:r>
            <a:endParaRPr lang="en-IN" sz="2800" dirty="0">
              <a:solidFill>
                <a:schemeClr val="tx2"/>
              </a:solidFill>
            </a:endParaRPr>
          </a:p>
        </p:txBody>
      </p:sp>
      <p:sp>
        <p:nvSpPr>
          <p:cNvPr id="9" name="TextBox 8">
            <a:extLst>
              <a:ext uri="{FF2B5EF4-FFF2-40B4-BE49-F238E27FC236}">
                <a16:creationId xmlns:a16="http://schemas.microsoft.com/office/drawing/2014/main" id="{D99BFD95-A0BF-E460-4511-1636DB63E593}"/>
              </a:ext>
            </a:extLst>
          </p:cNvPr>
          <p:cNvSpPr txBox="1"/>
          <p:nvPr/>
        </p:nvSpPr>
        <p:spPr>
          <a:xfrm>
            <a:off x="8270240" y="6876"/>
            <a:ext cx="6096000" cy="523220"/>
          </a:xfrm>
          <a:prstGeom prst="rect">
            <a:avLst/>
          </a:prstGeom>
          <a:noFill/>
        </p:spPr>
        <p:txBody>
          <a:bodyPr wrap="square">
            <a:spAutoFit/>
          </a:bodyPr>
          <a:lstStyle/>
          <a:p>
            <a:r>
              <a:rPr lang="en-US" sz="2800" b="1" dirty="0">
                <a:solidFill>
                  <a:schemeClr val="bg1"/>
                </a:solidFill>
              </a:rPr>
              <a:t>Evaluation</a:t>
            </a:r>
            <a:endParaRPr lang="en-IN" sz="2800" b="1" dirty="0">
              <a:solidFill>
                <a:schemeClr val="bg1"/>
              </a:solidFill>
            </a:endParaRPr>
          </a:p>
        </p:txBody>
      </p:sp>
      <p:sp>
        <p:nvSpPr>
          <p:cNvPr id="11" name="TextBox 10">
            <a:extLst>
              <a:ext uri="{FF2B5EF4-FFF2-40B4-BE49-F238E27FC236}">
                <a16:creationId xmlns:a16="http://schemas.microsoft.com/office/drawing/2014/main" id="{C7DFE126-FCAC-479F-D75E-CA16E5DEC692}"/>
              </a:ext>
            </a:extLst>
          </p:cNvPr>
          <p:cNvSpPr txBox="1"/>
          <p:nvPr/>
        </p:nvSpPr>
        <p:spPr>
          <a:xfrm>
            <a:off x="208280" y="3873673"/>
            <a:ext cx="6248400" cy="523220"/>
          </a:xfrm>
          <a:prstGeom prst="rect">
            <a:avLst/>
          </a:prstGeom>
          <a:noFill/>
        </p:spPr>
        <p:txBody>
          <a:bodyPr wrap="square">
            <a:spAutoFit/>
          </a:bodyPr>
          <a:lstStyle/>
          <a:p>
            <a:r>
              <a:rPr lang="en-US" sz="2400" dirty="0">
                <a:solidFill>
                  <a:schemeClr val="tx2"/>
                </a:solidFill>
              </a:rPr>
              <a:t>Model Architecture</a:t>
            </a:r>
            <a:r>
              <a:rPr lang="en-US" sz="2800" dirty="0">
                <a:solidFill>
                  <a:schemeClr val="tx2"/>
                </a:solidFill>
              </a:rPr>
              <a:t>:</a:t>
            </a:r>
            <a:endParaRPr lang="en-IN" sz="2800" dirty="0">
              <a:solidFill>
                <a:schemeClr val="tx2"/>
              </a:solidFill>
            </a:endParaRPr>
          </a:p>
        </p:txBody>
      </p:sp>
      <p:sp>
        <p:nvSpPr>
          <p:cNvPr id="12" name="Rectangle 11">
            <a:extLst>
              <a:ext uri="{FF2B5EF4-FFF2-40B4-BE49-F238E27FC236}">
                <a16:creationId xmlns:a16="http://schemas.microsoft.com/office/drawing/2014/main" id="{57E7B0F3-DEF0-2373-1E83-E51FCBD0C375}"/>
              </a:ext>
            </a:extLst>
          </p:cNvPr>
          <p:cNvSpPr/>
          <p:nvPr/>
        </p:nvSpPr>
        <p:spPr>
          <a:xfrm>
            <a:off x="6471920" y="619760"/>
            <a:ext cx="5394960" cy="62313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04A047E-C646-D0BE-772E-9CAA24D9774D}"/>
              </a:ext>
            </a:extLst>
          </p:cNvPr>
          <p:cNvSpPr txBox="1"/>
          <p:nvPr/>
        </p:nvSpPr>
        <p:spPr>
          <a:xfrm>
            <a:off x="330200" y="1050111"/>
            <a:ext cx="7183120" cy="369332"/>
          </a:xfrm>
          <a:prstGeom prst="rect">
            <a:avLst/>
          </a:prstGeom>
          <a:noFill/>
        </p:spPr>
        <p:txBody>
          <a:bodyPr wrap="square">
            <a:spAutoFit/>
          </a:bodyPr>
          <a:lstStyle/>
          <a:p>
            <a:endParaRPr lang="en-US" dirty="0">
              <a:solidFill>
                <a:schemeClr val="tx2">
                  <a:lumMod val="90000"/>
                </a:schemeClr>
              </a:solidFill>
            </a:endParaRPr>
          </a:p>
        </p:txBody>
      </p:sp>
      <p:sp>
        <p:nvSpPr>
          <p:cNvPr id="17" name="TextBox 16">
            <a:extLst>
              <a:ext uri="{FF2B5EF4-FFF2-40B4-BE49-F238E27FC236}">
                <a16:creationId xmlns:a16="http://schemas.microsoft.com/office/drawing/2014/main" id="{FCB2E19B-41D4-1884-B044-7199381F861B}"/>
              </a:ext>
            </a:extLst>
          </p:cNvPr>
          <p:cNvSpPr txBox="1"/>
          <p:nvPr/>
        </p:nvSpPr>
        <p:spPr>
          <a:xfrm>
            <a:off x="193040" y="365308"/>
            <a:ext cx="6035040"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CFBF9"/>
                </a:solidFill>
                <a:effectLst/>
                <a:latin typeface="Arial" panose="020B0604020202020204" pitchFamily="34" charset="0"/>
              </a:rPr>
              <a:t>1. Corrupted: 1224 images Includes noisy, blurred, misaligned scans. Label 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CFBF9"/>
                </a:solidFill>
                <a:effectLst/>
                <a:latin typeface="Arial" panose="020B0604020202020204" pitchFamily="34" charset="0"/>
              </a:rPr>
              <a:t>2. Non-blank: 2486 images Includes scans of invoices. Label 1</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FCFBF9"/>
                </a:solidFill>
                <a:effectLst/>
                <a:latin typeface="Arial" panose="020B0604020202020204" pitchFamily="34" charset="0"/>
              </a:rPr>
              <a:t>3. Blank: 1186 images that are completely blank. Label 0</a:t>
            </a:r>
          </a:p>
        </p:txBody>
      </p:sp>
      <p:sp>
        <p:nvSpPr>
          <p:cNvPr id="19" name="TextBox 18">
            <a:extLst>
              <a:ext uri="{FF2B5EF4-FFF2-40B4-BE49-F238E27FC236}">
                <a16:creationId xmlns:a16="http://schemas.microsoft.com/office/drawing/2014/main" id="{4E04ADB9-F0D2-F818-DCF8-09E15F21679C}"/>
              </a:ext>
            </a:extLst>
          </p:cNvPr>
          <p:cNvSpPr txBox="1"/>
          <p:nvPr/>
        </p:nvSpPr>
        <p:spPr>
          <a:xfrm>
            <a:off x="193040" y="4296866"/>
            <a:ext cx="5730240"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classification model was built using a Convolutional Neural Network (CNN) implemented with TensorFlow and </a:t>
            </a:r>
            <a:r>
              <a:rPr lang="en-US" dirty="0" err="1">
                <a:latin typeface="Arial" panose="020B0604020202020204" pitchFamily="34" charset="0"/>
                <a:cs typeface="Arial" panose="020B0604020202020204" pitchFamily="34" charset="0"/>
              </a:rPr>
              <a:t>Keras</a:t>
            </a:r>
            <a:r>
              <a:rPr lang="en-US" dirty="0">
                <a:latin typeface="Arial" panose="020B0604020202020204" pitchFamily="34" charset="0"/>
                <a:cs typeface="Arial" panose="020B0604020202020204" pitchFamily="34" charset="0"/>
              </a:rPr>
              <a:t>. Multiclass classification was used by providing labels to the images. he model was compiled using the Adam optimizer with a learning rate of 0.0001 and categorical </a:t>
            </a:r>
            <a:r>
              <a:rPr lang="en-US" dirty="0" err="1">
                <a:latin typeface="Arial" panose="020B0604020202020204" pitchFamily="34" charset="0"/>
                <a:cs typeface="Arial" panose="020B0604020202020204" pitchFamily="34" charset="0"/>
              </a:rPr>
              <a:t>crossentropy</a:t>
            </a:r>
            <a:r>
              <a:rPr lang="en-US" dirty="0">
                <a:latin typeface="Arial" panose="020B0604020202020204" pitchFamily="34" charset="0"/>
                <a:cs typeface="Arial" panose="020B0604020202020204" pitchFamily="34" charset="0"/>
              </a:rPr>
              <a:t> loss. The architecture was designed to maximize validation accuracy and achieved competitive performance in detecting blank and corrupted pages.</a:t>
            </a:r>
            <a:endParaRPr lang="en-IN"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3ED72B97-43F4-0625-04F5-B40016BC994C}"/>
              </a:ext>
            </a:extLst>
          </p:cNvPr>
          <p:cNvSpPr txBox="1"/>
          <p:nvPr/>
        </p:nvSpPr>
        <p:spPr>
          <a:xfrm>
            <a:off x="193040" y="2202384"/>
            <a:ext cx="576072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Each image was resized to a uniform shape of 150x150 pixels and normalized by scaling pixel values between 0 </a:t>
            </a:r>
            <a:r>
              <a:rPr lang="en-US">
                <a:latin typeface="Arial" panose="020B0604020202020204" pitchFamily="34" charset="0"/>
                <a:cs typeface="Arial" panose="020B0604020202020204" pitchFamily="34" charset="0"/>
              </a:rPr>
              <a:t>and 1. </a:t>
            </a:r>
            <a:r>
              <a:rPr lang="en-US" dirty="0">
                <a:latin typeface="Arial" panose="020B0604020202020204" pitchFamily="34" charset="0"/>
                <a:cs typeface="Arial" panose="020B0604020202020204" pitchFamily="34" charset="0"/>
              </a:rPr>
              <a:t>Labels were encoded using one-hot encoding to make them suitable for multi-class classification. The data was then split into training and testing sets using an 80:25 ratio</a:t>
            </a:r>
            <a:endParaRPr lang="en-IN" dirty="0">
              <a:latin typeface="Arial" panose="020B0604020202020204" pitchFamily="34" charset="0"/>
              <a:cs typeface="Arial" panose="020B0604020202020204" pitchFamily="34" charset="0"/>
            </a:endParaRPr>
          </a:p>
        </p:txBody>
      </p:sp>
      <p:pic>
        <p:nvPicPr>
          <p:cNvPr id="22" name="Picture 21" descr="A graph of a number of data&#10;&#10;Description automatically generated with medium confidence">
            <a:extLst>
              <a:ext uri="{FF2B5EF4-FFF2-40B4-BE49-F238E27FC236}">
                <a16:creationId xmlns:a16="http://schemas.microsoft.com/office/drawing/2014/main" id="{B444DE2F-2C1B-CFFF-94C6-7C8DD0DA84CC}"/>
              </a:ext>
            </a:extLst>
          </p:cNvPr>
          <p:cNvPicPr>
            <a:picLocks noChangeAspect="1"/>
          </p:cNvPicPr>
          <p:nvPr/>
        </p:nvPicPr>
        <p:blipFill>
          <a:blip r:embed="rId4"/>
          <a:stretch>
            <a:fillRect/>
          </a:stretch>
        </p:blipFill>
        <p:spPr>
          <a:xfrm>
            <a:off x="7264232" y="863571"/>
            <a:ext cx="3935682" cy="5821709"/>
          </a:xfrm>
          <a:prstGeom prst="rect">
            <a:avLst/>
          </a:prstGeom>
        </p:spPr>
      </p:pic>
    </p:spTree>
    <p:extLst>
      <p:ext uri="{BB962C8B-B14F-4D97-AF65-F5344CB8AC3E}">
        <p14:creationId xmlns:p14="http://schemas.microsoft.com/office/powerpoint/2010/main" val="314370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664031-98CC-2A8D-9202-D2CF349BA008}"/>
              </a:ext>
            </a:extLst>
          </p:cNvPr>
          <p:cNvSpPr txBox="1"/>
          <p:nvPr/>
        </p:nvSpPr>
        <p:spPr>
          <a:xfrm>
            <a:off x="3048000" y="0"/>
            <a:ext cx="6096000" cy="523220"/>
          </a:xfrm>
          <a:prstGeom prst="rect">
            <a:avLst/>
          </a:prstGeom>
          <a:noFill/>
        </p:spPr>
        <p:txBody>
          <a:bodyPr wrap="square">
            <a:spAutoFit/>
          </a:bodyPr>
          <a:lstStyle/>
          <a:p>
            <a:pPr algn="ctr"/>
            <a:r>
              <a:rPr lang="en-US" sz="2800" dirty="0">
                <a:solidFill>
                  <a:schemeClr val="tx2">
                    <a:lumMod val="90000"/>
                  </a:schemeClr>
                </a:solidFill>
              </a:rPr>
              <a:t>Results</a:t>
            </a:r>
            <a:endParaRPr lang="en-IN" sz="2800" dirty="0">
              <a:solidFill>
                <a:schemeClr val="tx2">
                  <a:lumMod val="90000"/>
                </a:schemeClr>
              </a:solidFill>
            </a:endParaRPr>
          </a:p>
        </p:txBody>
      </p:sp>
      <p:cxnSp>
        <p:nvCxnSpPr>
          <p:cNvPr id="7" name="Straight Connector 6">
            <a:extLst>
              <a:ext uri="{FF2B5EF4-FFF2-40B4-BE49-F238E27FC236}">
                <a16:creationId xmlns:a16="http://schemas.microsoft.com/office/drawing/2014/main" id="{F62D7152-869D-6E1F-1C59-CE2D78AEDE3A}"/>
              </a:ext>
            </a:extLst>
          </p:cNvPr>
          <p:cNvCxnSpPr/>
          <p:nvPr/>
        </p:nvCxnSpPr>
        <p:spPr>
          <a:xfrm>
            <a:off x="0" y="523220"/>
            <a:ext cx="12192000" cy="0"/>
          </a:xfrm>
          <a:prstGeom prst="line">
            <a:avLst/>
          </a:prstGeom>
        </p:spPr>
        <p:style>
          <a:lnRef idx="3">
            <a:schemeClr val="accent5"/>
          </a:lnRef>
          <a:fillRef idx="0">
            <a:schemeClr val="accent5"/>
          </a:fillRef>
          <a:effectRef idx="2">
            <a:schemeClr val="accent5"/>
          </a:effectRef>
          <a:fontRef idx="minor">
            <a:schemeClr val="tx1"/>
          </a:fontRef>
        </p:style>
      </p:cxnSp>
      <p:pic>
        <p:nvPicPr>
          <p:cNvPr id="8" name="Picture 7">
            <a:extLst>
              <a:ext uri="{FF2B5EF4-FFF2-40B4-BE49-F238E27FC236}">
                <a16:creationId xmlns:a16="http://schemas.microsoft.com/office/drawing/2014/main" id="{1DBA529F-B476-5B37-98AF-AC0A74C3831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9" name="Rectangle 8">
            <a:extLst>
              <a:ext uri="{FF2B5EF4-FFF2-40B4-BE49-F238E27FC236}">
                <a16:creationId xmlns:a16="http://schemas.microsoft.com/office/drawing/2014/main" id="{4D375828-1321-DBFF-B633-47E9956C1139}"/>
              </a:ext>
            </a:extLst>
          </p:cNvPr>
          <p:cNvSpPr/>
          <p:nvPr/>
        </p:nvSpPr>
        <p:spPr>
          <a:xfrm>
            <a:off x="218439" y="137164"/>
            <a:ext cx="11755120" cy="65836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Picture 10" descr="A screenshot of a computer&#10;&#10;Description automatically generated">
            <a:extLst>
              <a:ext uri="{FF2B5EF4-FFF2-40B4-BE49-F238E27FC236}">
                <a16:creationId xmlns:a16="http://schemas.microsoft.com/office/drawing/2014/main" id="{70A3C096-1962-83EE-EABB-0D70222029EE}"/>
              </a:ext>
            </a:extLst>
          </p:cNvPr>
          <p:cNvPicPr>
            <a:picLocks noChangeAspect="1"/>
          </p:cNvPicPr>
          <p:nvPr/>
        </p:nvPicPr>
        <p:blipFill rotWithShape="1">
          <a:blip r:embed="rId3"/>
          <a:srcRect t="31814"/>
          <a:stretch/>
        </p:blipFill>
        <p:spPr>
          <a:xfrm>
            <a:off x="920961" y="467437"/>
            <a:ext cx="4254076" cy="1904987"/>
          </a:xfrm>
          <a:prstGeom prst="rect">
            <a:avLst/>
          </a:prstGeom>
        </p:spPr>
      </p:pic>
      <p:pic>
        <p:nvPicPr>
          <p:cNvPr id="13" name="Picture 12" descr="A graph of confusion matrix&#10;&#10;Description automatically generated">
            <a:extLst>
              <a:ext uri="{FF2B5EF4-FFF2-40B4-BE49-F238E27FC236}">
                <a16:creationId xmlns:a16="http://schemas.microsoft.com/office/drawing/2014/main" id="{B4C39BBF-E383-C219-2686-8AB7CDC1BCB9}"/>
              </a:ext>
            </a:extLst>
          </p:cNvPr>
          <p:cNvPicPr>
            <a:picLocks noChangeAspect="1"/>
          </p:cNvPicPr>
          <p:nvPr/>
        </p:nvPicPr>
        <p:blipFill>
          <a:blip r:embed="rId4"/>
          <a:stretch>
            <a:fillRect/>
          </a:stretch>
        </p:blipFill>
        <p:spPr>
          <a:xfrm>
            <a:off x="927524" y="3204704"/>
            <a:ext cx="4254076" cy="2832344"/>
          </a:xfrm>
          <a:prstGeom prst="rect">
            <a:avLst/>
          </a:prstGeom>
        </p:spPr>
      </p:pic>
      <p:pic>
        <p:nvPicPr>
          <p:cNvPr id="15" name="Picture 14" descr="A screen shot of a computer&#10;&#10;Description automatically generated">
            <a:extLst>
              <a:ext uri="{FF2B5EF4-FFF2-40B4-BE49-F238E27FC236}">
                <a16:creationId xmlns:a16="http://schemas.microsoft.com/office/drawing/2014/main" id="{DF72CE4F-1B16-1D96-A20D-A8B46431965F}"/>
              </a:ext>
            </a:extLst>
          </p:cNvPr>
          <p:cNvPicPr>
            <a:picLocks noChangeAspect="1"/>
          </p:cNvPicPr>
          <p:nvPr/>
        </p:nvPicPr>
        <p:blipFill>
          <a:blip r:embed="rId5"/>
          <a:stretch>
            <a:fillRect/>
          </a:stretch>
        </p:blipFill>
        <p:spPr>
          <a:xfrm>
            <a:off x="6251364" y="784830"/>
            <a:ext cx="5515745" cy="3620005"/>
          </a:xfrm>
          <a:prstGeom prst="rect">
            <a:avLst/>
          </a:prstGeom>
        </p:spPr>
      </p:pic>
      <p:sp>
        <p:nvSpPr>
          <p:cNvPr id="16" name="TextBox 15">
            <a:extLst>
              <a:ext uri="{FF2B5EF4-FFF2-40B4-BE49-F238E27FC236}">
                <a16:creationId xmlns:a16="http://schemas.microsoft.com/office/drawing/2014/main" id="{CDC0EAD2-B93F-3C81-F78F-B5D4414820F3}"/>
              </a:ext>
            </a:extLst>
          </p:cNvPr>
          <p:cNvSpPr txBox="1"/>
          <p:nvPr/>
        </p:nvSpPr>
        <p:spPr>
          <a:xfrm>
            <a:off x="976840" y="2526740"/>
            <a:ext cx="3955043" cy="369332"/>
          </a:xfrm>
          <a:prstGeom prst="rect">
            <a:avLst/>
          </a:prstGeom>
          <a:noFill/>
        </p:spPr>
        <p:txBody>
          <a:bodyPr wrap="square" rtlCol="0">
            <a:spAutoFit/>
          </a:bodyPr>
          <a:lstStyle/>
          <a:p>
            <a:r>
              <a:rPr lang="en-US" dirty="0"/>
              <a:t>Classification report of the model</a:t>
            </a:r>
            <a:endParaRPr lang="en-IN" dirty="0"/>
          </a:p>
        </p:txBody>
      </p:sp>
      <p:sp>
        <p:nvSpPr>
          <p:cNvPr id="19" name="TextBox 18">
            <a:extLst>
              <a:ext uri="{FF2B5EF4-FFF2-40B4-BE49-F238E27FC236}">
                <a16:creationId xmlns:a16="http://schemas.microsoft.com/office/drawing/2014/main" id="{E5A6EAD0-2D91-3CAA-C839-F1EE105C270E}"/>
              </a:ext>
            </a:extLst>
          </p:cNvPr>
          <p:cNvSpPr txBox="1"/>
          <p:nvPr/>
        </p:nvSpPr>
        <p:spPr>
          <a:xfrm>
            <a:off x="976840" y="6227058"/>
            <a:ext cx="3955043" cy="369332"/>
          </a:xfrm>
          <a:prstGeom prst="rect">
            <a:avLst/>
          </a:prstGeom>
          <a:noFill/>
        </p:spPr>
        <p:txBody>
          <a:bodyPr wrap="square" rtlCol="0">
            <a:spAutoFit/>
          </a:bodyPr>
          <a:lstStyle/>
          <a:p>
            <a:r>
              <a:rPr lang="en-US" dirty="0"/>
              <a:t>Plot of confusion matrix for the model.</a:t>
            </a:r>
            <a:endParaRPr lang="en-IN" dirty="0"/>
          </a:p>
        </p:txBody>
      </p:sp>
      <p:sp>
        <p:nvSpPr>
          <p:cNvPr id="20" name="TextBox 19">
            <a:extLst>
              <a:ext uri="{FF2B5EF4-FFF2-40B4-BE49-F238E27FC236}">
                <a16:creationId xmlns:a16="http://schemas.microsoft.com/office/drawing/2014/main" id="{E6D2A120-1527-BD24-810A-275C131037EF}"/>
              </a:ext>
            </a:extLst>
          </p:cNvPr>
          <p:cNvSpPr txBox="1"/>
          <p:nvPr/>
        </p:nvSpPr>
        <p:spPr>
          <a:xfrm>
            <a:off x="6244168" y="4710591"/>
            <a:ext cx="5310716" cy="1477328"/>
          </a:xfrm>
          <a:prstGeom prst="rect">
            <a:avLst/>
          </a:prstGeom>
          <a:noFill/>
        </p:spPr>
        <p:txBody>
          <a:bodyPr wrap="square" rtlCol="0">
            <a:spAutoFit/>
          </a:bodyPr>
          <a:lstStyle/>
          <a:p>
            <a:pPr algn="ctr"/>
            <a:r>
              <a:rPr lang="en-US" dirty="0"/>
              <a:t>Both the accuracy and the validation accuracy of this model is 98.2%. As shown in the above image, the prediction class matches with the original class, that is, the model can accurately recognize which class a given image belongs to.</a:t>
            </a:r>
            <a:endParaRPr lang="en-IN" dirty="0"/>
          </a:p>
        </p:txBody>
      </p:sp>
    </p:spTree>
    <p:extLst>
      <p:ext uri="{BB962C8B-B14F-4D97-AF65-F5344CB8AC3E}">
        <p14:creationId xmlns:p14="http://schemas.microsoft.com/office/powerpoint/2010/main" val="85588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D4C53375-CB24-6A21-6476-B6EDC23E933B}"/>
              </a:ext>
            </a:extLst>
          </p:cNvPr>
          <p:cNvPicPr>
            <a:picLocks noChangeAspect="1"/>
          </p:cNvPicPr>
          <p:nvPr/>
        </p:nvPicPr>
        <p:blipFill>
          <a:blip r:embed="rId2"/>
          <a:stretch>
            <a:fillRect/>
          </a:stretch>
        </p:blipFill>
        <p:spPr>
          <a:xfrm>
            <a:off x="205034" y="329262"/>
            <a:ext cx="4011716" cy="242291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2097962-083D-4475-2B3D-C8E8C587BB27}"/>
              </a:ext>
            </a:extLst>
          </p:cNvPr>
          <p:cNvPicPr>
            <a:picLocks noChangeAspect="1"/>
          </p:cNvPicPr>
          <p:nvPr/>
        </p:nvPicPr>
        <p:blipFill>
          <a:blip r:embed="rId3"/>
          <a:stretch>
            <a:fillRect/>
          </a:stretch>
        </p:blipFill>
        <p:spPr>
          <a:xfrm>
            <a:off x="205034" y="3429000"/>
            <a:ext cx="4011716" cy="2852270"/>
          </a:xfrm>
          <a:prstGeom prst="rect">
            <a:avLst/>
          </a:prstGeom>
        </p:spPr>
      </p:pic>
      <p:pic>
        <p:nvPicPr>
          <p:cNvPr id="11" name="Picture 10" descr="A white background with black text&#10;&#10;Description automatically generated">
            <a:extLst>
              <a:ext uri="{FF2B5EF4-FFF2-40B4-BE49-F238E27FC236}">
                <a16:creationId xmlns:a16="http://schemas.microsoft.com/office/drawing/2014/main" id="{3BDC5FFE-605A-6F14-4461-94B840C22CE1}"/>
              </a:ext>
            </a:extLst>
          </p:cNvPr>
          <p:cNvPicPr>
            <a:picLocks noChangeAspect="1"/>
          </p:cNvPicPr>
          <p:nvPr/>
        </p:nvPicPr>
        <p:blipFill>
          <a:blip r:embed="rId4"/>
          <a:stretch>
            <a:fillRect/>
          </a:stretch>
        </p:blipFill>
        <p:spPr>
          <a:xfrm>
            <a:off x="4409431" y="-12041"/>
            <a:ext cx="3373138" cy="2927331"/>
          </a:xfrm>
          <a:prstGeom prst="rect">
            <a:avLst/>
          </a:prstGeom>
        </p:spPr>
      </p:pic>
      <p:pic>
        <p:nvPicPr>
          <p:cNvPr id="13" name="Picture 12" descr="A screenshot of a page&#10;&#10;Description automatically generated">
            <a:extLst>
              <a:ext uri="{FF2B5EF4-FFF2-40B4-BE49-F238E27FC236}">
                <a16:creationId xmlns:a16="http://schemas.microsoft.com/office/drawing/2014/main" id="{2E64DE4D-EE03-F082-87CE-A751E9CF997D}"/>
              </a:ext>
            </a:extLst>
          </p:cNvPr>
          <p:cNvPicPr>
            <a:picLocks noChangeAspect="1"/>
          </p:cNvPicPr>
          <p:nvPr/>
        </p:nvPicPr>
        <p:blipFill>
          <a:blip r:embed="rId5"/>
          <a:stretch>
            <a:fillRect/>
          </a:stretch>
        </p:blipFill>
        <p:spPr>
          <a:xfrm>
            <a:off x="4409431" y="3221548"/>
            <a:ext cx="3373138" cy="3636452"/>
          </a:xfrm>
          <a:prstGeom prst="rect">
            <a:avLst/>
          </a:prstGeom>
        </p:spPr>
      </p:pic>
      <p:sp>
        <p:nvSpPr>
          <p:cNvPr id="15" name="TextBox 14">
            <a:extLst>
              <a:ext uri="{FF2B5EF4-FFF2-40B4-BE49-F238E27FC236}">
                <a16:creationId xmlns:a16="http://schemas.microsoft.com/office/drawing/2014/main" id="{898C0DCA-9D23-DB8A-3A23-54B8C2C0C499}"/>
              </a:ext>
            </a:extLst>
          </p:cNvPr>
          <p:cNvSpPr txBox="1"/>
          <p:nvPr/>
        </p:nvSpPr>
        <p:spPr>
          <a:xfrm>
            <a:off x="8148320" y="1451624"/>
            <a:ext cx="3738880" cy="4093428"/>
          </a:xfrm>
          <a:prstGeom prst="rect">
            <a:avLst/>
          </a:prstGeom>
          <a:noFill/>
        </p:spPr>
        <p:txBody>
          <a:bodyPr wrap="square" rtlCol="0">
            <a:spAutoFit/>
          </a:bodyPr>
          <a:lstStyle/>
          <a:p>
            <a:r>
              <a:rPr lang="en-US" sz="2000" dirty="0"/>
              <a:t>The model was integrated into a </a:t>
            </a:r>
            <a:r>
              <a:rPr lang="en-US" sz="2000" dirty="0" err="1"/>
              <a:t>Streamlit</a:t>
            </a:r>
            <a:r>
              <a:rPr lang="en-US" sz="2000" dirty="0"/>
              <a:t> Webapp.</a:t>
            </a:r>
          </a:p>
          <a:p>
            <a:r>
              <a:rPr lang="en-US" sz="2000" dirty="0"/>
              <a:t>As shown in the images, the user uploads the document. The pdf is converted to images that can be analyzed and then the app flags the pages that are either blank or corrupted.</a:t>
            </a:r>
          </a:p>
          <a:p>
            <a:r>
              <a:rPr lang="en-US" sz="2000" dirty="0"/>
              <a:t>The user can also verify as the app shows the pages that are corrupted.</a:t>
            </a:r>
          </a:p>
          <a:p>
            <a:r>
              <a:rPr lang="en-US" sz="2000" dirty="0"/>
              <a:t>After verification, the user can remove the flagged pages and download the clean pages.</a:t>
            </a:r>
            <a:endParaRPr lang="en-IN" sz="2000" dirty="0"/>
          </a:p>
        </p:txBody>
      </p:sp>
      <p:cxnSp>
        <p:nvCxnSpPr>
          <p:cNvPr id="17" name="Straight Connector 16">
            <a:extLst>
              <a:ext uri="{FF2B5EF4-FFF2-40B4-BE49-F238E27FC236}">
                <a16:creationId xmlns:a16="http://schemas.microsoft.com/office/drawing/2014/main" id="{BA2A21F5-90B0-CFE3-61BD-5491572E4C36}"/>
              </a:ext>
            </a:extLst>
          </p:cNvPr>
          <p:cNvCxnSpPr/>
          <p:nvPr/>
        </p:nvCxnSpPr>
        <p:spPr>
          <a:xfrm>
            <a:off x="7782569" y="5842000"/>
            <a:ext cx="4409431" cy="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50795A-7261-7A3F-B204-628D9D641E56}"/>
              </a:ext>
            </a:extLst>
          </p:cNvPr>
          <p:cNvCxnSpPr/>
          <p:nvPr/>
        </p:nvCxnSpPr>
        <p:spPr>
          <a:xfrm>
            <a:off x="7782568" y="934720"/>
            <a:ext cx="4409431" cy="0"/>
          </a:xfrm>
          <a:prstGeom prst="line">
            <a:avLst/>
          </a:prstGeom>
          <a:ln>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13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024FF-7E28-EFF5-49FE-649CDFA9150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2" y="0"/>
            <a:ext cx="12192001" cy="6857990"/>
          </a:xfrm>
          <a:prstGeom prst="rect">
            <a:avLst/>
          </a:prstGeom>
        </p:spPr>
      </p:pic>
      <p:sp useBgFill="1">
        <p:nvSpPr>
          <p:cNvPr id="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99829" y="1101852"/>
            <a:ext cx="4254640" cy="4654297"/>
          </a:xfrm>
          <a:prstGeom prst="round2SameRect">
            <a:avLst>
              <a:gd name="adj1" fmla="val 5146"/>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9757C0-A03C-A460-69BF-7010C100B9E7}"/>
              </a:ext>
            </a:extLst>
          </p:cNvPr>
          <p:cNvSpPr>
            <a:spLocks noGrp="1"/>
          </p:cNvSpPr>
          <p:nvPr>
            <p:ph type="title"/>
          </p:nvPr>
        </p:nvSpPr>
        <p:spPr>
          <a:xfrm>
            <a:off x="101600" y="1623412"/>
            <a:ext cx="4205858" cy="2287229"/>
          </a:xfrm>
        </p:spPr>
        <p:txBody>
          <a:bodyPr vert="horz" lIns="91440" tIns="45720" rIns="91440" bIns="45720" rtlCol="0" anchor="b">
            <a:normAutofit/>
          </a:bodyPr>
          <a:lstStyle/>
          <a:p>
            <a:pPr algn="l"/>
            <a:r>
              <a:rPr lang="en-US" sz="4400" dirty="0"/>
              <a:t>Improvements and Conclusion</a:t>
            </a:r>
          </a:p>
        </p:txBody>
      </p:sp>
      <p:sp>
        <p:nvSpPr>
          <p:cNvPr id="6" name="Rectangle 5">
            <a:extLst>
              <a:ext uri="{FF2B5EF4-FFF2-40B4-BE49-F238E27FC236}">
                <a16:creationId xmlns:a16="http://schemas.microsoft.com/office/drawing/2014/main" id="{580FFB1B-804B-DD0E-000F-86F13B4151A6}"/>
              </a:ext>
            </a:extLst>
          </p:cNvPr>
          <p:cNvSpPr/>
          <p:nvPr/>
        </p:nvSpPr>
        <p:spPr>
          <a:xfrm>
            <a:off x="4744720" y="0"/>
            <a:ext cx="744728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C2A0EC9-A81E-59C2-63C9-CCA2888999BE}"/>
              </a:ext>
            </a:extLst>
          </p:cNvPr>
          <p:cNvCxnSpPr/>
          <p:nvPr/>
        </p:nvCxnSpPr>
        <p:spPr>
          <a:xfrm>
            <a:off x="-1" y="914400"/>
            <a:ext cx="474472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8180A4D-9414-6D2C-2561-7AA6AC0992E7}"/>
              </a:ext>
            </a:extLst>
          </p:cNvPr>
          <p:cNvCxnSpPr/>
          <p:nvPr/>
        </p:nvCxnSpPr>
        <p:spPr>
          <a:xfrm>
            <a:off x="-1" y="6014720"/>
            <a:ext cx="4744720" cy="0"/>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18AA113-8975-2EEC-34A8-AD8D7389E945}"/>
              </a:ext>
            </a:extLst>
          </p:cNvPr>
          <p:cNvSpPr txBox="1"/>
          <p:nvPr/>
        </p:nvSpPr>
        <p:spPr>
          <a:xfrm>
            <a:off x="4945643" y="389002"/>
            <a:ext cx="7045434" cy="6217087"/>
          </a:xfrm>
          <a:prstGeom prst="rect">
            <a:avLst/>
          </a:prstGeom>
          <a:noFill/>
        </p:spPr>
        <p:txBody>
          <a:bodyPr wrap="square" rtlCol="0">
            <a:spAutoFit/>
          </a:bodyPr>
          <a:lstStyle/>
          <a:p>
            <a:r>
              <a:rPr lang="en-US" sz="2000" dirty="0">
                <a:solidFill>
                  <a:schemeClr val="tx2"/>
                </a:solidFill>
                <a:latin typeface="Arial" panose="020B0604020202020204" pitchFamily="34" charset="0"/>
                <a:cs typeface="Arial" panose="020B0604020202020204" pitchFamily="34" charset="0"/>
              </a:rPr>
              <a:t>The current dataset is still too small and needs more real life images and examples. Expanding the dataset to include more diverse samples, such as partially scanned pages, low-resolution documents, or multilingual content, could improve the model’s generalizability. Using data augmentation techniques like adaptive noise injection, distortion, or skewing could also help make the model more robust. More complex architecture with a better dataset would make the model more efficient.</a:t>
            </a:r>
          </a:p>
          <a:p>
            <a:endParaRPr lang="en-US" sz="200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This project successfully automates the detection and removal of blank and corrupted pages from PDF documents. A custom multi-class image classification model was built and deployed through a </a:t>
            </a:r>
            <a:r>
              <a:rPr lang="en-US" sz="2000" dirty="0" err="1">
                <a:solidFill>
                  <a:schemeClr val="tx2"/>
                </a:solidFill>
                <a:latin typeface="Arial" panose="020B0604020202020204" pitchFamily="34" charset="0"/>
                <a:cs typeface="Arial" panose="020B0604020202020204" pitchFamily="34" charset="0"/>
              </a:rPr>
              <a:t>Streamlit</a:t>
            </a:r>
            <a:r>
              <a:rPr lang="en-US" sz="2000" dirty="0">
                <a:solidFill>
                  <a:schemeClr val="tx2"/>
                </a:solidFill>
                <a:latin typeface="Arial" panose="020B0604020202020204" pitchFamily="34" charset="0"/>
                <a:cs typeface="Arial" panose="020B0604020202020204" pitchFamily="34" charset="0"/>
              </a:rPr>
              <a:t> web application, allowing users to upload PDFs, visually verify problematic pages, and download a cleaned version. The model achieved high accuracy and proved effective across various document types and strong potential for integration into larger document management systems.</a:t>
            </a:r>
          </a:p>
          <a:p>
            <a:endParaRPr lang="en-IN" dirty="0"/>
          </a:p>
        </p:txBody>
      </p:sp>
    </p:spTree>
    <p:extLst>
      <p:ext uri="{BB962C8B-B14F-4D97-AF65-F5344CB8AC3E}">
        <p14:creationId xmlns:p14="http://schemas.microsoft.com/office/powerpoint/2010/main" val="89061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{A9025815-BC60-4490-A768-48D3260C0BC8}tf55705232_win32</Template>
  <TotalTime>3598</TotalTime>
  <Words>607</Words>
  <Application>Microsoft Office PowerPoint</Application>
  <PresentationFormat>Widescreen</PresentationFormat>
  <Paragraphs>32</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Goudy Old Style</vt:lpstr>
      <vt:lpstr>Wingdings 2</vt:lpstr>
      <vt:lpstr>SlateVTI</vt:lpstr>
      <vt:lpstr>PDF Fault Detection and Cleaning using Multiclass Classification Model</vt:lpstr>
      <vt:lpstr>Problem Statement </vt:lpstr>
      <vt:lpstr>Solution</vt:lpstr>
      <vt:lpstr>PowerPoint Presentation</vt:lpstr>
      <vt:lpstr>PowerPoint Presentation</vt:lpstr>
      <vt:lpstr>PowerPoint Presentation</vt:lpstr>
      <vt:lpstr>Improvements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Fault Detection and Cleaning using Multiclass Classification Model</dc:title>
  <dc:creator>Ankita Anuradha</dc:creator>
  <cp:lastModifiedBy>Ankita Anuradha</cp:lastModifiedBy>
  <cp:revision>2</cp:revision>
  <dcterms:created xsi:type="dcterms:W3CDTF">2025-06-29T16:24:05Z</dcterms:created>
  <dcterms:modified xsi:type="dcterms:W3CDTF">2025-07-02T04:22:55Z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