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4" r:id="rId4"/>
    <p:sldId id="259" r:id="rId5"/>
    <p:sldId id="265" r:id="rId6"/>
    <p:sldId id="260" r:id="rId7"/>
    <p:sldId id="267" r:id="rId8"/>
    <p:sldId id="268" r:id="rId9"/>
    <p:sldId id="266" r:id="rId10"/>
    <p:sldId id="269" r:id="rId11"/>
    <p:sldId id="270"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OneDrive\Desktop\KPMG_Driv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OneDrive\Desktop\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[KPMG_Drive1.xlsx]Sheet7!PivotTable7</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Based</a:t>
            </a:r>
            <a:r>
              <a:rPr lang="en-US" baseline="0"/>
              <a:t> on Industry Sector</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6"/>
          </a:solidFill>
          <a:ln>
            <a:noFill/>
          </a:ln>
          <a:effectLst/>
        </c:spPr>
      </c:pivotFmt>
      <c:pivotFmt>
        <c:idx val="5"/>
        <c:spPr>
          <a:solidFill>
            <a:schemeClr val="accent6"/>
          </a:solidFill>
          <a:ln>
            <a:noFill/>
          </a:ln>
          <a:effectLst/>
        </c:spPr>
      </c:pivotFmt>
      <c:pivotFmt>
        <c:idx val="6"/>
        <c:spPr>
          <a:solidFill>
            <a:schemeClr val="accent6"/>
          </a:solidFill>
          <a:ln>
            <a:noFill/>
          </a:ln>
          <a:effectLst/>
        </c:spPr>
      </c:pivotFmt>
      <c:pivotFmt>
        <c:idx val="7"/>
        <c:spPr>
          <a:solidFill>
            <a:schemeClr val="accent6"/>
          </a:solidFill>
          <a:ln>
            <a:noFill/>
          </a:ln>
          <a:effectLst/>
        </c:spPr>
      </c:pivotFmt>
      <c:pivotFmt>
        <c:idx val="8"/>
        <c:spPr>
          <a:solidFill>
            <a:schemeClr val="accent6"/>
          </a:solidFill>
          <a:ln>
            <a:noFill/>
          </a:ln>
          <a:effectLst/>
        </c:spPr>
      </c:pivotFmt>
      <c:pivotFmt>
        <c:idx val="9"/>
        <c:spPr>
          <a:solidFill>
            <a:schemeClr val="accent6"/>
          </a:solidFill>
          <a:ln>
            <a:noFill/>
          </a:ln>
          <a:effectLst/>
        </c:spPr>
      </c:pivotFmt>
      <c:pivotFmt>
        <c:idx val="10"/>
        <c:spPr>
          <a:solidFill>
            <a:schemeClr val="accent6"/>
          </a:solidFill>
          <a:ln>
            <a:noFill/>
          </a:ln>
          <a:effectLst/>
        </c:spPr>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pivotFmt>
      <c:pivotFmt>
        <c:idx val="13"/>
        <c:spPr>
          <a:solidFill>
            <a:schemeClr val="accent6"/>
          </a:solidFill>
          <a:ln>
            <a:noFill/>
          </a:ln>
          <a:effectLst/>
        </c:spPr>
      </c:pivotFmt>
      <c:pivotFmt>
        <c:idx val="14"/>
        <c:spPr>
          <a:solidFill>
            <a:schemeClr val="accent6"/>
          </a:solidFill>
          <a:ln>
            <a:noFill/>
          </a:ln>
          <a:effectLst/>
        </c:spPr>
      </c:pivotFmt>
      <c:pivotFmt>
        <c:idx val="15"/>
        <c:spPr>
          <a:solidFill>
            <a:schemeClr val="accent6"/>
          </a:solidFill>
          <a:ln>
            <a:noFill/>
          </a:ln>
          <a:effectLst/>
        </c:spPr>
      </c:pivotFmt>
      <c:pivotFmt>
        <c:idx val="16"/>
        <c:spPr>
          <a:solidFill>
            <a:schemeClr val="accent6"/>
          </a:solidFill>
          <a:ln>
            <a:noFill/>
          </a:ln>
          <a:effectLst/>
        </c:spPr>
      </c:pivotFmt>
      <c:pivotFmt>
        <c:idx val="17"/>
        <c:spPr>
          <a:solidFill>
            <a:schemeClr val="accent6"/>
          </a:solidFill>
          <a:ln>
            <a:noFill/>
          </a:ln>
          <a:effectLst/>
        </c:spPr>
      </c:pivotFmt>
      <c:pivotFmt>
        <c:idx val="18"/>
        <c:spPr>
          <a:solidFill>
            <a:schemeClr val="accent6"/>
          </a:solidFill>
          <a:ln>
            <a:noFill/>
          </a:ln>
          <a:effectLst/>
        </c:spPr>
      </c:pivotFmt>
      <c:pivotFmt>
        <c:idx val="19"/>
        <c:spPr>
          <a:solidFill>
            <a:schemeClr val="accent6"/>
          </a:solidFill>
          <a:ln>
            <a:noFill/>
          </a:ln>
          <a:effectLst/>
        </c:spPr>
      </c:pivotFmt>
      <c:pivotFmt>
        <c:idx val="20"/>
        <c:spPr>
          <a:solidFill>
            <a:schemeClr val="accent6"/>
          </a:solidFill>
          <a:ln>
            <a:noFill/>
          </a:ln>
          <a:effectLst/>
        </c:spPr>
      </c:pivotFmt>
    </c:pivotFmts>
    <c:plotArea>
      <c:layout/>
      <c:pieChart>
        <c:varyColors val="1"/>
        <c:ser>
          <c:idx val="0"/>
          <c:order val="0"/>
          <c:tx>
            <c:strRef>
              <c:f>Sheet7!$B$3</c:f>
              <c:strCache>
                <c:ptCount val="1"/>
                <c:pt idx="0">
                  <c:v>Total</c:v>
                </c:pt>
              </c:strCache>
            </c:strRef>
          </c:tx>
          <c:dPt>
            <c:idx val="0"/>
            <c:bubble3D val="0"/>
            <c:spPr>
              <a:solidFill>
                <a:schemeClr val="accent6"/>
              </a:solidFill>
              <a:ln>
                <a:noFill/>
              </a:ln>
              <a:effectLst/>
            </c:spPr>
            <c:extLst>
              <c:ext xmlns:c16="http://schemas.microsoft.com/office/drawing/2014/chart" uri="{C3380CC4-5D6E-409C-BE32-E72D297353CC}">
                <c16:uniqueId val="{00000001-8D6D-41A2-95EC-2BA64AC028A4}"/>
              </c:ext>
            </c:extLst>
          </c:dPt>
          <c:dPt>
            <c:idx val="1"/>
            <c:bubble3D val="0"/>
            <c:spPr>
              <a:solidFill>
                <a:schemeClr val="accent5"/>
              </a:solidFill>
              <a:ln>
                <a:noFill/>
              </a:ln>
              <a:effectLst/>
            </c:spPr>
            <c:extLst>
              <c:ext xmlns:c16="http://schemas.microsoft.com/office/drawing/2014/chart" uri="{C3380CC4-5D6E-409C-BE32-E72D297353CC}">
                <c16:uniqueId val="{00000003-8D6D-41A2-95EC-2BA64AC028A4}"/>
              </c:ext>
            </c:extLst>
          </c:dPt>
          <c:dPt>
            <c:idx val="2"/>
            <c:bubble3D val="0"/>
            <c:spPr>
              <a:solidFill>
                <a:schemeClr val="accent4"/>
              </a:solidFill>
              <a:ln>
                <a:noFill/>
              </a:ln>
              <a:effectLst/>
            </c:spPr>
            <c:extLst>
              <c:ext xmlns:c16="http://schemas.microsoft.com/office/drawing/2014/chart" uri="{C3380CC4-5D6E-409C-BE32-E72D297353CC}">
                <c16:uniqueId val="{00000005-8D6D-41A2-95EC-2BA64AC028A4}"/>
              </c:ext>
            </c:extLst>
          </c:dPt>
          <c:dPt>
            <c:idx val="3"/>
            <c:bubble3D val="0"/>
            <c:spPr>
              <a:solidFill>
                <a:schemeClr val="accent6">
                  <a:lumMod val="60000"/>
                </a:schemeClr>
              </a:solidFill>
              <a:ln>
                <a:noFill/>
              </a:ln>
              <a:effectLst/>
            </c:spPr>
            <c:extLst>
              <c:ext xmlns:c16="http://schemas.microsoft.com/office/drawing/2014/chart" uri="{C3380CC4-5D6E-409C-BE32-E72D297353CC}">
                <c16:uniqueId val="{00000007-8D6D-41A2-95EC-2BA64AC028A4}"/>
              </c:ext>
            </c:extLst>
          </c:dPt>
          <c:dPt>
            <c:idx val="4"/>
            <c:bubble3D val="0"/>
            <c:spPr>
              <a:solidFill>
                <a:schemeClr val="accent5">
                  <a:lumMod val="60000"/>
                </a:schemeClr>
              </a:solidFill>
              <a:ln>
                <a:noFill/>
              </a:ln>
              <a:effectLst/>
            </c:spPr>
            <c:extLst>
              <c:ext xmlns:c16="http://schemas.microsoft.com/office/drawing/2014/chart" uri="{C3380CC4-5D6E-409C-BE32-E72D297353CC}">
                <c16:uniqueId val="{00000009-8D6D-41A2-95EC-2BA64AC028A4}"/>
              </c:ext>
            </c:extLst>
          </c:dPt>
          <c:dPt>
            <c:idx val="5"/>
            <c:bubble3D val="0"/>
            <c:spPr>
              <a:solidFill>
                <a:schemeClr val="accent4">
                  <a:lumMod val="60000"/>
                </a:schemeClr>
              </a:solidFill>
              <a:ln>
                <a:noFill/>
              </a:ln>
              <a:effectLst/>
            </c:spPr>
            <c:extLst>
              <c:ext xmlns:c16="http://schemas.microsoft.com/office/drawing/2014/chart" uri="{C3380CC4-5D6E-409C-BE32-E72D297353CC}">
                <c16:uniqueId val="{0000000B-8D6D-41A2-95EC-2BA64AC028A4}"/>
              </c:ext>
            </c:extLst>
          </c:dPt>
          <c:dPt>
            <c:idx val="6"/>
            <c:bubble3D val="0"/>
            <c:spPr>
              <a:solidFill>
                <a:schemeClr val="accent6">
                  <a:lumMod val="80000"/>
                  <a:lumOff val="20000"/>
                </a:schemeClr>
              </a:solidFill>
              <a:ln>
                <a:noFill/>
              </a:ln>
              <a:effectLst/>
            </c:spPr>
            <c:extLst>
              <c:ext xmlns:c16="http://schemas.microsoft.com/office/drawing/2014/chart" uri="{C3380CC4-5D6E-409C-BE32-E72D297353CC}">
                <c16:uniqueId val="{0000000D-8D6D-41A2-95EC-2BA64AC028A4}"/>
              </c:ext>
            </c:extLst>
          </c:dPt>
          <c:dPt>
            <c:idx val="7"/>
            <c:bubble3D val="0"/>
            <c:spPr>
              <a:solidFill>
                <a:schemeClr val="accent5">
                  <a:lumMod val="80000"/>
                  <a:lumOff val="20000"/>
                </a:schemeClr>
              </a:solidFill>
              <a:ln>
                <a:noFill/>
              </a:ln>
              <a:effectLst/>
            </c:spPr>
            <c:extLst>
              <c:ext xmlns:c16="http://schemas.microsoft.com/office/drawing/2014/chart" uri="{C3380CC4-5D6E-409C-BE32-E72D297353CC}">
                <c16:uniqueId val="{0000000F-8D6D-41A2-95EC-2BA64AC028A4}"/>
              </c:ext>
            </c:extLst>
          </c:dPt>
          <c:dPt>
            <c:idx val="8"/>
            <c:bubble3D val="0"/>
            <c:spPr>
              <a:solidFill>
                <a:schemeClr val="accent4">
                  <a:lumMod val="80000"/>
                  <a:lumOff val="20000"/>
                </a:schemeClr>
              </a:solidFill>
              <a:ln>
                <a:noFill/>
              </a:ln>
              <a:effectLst/>
            </c:spPr>
            <c:extLst>
              <c:ext xmlns:c16="http://schemas.microsoft.com/office/drawing/2014/chart" uri="{C3380CC4-5D6E-409C-BE32-E72D297353CC}">
                <c16:uniqueId val="{00000011-8D6D-41A2-95EC-2BA64AC028A4}"/>
              </c:ext>
            </c:extLst>
          </c:dPt>
          <c:cat>
            <c:strRef>
              <c:f>Sheet7!$A$4:$A$13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Sheet7!$B$4:$B$13</c:f>
              <c:numCache>
                <c:formatCode>General</c:formatCode>
                <c:ptCount val="9"/>
                <c:pt idx="0">
                  <c:v>23961.61</c:v>
                </c:pt>
                <c:pt idx="1">
                  <c:v>35198.300000000003</c:v>
                </c:pt>
                <c:pt idx="2">
                  <c:v>150175.28</c:v>
                </c:pt>
                <c:pt idx="3">
                  <c:v>137701.33000000005</c:v>
                </c:pt>
                <c:pt idx="4">
                  <c:v>36097.339999999997</c:v>
                </c:pt>
                <c:pt idx="5">
                  <c:v>183871.11999999985</c:v>
                </c:pt>
                <c:pt idx="6">
                  <c:v>39099.49</c:v>
                </c:pt>
                <c:pt idx="7">
                  <c:v>88065.810000000056</c:v>
                </c:pt>
                <c:pt idx="8">
                  <c:v>17495.879999999994</c:v>
                </c:pt>
              </c:numCache>
            </c:numRef>
          </c:val>
          <c:extLst>
            <c:ext xmlns:c16="http://schemas.microsoft.com/office/drawing/2014/chart" uri="{C3380CC4-5D6E-409C-BE32-E72D297353CC}">
              <c16:uniqueId val="{00000012-8D6D-41A2-95EC-2BA64AC028A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0000"/>
        <a:lumOff val="80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[1]Sheet3!$I$4</c:f>
              <c:strCache>
                <c:ptCount val="1"/>
                <c:pt idx="0">
                  <c:v>Affluent Customer</c:v>
                </c:pt>
              </c:strCache>
            </c:strRef>
          </c:tx>
          <c:spPr>
            <a:solidFill>
              <a:schemeClr val="accent6"/>
            </a:solidFill>
            <a:ln>
              <a:noFill/>
            </a:ln>
            <a:effectLst/>
          </c:spPr>
          <c:invertIfNegative val="0"/>
          <c:cat>
            <c:strRef>
              <c:f>[1]Sheet3!$H$5:$H$12</c:f>
              <c:strCache>
                <c:ptCount val="8"/>
                <c:pt idx="0">
                  <c:v>18-27</c:v>
                </c:pt>
                <c:pt idx="1">
                  <c:v>28-37</c:v>
                </c:pt>
                <c:pt idx="2">
                  <c:v>38-47</c:v>
                </c:pt>
                <c:pt idx="3">
                  <c:v>48-57</c:v>
                </c:pt>
                <c:pt idx="4">
                  <c:v>58-67</c:v>
                </c:pt>
                <c:pt idx="5">
                  <c:v>68-77</c:v>
                </c:pt>
                <c:pt idx="6">
                  <c:v>78-87</c:v>
                </c:pt>
                <c:pt idx="7">
                  <c:v>88-97</c:v>
                </c:pt>
              </c:strCache>
            </c:strRef>
          </c:cat>
          <c:val>
            <c:numRef>
              <c:f>[1]Sheet3!$I$5:$I$12</c:f>
              <c:numCache>
                <c:formatCode>_-[$$-409]* #,##0_ ;_-[$$-409]* \-#,##0\ ;_-[$$-409]* "-"??_ ;_-@_ </c:formatCode>
                <c:ptCount val="8"/>
                <c:pt idx="0">
                  <c:v>390338</c:v>
                </c:pt>
                <c:pt idx="1">
                  <c:v>482932</c:v>
                </c:pt>
                <c:pt idx="2">
                  <c:v>863316</c:v>
                </c:pt>
                <c:pt idx="3">
                  <c:v>573313</c:v>
                </c:pt>
                <c:pt idx="4">
                  <c:v>367922</c:v>
                </c:pt>
                <c:pt idx="5">
                  <c:v>8917</c:v>
                </c:pt>
                <c:pt idx="7">
                  <c:v>13792</c:v>
                </c:pt>
              </c:numCache>
            </c:numRef>
          </c:val>
          <c:extLst>
            <c:ext xmlns:c16="http://schemas.microsoft.com/office/drawing/2014/chart" uri="{C3380CC4-5D6E-409C-BE32-E72D297353CC}">
              <c16:uniqueId val="{00000000-7045-4122-80F5-5CE91B654883}"/>
            </c:ext>
          </c:extLst>
        </c:ser>
        <c:ser>
          <c:idx val="1"/>
          <c:order val="1"/>
          <c:tx>
            <c:strRef>
              <c:f>[1]Sheet3!$J$4</c:f>
              <c:strCache>
                <c:ptCount val="1"/>
                <c:pt idx="0">
                  <c:v>High Net Worth</c:v>
                </c:pt>
              </c:strCache>
            </c:strRef>
          </c:tx>
          <c:spPr>
            <a:solidFill>
              <a:schemeClr val="accent5"/>
            </a:solidFill>
            <a:ln>
              <a:noFill/>
            </a:ln>
            <a:effectLst/>
          </c:spPr>
          <c:invertIfNegative val="0"/>
          <c:cat>
            <c:strRef>
              <c:f>[1]Sheet3!$H$5:$H$12</c:f>
              <c:strCache>
                <c:ptCount val="8"/>
                <c:pt idx="0">
                  <c:v>18-27</c:v>
                </c:pt>
                <c:pt idx="1">
                  <c:v>28-37</c:v>
                </c:pt>
                <c:pt idx="2">
                  <c:v>38-47</c:v>
                </c:pt>
                <c:pt idx="3">
                  <c:v>48-57</c:v>
                </c:pt>
                <c:pt idx="4">
                  <c:v>58-67</c:v>
                </c:pt>
                <c:pt idx="5">
                  <c:v>68-77</c:v>
                </c:pt>
                <c:pt idx="6">
                  <c:v>78-87</c:v>
                </c:pt>
                <c:pt idx="7">
                  <c:v>88-97</c:v>
                </c:pt>
              </c:strCache>
            </c:strRef>
          </c:cat>
          <c:val>
            <c:numRef>
              <c:f>[1]Sheet3!$J$5:$J$12</c:f>
              <c:numCache>
                <c:formatCode>_-[$$-409]* #,##0_ ;_-[$$-409]* \-#,##0\ ;_-[$$-409]* "-"??_ ;_-@_ </c:formatCode>
                <c:ptCount val="8"/>
                <c:pt idx="0">
                  <c:v>368260</c:v>
                </c:pt>
                <c:pt idx="1">
                  <c:v>520239</c:v>
                </c:pt>
                <c:pt idx="2">
                  <c:v>830569</c:v>
                </c:pt>
                <c:pt idx="3">
                  <c:v>501482</c:v>
                </c:pt>
                <c:pt idx="4">
                  <c:v>361479</c:v>
                </c:pt>
                <c:pt idx="5">
                  <c:v>6281</c:v>
                </c:pt>
              </c:numCache>
            </c:numRef>
          </c:val>
          <c:extLst>
            <c:ext xmlns:c16="http://schemas.microsoft.com/office/drawing/2014/chart" uri="{C3380CC4-5D6E-409C-BE32-E72D297353CC}">
              <c16:uniqueId val="{00000001-7045-4122-80F5-5CE91B654883}"/>
            </c:ext>
          </c:extLst>
        </c:ser>
        <c:ser>
          <c:idx val="2"/>
          <c:order val="2"/>
          <c:tx>
            <c:strRef>
              <c:f>[1]Sheet3!$K$4</c:f>
              <c:strCache>
                <c:ptCount val="1"/>
                <c:pt idx="0">
                  <c:v>Mass Customer</c:v>
                </c:pt>
              </c:strCache>
            </c:strRef>
          </c:tx>
          <c:spPr>
            <a:solidFill>
              <a:schemeClr val="accent4"/>
            </a:solidFill>
            <a:ln>
              <a:noFill/>
            </a:ln>
            <a:effectLst/>
          </c:spPr>
          <c:invertIfNegative val="0"/>
          <c:cat>
            <c:strRef>
              <c:f>[1]Sheet3!$H$5:$H$12</c:f>
              <c:strCache>
                <c:ptCount val="8"/>
                <c:pt idx="0">
                  <c:v>18-27</c:v>
                </c:pt>
                <c:pt idx="1">
                  <c:v>28-37</c:v>
                </c:pt>
                <c:pt idx="2">
                  <c:v>38-47</c:v>
                </c:pt>
                <c:pt idx="3">
                  <c:v>48-57</c:v>
                </c:pt>
                <c:pt idx="4">
                  <c:v>58-67</c:v>
                </c:pt>
                <c:pt idx="5">
                  <c:v>68-77</c:v>
                </c:pt>
                <c:pt idx="6">
                  <c:v>78-87</c:v>
                </c:pt>
                <c:pt idx="7">
                  <c:v>88-97</c:v>
                </c:pt>
              </c:strCache>
            </c:strRef>
          </c:cat>
          <c:val>
            <c:numRef>
              <c:f>[1]Sheet3!$K$5:$K$12</c:f>
              <c:numCache>
                <c:formatCode>_-[$$-409]* #,##0_ ;_-[$$-409]* \-#,##0\ ;_-[$$-409]* "-"??_ ;_-@_ </c:formatCode>
                <c:ptCount val="8"/>
                <c:pt idx="0">
                  <c:v>807331</c:v>
                </c:pt>
                <c:pt idx="1">
                  <c:v>933235</c:v>
                </c:pt>
                <c:pt idx="2">
                  <c:v>1934700</c:v>
                </c:pt>
                <c:pt idx="3">
                  <c:v>975084</c:v>
                </c:pt>
                <c:pt idx="4">
                  <c:v>781222</c:v>
                </c:pt>
                <c:pt idx="6">
                  <c:v>8405</c:v>
                </c:pt>
              </c:numCache>
            </c:numRef>
          </c:val>
          <c:extLst>
            <c:ext xmlns:c16="http://schemas.microsoft.com/office/drawing/2014/chart" uri="{C3380CC4-5D6E-409C-BE32-E72D297353CC}">
              <c16:uniqueId val="{00000002-7045-4122-80F5-5CE91B654883}"/>
            </c:ext>
          </c:extLst>
        </c:ser>
        <c:dLbls>
          <c:showLegendKey val="0"/>
          <c:showVal val="0"/>
          <c:showCatName val="0"/>
          <c:showSerName val="0"/>
          <c:showPercent val="0"/>
          <c:showBubbleSize val="0"/>
        </c:dLbls>
        <c:gapWidth val="219"/>
        <c:overlap val="-27"/>
        <c:axId val="1284005792"/>
        <c:axId val="1284008288"/>
      </c:barChart>
      <c:catAx>
        <c:axId val="128400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008288"/>
        <c:crosses val="autoZero"/>
        <c:auto val="1"/>
        <c:lblAlgn val="ctr"/>
        <c:lblOffset val="100"/>
        <c:noMultiLvlLbl val="0"/>
      </c:catAx>
      <c:valAx>
        <c:axId val="1284008288"/>
        <c:scaling>
          <c:orientation val="minMax"/>
        </c:scaling>
        <c:delete val="0"/>
        <c:axPos val="l"/>
        <c:majorGridlines>
          <c:spPr>
            <a:ln w="9525" cap="flat" cmpd="sng" algn="ctr">
              <a:solidFill>
                <a:schemeClr val="tx1">
                  <a:lumMod val="15000"/>
                  <a:lumOff val="85000"/>
                </a:schemeClr>
              </a:solidFill>
              <a:round/>
            </a:ln>
            <a:effectLst/>
          </c:spPr>
        </c:majorGridlines>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005792"/>
        <c:crosses val="autoZero"/>
        <c:crossBetween val="between"/>
      </c:valAx>
      <c:spPr>
        <a:solidFill>
          <a:schemeClr val="tx2">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 of Cars Owned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NSW</c:v>
          </c:tx>
          <c:spPr>
            <a:solidFill>
              <a:schemeClr val="accent1"/>
            </a:solidFill>
            <a:ln>
              <a:noFill/>
            </a:ln>
            <a:effectLst/>
          </c:spPr>
          <c:invertIfNegative val="0"/>
          <c:cat>
            <c:strLit>
              <c:ptCount val="2"/>
              <c:pt idx="0">
                <c:v>No</c:v>
              </c:pt>
              <c:pt idx="1">
                <c:v>Yes</c:v>
              </c:pt>
            </c:strLit>
          </c:cat>
          <c:val>
            <c:numLit>
              <c:formatCode>General</c:formatCode>
              <c:ptCount val="2"/>
              <c:pt idx="0">
                <c:v>319</c:v>
              </c:pt>
              <c:pt idx="1">
                <c:v>320</c:v>
              </c:pt>
            </c:numLit>
          </c:val>
          <c:extLst>
            <c:ext xmlns:c16="http://schemas.microsoft.com/office/drawing/2014/chart" uri="{C3380CC4-5D6E-409C-BE32-E72D297353CC}">
              <c16:uniqueId val="{00000000-2A2C-4A3F-9A29-96EABB27CF10}"/>
            </c:ext>
          </c:extLst>
        </c:ser>
        <c:ser>
          <c:idx val="1"/>
          <c:order val="1"/>
          <c:tx>
            <c:v>QLD</c:v>
          </c:tx>
          <c:spPr>
            <a:solidFill>
              <a:schemeClr val="accent3"/>
            </a:solidFill>
            <a:ln>
              <a:noFill/>
            </a:ln>
            <a:effectLst/>
          </c:spPr>
          <c:invertIfNegative val="0"/>
          <c:cat>
            <c:strLit>
              <c:ptCount val="2"/>
              <c:pt idx="0">
                <c:v>No</c:v>
              </c:pt>
              <c:pt idx="1">
                <c:v>Yes</c:v>
              </c:pt>
            </c:strLit>
          </c:cat>
          <c:val>
            <c:numLit>
              <c:formatCode>General</c:formatCode>
              <c:ptCount val="2"/>
              <c:pt idx="0">
                <c:v>129</c:v>
              </c:pt>
              <c:pt idx="1">
                <c:v>139</c:v>
              </c:pt>
            </c:numLit>
          </c:val>
          <c:extLst>
            <c:ext xmlns:c16="http://schemas.microsoft.com/office/drawing/2014/chart" uri="{C3380CC4-5D6E-409C-BE32-E72D297353CC}">
              <c16:uniqueId val="{00000001-2A2C-4A3F-9A29-96EABB27CF10}"/>
            </c:ext>
          </c:extLst>
        </c:ser>
        <c:ser>
          <c:idx val="2"/>
          <c:order val="2"/>
          <c:tx>
            <c:v>VIC</c:v>
          </c:tx>
          <c:spPr>
            <a:solidFill>
              <a:schemeClr val="accent5"/>
            </a:solidFill>
            <a:ln>
              <a:noFill/>
            </a:ln>
            <a:effectLst/>
          </c:spPr>
          <c:invertIfNegative val="0"/>
          <c:cat>
            <c:strLit>
              <c:ptCount val="2"/>
              <c:pt idx="0">
                <c:v>No</c:v>
              </c:pt>
              <c:pt idx="1">
                <c:v>Yes</c:v>
              </c:pt>
            </c:strLit>
          </c:cat>
          <c:val>
            <c:numLit>
              <c:formatCode>General</c:formatCode>
              <c:ptCount val="2"/>
              <c:pt idx="0">
                <c:v>157</c:v>
              </c:pt>
              <c:pt idx="1">
                <c:v>164</c:v>
              </c:pt>
            </c:numLit>
          </c:val>
          <c:extLst>
            <c:ext xmlns:c16="http://schemas.microsoft.com/office/drawing/2014/chart" uri="{C3380CC4-5D6E-409C-BE32-E72D297353CC}">
              <c16:uniqueId val="{00000002-2A2C-4A3F-9A29-96EABB27CF10}"/>
            </c:ext>
          </c:extLst>
        </c:ser>
        <c:ser>
          <c:idx val="3"/>
          <c:order val="3"/>
          <c:tx>
            <c:v>Victoria</c:v>
          </c:tx>
          <c:spPr>
            <a:solidFill>
              <a:schemeClr val="accent1">
                <a:lumMod val="60000"/>
              </a:schemeClr>
            </a:solidFill>
            <a:ln>
              <a:noFill/>
            </a:ln>
            <a:effectLst/>
          </c:spPr>
          <c:invertIfNegative val="0"/>
          <c:cat>
            <c:strLit>
              <c:ptCount val="2"/>
              <c:pt idx="0">
                <c:v>No</c:v>
              </c:pt>
              <c:pt idx="1">
                <c:v>Yes</c:v>
              </c:pt>
            </c:strLit>
          </c:cat>
          <c:val>
            <c:numLit>
              <c:formatCode>General</c:formatCode>
              <c:ptCount val="2"/>
              <c:pt idx="0">
                <c:v>5</c:v>
              </c:pt>
              <c:pt idx="1">
                <c:v>3</c:v>
              </c:pt>
            </c:numLit>
          </c:val>
          <c:extLst>
            <c:ext xmlns:c16="http://schemas.microsoft.com/office/drawing/2014/chart" uri="{C3380CC4-5D6E-409C-BE32-E72D297353CC}">
              <c16:uniqueId val="{00000003-2A2C-4A3F-9A29-96EABB27CF10}"/>
            </c:ext>
          </c:extLst>
        </c:ser>
        <c:dLbls>
          <c:showLegendKey val="0"/>
          <c:showVal val="0"/>
          <c:showCatName val="0"/>
          <c:showSerName val="0"/>
          <c:showPercent val="0"/>
          <c:showBubbleSize val="0"/>
        </c:dLbls>
        <c:gapWidth val="219"/>
        <c:overlap val="-27"/>
        <c:axId val="1284081184"/>
        <c:axId val="1284082016"/>
      </c:barChart>
      <c:catAx>
        <c:axId val="128408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082016"/>
        <c:crosses val="autoZero"/>
        <c:auto val="1"/>
        <c:lblAlgn val="ctr"/>
        <c:lblOffset val="100"/>
        <c:noMultiLvlLbl val="0"/>
      </c:catAx>
      <c:valAx>
        <c:axId val="128408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081184"/>
        <c:crosses val="autoZero"/>
        <c:crossBetween val="between"/>
      </c:valAx>
      <c:spPr>
        <a:solidFill>
          <a:schemeClr val="tx2">
            <a:lumMod val="20000"/>
            <a:lumOff val="80000"/>
          </a:schemeClr>
        </a:solidFill>
        <a:ln>
          <a:solidFill>
            <a:schemeClr val="bg1"/>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TWO_COLUMNS" type="twoColTx">
  <p:cSld name="1_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747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6199"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4308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sz="1600" b="1" dirty="0">
                <a:latin typeface="Open Sans Extrabold" panose="020B0906030804020204" pitchFamily="34" charset="0"/>
                <a:ea typeface="Open Sans Extrabold" panose="020B0906030804020204" pitchFamily="34" charset="0"/>
                <a:cs typeface="Open Sans Extrabold" panose="020B0906030804020204" pitchFamily="34" charset="0"/>
              </a:rPr>
              <a:t>Ankita Patnaik</a:t>
            </a:r>
            <a:endParaRPr sz="16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A39C-611B-BB0B-E7B5-28611F5A2D66}"/>
              </a:ext>
            </a:extLst>
          </p:cNvPr>
          <p:cNvSpPr>
            <a:spLocks noGrp="1"/>
          </p:cNvSpPr>
          <p:nvPr>
            <p:ph type="title"/>
          </p:nvPr>
        </p:nvSpPr>
        <p:spPr>
          <a:xfrm>
            <a:off x="380279" y="864926"/>
            <a:ext cx="8520602" cy="572701"/>
          </a:xfrm>
        </p:spPr>
        <p:txBody>
          <a:bodyPr>
            <a:normAutofit fontScale="90000"/>
          </a:bodyPr>
          <a:lstStyle/>
          <a:p>
            <a:r>
              <a:rPr lang="en-US" dirty="0">
                <a:solidFill>
                  <a:srgbClr val="002060"/>
                </a:solidFill>
              </a:rPr>
              <a:t>Identify &amp; Recommending High Value Customers</a:t>
            </a:r>
            <a:br>
              <a:rPr lang="en-US" dirty="0"/>
            </a:br>
            <a:endParaRPr lang="en-IN" dirty="0"/>
          </a:p>
        </p:txBody>
      </p:sp>
      <p:sp>
        <p:nvSpPr>
          <p:cNvPr id="3" name="Text Placeholder 2">
            <a:extLst>
              <a:ext uri="{FF2B5EF4-FFF2-40B4-BE49-F238E27FC236}">
                <a16:creationId xmlns:a16="http://schemas.microsoft.com/office/drawing/2014/main" id="{0BE6A397-E9D1-9177-87CA-BD7BFBD19C76}"/>
              </a:ext>
            </a:extLst>
          </p:cNvPr>
          <p:cNvSpPr>
            <a:spLocks noGrp="1"/>
          </p:cNvSpPr>
          <p:nvPr>
            <p:ph type="body" sz="half" idx="1"/>
          </p:nvPr>
        </p:nvSpPr>
        <p:spPr>
          <a:xfrm>
            <a:off x="311699" y="1645919"/>
            <a:ext cx="3999902" cy="2922955"/>
          </a:xfrm>
        </p:spPr>
        <p:txBody>
          <a:bodyPr/>
          <a:lstStyle/>
          <a:p>
            <a:pPr marL="139700" indent="0">
              <a:lnSpc>
                <a:spcPct val="100000"/>
              </a:lnSpc>
              <a:buNone/>
            </a:pPr>
            <a:r>
              <a:rPr lang="en-IN" b="1" u="sng" dirty="0">
                <a:solidFill>
                  <a:srgbClr val="C00000"/>
                </a:solidFill>
              </a:rPr>
              <a:t>Outline Of Problem</a:t>
            </a:r>
          </a:p>
          <a:p>
            <a:pPr marL="139700" indent="0">
              <a:lnSpc>
                <a:spcPct val="100000"/>
              </a:lnSpc>
              <a:buNone/>
            </a:pPr>
            <a:endParaRPr lang="en-IN" b="1" u="sng" dirty="0">
              <a:solidFill>
                <a:schemeClr val="tx1"/>
              </a:solidFill>
            </a:endParaRPr>
          </a:p>
          <a:p>
            <a:pPr>
              <a:lnSpc>
                <a:spcPct val="150000"/>
              </a:lnSpc>
            </a:pPr>
            <a:r>
              <a:rPr lang="en-IN" dirty="0">
                <a:solidFill>
                  <a:schemeClr val="tx1"/>
                </a:solidFill>
              </a:rPr>
              <a:t>Sprocket Central Pty Ltd is a company that specializes in high-quality bike and accessories.</a:t>
            </a:r>
          </a:p>
          <a:p>
            <a:pPr>
              <a:lnSpc>
                <a:spcPct val="150000"/>
              </a:lnSpc>
            </a:pPr>
            <a:r>
              <a:rPr lang="en-IN" dirty="0">
                <a:solidFill>
                  <a:schemeClr val="tx1"/>
                </a:solidFill>
              </a:rPr>
              <a:t>The Marketing team is looking to boost sales.</a:t>
            </a:r>
          </a:p>
          <a:p>
            <a:pPr>
              <a:lnSpc>
                <a:spcPct val="150000"/>
              </a:lnSpc>
            </a:pPr>
            <a:r>
              <a:rPr lang="en-IN" dirty="0">
                <a:solidFill>
                  <a:schemeClr val="tx1"/>
                </a:solidFill>
              </a:rPr>
              <a:t>To target 1000 new customers that will bring the highest value to the business</a:t>
            </a:r>
          </a:p>
          <a:p>
            <a:endParaRPr lang="en-IN" b="1" u="sng" dirty="0">
              <a:solidFill>
                <a:schemeClr val="tx1"/>
              </a:solidFill>
            </a:endParaRPr>
          </a:p>
          <a:p>
            <a:pPr>
              <a:buClrTx/>
            </a:pPr>
            <a:endParaRPr lang="en-IN" dirty="0"/>
          </a:p>
        </p:txBody>
      </p:sp>
      <p:sp>
        <p:nvSpPr>
          <p:cNvPr id="4" name="Text Placeholder 3">
            <a:extLst>
              <a:ext uri="{FF2B5EF4-FFF2-40B4-BE49-F238E27FC236}">
                <a16:creationId xmlns:a16="http://schemas.microsoft.com/office/drawing/2014/main" id="{EED1E5BE-6C2C-AC6B-DFBF-CF84CC06DF95}"/>
              </a:ext>
            </a:extLst>
          </p:cNvPr>
          <p:cNvSpPr>
            <a:spLocks noGrp="1"/>
          </p:cNvSpPr>
          <p:nvPr>
            <p:ph type="body" sz="half" idx="13"/>
          </p:nvPr>
        </p:nvSpPr>
        <p:spPr>
          <a:xfrm>
            <a:off x="4832401" y="1645919"/>
            <a:ext cx="3999902" cy="2922956"/>
          </a:xfrm>
        </p:spPr>
        <p:txBody>
          <a:bodyPr>
            <a:normAutofit/>
          </a:bodyPr>
          <a:lstStyle/>
          <a:p>
            <a:pPr marL="114300" indent="0">
              <a:lnSpc>
                <a:spcPct val="110000"/>
              </a:lnSpc>
              <a:buNone/>
            </a:pPr>
            <a:r>
              <a:rPr lang="en-IN" sz="1400" b="1" u="sng" dirty="0">
                <a:solidFill>
                  <a:srgbClr val="00B050"/>
                </a:solidFill>
              </a:rPr>
              <a:t>Approach for Data Analysis</a:t>
            </a:r>
          </a:p>
          <a:p>
            <a:pPr marL="114300" indent="0">
              <a:lnSpc>
                <a:spcPct val="110000"/>
              </a:lnSpc>
              <a:buNone/>
            </a:pPr>
            <a:endParaRPr lang="en-IN" sz="1400" b="1" u="sng" dirty="0">
              <a:solidFill>
                <a:schemeClr val="tx1"/>
              </a:solidFill>
            </a:endParaRPr>
          </a:p>
          <a:p>
            <a:pPr indent="-317500">
              <a:lnSpc>
                <a:spcPct val="150000"/>
              </a:lnSpc>
              <a:buSzPts val="1400"/>
            </a:pPr>
            <a:r>
              <a:rPr lang="en-IN" sz="1400" dirty="0">
                <a:solidFill>
                  <a:schemeClr val="tx1"/>
                </a:solidFill>
              </a:rPr>
              <a:t>Bike Related Purchases for the last 3 Years based on Gender.</a:t>
            </a:r>
          </a:p>
          <a:p>
            <a:pPr indent="-317500">
              <a:lnSpc>
                <a:spcPct val="150000"/>
              </a:lnSpc>
              <a:buSzPts val="1400"/>
            </a:pPr>
            <a:r>
              <a:rPr lang="en-IN" sz="1400" dirty="0">
                <a:solidFill>
                  <a:schemeClr val="tx1"/>
                </a:solidFill>
              </a:rPr>
              <a:t>Top Industries contributing the maximum profit and bike related sales.</a:t>
            </a:r>
          </a:p>
          <a:p>
            <a:pPr indent="-317500">
              <a:lnSpc>
                <a:spcPct val="150000"/>
              </a:lnSpc>
              <a:buSzPts val="1400"/>
            </a:pPr>
            <a:r>
              <a:rPr lang="en-IN" sz="1400" dirty="0">
                <a:solidFill>
                  <a:schemeClr val="tx1"/>
                </a:solidFill>
              </a:rPr>
              <a:t>Wealth Segment by Age Category.</a:t>
            </a:r>
          </a:p>
          <a:p>
            <a:pPr indent="-317500">
              <a:lnSpc>
                <a:spcPct val="150000"/>
              </a:lnSpc>
              <a:buSzPts val="1400"/>
            </a:pPr>
            <a:r>
              <a:rPr lang="en-IN" sz="1400" dirty="0">
                <a:solidFill>
                  <a:schemeClr val="tx1"/>
                </a:solidFill>
              </a:rPr>
              <a:t>Number of Cars Owned in each state.</a:t>
            </a:r>
          </a:p>
          <a:p>
            <a:pPr indent="-317500">
              <a:lnSpc>
                <a:spcPct val="150000"/>
              </a:lnSpc>
              <a:buSzPts val="1400"/>
            </a:pPr>
            <a:r>
              <a:rPr lang="en-IN" sz="1400" dirty="0">
                <a:solidFill>
                  <a:schemeClr val="tx1"/>
                </a:solidFill>
              </a:rPr>
              <a:t>Customer Classification.</a:t>
            </a:r>
          </a:p>
        </p:txBody>
      </p:sp>
      <p:sp>
        <p:nvSpPr>
          <p:cNvPr id="5" name="Shape 70">
            <a:extLst>
              <a:ext uri="{FF2B5EF4-FFF2-40B4-BE49-F238E27FC236}">
                <a16:creationId xmlns:a16="http://schemas.microsoft.com/office/drawing/2014/main" id="{22FDE751-9E27-A63A-CEDC-1AD8BCA7285A}"/>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6"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F9CE65E5-03F4-82D6-4F64-08474CA0F3D8}"/>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8" name="Shape 71">
            <a:extLst>
              <a:ext uri="{FF2B5EF4-FFF2-40B4-BE49-F238E27FC236}">
                <a16:creationId xmlns:a16="http://schemas.microsoft.com/office/drawing/2014/main" id="{F7EA9A77-12A9-8203-5B9C-26029A1FF8FE}"/>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Tree>
    <p:extLst>
      <p:ext uri="{BB962C8B-B14F-4D97-AF65-F5344CB8AC3E}">
        <p14:creationId xmlns:p14="http://schemas.microsoft.com/office/powerpoint/2010/main" val="2990988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Pl</a:t>
            </a:r>
            <a:r>
              <a:rPr lang="en-IN" dirty="0"/>
              <a:t> Data Quality Assessment</a:t>
            </a:r>
            <a:endParaRPr dirty="0"/>
          </a:p>
        </p:txBody>
      </p:sp>
      <p:sp>
        <p:nvSpPr>
          <p:cNvPr id="133" name="Shape 82"/>
          <p:cNvSpPr/>
          <p:nvPr/>
        </p:nvSpPr>
        <p:spPr>
          <a:xfrm>
            <a:off x="205025" y="1862400"/>
            <a:ext cx="5219382"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Key issue dealt with for the data quality issue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DC91FE4B-22F1-72A7-0A22-706E3C6F9685}"/>
              </a:ext>
            </a:extLst>
          </p:cNvPr>
          <p:cNvGraphicFramePr>
            <a:graphicFrameLocks noGrp="1"/>
          </p:cNvGraphicFramePr>
          <p:nvPr>
            <p:extLst>
              <p:ext uri="{D42A27DB-BD31-4B8C-83A1-F6EECF244321}">
                <p14:modId xmlns:p14="http://schemas.microsoft.com/office/powerpoint/2010/main" val="1136062826"/>
              </p:ext>
            </p:extLst>
          </p:nvPr>
        </p:nvGraphicFramePr>
        <p:xfrm>
          <a:off x="449580" y="2571750"/>
          <a:ext cx="8349467" cy="1976958"/>
        </p:xfrm>
        <a:graphic>
          <a:graphicData uri="http://schemas.openxmlformats.org/drawingml/2006/table">
            <a:tbl>
              <a:tblPr firstRow="1" bandRow="1">
                <a:tableStyleId>{5940675A-B579-460E-94D1-54222C63F5DA}</a:tableStyleId>
              </a:tblPr>
              <a:tblGrid>
                <a:gridCol w="1031748">
                  <a:extLst>
                    <a:ext uri="{9D8B030D-6E8A-4147-A177-3AD203B41FA5}">
                      <a16:colId xmlns:a16="http://schemas.microsoft.com/office/drawing/2014/main" val="2506229599"/>
                    </a:ext>
                  </a:extLst>
                </a:gridCol>
                <a:gridCol w="1119510">
                  <a:extLst>
                    <a:ext uri="{9D8B030D-6E8A-4147-A177-3AD203B41FA5}">
                      <a16:colId xmlns:a16="http://schemas.microsoft.com/office/drawing/2014/main" val="1245039698"/>
                    </a:ext>
                  </a:extLst>
                </a:gridCol>
                <a:gridCol w="1675488">
                  <a:extLst>
                    <a:ext uri="{9D8B030D-6E8A-4147-A177-3AD203B41FA5}">
                      <a16:colId xmlns:a16="http://schemas.microsoft.com/office/drawing/2014/main" val="2729803797"/>
                    </a:ext>
                  </a:extLst>
                </a:gridCol>
                <a:gridCol w="1127778">
                  <a:extLst>
                    <a:ext uri="{9D8B030D-6E8A-4147-A177-3AD203B41FA5}">
                      <a16:colId xmlns:a16="http://schemas.microsoft.com/office/drawing/2014/main" val="3154771110"/>
                    </a:ext>
                  </a:extLst>
                </a:gridCol>
                <a:gridCol w="930991">
                  <a:extLst>
                    <a:ext uri="{9D8B030D-6E8A-4147-A177-3AD203B41FA5}">
                      <a16:colId xmlns:a16="http://schemas.microsoft.com/office/drawing/2014/main" val="2125934080"/>
                    </a:ext>
                  </a:extLst>
                </a:gridCol>
                <a:gridCol w="1127942">
                  <a:extLst>
                    <a:ext uri="{9D8B030D-6E8A-4147-A177-3AD203B41FA5}">
                      <a16:colId xmlns:a16="http://schemas.microsoft.com/office/drawing/2014/main" val="3985019056"/>
                    </a:ext>
                  </a:extLst>
                </a:gridCol>
                <a:gridCol w="1336010">
                  <a:extLst>
                    <a:ext uri="{9D8B030D-6E8A-4147-A177-3AD203B41FA5}">
                      <a16:colId xmlns:a16="http://schemas.microsoft.com/office/drawing/2014/main" val="497357453"/>
                    </a:ext>
                  </a:extLst>
                </a:gridCol>
              </a:tblGrid>
              <a:tr h="439839">
                <a:tc>
                  <a:txBody>
                    <a:bodyPr/>
                    <a:lstStyle/>
                    <a:p>
                      <a:pPr algn="ctr"/>
                      <a:r>
                        <a:rPr lang="en-IN" sz="1000" b="1" i="0" u="none" strike="noStrike" cap="none" spc="0" baseline="0" dirty="0">
                          <a:ln>
                            <a:noFill/>
                          </a:ln>
                          <a:solidFill>
                            <a:schemeClr val="tx1"/>
                          </a:solidFill>
                          <a:uFillTx/>
                          <a:latin typeface="+mn-lt"/>
                          <a:ea typeface="+mn-ea"/>
                          <a:cs typeface="+mn-cs"/>
                          <a:sym typeface="Arial"/>
                        </a:rPr>
                        <a:t>Worksheet</a:t>
                      </a:r>
                    </a:p>
                    <a:p>
                      <a:pPr algn="ctr"/>
                      <a:endParaRPr lang="en-IN" sz="1000" b="1" i="0" u="none" strike="noStrike" cap="none" spc="0" baseline="0" dirty="0">
                        <a:ln>
                          <a:noFill/>
                        </a:ln>
                        <a:solidFill>
                          <a:schemeClr val="tx1"/>
                        </a:solidFill>
                        <a:uFillTx/>
                        <a:latin typeface="+mn-lt"/>
                        <a:ea typeface="+mn-ea"/>
                        <a:cs typeface="+mn-cs"/>
                        <a:sym typeface="Arial"/>
                      </a:endParaRPr>
                    </a:p>
                  </a:txBody>
                  <a:tcPr>
                    <a:solidFill>
                      <a:schemeClr val="tx2">
                        <a:lumMod val="40000"/>
                        <a:lumOff val="60000"/>
                      </a:schemeClr>
                    </a:solidFill>
                  </a:tcPr>
                </a:tc>
                <a:tc>
                  <a:txBody>
                    <a:bodyPr/>
                    <a:lstStyle/>
                    <a:p>
                      <a:pPr algn="ctr"/>
                      <a:r>
                        <a:rPr lang="en-IN" sz="1200" b="1" dirty="0">
                          <a:solidFill>
                            <a:schemeClr val="bg1"/>
                          </a:solidFill>
                        </a:rPr>
                        <a:t>Accuracy</a:t>
                      </a:r>
                    </a:p>
                  </a:txBody>
                  <a:tcPr>
                    <a:solidFill>
                      <a:schemeClr val="tx1">
                        <a:lumMod val="75000"/>
                        <a:lumOff val="25000"/>
                      </a:schemeClr>
                    </a:solidFill>
                  </a:tcPr>
                </a:tc>
                <a:tc>
                  <a:txBody>
                    <a:bodyPr/>
                    <a:lstStyle/>
                    <a:p>
                      <a:pPr marL="0" marR="0" indent="0" algn="ctr" defTabSz="914400" rtl="0" latinLnBrk="0">
                        <a:lnSpc>
                          <a:spcPct val="100000"/>
                        </a:lnSpc>
                        <a:spcBef>
                          <a:spcPts val="0"/>
                        </a:spcBef>
                        <a:spcAft>
                          <a:spcPts val="0"/>
                        </a:spcAft>
                        <a:buClrTx/>
                        <a:buSzTx/>
                        <a:buFontTx/>
                        <a:buNone/>
                        <a:tabLst/>
                      </a:pPr>
                      <a:r>
                        <a:rPr lang="en-IN" sz="1200" b="1" i="0" u="none" strike="noStrike" cap="none" spc="0" baseline="0" dirty="0">
                          <a:ln>
                            <a:noFill/>
                          </a:ln>
                          <a:solidFill>
                            <a:schemeClr val="bg1"/>
                          </a:solidFill>
                          <a:uFillTx/>
                          <a:latin typeface="+mn-lt"/>
                          <a:ea typeface="+mn-ea"/>
                          <a:cs typeface="+mn-cs"/>
                          <a:sym typeface="Arial"/>
                        </a:rPr>
                        <a:t>Completeness</a:t>
                      </a:r>
                    </a:p>
                  </a:txBody>
                  <a:tcPr>
                    <a:solidFill>
                      <a:schemeClr val="tx1">
                        <a:lumMod val="75000"/>
                        <a:lumOff val="25000"/>
                      </a:schemeClr>
                    </a:solidFill>
                  </a:tcPr>
                </a:tc>
                <a:tc>
                  <a:txBody>
                    <a:bodyPr/>
                    <a:lstStyle/>
                    <a:p>
                      <a:pPr marL="0" marR="0" indent="0" algn="ctr" defTabSz="914400" rtl="0" latinLnBrk="0">
                        <a:lnSpc>
                          <a:spcPct val="100000"/>
                        </a:lnSpc>
                        <a:spcBef>
                          <a:spcPts val="0"/>
                        </a:spcBef>
                        <a:spcAft>
                          <a:spcPts val="0"/>
                        </a:spcAft>
                        <a:buClrTx/>
                        <a:buSzTx/>
                        <a:buFontTx/>
                        <a:buNone/>
                        <a:tabLst/>
                      </a:pPr>
                      <a:r>
                        <a:rPr lang="en-IN" sz="1200" b="1" i="0" u="none" strike="noStrike" cap="none" spc="0" baseline="0" dirty="0">
                          <a:ln>
                            <a:noFill/>
                          </a:ln>
                          <a:solidFill>
                            <a:schemeClr val="bg1"/>
                          </a:solidFill>
                          <a:uFillTx/>
                          <a:latin typeface="+mn-lt"/>
                          <a:ea typeface="+mn-ea"/>
                          <a:cs typeface="+mn-cs"/>
                          <a:sym typeface="Arial"/>
                        </a:rPr>
                        <a:t>Consistency</a:t>
                      </a:r>
                    </a:p>
                  </a:txBody>
                  <a:tcPr>
                    <a:solidFill>
                      <a:schemeClr val="tx1">
                        <a:lumMod val="75000"/>
                        <a:lumOff val="25000"/>
                      </a:schemeClr>
                    </a:solidFill>
                  </a:tcPr>
                </a:tc>
                <a:tc>
                  <a:txBody>
                    <a:bodyPr/>
                    <a:lstStyle/>
                    <a:p>
                      <a:pPr marL="0" marR="0" indent="0" algn="ctr" defTabSz="914400" rtl="0" latinLnBrk="0">
                        <a:lnSpc>
                          <a:spcPct val="100000"/>
                        </a:lnSpc>
                        <a:spcBef>
                          <a:spcPts val="0"/>
                        </a:spcBef>
                        <a:spcAft>
                          <a:spcPts val="0"/>
                        </a:spcAft>
                        <a:buClrTx/>
                        <a:buSzTx/>
                        <a:buFontTx/>
                        <a:buNone/>
                        <a:tabLst/>
                      </a:pPr>
                      <a:r>
                        <a:rPr lang="en-IN" sz="1200" b="1" i="0" u="none" strike="noStrike" cap="none" spc="0" baseline="0" dirty="0">
                          <a:ln>
                            <a:noFill/>
                          </a:ln>
                          <a:solidFill>
                            <a:schemeClr val="bg1"/>
                          </a:solidFill>
                          <a:uFillTx/>
                          <a:latin typeface="+mn-lt"/>
                          <a:ea typeface="+mn-ea"/>
                          <a:cs typeface="+mn-cs"/>
                          <a:sym typeface="Arial"/>
                        </a:rPr>
                        <a:t>Currency</a:t>
                      </a:r>
                    </a:p>
                  </a:txBody>
                  <a:tcPr>
                    <a:solidFill>
                      <a:schemeClr val="tx1">
                        <a:lumMod val="75000"/>
                        <a:lumOff val="25000"/>
                      </a:schemeClr>
                    </a:solidFill>
                  </a:tcPr>
                </a:tc>
                <a:tc>
                  <a:txBody>
                    <a:bodyPr/>
                    <a:lstStyle/>
                    <a:p>
                      <a:pPr marL="0" marR="0" indent="0" algn="ctr" defTabSz="914400" rtl="0" latinLnBrk="0">
                        <a:lnSpc>
                          <a:spcPct val="100000"/>
                        </a:lnSpc>
                        <a:spcBef>
                          <a:spcPts val="0"/>
                        </a:spcBef>
                        <a:spcAft>
                          <a:spcPts val="0"/>
                        </a:spcAft>
                        <a:buClrTx/>
                        <a:buSzTx/>
                        <a:buFontTx/>
                        <a:buNone/>
                        <a:tabLst/>
                      </a:pPr>
                      <a:r>
                        <a:rPr lang="en-IN" sz="1200" b="1" i="0" u="none" strike="noStrike" cap="none" spc="0" baseline="0" dirty="0">
                          <a:ln>
                            <a:noFill/>
                          </a:ln>
                          <a:solidFill>
                            <a:schemeClr val="bg1"/>
                          </a:solidFill>
                          <a:uFillTx/>
                          <a:latin typeface="+mn-lt"/>
                          <a:ea typeface="+mn-ea"/>
                          <a:cs typeface="+mn-cs"/>
                          <a:sym typeface="Arial"/>
                        </a:rPr>
                        <a:t>Relevancy</a:t>
                      </a:r>
                    </a:p>
                  </a:txBody>
                  <a:tcPr>
                    <a:solidFill>
                      <a:schemeClr val="tx1">
                        <a:lumMod val="75000"/>
                        <a:lumOff val="25000"/>
                      </a:schemeClr>
                    </a:solidFill>
                  </a:tcPr>
                </a:tc>
                <a:tc>
                  <a:txBody>
                    <a:bodyPr/>
                    <a:lstStyle/>
                    <a:p>
                      <a:pPr marL="0" marR="0" indent="0" algn="ctr" defTabSz="914400" rtl="0" latinLnBrk="0">
                        <a:lnSpc>
                          <a:spcPct val="100000"/>
                        </a:lnSpc>
                        <a:spcBef>
                          <a:spcPts val="0"/>
                        </a:spcBef>
                        <a:spcAft>
                          <a:spcPts val="0"/>
                        </a:spcAft>
                        <a:buClrTx/>
                        <a:buSzTx/>
                        <a:buFontTx/>
                        <a:buNone/>
                        <a:tabLst/>
                      </a:pPr>
                      <a:r>
                        <a:rPr lang="en-IN" sz="1200" b="1" i="0" u="none" strike="noStrike" cap="none" spc="0" baseline="0" dirty="0">
                          <a:ln>
                            <a:noFill/>
                          </a:ln>
                          <a:solidFill>
                            <a:schemeClr val="bg1"/>
                          </a:solidFill>
                          <a:uFillTx/>
                          <a:latin typeface="+mn-lt"/>
                          <a:ea typeface="+mn-ea"/>
                          <a:cs typeface="+mn-cs"/>
                          <a:sym typeface="Arial"/>
                        </a:rPr>
                        <a:t>Validity</a:t>
                      </a:r>
                    </a:p>
                  </a:txBody>
                  <a:tcPr>
                    <a:solidFill>
                      <a:schemeClr val="tx1">
                        <a:lumMod val="75000"/>
                        <a:lumOff val="25000"/>
                      </a:schemeClr>
                    </a:solidFill>
                  </a:tcPr>
                </a:tc>
                <a:extLst>
                  <a:ext uri="{0D108BD9-81ED-4DB2-BD59-A6C34878D82A}">
                    <a16:rowId xmlns:a16="http://schemas.microsoft.com/office/drawing/2014/main" val="2692006142"/>
                  </a:ext>
                </a:extLst>
              </a:tr>
              <a:tr h="439839">
                <a:tc>
                  <a:txBody>
                    <a:bodyPr/>
                    <a:lstStyle/>
                    <a:p>
                      <a:pPr algn="ctr"/>
                      <a:r>
                        <a:rPr lang="en-IN" sz="1000" b="1" i="0" u="none" strike="noStrike" cap="none" spc="0" baseline="0" dirty="0">
                          <a:ln>
                            <a:noFill/>
                          </a:ln>
                          <a:solidFill>
                            <a:schemeClr val="tx1"/>
                          </a:solidFill>
                          <a:uFillTx/>
                          <a:latin typeface="+mn-lt"/>
                          <a:ea typeface="+mn-ea"/>
                          <a:cs typeface="+mn-cs"/>
                          <a:sym typeface="Arial"/>
                        </a:rPr>
                        <a:t>Customer Demographic</a:t>
                      </a:r>
                    </a:p>
                    <a:p>
                      <a:pPr algn="ctr"/>
                      <a:endParaRPr lang="en-IN" sz="1000" b="1" i="0" u="none" strike="noStrike" cap="none" spc="0" baseline="0" dirty="0">
                        <a:ln>
                          <a:noFill/>
                        </a:ln>
                        <a:solidFill>
                          <a:schemeClr val="tx1"/>
                        </a:solidFill>
                        <a:uFillTx/>
                        <a:latin typeface="+mn-lt"/>
                        <a:ea typeface="+mn-ea"/>
                        <a:cs typeface="+mn-cs"/>
                        <a:sym typeface="Arial"/>
                      </a:endParaRPr>
                    </a:p>
                  </a:txBody>
                  <a:tcPr>
                    <a:solidFill>
                      <a:schemeClr val="bg1">
                        <a:lumMod val="85000"/>
                      </a:schemeClr>
                    </a:solidFill>
                  </a:tcPr>
                </a:tc>
                <a:tc>
                  <a:txBody>
                    <a:bodyPr/>
                    <a:lstStyle/>
                    <a:p>
                      <a:pPr algn="l"/>
                      <a:r>
                        <a:rPr lang="en-IN" b="1" dirty="0"/>
                        <a:t>DOB</a:t>
                      </a:r>
                      <a:r>
                        <a:rPr lang="en-IN" dirty="0"/>
                        <a:t> : Inaccurate</a:t>
                      </a:r>
                    </a:p>
                    <a:p>
                      <a:pPr algn="l"/>
                      <a:r>
                        <a:rPr lang="en-IN" b="1" dirty="0"/>
                        <a:t>Age</a:t>
                      </a:r>
                      <a:r>
                        <a:rPr lang="en-IN" dirty="0"/>
                        <a:t> : Missing</a:t>
                      </a:r>
                    </a:p>
                  </a:txBody>
                  <a:tcPr/>
                </a:tc>
                <a:tc>
                  <a:txBody>
                    <a:bodyPr/>
                    <a:lstStyle/>
                    <a:p>
                      <a:pPr algn="l"/>
                      <a:r>
                        <a:rPr lang="en-IN" b="1" dirty="0"/>
                        <a:t>Job Title </a:t>
                      </a:r>
                      <a:r>
                        <a:rPr lang="en-IN" dirty="0"/>
                        <a:t>: Blanks</a:t>
                      </a:r>
                    </a:p>
                    <a:p>
                      <a:pPr algn="l"/>
                      <a:r>
                        <a:rPr lang="en-IN" b="1" dirty="0"/>
                        <a:t>Customer ID </a:t>
                      </a:r>
                      <a:r>
                        <a:rPr lang="en-IN" dirty="0"/>
                        <a:t>: Incomplete</a:t>
                      </a:r>
                    </a:p>
                  </a:txBody>
                  <a:tcPr/>
                </a:tc>
                <a:tc>
                  <a:txBody>
                    <a:bodyPr/>
                    <a:lstStyle/>
                    <a:p>
                      <a:pPr algn="l"/>
                      <a:r>
                        <a:rPr lang="en-IN" b="1" dirty="0"/>
                        <a:t>Gender : </a:t>
                      </a:r>
                      <a:r>
                        <a:rPr lang="en-IN" dirty="0"/>
                        <a:t>Inconsistent</a:t>
                      </a:r>
                    </a:p>
                  </a:txBody>
                  <a:tcPr/>
                </a:tc>
                <a:tc>
                  <a:txBody>
                    <a:bodyPr/>
                    <a:lstStyle/>
                    <a:p>
                      <a:pPr algn="l"/>
                      <a:r>
                        <a:rPr lang="en-IN" b="1" dirty="0"/>
                        <a:t>Deceased Customer </a:t>
                      </a:r>
                      <a:r>
                        <a:rPr lang="en-IN" dirty="0"/>
                        <a:t>: Filtered out</a:t>
                      </a:r>
                    </a:p>
                  </a:txBody>
                  <a:tcPr/>
                </a:tc>
                <a:tc>
                  <a:txBody>
                    <a:bodyPr/>
                    <a:lstStyle/>
                    <a:p>
                      <a:pPr algn="l"/>
                      <a:r>
                        <a:rPr lang="en-IN" b="1" dirty="0"/>
                        <a:t>Default Column : </a:t>
                      </a:r>
                      <a:r>
                        <a:rPr lang="en-IN" dirty="0"/>
                        <a:t>Removed</a:t>
                      </a:r>
                    </a:p>
                  </a:txBody>
                  <a:tcPr/>
                </a:tc>
                <a:tc>
                  <a:txBody>
                    <a:bodyPr/>
                    <a:lstStyle/>
                    <a:p>
                      <a:pPr algn="l"/>
                      <a:endParaRPr lang="en-IN" dirty="0"/>
                    </a:p>
                  </a:txBody>
                  <a:tcPr/>
                </a:tc>
                <a:extLst>
                  <a:ext uri="{0D108BD9-81ED-4DB2-BD59-A6C34878D82A}">
                    <a16:rowId xmlns:a16="http://schemas.microsoft.com/office/drawing/2014/main" val="354724523"/>
                  </a:ext>
                </a:extLst>
              </a:tr>
              <a:tr h="439839">
                <a:tc>
                  <a:txBody>
                    <a:bodyPr/>
                    <a:lstStyle/>
                    <a:p>
                      <a:pPr algn="ctr"/>
                      <a:r>
                        <a:rPr lang="en-IN" sz="1000" b="1" i="0" u="none" strike="noStrike" cap="none" spc="0" baseline="0" dirty="0">
                          <a:ln>
                            <a:noFill/>
                          </a:ln>
                          <a:solidFill>
                            <a:schemeClr val="tx1"/>
                          </a:solidFill>
                          <a:uFillTx/>
                          <a:latin typeface="+mn-lt"/>
                          <a:ea typeface="+mn-ea"/>
                          <a:cs typeface="+mn-cs"/>
                          <a:sym typeface="Arial"/>
                        </a:rPr>
                        <a:t>Customer Address</a:t>
                      </a:r>
                    </a:p>
                  </a:txBody>
                  <a:tcPr>
                    <a:solidFill>
                      <a:schemeClr val="bg1">
                        <a:lumMod val="85000"/>
                      </a:schemeClr>
                    </a:solidFill>
                  </a:tcPr>
                </a:tc>
                <a:tc>
                  <a:txBody>
                    <a:bodyPr/>
                    <a:lstStyle/>
                    <a:p>
                      <a:pPr algn="l"/>
                      <a:endParaRPr lang="en-IN" dirty="0"/>
                    </a:p>
                  </a:txBody>
                  <a:tcPr/>
                </a:tc>
                <a:tc>
                  <a:txBody>
                    <a:bodyPr/>
                    <a:lstStyle/>
                    <a:p>
                      <a:pPr algn="l"/>
                      <a:r>
                        <a:rPr lang="en-IN" b="1" dirty="0"/>
                        <a:t>Customer ID </a:t>
                      </a:r>
                      <a:r>
                        <a:rPr lang="en-IN" dirty="0"/>
                        <a:t>: Incomplete</a:t>
                      </a:r>
                    </a:p>
                  </a:txBody>
                  <a:tcPr/>
                </a:tc>
                <a:tc>
                  <a:txBody>
                    <a:bodyPr/>
                    <a:lstStyle/>
                    <a:p>
                      <a:pPr algn="l"/>
                      <a:r>
                        <a:rPr lang="en-IN" b="1" dirty="0"/>
                        <a:t>States : </a:t>
                      </a:r>
                      <a:r>
                        <a:rPr lang="en-IN" dirty="0"/>
                        <a:t>Inconsistent</a:t>
                      </a:r>
                    </a:p>
                  </a:txBody>
                  <a:tcPr/>
                </a:tc>
                <a:tc>
                  <a:txBody>
                    <a:bodyPr/>
                    <a:lstStyle/>
                    <a:p>
                      <a:pPr algn="l"/>
                      <a:endParaRPr lang="en-IN" dirty="0"/>
                    </a:p>
                  </a:txBody>
                  <a:tcPr/>
                </a:tc>
                <a:tc>
                  <a:txBody>
                    <a:bodyPr/>
                    <a:lstStyle/>
                    <a:p>
                      <a:pPr algn="l"/>
                      <a:endParaRPr lang="en-IN"/>
                    </a:p>
                  </a:txBody>
                  <a:tcPr/>
                </a:tc>
                <a:tc>
                  <a:txBody>
                    <a:bodyPr/>
                    <a:lstStyle/>
                    <a:p>
                      <a:pPr algn="l"/>
                      <a:endParaRPr lang="en-IN" dirty="0"/>
                    </a:p>
                  </a:txBody>
                  <a:tcPr/>
                </a:tc>
                <a:extLst>
                  <a:ext uri="{0D108BD9-81ED-4DB2-BD59-A6C34878D82A}">
                    <a16:rowId xmlns:a16="http://schemas.microsoft.com/office/drawing/2014/main" val="2870730525"/>
                  </a:ext>
                </a:extLst>
              </a:tr>
              <a:tr h="439839">
                <a:tc>
                  <a:txBody>
                    <a:bodyPr/>
                    <a:lstStyle/>
                    <a:p>
                      <a:pPr algn="ctr"/>
                      <a:r>
                        <a:rPr lang="en-IN" b="1" dirty="0"/>
                        <a:t>Transactions</a:t>
                      </a:r>
                    </a:p>
                  </a:txBody>
                  <a:tcPr>
                    <a:solidFill>
                      <a:schemeClr val="bg1">
                        <a:lumMod val="85000"/>
                      </a:schemeClr>
                    </a:solidFill>
                  </a:tcPr>
                </a:tc>
                <a:tc>
                  <a:txBody>
                    <a:bodyPr/>
                    <a:lstStyle/>
                    <a:p>
                      <a:pPr algn="l"/>
                      <a:r>
                        <a:rPr lang="en-IN" b="1" dirty="0"/>
                        <a:t>Profit</a:t>
                      </a:r>
                      <a:r>
                        <a:rPr lang="en-IN" dirty="0"/>
                        <a:t> : Missing</a:t>
                      </a:r>
                    </a:p>
                  </a:txBody>
                  <a:tcPr/>
                </a:tc>
                <a:tc>
                  <a:txBody>
                    <a:bodyPr/>
                    <a:lstStyle/>
                    <a:p>
                      <a:pPr algn="l"/>
                      <a:r>
                        <a:rPr lang="en-IN" b="1" dirty="0"/>
                        <a:t>Customer ID </a:t>
                      </a:r>
                      <a:r>
                        <a:rPr lang="en-IN" dirty="0"/>
                        <a:t>: Incomplete</a:t>
                      </a:r>
                    </a:p>
                    <a:p>
                      <a:pPr algn="l"/>
                      <a:r>
                        <a:rPr lang="en-IN" b="1" dirty="0"/>
                        <a:t>Online Orders </a:t>
                      </a:r>
                      <a:r>
                        <a:rPr lang="en-IN" dirty="0"/>
                        <a:t>: Blanks</a:t>
                      </a:r>
                    </a:p>
                    <a:p>
                      <a:pPr algn="l"/>
                      <a:r>
                        <a:rPr lang="en-IN" b="1" dirty="0"/>
                        <a:t>Brands</a:t>
                      </a:r>
                      <a:r>
                        <a:rPr lang="en-IN" dirty="0"/>
                        <a:t> : Blanks</a:t>
                      </a:r>
                    </a:p>
                  </a:txBody>
                  <a:tcPr/>
                </a:tc>
                <a:tc>
                  <a:txBody>
                    <a:bodyPr/>
                    <a:lstStyle/>
                    <a:p>
                      <a:pPr algn="l"/>
                      <a:endParaRPr lang="en-IN" dirty="0"/>
                    </a:p>
                  </a:txBody>
                  <a:tcPr/>
                </a:tc>
                <a:tc>
                  <a:txBody>
                    <a:bodyPr/>
                    <a:lstStyle/>
                    <a:p>
                      <a:pPr algn="l"/>
                      <a:endParaRPr lang="en-IN" dirty="0"/>
                    </a:p>
                  </a:txBody>
                  <a:tcPr/>
                </a:tc>
                <a:tc>
                  <a:txBody>
                    <a:bodyPr/>
                    <a:lstStyle/>
                    <a:p>
                      <a:pPr algn="l"/>
                      <a:r>
                        <a:rPr lang="en-IN" b="1" dirty="0"/>
                        <a:t>Cancelled Status Order : </a:t>
                      </a:r>
                      <a:r>
                        <a:rPr lang="en-IN" dirty="0"/>
                        <a:t>Filtered Out</a:t>
                      </a:r>
                    </a:p>
                  </a:txBody>
                  <a:tcPr/>
                </a:tc>
                <a:tc>
                  <a:txBody>
                    <a:bodyPr/>
                    <a:lstStyle/>
                    <a:p>
                      <a:pPr algn="l"/>
                      <a:r>
                        <a:rPr lang="en-IN" b="1" dirty="0"/>
                        <a:t>List Price : </a:t>
                      </a:r>
                      <a:r>
                        <a:rPr lang="en-IN" dirty="0"/>
                        <a:t>Format Product </a:t>
                      </a:r>
                    </a:p>
                    <a:p>
                      <a:pPr algn="l"/>
                      <a:r>
                        <a:rPr lang="en-IN" b="1" dirty="0"/>
                        <a:t>Sold Date : </a:t>
                      </a:r>
                      <a:r>
                        <a:rPr lang="en-IN" dirty="0"/>
                        <a:t>Format</a:t>
                      </a:r>
                    </a:p>
                  </a:txBody>
                  <a:tcPr/>
                </a:tc>
                <a:extLst>
                  <a:ext uri="{0D108BD9-81ED-4DB2-BD59-A6C34878D82A}">
                    <a16:rowId xmlns:a16="http://schemas.microsoft.com/office/drawing/2014/main" val="389657046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 Over The last 3 Years Based On Gender</a:t>
            </a:r>
            <a:endParaRPr dirty="0"/>
          </a:p>
        </p:txBody>
      </p:sp>
      <p:sp>
        <p:nvSpPr>
          <p:cNvPr id="133" name="Shape 82"/>
          <p:cNvSpPr/>
          <p:nvPr/>
        </p:nvSpPr>
        <p:spPr>
          <a:xfrm>
            <a:off x="279775" y="2500352"/>
            <a:ext cx="3913319" cy="964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lang="en-IN" dirty="0">
              <a:latin typeface="Times New Roman" panose="02020603050405020304" pitchFamily="18" charset="0"/>
              <a:cs typeface="Times New Roman" panose="02020603050405020304"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Google Shape;124;p28">
            <a:extLst>
              <a:ext uri="{FF2B5EF4-FFF2-40B4-BE49-F238E27FC236}">
                <a16:creationId xmlns:a16="http://schemas.microsoft.com/office/drawing/2014/main" id="{26C1E04B-DACD-3779-1BAE-ED61ED105F62}"/>
              </a:ext>
            </a:extLst>
          </p:cNvPr>
          <p:cNvPicPr preferRelativeResize="0"/>
          <p:nvPr/>
        </p:nvPicPr>
        <p:blipFill rotWithShape="1">
          <a:blip r:embed="rId2">
            <a:alphaModFix/>
          </a:blip>
          <a:srcRect/>
          <a:stretch/>
        </p:blipFill>
        <p:spPr>
          <a:xfrm>
            <a:off x="4580200" y="1895495"/>
            <a:ext cx="4284025" cy="2726124"/>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7638323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Top Job Industry Contributing to the Maximum Profit &amp; Bike Related Purchases</a:t>
            </a:r>
            <a:endParaRPr dirty="0"/>
          </a:p>
        </p:txBody>
      </p:sp>
      <p:sp>
        <p:nvSpPr>
          <p:cNvPr id="142" name="Shape 91"/>
          <p:cNvSpPr/>
          <p:nvPr/>
        </p:nvSpPr>
        <p:spPr>
          <a:xfrm>
            <a:off x="205025" y="2164724"/>
            <a:ext cx="4134600" cy="196717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The Top 3 Industry Sector bringing Highest Profit : </a:t>
            </a:r>
            <a:r>
              <a:rPr lang="en-IN" sz="1200" b="1" dirty="0">
                <a:latin typeface="Arial" panose="020B0604020202020204" pitchFamily="34" charset="0"/>
                <a:cs typeface="Arial" panose="020B0604020202020204" pitchFamily="34" charset="0"/>
              </a:rPr>
              <a:t>Manufacturing , Financial Services &amp; Health.</a:t>
            </a:r>
          </a:p>
          <a:p>
            <a:endParaRPr lang="en-IN" sz="1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Reason is obvious as most of these industries would be within the city or on the outskirts so usage of bikes are more by the consumers.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b="1" dirty="0">
              <a:latin typeface="Arial" panose="020B0604020202020204" pitchFamily="34" charset="0"/>
              <a:cs typeface="Arial" panose="020B060402020202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0792A8E0-0870-3C09-EDF4-CAE3FADDCA37}"/>
              </a:ext>
            </a:extLst>
          </p:cNvPr>
          <p:cNvGraphicFramePr>
            <a:graphicFrameLocks/>
          </p:cNvGraphicFramePr>
          <p:nvPr>
            <p:extLst>
              <p:ext uri="{D42A27DB-BD31-4B8C-83A1-F6EECF244321}">
                <p14:modId xmlns:p14="http://schemas.microsoft.com/office/powerpoint/2010/main" val="3926208085"/>
              </p:ext>
            </p:extLst>
          </p:nvPr>
        </p:nvGraphicFramePr>
        <p:xfrm>
          <a:off x="4427220" y="1584622"/>
          <a:ext cx="4236720" cy="321597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 of Wealth Segment by Age Cluster</a:t>
            </a:r>
            <a:endParaRPr dirty="0"/>
          </a:p>
        </p:txBody>
      </p:sp>
      <p:sp>
        <p:nvSpPr>
          <p:cNvPr id="142" name="Shape 91"/>
          <p:cNvSpPr/>
          <p:nvPr/>
        </p:nvSpPr>
        <p:spPr>
          <a:xfrm>
            <a:off x="205025" y="1800447"/>
            <a:ext cx="4134600" cy="229027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Overall, the Mass customer segmentation makes the highest profit across the different age clusters.</a:t>
            </a:r>
            <a:endParaRPr lang="en-IN" sz="1200" b="1" dirty="0">
              <a:latin typeface="Arial" panose="020B0604020202020204" pitchFamily="34" charset="0"/>
              <a:cs typeface="Arial" panose="020B0604020202020204" pitchFamily="34" charset="0"/>
            </a:endParaRPr>
          </a:p>
          <a:p>
            <a:endParaRPr lang="en-IN" sz="1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Mass Customer Aged between 38-47 are likely to bring more profit for the company compared to other age clusters.</a:t>
            </a:r>
          </a:p>
          <a:p>
            <a:endParaRPr lang="en-IN"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This also indicates a trend of buying power, as the buying power increases over time till 47 years then gradually profit decreases.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488A3C17-FC39-4CC9-8EC0-4B1E7AB03603}"/>
              </a:ext>
            </a:extLst>
          </p:cNvPr>
          <p:cNvGraphicFramePr>
            <a:graphicFrameLocks/>
          </p:cNvGraphicFramePr>
          <p:nvPr>
            <p:extLst>
              <p:ext uri="{D42A27DB-BD31-4B8C-83A1-F6EECF244321}">
                <p14:modId xmlns:p14="http://schemas.microsoft.com/office/powerpoint/2010/main" val="1093684865"/>
              </p:ext>
            </p:extLst>
          </p:nvPr>
        </p:nvGraphicFramePr>
        <p:xfrm>
          <a:off x="4615816" y="1800447"/>
          <a:ext cx="4323159" cy="25518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26590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Number of Cars Owned in each State</a:t>
            </a:r>
            <a:endParaRPr dirty="0"/>
          </a:p>
        </p:txBody>
      </p:sp>
      <p:sp>
        <p:nvSpPr>
          <p:cNvPr id="142" name="Shape 91"/>
          <p:cNvSpPr/>
          <p:nvPr/>
        </p:nvSpPr>
        <p:spPr>
          <a:xfrm>
            <a:off x="205025" y="1800447"/>
            <a:ext cx="4134600" cy="16531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NSW, QLD &amp; VIC could be potential market opportunities for the company.</a:t>
            </a:r>
            <a:endParaRPr lang="en-IN" sz="1200" b="1" dirty="0">
              <a:latin typeface="Arial" panose="020B0604020202020204" pitchFamily="34" charset="0"/>
              <a:cs typeface="Arial" panose="020B0604020202020204" pitchFamily="34" charset="0"/>
            </a:endParaRPr>
          </a:p>
          <a:p>
            <a:endParaRPr lang="en-IN" sz="1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NSW, has the highest potential as the number of people that own car is almost equal to the people who don’t own cars which shows that there is opportunity to find value customers there.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7812B870-3C5B-4ED3-89F0-C47D0007E0D0}"/>
              </a:ext>
            </a:extLst>
          </p:cNvPr>
          <p:cNvGraphicFramePr>
            <a:graphicFrameLocks/>
          </p:cNvGraphicFramePr>
          <p:nvPr>
            <p:extLst>
              <p:ext uri="{D42A27DB-BD31-4B8C-83A1-F6EECF244321}">
                <p14:modId xmlns:p14="http://schemas.microsoft.com/office/powerpoint/2010/main" val="2974620965"/>
              </p:ext>
            </p:extLst>
          </p:nvPr>
        </p:nvGraphicFramePr>
        <p:xfrm>
          <a:off x="4430233" y="1743739"/>
          <a:ext cx="4340392" cy="2705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33937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5156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2000" b="1" i="0" u="none" strike="noStrike" cap="none" dirty="0">
                <a:solidFill>
                  <a:srgbClr val="073763"/>
                </a:solidFill>
                <a:latin typeface="Lora"/>
                <a:ea typeface="Lora"/>
                <a:cs typeface="Lora"/>
                <a:sym typeface="Lora"/>
              </a:rPr>
              <a:t>C</a:t>
            </a:r>
            <a:r>
              <a:rPr lang="en-US" sz="2000" b="1" dirty="0">
                <a:solidFill>
                  <a:srgbClr val="073763"/>
                </a:solidFill>
                <a:latin typeface="Lora"/>
                <a:ea typeface="Lora"/>
                <a:cs typeface="Lora"/>
                <a:sym typeface="Lora"/>
              </a:rPr>
              <a:t>USTOMER CLASSIFICATION</a:t>
            </a:r>
            <a:r>
              <a:rPr lang="en-US" sz="2000" b="1" i="0" u="none" strike="noStrike" cap="none" dirty="0">
                <a:solidFill>
                  <a:srgbClr val="073763"/>
                </a:solidFill>
                <a:latin typeface="Lora"/>
                <a:ea typeface="Lora"/>
                <a:cs typeface="Lora"/>
                <a:sym typeface="Lora"/>
              </a:rPr>
              <a:t> – </a:t>
            </a:r>
            <a:r>
              <a:rPr lang="en-US" sz="2000" b="1" i="1" u="none" strike="noStrike" cap="none" dirty="0">
                <a:solidFill>
                  <a:srgbClr val="073763"/>
                </a:solidFill>
                <a:latin typeface="Lora"/>
                <a:ea typeface="Lora"/>
                <a:cs typeface="Lora"/>
                <a:sym typeface="Lora"/>
              </a:rPr>
              <a:t>Targeting High Value Customers</a:t>
            </a:r>
          </a:p>
        </p:txBody>
      </p:sp>
      <p:sp>
        <p:nvSpPr>
          <p:cNvPr id="142" name="Shape 91"/>
          <p:cNvSpPr/>
          <p:nvPr/>
        </p:nvSpPr>
        <p:spPr>
          <a:xfrm>
            <a:off x="291240" y="1760948"/>
            <a:ext cx="8393170" cy="23852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603250" lvl="1">
              <a:lnSpc>
                <a:spcPct val="115000"/>
              </a:lnSpc>
              <a:buClr>
                <a:schemeClr val="dk1"/>
              </a:buClr>
              <a:buSzPts val="1500"/>
            </a:pPr>
            <a:r>
              <a:rPr lang="en-US" sz="1600" b="1" dirty="0">
                <a:solidFill>
                  <a:srgbClr val="073763"/>
                </a:solidFill>
                <a:latin typeface="Open Sans"/>
                <a:ea typeface="Open Sans"/>
                <a:cs typeface="Open Sans"/>
                <a:sym typeface="Open Sans"/>
              </a:rPr>
              <a:t>The following are the high-value clients to target from the new list </a:t>
            </a:r>
            <a:r>
              <a:rPr lang="en-US" sz="1200" b="1" dirty="0">
                <a:solidFill>
                  <a:srgbClr val="073763"/>
                </a:solidFill>
                <a:latin typeface="Open Sans"/>
                <a:ea typeface="Open Sans"/>
                <a:cs typeface="Open Sans"/>
                <a:sym typeface="Open Sans"/>
              </a:rPr>
              <a:t>:</a:t>
            </a:r>
            <a:endParaRPr lang="en-US" sz="1200" dirty="0">
              <a:solidFill>
                <a:srgbClr val="073763"/>
              </a:solidFill>
              <a:latin typeface="Open Sans"/>
              <a:ea typeface="Open Sans"/>
              <a:cs typeface="Open Sans"/>
              <a:sym typeface="Open Sans"/>
            </a:endParaRPr>
          </a:p>
          <a:p>
            <a:pPr marL="603250" lvl="1" algn="l" rtl="0">
              <a:lnSpc>
                <a:spcPct val="115000"/>
              </a:lnSpc>
              <a:spcBef>
                <a:spcPts val="0"/>
              </a:spcBef>
              <a:spcAft>
                <a:spcPts val="0"/>
              </a:spcAft>
              <a:buClr>
                <a:schemeClr val="dk1"/>
              </a:buClr>
              <a:buSzPts val="1500"/>
            </a:pPr>
            <a:endParaRPr lang="en-US"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dirty="0">
                <a:solidFill>
                  <a:schemeClr val="dk1"/>
                </a:solidFill>
                <a:latin typeface="Open Sans"/>
                <a:ea typeface="Open Sans"/>
                <a:cs typeface="Open Sans"/>
                <a:sym typeface="Open Sans"/>
              </a:rPr>
              <a:t>Aged between </a:t>
            </a:r>
            <a:r>
              <a:rPr lang="en-IN" sz="1400" dirty="0">
                <a:latin typeface="Arial" panose="020B0604020202020204" pitchFamily="34" charset="0"/>
                <a:cs typeface="Arial" panose="020B0604020202020204" pitchFamily="34" charset="0"/>
              </a:rPr>
              <a:t>38-47</a:t>
            </a:r>
            <a:r>
              <a:rPr lang="en-US" dirty="0">
                <a:solidFill>
                  <a:schemeClr val="dk1"/>
                </a:solidFill>
                <a:latin typeface="Open Sans"/>
                <a:ea typeface="Open Sans"/>
                <a:cs typeface="Open Sans"/>
                <a:sym typeface="Open Sans"/>
              </a:rPr>
              <a:t>.</a:t>
            </a:r>
          </a:p>
          <a:p>
            <a:pPr marL="965200" lvl="0" indent="0" algn="l" rtl="0">
              <a:lnSpc>
                <a:spcPct val="115000"/>
              </a:lnSpc>
              <a:spcBef>
                <a:spcPts val="0"/>
              </a:spcBef>
              <a:spcAft>
                <a:spcPts val="0"/>
              </a:spcAft>
              <a:buNone/>
            </a:pPr>
            <a:endParaRPr lang="en-US" sz="14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dirty="0">
                <a:solidFill>
                  <a:schemeClr val="dk1"/>
                </a:solidFill>
                <a:latin typeface="Open Sans"/>
                <a:ea typeface="Open Sans"/>
                <a:cs typeface="Open Sans"/>
                <a:sym typeface="Open Sans"/>
              </a:rPr>
              <a:t>Most of the high value customers are female compared to male</a:t>
            </a:r>
          </a:p>
          <a:p>
            <a:pPr marL="965200" lvl="0" indent="0" algn="l" rtl="0">
              <a:spcBef>
                <a:spcPts val="0"/>
              </a:spcBef>
              <a:spcAft>
                <a:spcPts val="0"/>
              </a:spcAft>
              <a:buNone/>
            </a:pPr>
            <a:endParaRPr lang="en-US" sz="14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dirty="0">
                <a:solidFill>
                  <a:schemeClr val="dk1"/>
                </a:solidFill>
                <a:latin typeface="Open Sans"/>
                <a:ea typeface="Open Sans"/>
                <a:cs typeface="Open Sans"/>
                <a:sym typeface="Open Sans"/>
              </a:rPr>
              <a:t>Working in Financial Service, Manufacturing and Health.</a:t>
            </a:r>
          </a:p>
          <a:p>
            <a:pPr marL="965200" lvl="0" indent="0" algn="l" rtl="0">
              <a:lnSpc>
                <a:spcPct val="115000"/>
              </a:lnSpc>
              <a:spcBef>
                <a:spcPts val="0"/>
              </a:spcBef>
              <a:spcAft>
                <a:spcPts val="0"/>
              </a:spcAft>
              <a:buNone/>
            </a:pPr>
            <a:endParaRPr lang="en-US" sz="14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dirty="0">
                <a:solidFill>
                  <a:schemeClr val="dk1"/>
                </a:solidFill>
                <a:latin typeface="Open Sans"/>
                <a:ea typeface="Open Sans"/>
                <a:cs typeface="Open Sans"/>
                <a:sym typeface="Open Sans"/>
              </a:rPr>
              <a:t>Who are currently living in New South Wales and Victoria.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416617147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1218</TotalTime>
  <Words>875</Words>
  <Application>Microsoft Office PowerPoint</Application>
  <PresentationFormat>On-screen Show (16:9)</PresentationFormat>
  <Paragraphs>139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Lora</vt:lpstr>
      <vt:lpstr>Open Sans</vt:lpstr>
      <vt:lpstr>Open Sans Extrabold</vt:lpstr>
      <vt:lpstr>Open Sans Extrabold</vt:lpstr>
      <vt:lpstr>Open Sans Light</vt:lpstr>
      <vt:lpstr>Times New Roman</vt:lpstr>
      <vt:lpstr>Simple Light</vt:lpstr>
      <vt:lpstr>PowerPoint Presentation</vt:lpstr>
      <vt:lpstr>PowerPoint Presentation</vt:lpstr>
      <vt:lpstr>Identify &amp; Recommending High Value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ankita patnaik</cp:lastModifiedBy>
  <cp:revision>4</cp:revision>
  <dcterms:modified xsi:type="dcterms:W3CDTF">2022-08-24T16:57:45Z</dcterms:modified>
</cp:coreProperties>
</file>