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  <p:sldId id="293" r:id="rId4"/>
    <p:sldId id="304" r:id="rId5"/>
    <p:sldId id="269" r:id="rId6"/>
    <p:sldId id="259" r:id="rId7"/>
    <p:sldId id="260" r:id="rId8"/>
    <p:sldId id="261" r:id="rId9"/>
    <p:sldId id="262" r:id="rId10"/>
    <p:sldId id="288" r:id="rId11"/>
    <p:sldId id="263" r:id="rId12"/>
    <p:sldId id="287" r:id="rId13"/>
    <p:sldId id="264" r:id="rId14"/>
    <p:sldId id="265" r:id="rId15"/>
    <p:sldId id="30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0AB5-EFBB-433D-B83E-6011ADEF4764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42D0-9682-491B-B6F6-EFD0D05ECD82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0AB5-EFBB-433D-B83E-6011ADEF47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42D0-9682-491B-B6F6-EFD0D05ECD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0AB5-EFBB-433D-B83E-6011ADEF47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42D0-9682-491B-B6F6-EFD0D05ECD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0AB5-EFBB-433D-B83E-6011ADEF47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42D0-9682-491B-B6F6-EFD0D05ECD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0AB5-EFBB-433D-B83E-6011ADEF47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42D0-9682-491B-B6F6-EFD0D05ECD82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0AB5-EFBB-433D-B83E-6011ADEF47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42D0-9682-491B-B6F6-EFD0D05ECD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0AB5-EFBB-433D-B83E-6011ADEF476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42D0-9682-491B-B6F6-EFD0D05ECD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0AB5-EFBB-433D-B83E-6011ADEF476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42D0-9682-491B-B6F6-EFD0D05ECD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0AB5-EFBB-433D-B83E-6011ADEF476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42D0-9682-491B-B6F6-EFD0D05ECD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0AB5-EFBB-433D-B83E-6011ADEF47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42D0-9682-491B-B6F6-EFD0D05ECD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0AB5-EFBB-433D-B83E-6011ADEF47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AAB42D0-9682-491B-B6F6-EFD0D05ECD82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520AB5-EFBB-433D-B83E-6011ADEF4764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AB42D0-9682-491B-B6F6-EFD0D05ECD82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png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09600" y="1676400"/>
            <a:ext cx="702564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tx2">
                    <a:lumMod val="75000"/>
                  </a:schemeClr>
                </a:solidFill>
                <a:latin typeface="Wide Latin" panose="020A0A07050505020404" charset="0"/>
                <a:cs typeface="Wide Latin" panose="020A0A07050505020404" charset="0"/>
              </a:rPr>
              <a:t>BUILDER DESIGN</a:t>
            </a:r>
            <a:endParaRPr lang="en-US" sz="4400">
              <a:solidFill>
                <a:schemeClr val="tx2">
                  <a:lumMod val="75000"/>
                </a:schemeClr>
              </a:solidFill>
              <a:latin typeface="Wide Latin" panose="020A0A07050505020404" charset="0"/>
              <a:cs typeface="Wide Latin" panose="020A0A07050505020404" charset="0"/>
            </a:endParaRPr>
          </a:p>
          <a:p>
            <a:r>
              <a:rPr lang="en-US" sz="4400">
                <a:solidFill>
                  <a:schemeClr val="tx2">
                    <a:lumMod val="75000"/>
                  </a:schemeClr>
                </a:solidFill>
                <a:latin typeface="Wide Latin" panose="020A0A07050505020404" charset="0"/>
                <a:cs typeface="Wide Latin" panose="020A0A07050505020404" charset="0"/>
              </a:rPr>
              <a:t>PATTERN</a:t>
            </a:r>
            <a:endParaRPr lang="en-US" sz="4400">
              <a:solidFill>
                <a:schemeClr val="tx2">
                  <a:lumMod val="75000"/>
                </a:schemeClr>
              </a:solidFill>
              <a:latin typeface="Wide Latin" panose="020A0A07050505020404" charset="0"/>
              <a:cs typeface="Wide Latin" panose="020A0A070505050204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648200" y="4267200"/>
            <a:ext cx="39001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Presented By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:-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GOJIYA ANKITA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Enrollment No:-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12008101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KUSHWAHA JYOTI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Enrollment No:-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12008115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Showcard Gothic" panose="04020904020102020604" pitchFamily="82" charset="0"/>
              </a:rPr>
              <a:t>BUILDER  DESIGN  PATTERN</a:t>
            </a:r>
            <a:endParaRPr lang="en-US" sz="2400" b="1" dirty="0">
              <a:solidFill>
                <a:schemeClr val="tx2"/>
              </a:solidFill>
              <a:latin typeface="Showcard Gothic" panose="04020904020102020604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990600"/>
            <a:ext cx="76962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COLLABORATION:-</a:t>
            </a:r>
            <a:endParaRPr lang="en-US" b="1" dirty="0" smtClean="0"/>
          </a:p>
          <a:p>
            <a:pPr indent="0">
              <a:buFont typeface="Wingdings" panose="05000000000000000000" pitchFamily="2" charset="2"/>
              <a:buNone/>
            </a:pP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client creates the Director object and configures it with the desired Builder object.</a:t>
            </a:r>
            <a:endParaRPr lang="en-US" dirty="0"/>
          </a:p>
          <a:p>
            <a:pPr lvl="1" indent="0">
              <a:buFont typeface="Wingdings" panose="05000000000000000000" pitchFamily="2" charset="2"/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Director notifies the Builder whenever a part of the product should be built.</a:t>
            </a:r>
            <a:endParaRPr lang="en-US" dirty="0"/>
          </a:p>
          <a:p>
            <a:pPr lvl="1" indent="0">
              <a:buFont typeface="Wingdings" panose="05000000000000000000" pitchFamily="2" charset="2"/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Builder handles the requests from the Director and adds parts to the product.</a:t>
            </a:r>
            <a:endParaRPr lang="en-US" dirty="0"/>
          </a:p>
          <a:p>
            <a:pPr lvl="1" indent="0">
              <a:buFont typeface="Wingdings" panose="05000000000000000000" pitchFamily="2" charset="2"/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client retrieves the product from the Builder.</a:t>
            </a:r>
            <a:endParaRPr lang="en-US" dirty="0" smtClean="0"/>
          </a:p>
          <a:p>
            <a:pPr lvl="1"/>
            <a:endParaRPr lang="en-US" b="1" dirty="0" smtClean="0"/>
          </a:p>
          <a:p>
            <a:pPr lvl="1" indent="0">
              <a:buFont typeface="Wingdings" panose="05000000000000000000" pitchFamily="2" charset="2"/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lvl="0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33400" y="762000"/>
            <a:ext cx="718566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b="1" dirty="0" smtClean="0">
                <a:sym typeface="+mn-ea"/>
              </a:rPr>
              <a:t>ADVANTAGES:-</a:t>
            </a:r>
            <a:endParaRPr lang="en-US" b="1" dirty="0" smtClean="0">
              <a:sym typeface="+mn-ea"/>
            </a:endParaRPr>
          </a:p>
          <a:p>
            <a:pPr lvl="0" indent="0">
              <a:buFont typeface="Wingdings" panose="05000000000000000000" pitchFamily="2" charset="2"/>
              <a:buNone/>
            </a:pP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ym typeface="+mn-ea"/>
              </a:rPr>
              <a:t>Builder pattern also helps minimizing the number of parameters in constructor and thus there is </a:t>
            </a:r>
            <a:r>
              <a:rPr lang="en-US" b="1" dirty="0">
                <a:sym typeface="+mn-ea"/>
              </a:rPr>
              <a:t>no need to pass in null for optional parameters</a:t>
            </a:r>
            <a:r>
              <a:rPr lang="en-US" dirty="0">
                <a:sym typeface="+mn-ea"/>
              </a:rPr>
              <a:t> to the constructor</a:t>
            </a:r>
            <a:r>
              <a:rPr lang="en-US" dirty="0" smtClean="0">
                <a:sym typeface="+mn-ea"/>
              </a:rPr>
              <a:t>.</a:t>
            </a:r>
            <a:endParaRPr lang="en-US" dirty="0" smtClean="0">
              <a:sym typeface="+mn-ea"/>
            </a:endParaRPr>
          </a:p>
          <a:p>
            <a:pPr lvl="1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ym typeface="+mn-ea"/>
              </a:rPr>
              <a:t>It provides clear separation between the construction and representation of an </a:t>
            </a:r>
            <a:r>
              <a:rPr lang="en-US" b="1" dirty="0" smtClean="0">
                <a:sym typeface="+mn-ea"/>
              </a:rPr>
              <a:t>object.</a:t>
            </a:r>
            <a:endParaRPr lang="en-US" b="1" dirty="0" smtClean="0">
              <a:sym typeface="+mn-ea"/>
            </a:endParaRPr>
          </a:p>
          <a:p>
            <a:pPr lvl="1" indent="0">
              <a:buFont typeface="Wingdings" panose="05000000000000000000" pitchFamily="2" charset="2"/>
              <a:buNone/>
            </a:pP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ym typeface="+mn-ea"/>
              </a:rPr>
              <a:t>It supports to change the internal representation of </a:t>
            </a:r>
            <a:r>
              <a:rPr lang="en-US" b="1" dirty="0">
                <a:sym typeface="+mn-ea"/>
              </a:rPr>
              <a:t>objects</a:t>
            </a:r>
            <a:r>
              <a:rPr lang="en-US" dirty="0">
                <a:sym typeface="+mn-ea"/>
              </a:rPr>
              <a:t>.</a:t>
            </a:r>
            <a:endParaRPr lang="en-US" dirty="0">
              <a:sym typeface="+mn-ea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Showcard Gothic" panose="04020904020102020604" pitchFamily="82" charset="0"/>
              </a:rPr>
              <a:t>BUILDER  DESIGN  PATTERN</a:t>
            </a:r>
            <a:endParaRPr lang="en-US" sz="2400" b="1" dirty="0">
              <a:solidFill>
                <a:schemeClr val="tx2"/>
              </a:solidFill>
              <a:latin typeface="Showcard Gothic" panose="04020904020102020604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066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990600"/>
            <a:ext cx="76962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DISADVANTAGES:-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Requires creating a separate ConcreteBuilder for each different type of product.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Requires the builder classes to be mutable.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Showcard Gothic" panose="04020904020102020604" pitchFamily="82" charset="0"/>
              </a:rPr>
              <a:t>BUILDER  DESIGN  PATTERN</a:t>
            </a:r>
            <a:endParaRPr lang="en-US" sz="2400" b="1" dirty="0">
              <a:solidFill>
                <a:schemeClr val="tx2"/>
              </a:solidFill>
              <a:latin typeface="Showcard Gothic" panose="04020904020102020604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066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2" name="Text Box 1"/>
          <p:cNvSpPr txBox="1"/>
          <p:nvPr>
            <p:custDataLst>
              <p:tags r:id="rId1"/>
            </p:custDataLst>
          </p:nvPr>
        </p:nvSpPr>
        <p:spPr>
          <a:xfrm>
            <a:off x="140335" y="918845"/>
            <a:ext cx="786066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/>
              <a:t>QUESTIONS</a:t>
            </a:r>
            <a:endParaRPr lang="en-US" b="1" u="sng"/>
          </a:p>
          <a:p>
            <a:endParaRPr lang="en-US" b="1"/>
          </a:p>
          <a:p>
            <a:r>
              <a:rPr lang="en-US" b="1"/>
              <a:t>1.How many participants in the builder design pattern?</a:t>
            </a:r>
            <a:endParaRPr lang="en-US" b="1"/>
          </a:p>
          <a:p>
            <a:r>
              <a:rPr lang="en-US" b="1"/>
              <a:t>	-&gt; 4 </a:t>
            </a:r>
            <a:endParaRPr lang="en-US" b="1"/>
          </a:p>
          <a:p>
            <a:endParaRPr lang="en-US" b="1"/>
          </a:p>
          <a:p>
            <a:pPr marL="0" lvl="1"/>
            <a:r>
              <a:rPr lang="en-US" b="1"/>
              <a:t>2.Builder Design Pattern comes in which design pattern</a:t>
            </a:r>
            <a:r>
              <a:rPr lang="en-US" b="1">
                <a:sym typeface="+mn-ea"/>
              </a:rPr>
              <a:t>?</a:t>
            </a:r>
            <a:endParaRPr lang="en-US" b="1">
              <a:sym typeface="+mn-ea"/>
            </a:endParaRPr>
          </a:p>
          <a:p>
            <a:pPr marL="0" lvl="1"/>
            <a:r>
              <a:rPr lang="en-US" b="1">
                <a:sym typeface="+mn-ea"/>
              </a:rPr>
              <a:t>	-&gt;Creational Design Pattern</a:t>
            </a:r>
            <a:endParaRPr lang="en-US" b="1">
              <a:sym typeface="+mn-ea"/>
            </a:endParaRPr>
          </a:p>
          <a:p>
            <a:pPr marL="0" lvl="1"/>
            <a:endParaRPr lang="en-US" b="1" dirty="0">
              <a:sym typeface="+mn-ea"/>
            </a:endParaRPr>
          </a:p>
          <a:p>
            <a:pPr marL="0" lvl="1"/>
            <a:r>
              <a:rPr lang="en-US" b="1" dirty="0">
                <a:sym typeface="+mn-ea"/>
              </a:rPr>
              <a:t>3.What is the work of Director?</a:t>
            </a:r>
            <a:endParaRPr lang="en-US" b="1" dirty="0">
              <a:sym typeface="+mn-ea"/>
            </a:endParaRPr>
          </a:p>
          <a:p>
            <a:pPr marL="0" lvl="2"/>
            <a:r>
              <a:rPr lang="en-US" b="1" dirty="0">
                <a:sym typeface="+mn-ea"/>
              </a:rPr>
              <a:t>	-&gt;constructs an object using the Builder interface</a:t>
            </a:r>
            <a:endParaRPr lang="en-US" b="1" dirty="0">
              <a:sym typeface="+mn-ea"/>
            </a:endParaRPr>
          </a:p>
          <a:p>
            <a:pPr marL="0" lvl="2"/>
            <a:endParaRPr lang="en-US" b="1" dirty="0">
              <a:sym typeface="+mn-ea"/>
            </a:endParaRPr>
          </a:p>
          <a:p>
            <a:pPr marL="0" lvl="1"/>
            <a:r>
              <a:rPr lang="en-US" b="1" dirty="0">
                <a:sym typeface="+mn-ea"/>
              </a:rPr>
              <a:t>4. Advantage of Builder Design Pattern?</a:t>
            </a:r>
            <a:endParaRPr lang="en-US" b="1" dirty="0">
              <a:sym typeface="+mn-ea"/>
            </a:endParaRPr>
          </a:p>
          <a:p>
            <a:pPr marL="0" lvl="1"/>
            <a:r>
              <a:rPr lang="en-US" b="1" dirty="0">
                <a:sym typeface="+mn-ea"/>
              </a:rPr>
              <a:t>	-&gt;It provides clear separation between the construction and representation of an</a:t>
            </a:r>
            <a:r>
              <a:rPr lang="en-US" dirty="0">
                <a:sym typeface="+mn-ea"/>
              </a:rPr>
              <a:t> </a:t>
            </a:r>
            <a:r>
              <a:rPr lang="en-US" b="1" dirty="0" smtClean="0">
                <a:sym typeface="+mn-ea"/>
              </a:rPr>
              <a:t>object</a:t>
            </a:r>
            <a:endParaRPr lang="en-US" b="1" dirty="0">
              <a:sym typeface="+mn-ea"/>
            </a:endParaRPr>
          </a:p>
          <a:p>
            <a:pPr marL="0" lvl="1"/>
            <a:endParaRPr lang="en-US" b="1" dirty="0">
              <a:sym typeface="+mn-ea"/>
            </a:endParaRPr>
          </a:p>
          <a:p>
            <a:pPr marL="0" lvl="1"/>
            <a:r>
              <a:rPr lang="en-US" b="1" dirty="0">
                <a:sym typeface="+mn-ea"/>
              </a:rPr>
              <a:t>5.Builder Design Pattern supports to change the internal representation of _________.</a:t>
            </a:r>
            <a:endParaRPr lang="en-US" b="1" dirty="0">
              <a:sym typeface="+mn-ea"/>
            </a:endParaRPr>
          </a:p>
          <a:p>
            <a:pPr marL="0" lvl="1"/>
            <a:r>
              <a:rPr lang="en-US" b="1" dirty="0">
                <a:sym typeface="+mn-ea"/>
              </a:rPr>
              <a:t>	-&gt;Object</a:t>
            </a:r>
            <a:endParaRPr lang="en-US" b="1" dirty="0"/>
          </a:p>
          <a:p>
            <a:pPr marL="0" lvl="1"/>
            <a:endParaRPr lang="en-US" b="1" dirty="0"/>
          </a:p>
          <a:p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29310" y="2590800"/>
            <a:ext cx="66630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8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95605" y="692785"/>
            <a:ext cx="5673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sz="2400"/>
              <a:t>What is Builder Design Pattern</a:t>
            </a:r>
            <a:r>
              <a:rPr lang="en-US" sz="2400" b="1">
                <a:sym typeface="+mn-ea"/>
              </a:rPr>
              <a:t>?</a:t>
            </a:r>
            <a:endParaRPr 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705485" y="1203960"/>
            <a:ext cx="7228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Builder pattern was introduced to solve some of the problems  when the Object contains a lot of attributes.</a:t>
            </a:r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1578610" y="1828800"/>
          <a:ext cx="4297045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707380" imgH="3429000" progId="PBrush">
                  <p:embed/>
                </p:oleObj>
              </mc:Choice>
              <mc:Fallback>
                <p:oleObj name="" r:id="rId1" imgW="5707380" imgH="3429000" progId="PBrush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8610" y="1828800"/>
                        <a:ext cx="4297045" cy="2263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1371600" y="4114800"/>
          <a:ext cx="4504055" cy="258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951220" imgH="3543300" progId="PBrush">
                  <p:embed/>
                </p:oleObj>
              </mc:Choice>
              <mc:Fallback>
                <p:oleObj name="" r:id="rId3" imgW="5951220" imgH="3543300" progId="PBrush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4114800"/>
                        <a:ext cx="4504055" cy="25819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/>
          <p:nvPr/>
        </p:nvGraphicFramePr>
        <p:xfrm>
          <a:off x="1619885" y="764540"/>
          <a:ext cx="4438650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434840" imgH="2750820" progId="PBrush">
                  <p:embed/>
                </p:oleObj>
              </mc:Choice>
              <mc:Fallback>
                <p:oleObj name="" r:id="rId1" imgW="4434840" imgH="2750820" progId="PBrush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885" y="764540"/>
                        <a:ext cx="4438650" cy="2752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990600" y="3505200"/>
          <a:ext cx="5803265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5798820" imgH="2880360" progId="PBrush">
                  <p:embed/>
                </p:oleObj>
              </mc:Choice>
              <mc:Fallback>
                <p:oleObj name="" r:id="rId3" imgW="5798820" imgH="2880360" progId="PBrush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3505200"/>
                        <a:ext cx="5803265" cy="2882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Showcard Gothic" panose="04020904020102020604" pitchFamily="82" charset="0"/>
              </a:rPr>
              <a:t>BUILDER  DESIGN  PATTERN</a:t>
            </a:r>
            <a:endParaRPr lang="en-US" sz="2400" b="1" dirty="0">
              <a:solidFill>
                <a:schemeClr val="tx2"/>
              </a:solidFill>
              <a:latin typeface="Showcard Gothic" panose="04020904020102020604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914360"/>
            <a:ext cx="7848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PROBLEM:-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let’s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assume, our User object has following 5 attributes i.e. firstName, lastName, age, phone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address.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you want to make a immutable User class, then you must pass all five information as parameters to constructor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It will look like this</a:t>
            </a:r>
            <a:r>
              <a:rPr lang="en-US" dirty="0" smtClean="0"/>
              <a:t>:</a:t>
            </a:r>
            <a:endParaRPr lang="en-US" dirty="0"/>
          </a:p>
          <a:p>
            <a:pPr lvl="2" fontAlgn="base"/>
            <a:r>
              <a:rPr lang="en-US" b="1" dirty="0"/>
              <a:t>public</a:t>
            </a:r>
            <a:r>
              <a:rPr lang="en-US" sz="3200" dirty="0"/>
              <a:t> </a:t>
            </a:r>
            <a:r>
              <a:rPr lang="en-US" dirty="0"/>
              <a:t>User (String firstName, String lastName, </a:t>
            </a:r>
            <a:r>
              <a:rPr lang="en-US" dirty="0" smtClean="0"/>
              <a:t>int</a:t>
            </a:r>
            <a:r>
              <a:rPr lang="en-US" sz="3200" dirty="0" smtClean="0"/>
              <a:t> </a:t>
            </a:r>
            <a:r>
              <a:rPr lang="en-US" dirty="0"/>
              <a:t>age, String phone, String </a:t>
            </a:r>
            <a:r>
              <a:rPr lang="en-US" dirty="0" smtClean="0"/>
              <a:t>address)</a:t>
            </a:r>
            <a:endParaRPr lang="en-US" dirty="0" smtClean="0"/>
          </a:p>
          <a:p>
            <a:pPr lvl="2" fontAlgn="base"/>
            <a:r>
              <a:rPr lang="en-US" dirty="0" smtClean="0"/>
              <a:t>{</a:t>
            </a:r>
            <a:endParaRPr lang="en-US" sz="2800" dirty="0"/>
          </a:p>
          <a:p>
            <a:pPr lvl="2" fontAlgn="base"/>
            <a:r>
              <a:rPr lang="en-US" dirty="0"/>
              <a:t>    </a:t>
            </a:r>
            <a:r>
              <a:rPr lang="en-US" b="1" dirty="0"/>
              <a:t>this</a:t>
            </a:r>
            <a:r>
              <a:rPr lang="en-US" dirty="0"/>
              <a:t>.firstName = firstName;</a:t>
            </a:r>
            <a:endParaRPr lang="en-US" sz="2800" dirty="0"/>
          </a:p>
          <a:p>
            <a:pPr lvl="2" fontAlgn="base"/>
            <a:r>
              <a:rPr lang="en-US" dirty="0"/>
              <a:t>    </a:t>
            </a:r>
            <a:r>
              <a:rPr lang="en-US" b="1" dirty="0"/>
              <a:t>this</a:t>
            </a:r>
            <a:r>
              <a:rPr lang="en-US" dirty="0"/>
              <a:t>.lastName = lastName;</a:t>
            </a:r>
            <a:endParaRPr lang="en-US" sz="2800" dirty="0"/>
          </a:p>
          <a:p>
            <a:pPr lvl="2" fontAlgn="base"/>
            <a:r>
              <a:rPr lang="en-US" dirty="0"/>
              <a:t>    </a:t>
            </a:r>
            <a:r>
              <a:rPr lang="en-US" b="1" dirty="0"/>
              <a:t>this</a:t>
            </a:r>
            <a:r>
              <a:rPr lang="en-US" dirty="0"/>
              <a:t>.age = age;</a:t>
            </a:r>
            <a:endParaRPr lang="en-US" sz="2800" dirty="0"/>
          </a:p>
          <a:p>
            <a:pPr lvl="2" fontAlgn="base"/>
            <a:r>
              <a:rPr lang="en-US" dirty="0"/>
              <a:t>    </a:t>
            </a:r>
            <a:r>
              <a:rPr lang="en-US" b="1" dirty="0"/>
              <a:t>this</a:t>
            </a:r>
            <a:r>
              <a:rPr lang="en-US" dirty="0"/>
              <a:t>.phone = phone;</a:t>
            </a:r>
            <a:endParaRPr lang="en-US" sz="2800" dirty="0"/>
          </a:p>
          <a:p>
            <a:pPr lvl="2" fontAlgn="base"/>
            <a:r>
              <a:rPr lang="en-US" dirty="0"/>
              <a:t>    </a:t>
            </a:r>
            <a:r>
              <a:rPr lang="en-US" b="1" dirty="0"/>
              <a:t>this</a:t>
            </a:r>
            <a:r>
              <a:rPr lang="en-US" dirty="0"/>
              <a:t>.address = address;</a:t>
            </a:r>
            <a:endParaRPr lang="en-US" sz="2800" dirty="0"/>
          </a:p>
          <a:p>
            <a:r>
              <a:rPr lang="en-US" dirty="0" smtClean="0"/>
              <a:t>               }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Showcard Gothic" panose="04020904020102020604" pitchFamily="82" charset="0"/>
              </a:rPr>
              <a:t>BUILDER  DESIGN  PATTERN</a:t>
            </a:r>
            <a:endParaRPr lang="en-US" sz="2400" b="1" dirty="0">
              <a:solidFill>
                <a:schemeClr val="tx2"/>
              </a:solidFill>
              <a:latin typeface="Showcard Gothic" panose="04020904020102020604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7772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Now what if only firstName and lastName are </a:t>
            </a:r>
            <a:r>
              <a:rPr lang="en-US" b="1" dirty="0"/>
              <a:t>mandatory</a:t>
            </a:r>
            <a:r>
              <a:rPr lang="en-US" dirty="0"/>
              <a:t> and rest 3 fields are optional. Problem </a:t>
            </a:r>
            <a:r>
              <a:rPr lang="en-US" dirty="0" smtClean="0"/>
              <a:t>!!  </a:t>
            </a:r>
            <a:r>
              <a:rPr lang="en-US" dirty="0"/>
              <a:t>We need more constructors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2" fontAlgn="base"/>
            <a:r>
              <a:rPr lang="en-US" b="1" dirty="0" smtClean="0"/>
              <a:t>public</a:t>
            </a:r>
            <a:r>
              <a:rPr lang="en-US" sz="3200" dirty="0" smtClean="0"/>
              <a:t> </a:t>
            </a:r>
            <a:r>
              <a:rPr lang="en-US" dirty="0" smtClean="0"/>
              <a:t>User (String firstName, String lastName, </a:t>
            </a:r>
            <a:r>
              <a:rPr lang="en-US" b="1" dirty="0" smtClean="0"/>
              <a:t>int</a:t>
            </a:r>
            <a:r>
              <a:rPr lang="en-US" sz="3200" dirty="0" smtClean="0"/>
              <a:t> </a:t>
            </a:r>
            <a:r>
              <a:rPr lang="en-US" dirty="0" smtClean="0"/>
              <a:t>age, String phone){ ... }</a:t>
            </a:r>
            <a:endParaRPr lang="en-US" sz="2800" dirty="0" smtClean="0"/>
          </a:p>
          <a:p>
            <a:pPr lvl="2" fontAlgn="base"/>
            <a:r>
              <a:rPr lang="en-US" b="1" dirty="0" smtClean="0"/>
              <a:t>public</a:t>
            </a:r>
            <a:r>
              <a:rPr lang="en-US" sz="3200" dirty="0" smtClean="0"/>
              <a:t> </a:t>
            </a:r>
            <a:r>
              <a:rPr lang="en-US" dirty="0" smtClean="0"/>
              <a:t>User (String firstName, String lastName, String phone, String address){ ...  }</a:t>
            </a:r>
            <a:endParaRPr lang="en-US" sz="2800" dirty="0" smtClean="0"/>
          </a:p>
          <a:p>
            <a:pPr lvl="2" fontAlgn="base"/>
            <a:r>
              <a:rPr lang="en-US" b="1" dirty="0" smtClean="0"/>
              <a:t>public</a:t>
            </a:r>
            <a:r>
              <a:rPr lang="en-US" sz="3200" dirty="0" smtClean="0"/>
              <a:t> </a:t>
            </a:r>
            <a:r>
              <a:rPr lang="en-US" dirty="0" smtClean="0"/>
              <a:t>User (String firstName, String lastName, </a:t>
            </a:r>
            <a:r>
              <a:rPr lang="en-US" b="1" dirty="0" smtClean="0"/>
              <a:t>int</a:t>
            </a:r>
            <a:r>
              <a:rPr lang="en-US" sz="3200" dirty="0" smtClean="0"/>
              <a:t> </a:t>
            </a:r>
            <a:r>
              <a:rPr lang="en-US" dirty="0" smtClean="0"/>
              <a:t>age){ ...   }</a:t>
            </a:r>
            <a:endParaRPr lang="en-US" sz="2800" dirty="0" smtClean="0"/>
          </a:p>
          <a:p>
            <a:pPr lvl="2"/>
            <a:r>
              <a:rPr lang="en-US" b="1" dirty="0" smtClean="0"/>
              <a:t>public</a:t>
            </a:r>
            <a:r>
              <a:rPr lang="en-US" sz="3200" dirty="0" smtClean="0"/>
              <a:t> </a:t>
            </a:r>
            <a:r>
              <a:rPr lang="en-US" dirty="0" smtClean="0"/>
              <a:t>User (String firstName, String lastName){ ...    }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will need some more like above. Still can manage? Now let’s introduce our sixth attribute i.e. salary. Now it is problem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Here, builder pattern will help you to consume additional attributes while retaining the immutability of Use class.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Showcard Gothic" panose="04020904020102020604" pitchFamily="82" charset="0"/>
              </a:rPr>
              <a:t>BUILDER  DESIGN  PATTERN</a:t>
            </a:r>
            <a:endParaRPr lang="en-US" sz="2400" b="1" dirty="0">
              <a:solidFill>
                <a:schemeClr val="tx2"/>
              </a:solidFill>
              <a:latin typeface="Showcard Gothic" panose="04020904020102020604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66800"/>
            <a:ext cx="76200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INTENT:-</a:t>
            </a:r>
            <a:endParaRPr lang="en-US" b="1" dirty="0" smtClean="0"/>
          </a:p>
          <a:p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Separate the construction of a complex object from its representation so that the same construction process can create different </a:t>
            </a:r>
            <a:r>
              <a:rPr lang="en-US" dirty="0" smtClean="0"/>
              <a:t>representation.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APPLICABILITY:-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Use </a:t>
            </a:r>
            <a:r>
              <a:rPr lang="en-US" dirty="0"/>
              <a:t>the Builder pattern when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 The construction process must allow different representations for the object that is constructed.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Showcard Gothic" panose="04020904020102020604" pitchFamily="82" charset="0"/>
              </a:rPr>
              <a:t>BUILDER  DESIGN  PATTERN</a:t>
            </a:r>
            <a:endParaRPr lang="en-US" sz="2400" b="1" dirty="0">
              <a:solidFill>
                <a:schemeClr val="tx2"/>
              </a:solidFill>
              <a:latin typeface="Showcard Gothic" panose="04020904020102020604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1430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STRUCTURE:-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85800" y="2286000"/>
            <a:ext cx="6367145" cy="2775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06220"/>
            <a:ext cx="7162800" cy="3555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Showcard Gothic" panose="04020904020102020604" pitchFamily="82" charset="0"/>
              </a:rPr>
              <a:t>BUILDER  DESIGN  PATTERN</a:t>
            </a:r>
            <a:endParaRPr lang="en-US" sz="2400" b="1" dirty="0">
              <a:solidFill>
                <a:schemeClr val="tx2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90600"/>
            <a:ext cx="7543800" cy="530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PARTICIPANTS:-</a:t>
            </a:r>
            <a:endParaRPr lang="en-US" b="1" dirty="0" smtClean="0"/>
          </a:p>
          <a:p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Builder</a:t>
            </a:r>
            <a:r>
              <a:rPr lang="en-US" dirty="0"/>
              <a:t> </a:t>
            </a:r>
            <a:endParaRPr lang="en-US" sz="11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specifies an abstract interface for creating parts of a Product object.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ConcreteBuilder</a:t>
            </a:r>
            <a:r>
              <a:rPr lang="en-US" dirty="0"/>
              <a:t> </a:t>
            </a:r>
            <a:endParaRPr lang="en-US" sz="11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constructs and assembles parts of the product by implementing the Builder interface.</a:t>
            </a:r>
            <a:endParaRPr lang="en-US" sz="11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defines and keeps track of the representation it creates.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Director</a:t>
            </a:r>
            <a:r>
              <a:rPr lang="en-US" dirty="0"/>
              <a:t> </a:t>
            </a:r>
            <a:endParaRPr lang="en-US" sz="11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constructs an object using the Builder interface.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Product</a:t>
            </a:r>
            <a:r>
              <a:rPr lang="en-US" dirty="0"/>
              <a:t> </a:t>
            </a:r>
            <a:endParaRPr lang="en-US" sz="11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product class defines the complex object that is to be generated by the builder pattern.</a:t>
            </a:r>
            <a:endParaRPr lang="en-US" sz="1100" dirty="0"/>
          </a:p>
          <a:p>
            <a:pPr fontAlgn="base"/>
            <a:r>
              <a:rPr lang="en-US" dirty="0"/>
              <a:t> 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33400" y="685800"/>
            <a:ext cx="22307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sym typeface="+mn-ea"/>
              </a:rPr>
              <a:t>CLASS DIAGRAM:-</a:t>
            </a:r>
            <a:endParaRPr lang="en-US"/>
          </a:p>
        </p:txBody>
      </p:sp>
      <p:graphicFrame>
        <p:nvGraphicFramePr>
          <p:cNvPr id="3" name="Object 2"/>
          <p:cNvGraphicFramePr/>
          <p:nvPr/>
        </p:nvGraphicFramePr>
        <p:xfrm>
          <a:off x="304800" y="1445895"/>
          <a:ext cx="7000875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6995160" imgH="3962400" progId="PBrush">
                  <p:embed/>
                </p:oleObj>
              </mc:Choice>
              <mc:Fallback>
                <p:oleObj name="" r:id="rId1" imgW="6995160" imgH="3962400" progId="PBrush">
                  <p:embed/>
                  <p:pic>
                    <p:nvPicPr>
                      <p:cNvPr id="0" name="Picture 3072" descr="image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1445895"/>
                        <a:ext cx="7000875" cy="3965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5580380" y="4293235"/>
            <a:ext cx="102870" cy="128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595620" y="4364990"/>
            <a:ext cx="56515" cy="120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1681055706_1_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874296"/>
      </a:accent2>
      <a:accent3>
        <a:srgbClr val="DE6C36"/>
      </a:accent3>
      <a:accent4>
        <a:srgbClr val="F9B639"/>
      </a:accent4>
      <a:accent5>
        <a:srgbClr val="CF6DA4"/>
      </a:accent5>
      <a:accent6>
        <a:srgbClr val="FCE1AF"/>
      </a:accent6>
      <a:hlink>
        <a:srgbClr val="CE95AF"/>
      </a:hlink>
      <a:folHlink>
        <a:srgbClr val="D490C5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3538</Words>
  <Application>WPS Presentation</Application>
  <PresentationFormat>On-screen Show (4:3)</PresentationFormat>
  <Paragraphs>157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Wingdings 2</vt:lpstr>
      <vt:lpstr>Wide Latin</vt:lpstr>
      <vt:lpstr>Arial Unicode MS</vt:lpstr>
      <vt:lpstr>Wingdings</vt:lpstr>
      <vt:lpstr>Showcard Gothic</vt:lpstr>
      <vt:lpstr>Constantia</vt:lpstr>
      <vt:lpstr>Microsoft YaHei</vt:lpstr>
      <vt:lpstr>Calibri</vt:lpstr>
      <vt:lpstr>Flow</vt:lpstr>
      <vt:lpstr>PBrush</vt:lpstr>
      <vt:lpstr>PBrush</vt:lpstr>
      <vt:lpstr>PBrush</vt:lpstr>
      <vt:lpstr>PBrush</vt:lpstr>
      <vt:lpstr>PBrush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 ahir</dc:creator>
  <cp:lastModifiedBy>PATEL</cp:lastModifiedBy>
  <cp:revision>56</cp:revision>
  <dcterms:created xsi:type="dcterms:W3CDTF">2021-01-25T16:10:00Z</dcterms:created>
  <dcterms:modified xsi:type="dcterms:W3CDTF">2021-02-09T05:55:08Z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