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3" r:id="rId9"/>
    <p:sldId id="269" r:id="rId10"/>
    <p:sldId id="264" r:id="rId11"/>
    <p:sldId id="265" r:id="rId12"/>
    <p:sldId id="267" r:id="rId13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47FDD-C67F-C44D-BD7B-F7CA358AA2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955D9-6024-A24F-B274-14D49A2D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1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0AB2A4-255B-4250-8D11-BA8159BBB5F9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6661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9C6F9D-552A-4CEB-8622-2C198B66D597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1CB08F4-218C-45DC-8D1E-610F6C94DDF0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16BE5A3-1142-4083-ACD9-45DD2BA8DEEE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11</a:t>
            </a:fld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19C7954-769E-4639-AC41-93BBC42FF660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856CDF8-4559-4DA8-9AA6-1517BAA05857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238EE7D-1A8F-4265-B506-7A9723AD9BAB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9E8A3F8-9DEF-46BA-BDA0-871B4E616E21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94BA0A5-F088-4112-96AE-CEB075F60E18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94BA0A5-F088-4112-96AE-CEB075F60E18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E6B84B1-50C1-47F5-9483-D4D4BF0041C5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95BE3C7-DBDB-4008-B0A9-9E3AD5DB3A22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95BE3C7-DBDB-4008-B0A9-9E3AD5DB3A22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9</a:t>
            </a:fld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02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0600" cy="68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0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7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1560" cy="363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A1426CD-E1EA-4185-903A-67C24941E0C3}" type="datetime1">
              <a:rPr lang="en-US" smtClean="0"/>
              <a:t>12/27/2020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1560" cy="363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BAD2F09-2E2D-4270-9027-8ED76470F0A5}" type="slidenum">
              <a:rPr lang="en-IN" sz="1200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en/stick-man-boy-guy-male-figure-35185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685800" y="1087928"/>
            <a:ext cx="7772040" cy="1352781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  <a:ea typeface="DejaVu Sans"/>
              </a:rPr>
              <a:t>Project Phase-I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malicious URLs using Machine Learning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320247" y="3429000"/>
            <a:ext cx="6400440" cy="1752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dirty="0">
                <a:solidFill>
                  <a:srgbClr val="8B8B8B"/>
                </a:solidFill>
                <a:latin typeface="Calibri"/>
                <a:ea typeface="DejaVu Sans"/>
              </a:rPr>
              <a:t>Project team members:</a:t>
            </a:r>
          </a:p>
          <a:p>
            <a:pPr algn="ctr">
              <a:lnSpc>
                <a:spcPct val="100000"/>
              </a:lnSpc>
            </a:pPr>
            <a:r>
              <a:rPr lang="en-IN" sz="2800" dirty="0">
                <a:solidFill>
                  <a:srgbClr val="8B8B8B"/>
                </a:solidFill>
                <a:latin typeface="Calibri"/>
              </a:rPr>
              <a:t>Ankita Aditya     1PE17CS023</a:t>
            </a:r>
          </a:p>
          <a:p>
            <a:pPr algn="ctr">
              <a:lnSpc>
                <a:spcPct val="100000"/>
              </a:lnSpc>
            </a:pPr>
            <a:r>
              <a:rPr lang="en-IN" sz="2800" dirty="0">
                <a:solidFill>
                  <a:srgbClr val="8B8B8B"/>
                </a:solidFill>
                <a:latin typeface="Calibri"/>
              </a:rPr>
              <a:t>Atul K Uchil        1PE17CS029</a:t>
            </a:r>
          </a:p>
          <a:p>
            <a:pPr algn="ctr">
              <a:lnSpc>
                <a:spcPct val="100000"/>
              </a:lnSpc>
            </a:pPr>
            <a:r>
              <a:rPr lang="en-IN" sz="2800" dirty="0">
                <a:solidFill>
                  <a:srgbClr val="8B8B8B"/>
                </a:solidFill>
                <a:latin typeface="Calibri"/>
              </a:rPr>
              <a:t>Mitali Singh        1PE17CS182</a:t>
            </a:r>
          </a:p>
          <a:p>
            <a:pPr algn="ctr">
              <a:lnSpc>
                <a:spcPct val="100000"/>
              </a:lnSpc>
            </a:pPr>
            <a:r>
              <a:rPr lang="en-IN" sz="2800" dirty="0">
                <a:solidFill>
                  <a:srgbClr val="8B8B8B"/>
                </a:solidFill>
                <a:latin typeface="Calibri"/>
              </a:rPr>
              <a:t>Prescilla Angel   1PE18CS419</a:t>
            </a:r>
            <a:endParaRPr sz="28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46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7D02EE5A-A767-443F-82A3-C315F29BF791}" type="slidenum">
              <a:rPr lang="en-IN" sz="1400" b="1">
                <a:solidFill>
                  <a:srgbClr val="002060"/>
                </a:solidFill>
                <a:latin typeface="Times New Roman"/>
                <a:ea typeface="DejaVu Sans"/>
              </a:rPr>
              <a:t>1</a:t>
            </a:fld>
            <a:endParaRPr/>
          </a:p>
        </p:txBody>
      </p:sp>
      <p:sp>
        <p:nvSpPr>
          <p:cNvPr id="49" name="TextShape 5"/>
          <p:cNvSpPr txBox="1"/>
          <p:nvPr/>
        </p:nvSpPr>
        <p:spPr>
          <a:xfrm>
            <a:off x="3196100" y="6356520"/>
            <a:ext cx="2893680" cy="363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dirty="0">
                <a:solidFill>
                  <a:srgbClr val="8B8B8B"/>
                </a:solidFill>
                <a:latin typeface="Calibri"/>
                <a:ea typeface="DejaVu Sans"/>
              </a:rPr>
              <a:t>  Guide: Prof Sudeepa Roy Dey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0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0"/>
            <a:ext cx="914040" cy="99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ED6BB619-14F8-40E4-B03C-3EE8AFE822A1}" type="slidenum">
              <a:rPr lang="en-IN" sz="1400" b="1">
                <a:solidFill>
                  <a:srgbClr val="002060"/>
                </a:solidFill>
                <a:latin typeface="Times New Roman"/>
                <a:ea typeface="DejaVu Sans"/>
              </a:rPr>
              <a:t>10</a:t>
            </a:fld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326571" y="1066680"/>
            <a:ext cx="8492309" cy="54104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IN" sz="2000" u="sng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development environment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lang="en-US" dirty="0"/>
          </a:p>
          <a:p>
            <a:pPr marL="285750" indent="-285750">
              <a:lnSpc>
                <a:spcPct val="93000"/>
              </a:lnSpc>
              <a:buFont typeface="Arial" pitchFamily="34" charset="0"/>
              <a:buChar char="•"/>
            </a:pPr>
            <a:r>
              <a:rPr lang="en-US" dirty="0"/>
              <a:t>Hardware Requirements</a:t>
            </a:r>
          </a:p>
          <a:p>
            <a:pPr marL="742950" lvl="1" indent="-285750">
              <a:lnSpc>
                <a:spcPct val="93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  Any suitable computer </a:t>
            </a:r>
          </a:p>
          <a:p>
            <a:pPr lvl="1">
              <a:lnSpc>
                <a:spcPct val="93000"/>
              </a:lnSpc>
            </a:pPr>
            <a:r>
              <a:rPr lang="en-US" sz="1600" dirty="0"/>
              <a:t>        with internet connection.</a:t>
            </a:r>
          </a:p>
          <a:p>
            <a:pPr marL="742950" lvl="1" indent="-285750">
              <a:lnSpc>
                <a:spcPct val="93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  Processor – Intel i3 or higher</a:t>
            </a:r>
          </a:p>
          <a:p>
            <a:pPr marL="742950" lvl="1" indent="-285750">
              <a:lnSpc>
                <a:spcPct val="93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  Hard disk – 256 GB or higher</a:t>
            </a:r>
          </a:p>
          <a:p>
            <a:pPr marL="742950" lvl="1" indent="-285750">
              <a:lnSpc>
                <a:spcPct val="93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  Dedicated RAM – minimum 4GB</a:t>
            </a:r>
          </a:p>
          <a:p>
            <a:pPr lvl="1">
              <a:lnSpc>
                <a:spcPct val="93000"/>
              </a:lnSpc>
            </a:pPr>
            <a:endParaRPr lang="en-US" sz="1600" dirty="0"/>
          </a:p>
          <a:p>
            <a:pPr marL="285750" indent="-285750">
              <a:lnSpc>
                <a:spcPct val="93000"/>
              </a:lnSpc>
              <a:buFont typeface="Arial" pitchFamily="34" charset="0"/>
              <a:buChar char="•"/>
            </a:pPr>
            <a:r>
              <a:rPr lang="en-US" dirty="0"/>
              <a:t>Software Requirements</a:t>
            </a:r>
          </a:p>
          <a:p>
            <a:pPr marL="742950" lvl="1" indent="-285750">
              <a:lnSpc>
                <a:spcPct val="93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   OS – Windows, Linux, iOS</a:t>
            </a:r>
          </a:p>
          <a:p>
            <a:pPr marL="742950" lvl="1" indent="-285750">
              <a:lnSpc>
                <a:spcPct val="93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   Browser – Chrome</a:t>
            </a:r>
          </a:p>
          <a:p>
            <a:pPr marL="742950" lvl="1" indent="-285750">
              <a:lnSpc>
                <a:spcPct val="93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   Programming Language – Python</a:t>
            </a:r>
          </a:p>
          <a:p>
            <a:pPr marL="742950" lvl="1" indent="-285750">
              <a:lnSpc>
                <a:spcPct val="93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   Python IDE – Jupyter, PyCharm</a:t>
            </a:r>
          </a:p>
          <a:p>
            <a:pPr>
              <a:lnSpc>
                <a:spcPct val="93000"/>
              </a:lnSpc>
            </a:pPr>
            <a:endParaRPr lang="en-US" dirty="0"/>
          </a:p>
          <a:p>
            <a:pPr marL="285750" indent="-285750">
              <a:lnSpc>
                <a:spcPct val="93000"/>
              </a:lnSpc>
              <a:buFont typeface="Arial" pitchFamily="34" charset="0"/>
              <a:buChar char="•"/>
            </a:pPr>
            <a:r>
              <a:rPr lang="en-US" dirty="0"/>
              <a:t>Dataset:	</a:t>
            </a:r>
            <a:r>
              <a:rPr lang="en-US" sz="1600" dirty="0"/>
              <a:t>		</a:t>
            </a:r>
          </a:p>
          <a:p>
            <a:pPr marL="742950" lvl="1" indent="-285750">
              <a:lnSpc>
                <a:spcPct val="93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	Data columns: 3</a:t>
            </a:r>
          </a:p>
          <a:p>
            <a:pPr marL="742950" lvl="1" indent="-285750">
              <a:lnSpc>
                <a:spcPct val="93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	url: 450176</a:t>
            </a:r>
          </a:p>
          <a:p>
            <a:pPr marL="742950" lvl="1" indent="-285750">
              <a:lnSpc>
                <a:spcPct val="93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  label: 450176</a:t>
            </a:r>
          </a:p>
          <a:p>
            <a:pPr marL="742950" lvl="1" indent="-285750">
              <a:lnSpc>
                <a:spcPct val="93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  result: 450176</a:t>
            </a:r>
          </a:p>
          <a:p>
            <a:pPr marL="742950" lvl="1" indent="-285750">
              <a:lnSpc>
                <a:spcPct val="93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  data types: int64(1), object(2)</a:t>
            </a:r>
          </a:p>
          <a:p>
            <a:pPr marL="742950" lvl="1" indent="-285750">
              <a:lnSpc>
                <a:spcPct val="93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  Benign URLs: 345738</a:t>
            </a:r>
          </a:p>
          <a:p>
            <a:pPr marL="742950" lvl="1" indent="-285750">
              <a:lnSpc>
                <a:spcPct val="93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  Malicious URLs: 104438</a:t>
            </a:r>
            <a:endParaRPr sz="1600"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</p:txBody>
      </p:sp>
      <p:sp>
        <p:nvSpPr>
          <p:cNvPr id="104" name="TextShape 4"/>
          <p:cNvSpPr txBox="1"/>
          <p:nvPr/>
        </p:nvSpPr>
        <p:spPr>
          <a:xfrm>
            <a:off x="3124080" y="6356520"/>
            <a:ext cx="2893680" cy="363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dirty="0">
                <a:solidFill>
                  <a:srgbClr val="8B8B8B"/>
                </a:solidFill>
                <a:latin typeface="Calibri"/>
                <a:ea typeface="DejaVu Sans"/>
              </a:rPr>
              <a:t>Guide: Prof Sudeepa Roy Dey</a:t>
            </a:r>
            <a:endParaRPr dirty="0"/>
          </a:p>
        </p:txBody>
      </p:sp>
      <p:sp>
        <p:nvSpPr>
          <p:cNvPr id="105" name="CustomShape 5"/>
          <p:cNvSpPr/>
          <p:nvPr/>
        </p:nvSpPr>
        <p:spPr>
          <a:xfrm>
            <a:off x="1142640" y="380880"/>
            <a:ext cx="60202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Analysis of malicious URLs using Machine Learning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dirty="0"/>
          </a:p>
        </p:txBody>
      </p:sp>
      <p:pic>
        <p:nvPicPr>
          <p:cNvPr id="106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0"/>
            <a:ext cx="914040" cy="990360"/>
          </a:xfrm>
          <a:prstGeom prst="rect">
            <a:avLst/>
          </a:prstGeom>
          <a:ln w="9360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E5050D-E3C6-48C9-8F0B-91130338E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920" y="1675489"/>
            <a:ext cx="4160640" cy="1833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7D9169-C352-470B-852E-B671D4140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20" y="4095942"/>
            <a:ext cx="4160640" cy="17530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ACC4BD-6EE7-4DED-8781-A4D4738C8AE4}"/>
              </a:ext>
            </a:extLst>
          </p:cNvPr>
          <p:cNvSpPr txBox="1"/>
          <p:nvPr/>
        </p:nvSpPr>
        <p:spPr>
          <a:xfrm>
            <a:off x="5765725" y="3499338"/>
            <a:ext cx="1771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Head of dataset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E7478-A448-4A98-8E3E-47D3E2052792}"/>
              </a:ext>
            </a:extLst>
          </p:cNvPr>
          <p:cNvSpPr txBox="1"/>
          <p:nvPr/>
        </p:nvSpPr>
        <p:spPr>
          <a:xfrm>
            <a:off x="5877002" y="5824499"/>
            <a:ext cx="154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Tail of dataset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2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2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FD6FF729-2104-4896-96EC-85D2E4B6DAD4}" type="slidenum">
              <a:rPr lang="en-IN" sz="1400" b="1">
                <a:solidFill>
                  <a:srgbClr val="002060"/>
                </a:solidFill>
                <a:latin typeface="Times New Roman"/>
                <a:ea typeface="DejaVu Sans"/>
              </a:rPr>
              <a:t>11</a:t>
            </a:fld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65760" y="1066680"/>
            <a:ext cx="8463280" cy="5211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IN" sz="2000" u="sng" dirty="0">
                <a:solidFill>
                  <a:srgbClr val="000000"/>
                </a:solidFill>
                <a:latin typeface="Arial"/>
                <a:ea typeface="DejaVu Sans"/>
              </a:rPr>
              <a:t>Implementation approach</a:t>
            </a:r>
          </a:p>
          <a:p>
            <a:pPr>
              <a:lnSpc>
                <a:spcPct val="93000"/>
              </a:lnSpc>
            </a:pPr>
            <a:endParaRPr lang="en-IN" sz="2000" u="sng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93000"/>
              </a:lnSpc>
              <a:buFont typeface="Arial" panose="020B0604020202020204" pitchFamily="34" charset="0"/>
              <a:buChar char="•"/>
            </a:pPr>
            <a:r>
              <a:rPr lang="en-IN" dirty="0"/>
              <a:t>We are following </a:t>
            </a:r>
            <a:r>
              <a:rPr lang="en-IN" b="1" dirty="0"/>
              <a:t>waterfall model approach </a:t>
            </a:r>
            <a:r>
              <a:rPr lang="en-IN" dirty="0"/>
              <a:t>which involves breakdown of project activities into linear phases.</a:t>
            </a: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</p:txBody>
      </p:sp>
      <p:sp>
        <p:nvSpPr>
          <p:cNvPr id="111" name="TextShape 4"/>
          <p:cNvSpPr txBox="1"/>
          <p:nvPr/>
        </p:nvSpPr>
        <p:spPr>
          <a:xfrm>
            <a:off x="3124080" y="6356520"/>
            <a:ext cx="2893680" cy="363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dirty="0">
                <a:solidFill>
                  <a:srgbClr val="8B8B8B"/>
                </a:solidFill>
                <a:latin typeface="Calibri"/>
                <a:ea typeface="DejaVu Sans"/>
              </a:rPr>
              <a:t>Guide: Prof Sudeepa Roy Dey</a:t>
            </a:r>
            <a:endParaRPr dirty="0"/>
          </a:p>
        </p:txBody>
      </p:sp>
      <p:sp>
        <p:nvSpPr>
          <p:cNvPr id="112" name="CustomShape 5"/>
          <p:cNvSpPr/>
          <p:nvPr/>
        </p:nvSpPr>
        <p:spPr>
          <a:xfrm>
            <a:off x="1142640" y="304920"/>
            <a:ext cx="60202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Analysis of malicious URLs using Machine Learning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dirty="0"/>
          </a:p>
        </p:txBody>
      </p:sp>
      <p:pic>
        <p:nvPicPr>
          <p:cNvPr id="113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0"/>
            <a:ext cx="914040" cy="990360"/>
          </a:xfrm>
          <a:prstGeom prst="rect">
            <a:avLst/>
          </a:prstGeom>
          <a:ln w="9360">
            <a:noFill/>
          </a:ln>
        </p:spPr>
      </p:pic>
      <p:pic>
        <p:nvPicPr>
          <p:cNvPr id="2054" name="Picture 6" descr="Waterfall Methodology in Software Development">
            <a:extLst>
              <a:ext uri="{FF2B5EF4-FFF2-40B4-BE49-F238E27FC236}">
                <a16:creationId xmlns:a16="http://schemas.microsoft.com/office/drawing/2014/main" id="{A2020C1F-8B47-43F5-918E-4647A26AD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60" y="2236998"/>
            <a:ext cx="8228880" cy="41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EBBFE5-4635-4640-9B2D-8492356C2066}"/>
              </a:ext>
            </a:extLst>
          </p:cNvPr>
          <p:cNvSpPr txBox="1"/>
          <p:nvPr/>
        </p:nvSpPr>
        <p:spPr>
          <a:xfrm>
            <a:off x="2103120" y="2318442"/>
            <a:ext cx="34848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Model the needs and functionalities of software product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AB66E8-D021-40BD-842C-33F1AB37D4BF}"/>
              </a:ext>
            </a:extLst>
          </p:cNvPr>
          <p:cNvSpPr txBox="1"/>
          <p:nvPr/>
        </p:nvSpPr>
        <p:spPr>
          <a:xfrm>
            <a:off x="3375980" y="3142332"/>
            <a:ext cx="55243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-Design architecture        -Use case diagram</a:t>
            </a:r>
          </a:p>
          <a:p>
            <a:r>
              <a:rPr lang="en-IN" sz="1400" dirty="0"/>
              <a:t>-Sequence diagram         -State transition diagram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7145A-BA34-4515-9F2D-56FB329441DA}"/>
              </a:ext>
            </a:extLst>
          </p:cNvPr>
          <p:cNvSpPr txBox="1"/>
          <p:nvPr/>
        </p:nvSpPr>
        <p:spPr>
          <a:xfrm>
            <a:off x="4597400" y="3971654"/>
            <a:ext cx="423164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-Code the application</a:t>
            </a:r>
          </a:p>
          <a:p>
            <a:r>
              <a:rPr lang="en-IN" sz="1400" dirty="0"/>
              <a:t>-Pre-processing data</a:t>
            </a:r>
          </a:p>
          <a:p>
            <a:r>
              <a:rPr lang="en-IN" sz="1400" dirty="0"/>
              <a:t>-Data Storage and retrieval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31D93E-BFA0-4B91-A68C-9807C472F16E}"/>
              </a:ext>
            </a:extLst>
          </p:cNvPr>
          <p:cNvSpPr txBox="1"/>
          <p:nvPr/>
        </p:nvSpPr>
        <p:spPr>
          <a:xfrm>
            <a:off x="5852280" y="4835870"/>
            <a:ext cx="2621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-Testing</a:t>
            </a:r>
          </a:p>
          <a:p>
            <a:r>
              <a:rPr lang="en-IN" sz="1400" dirty="0"/>
              <a:t>-Debugging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B9E25-C11B-4227-9129-392D633B45CA}"/>
              </a:ext>
            </a:extLst>
          </p:cNvPr>
          <p:cNvSpPr txBox="1"/>
          <p:nvPr/>
        </p:nvSpPr>
        <p:spPr>
          <a:xfrm>
            <a:off x="7071000" y="5665192"/>
            <a:ext cx="19203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-Optimization</a:t>
            </a:r>
          </a:p>
          <a:p>
            <a:r>
              <a:rPr lang="en-IN" sz="1400" dirty="0"/>
              <a:t>-Checking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9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9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819D6728-183F-49EA-AF29-7E03CDB9C8AB}" type="slidenum">
              <a:rPr lang="en-IN" sz="1400" b="1">
                <a:solidFill>
                  <a:srgbClr val="002060"/>
                </a:solidFill>
                <a:latin typeface="Times New Roman"/>
                <a:ea typeface="DejaVu Sans"/>
              </a:rPr>
              <a:t>12</a:t>
            </a:fld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373224" y="1066680"/>
            <a:ext cx="8313216" cy="51638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IN" sz="2000" u="sng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Documentation status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is currently on process and done with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00150" lvl="2" indent="-285750">
              <a:lnSpc>
                <a:spcPct val="93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Chapter 2 : Software Requirement Specification</a:t>
            </a:r>
          </a:p>
          <a:p>
            <a:pPr marL="2114550" lvl="4" indent="-285750">
              <a:lnSpc>
                <a:spcPct val="93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Software Requirement Specification</a:t>
            </a:r>
          </a:p>
          <a:p>
            <a:pPr marL="2114550" lvl="4" indent="-285750">
              <a:lnSpc>
                <a:spcPct val="93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Operating Environment</a:t>
            </a:r>
          </a:p>
          <a:p>
            <a:pPr marL="2114550" lvl="4" indent="-285750">
              <a:lnSpc>
                <a:spcPct val="93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Functional Requirements</a:t>
            </a:r>
          </a:p>
          <a:p>
            <a:pPr marL="2114550" lvl="4" indent="-285750">
              <a:lnSpc>
                <a:spcPct val="93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Non-functional Requirements</a:t>
            </a:r>
          </a:p>
          <a:p>
            <a:pPr lvl="4">
              <a:lnSpc>
                <a:spcPct val="93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93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Chapter 3 : High Level Design</a:t>
            </a:r>
          </a:p>
          <a:p>
            <a:pPr marL="2114550" lvl="4" indent="-285750">
              <a:lnSpc>
                <a:spcPct val="93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level design</a:t>
            </a:r>
          </a:p>
          <a:p>
            <a:pPr marL="2114550" lvl="4" indent="-285750">
              <a:lnSpc>
                <a:spcPct val="93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Design considerations</a:t>
            </a:r>
          </a:p>
          <a:p>
            <a:pPr marL="2114550" lvl="4" indent="-285750">
              <a:lnSpc>
                <a:spcPct val="93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Flow Diagram</a:t>
            </a:r>
          </a:p>
          <a:p>
            <a:pPr marL="2114550" lvl="4" indent="-285750">
              <a:lnSpc>
                <a:spcPct val="93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</a:p>
          <a:p>
            <a:pPr marL="2114550" lvl="4" indent="-285750">
              <a:lnSpc>
                <a:spcPct val="93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</a:p>
          <a:p>
            <a:pPr marL="2114550" lvl="4" indent="-285750">
              <a:lnSpc>
                <a:spcPct val="93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  <a:p>
            <a:pPr marL="2114550" lvl="4" indent="-285750">
              <a:lnSpc>
                <a:spcPct val="93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State Transition Diagram</a:t>
            </a:r>
          </a:p>
          <a:p>
            <a:pPr lvl="4">
              <a:lnSpc>
                <a:spcPct val="93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</p:txBody>
      </p:sp>
      <p:sp>
        <p:nvSpPr>
          <p:cNvPr id="125" name="TextShape 4"/>
          <p:cNvSpPr txBox="1"/>
          <p:nvPr/>
        </p:nvSpPr>
        <p:spPr>
          <a:xfrm>
            <a:off x="3124080" y="6356520"/>
            <a:ext cx="2893680" cy="363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dirty="0">
                <a:solidFill>
                  <a:srgbClr val="8B8B8B"/>
                </a:solidFill>
                <a:latin typeface="Calibri"/>
                <a:ea typeface="DejaVu Sans"/>
              </a:rPr>
              <a:t>Guide: Prof Sudeepa Roy Dey</a:t>
            </a:r>
            <a:endParaRPr dirty="0"/>
          </a:p>
        </p:txBody>
      </p:sp>
      <p:sp>
        <p:nvSpPr>
          <p:cNvPr id="126" name="CustomShape 5"/>
          <p:cNvSpPr/>
          <p:nvPr/>
        </p:nvSpPr>
        <p:spPr>
          <a:xfrm>
            <a:off x="1142640" y="304920"/>
            <a:ext cx="60202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Analysis of malicious URLs using Machine Learning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dirty="0"/>
          </a:p>
        </p:txBody>
      </p:sp>
      <p:pic>
        <p:nvPicPr>
          <p:cNvPr id="127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0"/>
            <a:ext cx="914040" cy="99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3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3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4611C14-28A0-4E85-A2B1-BB1AC5147D89}" type="slidenum">
              <a:rPr lang="en-IN" sz="1400" b="1">
                <a:solidFill>
                  <a:srgbClr val="002060"/>
                </a:solidFill>
                <a:latin typeface="Times New Roman"/>
                <a:ea typeface="DejaVu Sans"/>
              </a:rPr>
              <a:t>2</a:t>
            </a:fld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406400" y="1000520"/>
            <a:ext cx="8351520" cy="52072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u="sng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Problem definition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Malicious Web Sites is a cornerstone of Internet criminal Activities. It is one of the most important issue on web. We often click on some random URLs which redirect us to a malicious websites without our concern. Many such URLs are increasing at a rapid speed day-by-day. The model that we are proposing uses lexical analysis, which parses the URL and identify whether it’s malicious or benign. We are adding a chrome extension to alert the users in real time, thereby protecting the users from these malicious URLs.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5" name="TextShape 4"/>
          <p:cNvSpPr txBox="1"/>
          <p:nvPr/>
        </p:nvSpPr>
        <p:spPr>
          <a:xfrm>
            <a:off x="3124080" y="6356520"/>
            <a:ext cx="2893680" cy="363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dirty="0">
                <a:solidFill>
                  <a:srgbClr val="8B8B8B"/>
                </a:solidFill>
                <a:latin typeface="Calibri"/>
                <a:ea typeface="DejaVu Sans"/>
              </a:rPr>
              <a:t>Guide: Prof Sudeepa Roy Dey</a:t>
            </a:r>
            <a:endParaRPr dirty="0"/>
          </a:p>
        </p:txBody>
      </p:sp>
      <p:sp>
        <p:nvSpPr>
          <p:cNvPr id="56" name="CustomShape 5"/>
          <p:cNvSpPr/>
          <p:nvPr/>
        </p:nvSpPr>
        <p:spPr>
          <a:xfrm>
            <a:off x="1142640" y="380880"/>
            <a:ext cx="60202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 of malicious URLs using Machine Learning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0"/>
            <a:ext cx="914040" cy="99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59" name="CustomShape 1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D5F6D09D-F982-487D-AE18-5AB8D04807B4}" type="slidenum">
              <a:rPr lang="en-IN" sz="1400" b="1">
                <a:solidFill>
                  <a:srgbClr val="002060"/>
                </a:solidFill>
                <a:latin typeface="Times New Roman"/>
                <a:ea typeface="DejaVu Sans"/>
              </a:rPr>
              <a:t>3</a:t>
            </a:fld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406400" y="1066680"/>
            <a:ext cx="8280039" cy="52437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IN" sz="2000" u="sng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Requirements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lang="en-IN" sz="2000" dirty="0">
              <a:solidFill>
                <a:srgbClr val="000000"/>
              </a:solidFill>
              <a:latin typeface="Arial"/>
            </a:endParaRPr>
          </a:p>
          <a:p>
            <a:r>
              <a:rPr lang="en-IN" dirty="0">
                <a:solidFill>
                  <a:srgbClr val="000000"/>
                </a:solidFill>
                <a:latin typeface="Arial"/>
              </a:rPr>
              <a:t>Functional Requirements</a:t>
            </a:r>
          </a:p>
          <a:p>
            <a:pPr marL="285750" indent="-285750">
              <a:lnSpc>
                <a:spcPct val="93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0000"/>
                </a:solidFill>
                <a:latin typeface="+mj-lt"/>
              </a:rPr>
              <a:t>Product Feature:- 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Real-time detection for safe URLs.</a:t>
            </a:r>
          </a:p>
          <a:p>
            <a:pPr marL="285750" indent="-285750">
              <a:lnSpc>
                <a:spcPct val="93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0000"/>
                </a:solidFill>
                <a:latin typeface="+mj-lt"/>
              </a:rPr>
              <a:t>User Requirements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:- Download chrome extension.</a:t>
            </a:r>
          </a:p>
          <a:p>
            <a:pPr>
              <a:lnSpc>
                <a:spcPct val="93000"/>
              </a:lnSpc>
            </a:pPr>
            <a:endParaRPr lang="en-IN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en-IN" dirty="0">
                <a:solidFill>
                  <a:srgbClr val="000000"/>
                </a:solidFill>
                <a:latin typeface="Arial"/>
              </a:rPr>
              <a:t>Non- Functional Requirements</a:t>
            </a:r>
          </a:p>
          <a:p>
            <a:pPr marL="285750" indent="-285750">
              <a:lnSpc>
                <a:spcPct val="93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0000"/>
                </a:solidFill>
                <a:latin typeface="Arial"/>
              </a:rPr>
              <a:t>Usability</a:t>
            </a:r>
            <a:r>
              <a:rPr lang="en-IN" sz="20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Degree to which a product or system can be used by specified users to achieve specified goals with effectiveness, efficiency, and satisfaction in a specified context of use.</a:t>
            </a:r>
          </a:p>
          <a:p>
            <a:pPr marL="285750" indent="-285750">
              <a:lnSpc>
                <a:spcPct val="93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Degree to which a system protects information and data, so that persons or other products or systems have the degree of data access appropriate to their types and levels of authorization.</a:t>
            </a:r>
          </a:p>
          <a:p>
            <a:pPr marL="285750" indent="-285750">
              <a:lnSpc>
                <a:spcPct val="93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/>
              <a:t>Performance relative to the amount of resources used under stated conditions.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3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Describes how likely the system is accessible for a user at a given point in time.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</p:txBody>
      </p:sp>
      <p:sp>
        <p:nvSpPr>
          <p:cNvPr id="62" name="TextShape 4"/>
          <p:cNvSpPr txBox="1"/>
          <p:nvPr/>
        </p:nvSpPr>
        <p:spPr>
          <a:xfrm>
            <a:off x="3124080" y="6356520"/>
            <a:ext cx="2893680" cy="363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dirty="0">
                <a:solidFill>
                  <a:srgbClr val="8B8B8B"/>
                </a:solidFill>
                <a:latin typeface="Calibri"/>
                <a:ea typeface="DejaVu Sans"/>
              </a:rPr>
              <a:t>Guide: Prof Sudeepa Roy Dey</a:t>
            </a:r>
            <a:endParaRPr dirty="0"/>
          </a:p>
        </p:txBody>
      </p:sp>
      <p:sp>
        <p:nvSpPr>
          <p:cNvPr id="63" name="CustomShape 5"/>
          <p:cNvSpPr/>
          <p:nvPr/>
        </p:nvSpPr>
        <p:spPr>
          <a:xfrm>
            <a:off x="1406590" y="384840"/>
            <a:ext cx="54923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 of malicious URLs using Machine Learning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lang="en-IN" dirty="0"/>
          </a:p>
        </p:txBody>
      </p:sp>
      <p:pic>
        <p:nvPicPr>
          <p:cNvPr id="64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0"/>
            <a:ext cx="914040" cy="99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0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0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0">
                                            <p:txEl>
                                              <p:pRg st="2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0">
                                            <p:txEl>
                                              <p:pRg st="2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66" name="CustomShape 1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264B86A-21DD-4C95-B63B-56468FA7E71D}" type="slidenum">
              <a:rPr lang="en-IN" sz="1400" b="1">
                <a:solidFill>
                  <a:srgbClr val="002060"/>
                </a:solidFill>
                <a:latin typeface="Times New Roman"/>
                <a:ea typeface="DejaVu Sans"/>
              </a:rPr>
              <a:t>4</a:t>
            </a:fld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325120" y="1066680"/>
            <a:ext cx="8361320" cy="5211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IN" sz="2000" u="sng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 Flow Diagrams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</p:txBody>
      </p:sp>
      <p:sp>
        <p:nvSpPr>
          <p:cNvPr id="69" name="TextShape 4"/>
          <p:cNvSpPr txBox="1"/>
          <p:nvPr/>
        </p:nvSpPr>
        <p:spPr>
          <a:xfrm>
            <a:off x="3048000" y="6356520"/>
            <a:ext cx="2969760" cy="363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dirty="0">
                <a:solidFill>
                  <a:srgbClr val="8B8B8B"/>
                </a:solidFill>
                <a:latin typeface="Calibri"/>
                <a:ea typeface="DejaVu Sans"/>
              </a:rPr>
              <a:t>Guide: Prof Sudeepa Roy Dey</a:t>
            </a:r>
            <a:endParaRPr dirty="0"/>
          </a:p>
        </p:txBody>
      </p:sp>
      <p:sp>
        <p:nvSpPr>
          <p:cNvPr id="70" name="CustomShape 5"/>
          <p:cNvSpPr/>
          <p:nvPr/>
        </p:nvSpPr>
        <p:spPr>
          <a:xfrm>
            <a:off x="1142640" y="380880"/>
            <a:ext cx="60202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 of malicious URLs using Machine Learning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0"/>
            <a:ext cx="914040" cy="990360"/>
          </a:xfrm>
          <a:prstGeom prst="rect">
            <a:avLst/>
          </a:prstGeom>
          <a:ln w="936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519D9B-3D3F-4A3A-82B3-B2CE0EB9F9F3}"/>
              </a:ext>
            </a:extLst>
          </p:cNvPr>
          <p:cNvSpPr/>
          <p:nvPr/>
        </p:nvSpPr>
        <p:spPr>
          <a:xfrm>
            <a:off x="3405672" y="1535830"/>
            <a:ext cx="1931436" cy="9890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C3192F-ECE2-4A71-B509-FEDCBB2B148A}"/>
              </a:ext>
            </a:extLst>
          </p:cNvPr>
          <p:cNvSpPr/>
          <p:nvPr/>
        </p:nvSpPr>
        <p:spPr>
          <a:xfrm>
            <a:off x="3405673" y="3242551"/>
            <a:ext cx="1931437" cy="9890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85727A-4F5D-4801-8F9E-ACA0676B5078}"/>
              </a:ext>
            </a:extLst>
          </p:cNvPr>
          <p:cNvSpPr/>
          <p:nvPr/>
        </p:nvSpPr>
        <p:spPr>
          <a:xfrm>
            <a:off x="3405673" y="4949272"/>
            <a:ext cx="1931437" cy="98904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A9FA00-8BB2-4788-B6B0-08E800ECAE2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371390" y="2524875"/>
            <a:ext cx="2" cy="717676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6E6CD7-2DD3-412A-AB53-FEE84F8ACEDD}"/>
              </a:ext>
            </a:extLst>
          </p:cNvPr>
          <p:cNvCxnSpPr>
            <a:cxnSpLocks/>
          </p:cNvCxnSpPr>
          <p:nvPr/>
        </p:nvCxnSpPr>
        <p:spPr>
          <a:xfrm>
            <a:off x="5038530" y="4086754"/>
            <a:ext cx="0" cy="8625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F180E-94EA-4CAC-962A-48AE58B88FC3}"/>
              </a:ext>
            </a:extLst>
          </p:cNvPr>
          <p:cNvCxnSpPr>
            <a:cxnSpLocks/>
          </p:cNvCxnSpPr>
          <p:nvPr/>
        </p:nvCxnSpPr>
        <p:spPr>
          <a:xfrm flipV="1">
            <a:off x="3665939" y="4086754"/>
            <a:ext cx="6397" cy="8625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6B7A45-5B7F-4D01-96BB-8AB4C3B9F7D6}"/>
              </a:ext>
            </a:extLst>
          </p:cNvPr>
          <p:cNvSpPr txBox="1"/>
          <p:nvPr/>
        </p:nvSpPr>
        <p:spPr>
          <a:xfrm>
            <a:off x="3688525" y="1809957"/>
            <a:ext cx="135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CF303B-8A30-41BF-AD27-A4013A448974}"/>
              </a:ext>
            </a:extLst>
          </p:cNvPr>
          <p:cNvSpPr txBox="1"/>
          <p:nvPr/>
        </p:nvSpPr>
        <p:spPr>
          <a:xfrm>
            <a:off x="3688525" y="5246667"/>
            <a:ext cx="135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40BD1-A05F-4FF7-AB78-2AB10A5DC58E}"/>
              </a:ext>
            </a:extLst>
          </p:cNvPr>
          <p:cNvSpPr txBox="1"/>
          <p:nvPr/>
        </p:nvSpPr>
        <p:spPr>
          <a:xfrm>
            <a:off x="3685591" y="3537018"/>
            <a:ext cx="135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85087-873E-4340-8532-7364C5177242}"/>
              </a:ext>
            </a:extLst>
          </p:cNvPr>
          <p:cNvSpPr txBox="1"/>
          <p:nvPr/>
        </p:nvSpPr>
        <p:spPr>
          <a:xfrm>
            <a:off x="2214824" y="4303341"/>
            <a:ext cx="135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Input URL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D1FDC1-BEF1-4751-B498-D9244D1F3EF8}"/>
              </a:ext>
            </a:extLst>
          </p:cNvPr>
          <p:cNvSpPr txBox="1"/>
          <p:nvPr/>
        </p:nvSpPr>
        <p:spPr>
          <a:xfrm>
            <a:off x="4371392" y="2701528"/>
            <a:ext cx="352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Trained using 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686701-6607-4B7C-B164-82CF4B5046CE}"/>
              </a:ext>
            </a:extLst>
          </p:cNvPr>
          <p:cNvSpPr txBox="1"/>
          <p:nvPr/>
        </p:nvSpPr>
        <p:spPr>
          <a:xfrm>
            <a:off x="5047861" y="4300437"/>
            <a:ext cx="244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Output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7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7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F8471FD2-E972-4C10-965F-2AA9BBF8F9A2}" type="slidenum">
              <a:rPr lang="en-IN" sz="1400" b="1">
                <a:solidFill>
                  <a:srgbClr val="002060"/>
                </a:solidFill>
                <a:latin typeface="Times New Roman"/>
                <a:ea typeface="DejaVu Sans"/>
              </a:rPr>
              <a:t>5</a:t>
            </a:fld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487680" y="1066680"/>
            <a:ext cx="8198760" cy="50457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IN" sz="2000" u="sng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Use case Diagram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</p:txBody>
      </p:sp>
      <p:sp>
        <p:nvSpPr>
          <p:cNvPr id="76" name="TextShape 4"/>
          <p:cNvSpPr txBox="1"/>
          <p:nvPr/>
        </p:nvSpPr>
        <p:spPr>
          <a:xfrm>
            <a:off x="3124080" y="6356520"/>
            <a:ext cx="2893680" cy="363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dirty="0">
                <a:solidFill>
                  <a:srgbClr val="8B8B8B"/>
                </a:solidFill>
                <a:latin typeface="Calibri"/>
                <a:ea typeface="DejaVu Sans"/>
              </a:rPr>
              <a:t>Guide: Prof Sudeepa Roy Dey</a:t>
            </a:r>
            <a:endParaRPr dirty="0"/>
          </a:p>
        </p:txBody>
      </p:sp>
      <p:sp>
        <p:nvSpPr>
          <p:cNvPr id="77" name="CustomShape 5"/>
          <p:cNvSpPr/>
          <p:nvPr/>
        </p:nvSpPr>
        <p:spPr>
          <a:xfrm>
            <a:off x="1142640" y="380880"/>
            <a:ext cx="60202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 of malicious URLs using Machine Learning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0"/>
            <a:ext cx="914040" cy="990360"/>
          </a:xfrm>
          <a:prstGeom prst="rect">
            <a:avLst/>
          </a:prstGeom>
          <a:ln w="9360"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66F21F6-19BE-44A1-8EE6-FF0152A143F8}"/>
              </a:ext>
            </a:extLst>
          </p:cNvPr>
          <p:cNvSpPr/>
          <p:nvPr/>
        </p:nvSpPr>
        <p:spPr>
          <a:xfrm>
            <a:off x="5424436" y="1555108"/>
            <a:ext cx="1738484" cy="76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026C86-6D75-4288-946B-A705A8F28208}"/>
              </a:ext>
            </a:extLst>
          </p:cNvPr>
          <p:cNvSpPr/>
          <p:nvPr/>
        </p:nvSpPr>
        <p:spPr>
          <a:xfrm>
            <a:off x="5424436" y="2432543"/>
            <a:ext cx="1738484" cy="76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534751-0CAE-4168-A22D-34CE3B4E6CB2}"/>
              </a:ext>
            </a:extLst>
          </p:cNvPr>
          <p:cNvSpPr/>
          <p:nvPr/>
        </p:nvSpPr>
        <p:spPr>
          <a:xfrm>
            <a:off x="5424436" y="3312365"/>
            <a:ext cx="1738484" cy="76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27B6FE-6D42-410A-9B53-7A52961856C9}"/>
              </a:ext>
            </a:extLst>
          </p:cNvPr>
          <p:cNvSpPr/>
          <p:nvPr/>
        </p:nvSpPr>
        <p:spPr>
          <a:xfrm>
            <a:off x="5424436" y="4173837"/>
            <a:ext cx="1738484" cy="76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DA9F8B-65BB-435D-BB93-FA3A9CD9D9E3}"/>
              </a:ext>
            </a:extLst>
          </p:cNvPr>
          <p:cNvSpPr/>
          <p:nvPr/>
        </p:nvSpPr>
        <p:spPr>
          <a:xfrm>
            <a:off x="5424436" y="5038922"/>
            <a:ext cx="1738484" cy="76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1034-17D5-4340-9F45-C1BCD3A49D8A}"/>
              </a:ext>
            </a:extLst>
          </p:cNvPr>
          <p:cNvSpPr txBox="1"/>
          <p:nvPr/>
        </p:nvSpPr>
        <p:spPr>
          <a:xfrm>
            <a:off x="5582452" y="4366265"/>
            <a:ext cx="1546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Store Blacklist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07B21-9171-4E51-8FE0-A703A5B6DD44}"/>
              </a:ext>
            </a:extLst>
          </p:cNvPr>
          <p:cNvSpPr txBox="1"/>
          <p:nvPr/>
        </p:nvSpPr>
        <p:spPr>
          <a:xfrm>
            <a:off x="5538238" y="5129089"/>
            <a:ext cx="159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Store Previous History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A723A-BC54-4904-AE1A-96ED937A9E21}"/>
              </a:ext>
            </a:extLst>
          </p:cNvPr>
          <p:cNvSpPr txBox="1"/>
          <p:nvPr/>
        </p:nvSpPr>
        <p:spPr>
          <a:xfrm>
            <a:off x="5734320" y="3496017"/>
            <a:ext cx="119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Alert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CB45F-11D5-4FAC-A1AA-449F8AC6E089}"/>
              </a:ext>
            </a:extLst>
          </p:cNvPr>
          <p:cNvSpPr txBox="1"/>
          <p:nvPr/>
        </p:nvSpPr>
        <p:spPr>
          <a:xfrm>
            <a:off x="5538238" y="1645276"/>
            <a:ext cx="14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Stores the input URL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F61AF2-6502-4855-9925-B16DC5F0F1F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92541" y="3429000"/>
            <a:ext cx="515614" cy="6803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16FB63-694A-4662-BE38-1D5A1F1A5F41}"/>
              </a:ext>
            </a:extLst>
          </p:cNvPr>
          <p:cNvSpPr txBox="1"/>
          <p:nvPr/>
        </p:nvSpPr>
        <p:spPr>
          <a:xfrm>
            <a:off x="5718930" y="2430891"/>
            <a:ext cx="1149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Detect malicious   URLs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341D2E-4730-4D95-977C-F350695C7452}"/>
              </a:ext>
            </a:extLst>
          </p:cNvPr>
          <p:cNvCxnSpPr/>
          <p:nvPr/>
        </p:nvCxnSpPr>
        <p:spPr>
          <a:xfrm flipV="1">
            <a:off x="2120569" y="1937664"/>
            <a:ext cx="1941425" cy="1799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356842-3160-41C0-8D8E-45B81CE2BDFE}"/>
              </a:ext>
            </a:extLst>
          </p:cNvPr>
          <p:cNvCxnSpPr>
            <a:cxnSpLocks/>
          </p:cNvCxnSpPr>
          <p:nvPr/>
        </p:nvCxnSpPr>
        <p:spPr>
          <a:xfrm flipV="1">
            <a:off x="2120569" y="2834911"/>
            <a:ext cx="1941425" cy="919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321910-8B49-44EC-8B2B-8FB872E63CAF}"/>
              </a:ext>
            </a:extLst>
          </p:cNvPr>
          <p:cNvCxnSpPr>
            <a:cxnSpLocks/>
          </p:cNvCxnSpPr>
          <p:nvPr/>
        </p:nvCxnSpPr>
        <p:spPr>
          <a:xfrm>
            <a:off x="2120568" y="3813575"/>
            <a:ext cx="1986819" cy="16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DFF12A-E225-4459-9788-C4457BE9B70A}"/>
              </a:ext>
            </a:extLst>
          </p:cNvPr>
          <p:cNvCxnSpPr>
            <a:cxnSpLocks/>
          </p:cNvCxnSpPr>
          <p:nvPr/>
        </p:nvCxnSpPr>
        <p:spPr>
          <a:xfrm>
            <a:off x="2120569" y="3787726"/>
            <a:ext cx="1941425" cy="787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0D964F-9089-42D5-92ED-7024AD51F0B8}"/>
              </a:ext>
            </a:extLst>
          </p:cNvPr>
          <p:cNvCxnSpPr>
            <a:endCxn id="2" idx="2"/>
          </p:cNvCxnSpPr>
          <p:nvPr/>
        </p:nvCxnSpPr>
        <p:spPr>
          <a:xfrm>
            <a:off x="4061994" y="1937662"/>
            <a:ext cx="136244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D8BAD2-48E8-4035-8A9C-E4010D28CD0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107387" y="5421478"/>
            <a:ext cx="13170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731359-DAD9-4700-BE60-546D8EE726D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061994" y="4556393"/>
            <a:ext cx="1362442" cy="18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3979A9-EABC-43E7-BA3C-0859F58C287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120569" y="3694921"/>
            <a:ext cx="3303867" cy="74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7B453C-745D-463F-8040-8F2CCB67447C}"/>
              </a:ext>
            </a:extLst>
          </p:cNvPr>
          <p:cNvCxnSpPr>
            <a:endCxn id="9" idx="2"/>
          </p:cNvCxnSpPr>
          <p:nvPr/>
        </p:nvCxnSpPr>
        <p:spPr>
          <a:xfrm flipV="1">
            <a:off x="4061994" y="2815099"/>
            <a:ext cx="1362442" cy="17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BA8C574-66A0-478B-9D4F-472C1FA93B26}"/>
              </a:ext>
            </a:extLst>
          </p:cNvPr>
          <p:cNvSpPr txBox="1"/>
          <p:nvPr/>
        </p:nvSpPr>
        <p:spPr>
          <a:xfrm>
            <a:off x="1020982" y="4135178"/>
            <a:ext cx="12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Proposed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F8471FD2-E972-4C10-965F-2AA9BBF8F9A2}" type="slidenum">
              <a:rPr lang="en-IN" sz="1400" b="1">
                <a:solidFill>
                  <a:srgbClr val="002060"/>
                </a:solidFill>
                <a:latin typeface="Times New Roman"/>
                <a:ea typeface="DejaVu Sans"/>
              </a:rPr>
              <a:t>6</a:t>
            </a:fld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298580" y="990360"/>
            <a:ext cx="8235220" cy="52880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IN" sz="2000" u="sng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Sequence Diagram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</p:txBody>
      </p:sp>
      <p:sp>
        <p:nvSpPr>
          <p:cNvPr id="76" name="TextShape 4"/>
          <p:cNvSpPr txBox="1"/>
          <p:nvPr/>
        </p:nvSpPr>
        <p:spPr>
          <a:xfrm>
            <a:off x="3125160" y="6380606"/>
            <a:ext cx="2893680" cy="363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dirty="0">
                <a:solidFill>
                  <a:srgbClr val="8B8B8B"/>
                </a:solidFill>
                <a:latin typeface="Calibri"/>
                <a:ea typeface="DejaVu Sans"/>
              </a:rPr>
              <a:t>Guide: Prof Sudeepa Roy Dey</a:t>
            </a:r>
            <a:endParaRPr dirty="0"/>
          </a:p>
        </p:txBody>
      </p:sp>
      <p:sp>
        <p:nvSpPr>
          <p:cNvPr id="77" name="CustomShape 5"/>
          <p:cNvSpPr/>
          <p:nvPr/>
        </p:nvSpPr>
        <p:spPr>
          <a:xfrm>
            <a:off x="1142640" y="380880"/>
            <a:ext cx="60202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Analysis of malicious URLs using Machine Learning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dirty="0"/>
          </a:p>
        </p:txBody>
      </p:sp>
      <p:pic>
        <p:nvPicPr>
          <p:cNvPr id="78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0"/>
            <a:ext cx="914040" cy="990360"/>
          </a:xfrm>
          <a:prstGeom prst="rect">
            <a:avLst/>
          </a:prstGeom>
          <a:ln w="936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7CED08-7CB9-47FF-AD75-467DF6C4F785}"/>
              </a:ext>
            </a:extLst>
          </p:cNvPr>
          <p:cNvSpPr/>
          <p:nvPr/>
        </p:nvSpPr>
        <p:spPr>
          <a:xfrm>
            <a:off x="298580" y="1548882"/>
            <a:ext cx="914040" cy="3265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289C5-A3E0-481E-B1F6-68453A325618}"/>
              </a:ext>
            </a:extLst>
          </p:cNvPr>
          <p:cNvSpPr/>
          <p:nvPr/>
        </p:nvSpPr>
        <p:spPr>
          <a:xfrm>
            <a:off x="2878004" y="1548882"/>
            <a:ext cx="1209873" cy="3265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B276C5-2676-4932-9D2D-093569655341}"/>
              </a:ext>
            </a:extLst>
          </p:cNvPr>
          <p:cNvSpPr/>
          <p:nvPr/>
        </p:nvSpPr>
        <p:spPr>
          <a:xfrm>
            <a:off x="5663914" y="1521547"/>
            <a:ext cx="1293848" cy="3265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BF98E-6811-4986-AB26-6640B08832A5}"/>
              </a:ext>
            </a:extLst>
          </p:cNvPr>
          <p:cNvSpPr txBox="1"/>
          <p:nvPr/>
        </p:nvSpPr>
        <p:spPr>
          <a:xfrm>
            <a:off x="206779" y="1521547"/>
            <a:ext cx="1069310" cy="38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99939-C639-4BD2-A2E8-F19B79AF0974}"/>
              </a:ext>
            </a:extLst>
          </p:cNvPr>
          <p:cNvSpPr txBox="1"/>
          <p:nvPr/>
        </p:nvSpPr>
        <p:spPr>
          <a:xfrm>
            <a:off x="2833163" y="1531535"/>
            <a:ext cx="1293848" cy="38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13FA4-E9FF-4647-9050-D1FB1E2204A9}"/>
              </a:ext>
            </a:extLst>
          </p:cNvPr>
          <p:cNvSpPr txBox="1"/>
          <p:nvPr/>
        </p:nvSpPr>
        <p:spPr>
          <a:xfrm>
            <a:off x="5686517" y="1490088"/>
            <a:ext cx="12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Web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EC4FDC-DE77-458B-8CEF-1D16C9A1E580}"/>
              </a:ext>
            </a:extLst>
          </p:cNvPr>
          <p:cNvCxnSpPr>
            <a:cxnSpLocks/>
          </p:cNvCxnSpPr>
          <p:nvPr/>
        </p:nvCxnSpPr>
        <p:spPr>
          <a:xfrm>
            <a:off x="685620" y="1875453"/>
            <a:ext cx="0" cy="46559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C6661-1501-4346-9C00-DF67D5B6B012}"/>
              </a:ext>
            </a:extLst>
          </p:cNvPr>
          <p:cNvCxnSpPr>
            <a:cxnSpLocks/>
          </p:cNvCxnSpPr>
          <p:nvPr/>
        </p:nvCxnSpPr>
        <p:spPr>
          <a:xfrm>
            <a:off x="3498390" y="1882287"/>
            <a:ext cx="7392" cy="4641633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40736A-8664-464B-A284-E67E2B7055C3}"/>
              </a:ext>
            </a:extLst>
          </p:cNvPr>
          <p:cNvCxnSpPr>
            <a:cxnSpLocks/>
          </p:cNvCxnSpPr>
          <p:nvPr/>
        </p:nvCxnSpPr>
        <p:spPr>
          <a:xfrm>
            <a:off x="6318551" y="1848118"/>
            <a:ext cx="19571" cy="46907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D30735-534A-4B8B-81BC-529C7EFE0479}"/>
              </a:ext>
            </a:extLst>
          </p:cNvPr>
          <p:cNvCxnSpPr>
            <a:cxnSpLocks/>
          </p:cNvCxnSpPr>
          <p:nvPr/>
        </p:nvCxnSpPr>
        <p:spPr>
          <a:xfrm>
            <a:off x="693012" y="2299122"/>
            <a:ext cx="2812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5763FF-B5B9-496A-9EC9-E1FB07B8DBF6}"/>
              </a:ext>
            </a:extLst>
          </p:cNvPr>
          <p:cNvSpPr txBox="1"/>
          <p:nvPr/>
        </p:nvSpPr>
        <p:spPr>
          <a:xfrm>
            <a:off x="685620" y="1991345"/>
            <a:ext cx="264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Sends request for an URL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092C63-68A4-4E67-8E59-05712D52234B}"/>
              </a:ext>
            </a:extLst>
          </p:cNvPr>
          <p:cNvCxnSpPr/>
          <p:nvPr/>
        </p:nvCxnSpPr>
        <p:spPr>
          <a:xfrm>
            <a:off x="3498390" y="2643056"/>
            <a:ext cx="28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D7AD590-8B32-4044-8873-428B8E2A6D6F}"/>
              </a:ext>
            </a:extLst>
          </p:cNvPr>
          <p:cNvSpPr txBox="1"/>
          <p:nvPr/>
        </p:nvSpPr>
        <p:spPr>
          <a:xfrm>
            <a:off x="3498390" y="2344610"/>
            <a:ext cx="289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Displays the requested web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EF9018-FBAB-411B-BB2E-FE688F3DBC7C}"/>
              </a:ext>
            </a:extLst>
          </p:cNvPr>
          <p:cNvSpPr/>
          <p:nvPr/>
        </p:nvSpPr>
        <p:spPr>
          <a:xfrm>
            <a:off x="348583" y="2794302"/>
            <a:ext cx="6397450" cy="3298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5287DA-CC72-49B6-805C-8AAE1F84176F}"/>
              </a:ext>
            </a:extLst>
          </p:cNvPr>
          <p:cNvSpPr/>
          <p:nvPr/>
        </p:nvSpPr>
        <p:spPr>
          <a:xfrm>
            <a:off x="348583" y="2794302"/>
            <a:ext cx="2133360" cy="2382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E819AD-D23C-41E7-A390-C93D1C0957F6}"/>
              </a:ext>
            </a:extLst>
          </p:cNvPr>
          <p:cNvSpPr txBox="1"/>
          <p:nvPr/>
        </p:nvSpPr>
        <p:spPr>
          <a:xfrm>
            <a:off x="474015" y="2731491"/>
            <a:ext cx="235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Role of extension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CA8F9A-AF8B-4DAB-AA18-8704447CA6E2}"/>
              </a:ext>
            </a:extLst>
          </p:cNvPr>
          <p:cNvCxnSpPr/>
          <p:nvPr/>
        </p:nvCxnSpPr>
        <p:spPr>
          <a:xfrm>
            <a:off x="685620" y="3429000"/>
            <a:ext cx="2820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C5AA41-9CA3-4E80-80E7-C860BEC9B49C}"/>
              </a:ext>
            </a:extLst>
          </p:cNvPr>
          <p:cNvCxnSpPr>
            <a:cxnSpLocks/>
          </p:cNvCxnSpPr>
          <p:nvPr/>
        </p:nvCxnSpPr>
        <p:spPr>
          <a:xfrm flipH="1" flipV="1">
            <a:off x="3495997" y="4203103"/>
            <a:ext cx="2824947" cy="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F184E1-0EBA-4195-AC0F-8475A16DEACF}"/>
              </a:ext>
            </a:extLst>
          </p:cNvPr>
          <p:cNvCxnSpPr/>
          <p:nvPr/>
        </p:nvCxnSpPr>
        <p:spPr>
          <a:xfrm>
            <a:off x="3495997" y="3713584"/>
            <a:ext cx="2822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Curved Right 50">
            <a:extLst>
              <a:ext uri="{FF2B5EF4-FFF2-40B4-BE49-F238E27FC236}">
                <a16:creationId xmlns:a16="http://schemas.microsoft.com/office/drawing/2014/main" id="{B4585BBF-5312-4022-A345-E8260198E7AD}"/>
              </a:ext>
            </a:extLst>
          </p:cNvPr>
          <p:cNvSpPr/>
          <p:nvPr/>
        </p:nvSpPr>
        <p:spPr>
          <a:xfrm>
            <a:off x="2981289" y="4438904"/>
            <a:ext cx="509710" cy="3757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13D9C2-EA03-42A0-A42A-3A03F97DC6EB}"/>
              </a:ext>
            </a:extLst>
          </p:cNvPr>
          <p:cNvCxnSpPr>
            <a:cxnSpLocks/>
          </p:cNvCxnSpPr>
          <p:nvPr/>
        </p:nvCxnSpPr>
        <p:spPr>
          <a:xfrm flipH="1" flipV="1">
            <a:off x="672246" y="5187138"/>
            <a:ext cx="2824947" cy="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row: Curved Right 58">
            <a:extLst>
              <a:ext uri="{FF2B5EF4-FFF2-40B4-BE49-F238E27FC236}">
                <a16:creationId xmlns:a16="http://schemas.microsoft.com/office/drawing/2014/main" id="{2356A2E7-F811-4E1B-9205-CB09FAD59F6E}"/>
              </a:ext>
            </a:extLst>
          </p:cNvPr>
          <p:cNvSpPr/>
          <p:nvPr/>
        </p:nvSpPr>
        <p:spPr>
          <a:xfrm>
            <a:off x="2996072" y="5448807"/>
            <a:ext cx="509710" cy="3757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1FD293-A109-460F-A790-9FB2D30520B9}"/>
              </a:ext>
            </a:extLst>
          </p:cNvPr>
          <p:cNvSpPr txBox="1"/>
          <p:nvPr/>
        </p:nvSpPr>
        <p:spPr>
          <a:xfrm>
            <a:off x="735624" y="3163612"/>
            <a:ext cx="247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Activates extension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5FBFF7-0439-4CAB-B2C0-A4AFFE4AEB21}"/>
              </a:ext>
            </a:extLst>
          </p:cNvPr>
          <p:cNvSpPr txBox="1"/>
          <p:nvPr/>
        </p:nvSpPr>
        <p:spPr>
          <a:xfrm>
            <a:off x="3582790" y="3433380"/>
            <a:ext cx="258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Reads the current visited URL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DD374A-CBF7-4241-99EF-3ABAD97D6D16}"/>
              </a:ext>
            </a:extLst>
          </p:cNvPr>
          <p:cNvSpPr txBox="1"/>
          <p:nvPr/>
        </p:nvSpPr>
        <p:spPr>
          <a:xfrm>
            <a:off x="3582790" y="3919277"/>
            <a:ext cx="258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Stores the URL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3D84E7-4C17-4796-ADCB-80711A312BE2}"/>
              </a:ext>
            </a:extLst>
          </p:cNvPr>
          <p:cNvSpPr txBox="1"/>
          <p:nvPr/>
        </p:nvSpPr>
        <p:spPr>
          <a:xfrm>
            <a:off x="3465377" y="4356187"/>
            <a:ext cx="270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Runs the algorithms to detect URL as malicious or benign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CA4D86-32C7-4807-9DBB-9A743F295B74}"/>
              </a:ext>
            </a:extLst>
          </p:cNvPr>
          <p:cNvSpPr txBox="1"/>
          <p:nvPr/>
        </p:nvSpPr>
        <p:spPr>
          <a:xfrm>
            <a:off x="883238" y="4918360"/>
            <a:ext cx="220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Sends result to the user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671F02-F29E-4326-BFE7-E5A67DD68BA8}"/>
              </a:ext>
            </a:extLst>
          </p:cNvPr>
          <p:cNvSpPr txBox="1"/>
          <p:nvPr/>
        </p:nvSpPr>
        <p:spPr>
          <a:xfrm>
            <a:off x="3490999" y="5362991"/>
            <a:ext cx="262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Stores the URL in blacklist or whitelist</a:t>
            </a:r>
          </a:p>
        </p:txBody>
      </p:sp>
    </p:spTree>
    <p:extLst>
      <p:ext uri="{BB962C8B-B14F-4D97-AF65-F5344CB8AC3E}">
        <p14:creationId xmlns:p14="http://schemas.microsoft.com/office/powerpoint/2010/main" val="2209226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88B0129E-47B3-4561-87AF-5AA29FDD34F1}" type="slidenum">
              <a:rPr lang="en-IN" sz="1400" b="1">
                <a:solidFill>
                  <a:srgbClr val="002060"/>
                </a:solidFill>
                <a:latin typeface="Times New Roman"/>
                <a:ea typeface="DejaVu Sans"/>
              </a:rPr>
              <a:t>7</a:t>
            </a:fld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374361" y="990360"/>
            <a:ext cx="8395278" cy="5352093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IN" sz="2000" u="sng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State Transition Diagram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</p:txBody>
      </p:sp>
      <p:sp>
        <p:nvSpPr>
          <p:cNvPr id="83" name="TextShape 4"/>
          <p:cNvSpPr txBox="1"/>
          <p:nvPr/>
        </p:nvSpPr>
        <p:spPr>
          <a:xfrm>
            <a:off x="3124080" y="6356520"/>
            <a:ext cx="2893680" cy="363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dirty="0">
                <a:solidFill>
                  <a:srgbClr val="8B8B8B"/>
                </a:solidFill>
                <a:latin typeface="Calibri"/>
                <a:ea typeface="DejaVu Sans"/>
              </a:rPr>
              <a:t>Guide: Prof Sudeepa Roy Dey</a:t>
            </a:r>
            <a:endParaRPr dirty="0"/>
          </a:p>
        </p:txBody>
      </p:sp>
      <p:sp>
        <p:nvSpPr>
          <p:cNvPr id="84" name="CustomShape 5"/>
          <p:cNvSpPr/>
          <p:nvPr/>
        </p:nvSpPr>
        <p:spPr>
          <a:xfrm>
            <a:off x="1142640" y="380880"/>
            <a:ext cx="60202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Analysis of malicious URLs using Machine Learning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dirty="0"/>
          </a:p>
        </p:txBody>
      </p:sp>
      <p:pic>
        <p:nvPicPr>
          <p:cNvPr id="85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0"/>
            <a:ext cx="914040" cy="990360"/>
          </a:xfrm>
          <a:prstGeom prst="rect">
            <a:avLst/>
          </a:prstGeom>
          <a:ln w="9360"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06B8190-5DD0-47D8-83E9-7FB82FB229A8}"/>
              </a:ext>
            </a:extLst>
          </p:cNvPr>
          <p:cNvSpPr/>
          <p:nvPr/>
        </p:nvSpPr>
        <p:spPr>
          <a:xfrm>
            <a:off x="420448" y="3564240"/>
            <a:ext cx="345233" cy="367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719CBE-29A9-4AC7-A175-A4C966027A6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27502" y="3748048"/>
            <a:ext cx="192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3FFB98-12E0-4B70-832D-5FC0D7D0A8F5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65681" y="3748048"/>
            <a:ext cx="1101409" cy="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1A792B-FF6C-42D5-87C4-7611607A1D18}"/>
              </a:ext>
            </a:extLst>
          </p:cNvPr>
          <p:cNvSpPr/>
          <p:nvPr/>
        </p:nvSpPr>
        <p:spPr>
          <a:xfrm>
            <a:off x="1875453" y="3322519"/>
            <a:ext cx="1259633" cy="8257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00F94A-975C-4456-B171-7B80CB6A16EE}"/>
              </a:ext>
            </a:extLst>
          </p:cNvPr>
          <p:cNvSpPr/>
          <p:nvPr/>
        </p:nvSpPr>
        <p:spPr>
          <a:xfrm>
            <a:off x="4570920" y="3322519"/>
            <a:ext cx="1259633" cy="8257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A96A8F-E053-4BA8-BD56-F8E990C55ECA}"/>
              </a:ext>
            </a:extLst>
          </p:cNvPr>
          <p:cNvSpPr/>
          <p:nvPr/>
        </p:nvSpPr>
        <p:spPr>
          <a:xfrm>
            <a:off x="1875453" y="1550806"/>
            <a:ext cx="1259633" cy="8257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5DD166-2288-4AC7-96AE-0B2802F60B5E}"/>
              </a:ext>
            </a:extLst>
          </p:cNvPr>
          <p:cNvSpPr/>
          <p:nvPr/>
        </p:nvSpPr>
        <p:spPr>
          <a:xfrm>
            <a:off x="1894833" y="5075101"/>
            <a:ext cx="1259633" cy="8257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6F421D-929F-4FFA-BBA5-E831C5600077}"/>
              </a:ext>
            </a:extLst>
          </p:cNvPr>
          <p:cNvSpPr/>
          <p:nvPr/>
        </p:nvSpPr>
        <p:spPr>
          <a:xfrm>
            <a:off x="6613368" y="4745949"/>
            <a:ext cx="1259633" cy="8257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DBF13E-B7C3-4920-9997-44CD923973C4}"/>
              </a:ext>
            </a:extLst>
          </p:cNvPr>
          <p:cNvSpPr/>
          <p:nvPr/>
        </p:nvSpPr>
        <p:spPr>
          <a:xfrm>
            <a:off x="6623059" y="2223319"/>
            <a:ext cx="1259633" cy="8257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D359080-D3B9-4C2E-8088-8D2F3F575B1B}"/>
              </a:ext>
            </a:extLst>
          </p:cNvPr>
          <p:cNvSpPr/>
          <p:nvPr/>
        </p:nvSpPr>
        <p:spPr>
          <a:xfrm>
            <a:off x="8424406" y="3552786"/>
            <a:ext cx="345233" cy="367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BF410B-4367-4395-BD2F-465250B661F9}"/>
              </a:ext>
            </a:extLst>
          </p:cNvPr>
          <p:cNvSpPr/>
          <p:nvPr/>
        </p:nvSpPr>
        <p:spPr>
          <a:xfrm>
            <a:off x="8346458" y="3480805"/>
            <a:ext cx="501128" cy="5091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6E851E-5242-49B2-A08B-373D5D96CCBC}"/>
              </a:ext>
            </a:extLst>
          </p:cNvPr>
          <p:cNvCxnSpPr>
            <a:stCxn id="18" idx="2"/>
            <a:endCxn id="9" idx="0"/>
          </p:cNvCxnSpPr>
          <p:nvPr/>
        </p:nvCxnSpPr>
        <p:spPr>
          <a:xfrm>
            <a:off x="2505270" y="2376565"/>
            <a:ext cx="0" cy="94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6347D8-0670-4977-8E0A-67050BD31DF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135086" y="3735399"/>
            <a:ext cx="1435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F8E1C4-F8BD-4D34-86B8-D54A17D9E0A3}"/>
              </a:ext>
            </a:extLst>
          </p:cNvPr>
          <p:cNvCxnSpPr>
            <a:cxnSpLocks/>
          </p:cNvCxnSpPr>
          <p:nvPr/>
        </p:nvCxnSpPr>
        <p:spPr>
          <a:xfrm flipH="1">
            <a:off x="3154466" y="5234603"/>
            <a:ext cx="120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D361DF-56B9-40C6-A007-4F46137449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215974" y="2636198"/>
            <a:ext cx="4070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3C601-EC84-4CE3-B89D-4AD0F284C7B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597022" y="2636199"/>
            <a:ext cx="2814" cy="84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31CF9F-2CE1-44C6-A140-419801850BC8}"/>
              </a:ext>
            </a:extLst>
          </p:cNvPr>
          <p:cNvCxnSpPr>
            <a:stCxn id="21" idx="3"/>
          </p:cNvCxnSpPr>
          <p:nvPr/>
        </p:nvCxnSpPr>
        <p:spPr>
          <a:xfrm flipV="1">
            <a:off x="7882692" y="2636198"/>
            <a:ext cx="7143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7C8D54-330A-40E1-BACC-B24EDEF61A7E}"/>
              </a:ext>
            </a:extLst>
          </p:cNvPr>
          <p:cNvCxnSpPr/>
          <p:nvPr/>
        </p:nvCxnSpPr>
        <p:spPr>
          <a:xfrm flipV="1">
            <a:off x="7882692" y="5159203"/>
            <a:ext cx="7143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A6D796-033E-4A0B-843B-871D0079E34F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8597022" y="3989991"/>
            <a:ext cx="8490" cy="116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117C09-69C1-4FAC-9BE7-3DFC2317BDDD}"/>
              </a:ext>
            </a:extLst>
          </p:cNvPr>
          <p:cNvCxnSpPr>
            <a:cxnSpLocks/>
          </p:cNvCxnSpPr>
          <p:nvPr/>
        </p:nvCxnSpPr>
        <p:spPr>
          <a:xfrm flipH="1">
            <a:off x="3154466" y="5487980"/>
            <a:ext cx="99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8A490F-CCF3-4348-B495-54F45D9F22B4}"/>
              </a:ext>
            </a:extLst>
          </p:cNvPr>
          <p:cNvCxnSpPr>
            <a:stCxn id="20" idx="2"/>
          </p:cNvCxnSpPr>
          <p:nvPr/>
        </p:nvCxnSpPr>
        <p:spPr>
          <a:xfrm flipH="1">
            <a:off x="7243184" y="5571708"/>
            <a:ext cx="1" cy="346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4D810A-BD43-418C-83C7-42BA4F9DD04D}"/>
              </a:ext>
            </a:extLst>
          </p:cNvPr>
          <p:cNvCxnSpPr/>
          <p:nvPr/>
        </p:nvCxnSpPr>
        <p:spPr>
          <a:xfrm flipH="1">
            <a:off x="4152780" y="5918515"/>
            <a:ext cx="3100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181984-816A-49F5-866B-7EED14107BBC}"/>
              </a:ext>
            </a:extLst>
          </p:cNvPr>
          <p:cNvCxnSpPr/>
          <p:nvPr/>
        </p:nvCxnSpPr>
        <p:spPr>
          <a:xfrm flipV="1">
            <a:off x="4152780" y="5487980"/>
            <a:ext cx="0" cy="43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3D04FB-6041-4305-859C-8626D1A469F8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7252875" y="1789889"/>
            <a:ext cx="1" cy="43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4C91ED-7904-491C-B472-A34B5ADA9821}"/>
              </a:ext>
            </a:extLst>
          </p:cNvPr>
          <p:cNvCxnSpPr>
            <a:cxnSpLocks/>
          </p:cNvCxnSpPr>
          <p:nvPr/>
        </p:nvCxnSpPr>
        <p:spPr>
          <a:xfrm flipH="1">
            <a:off x="4364456" y="1798978"/>
            <a:ext cx="2883338" cy="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E711B1-6554-4480-8E19-FCE212E91FE5}"/>
              </a:ext>
            </a:extLst>
          </p:cNvPr>
          <p:cNvCxnSpPr>
            <a:cxnSpLocks/>
          </p:cNvCxnSpPr>
          <p:nvPr/>
        </p:nvCxnSpPr>
        <p:spPr>
          <a:xfrm flipH="1">
            <a:off x="4370777" y="1810464"/>
            <a:ext cx="1183" cy="3430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CA1E6A-59ED-4E86-9BC8-DC1BA3809F19}"/>
              </a:ext>
            </a:extLst>
          </p:cNvPr>
          <p:cNvCxnSpPr>
            <a:stCxn id="10" idx="3"/>
          </p:cNvCxnSpPr>
          <p:nvPr/>
        </p:nvCxnSpPr>
        <p:spPr>
          <a:xfrm>
            <a:off x="5830553" y="3735399"/>
            <a:ext cx="385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C0E1EFD-9EF7-4D2A-9274-984C4F985D37}"/>
              </a:ext>
            </a:extLst>
          </p:cNvPr>
          <p:cNvCxnSpPr>
            <a:cxnSpLocks/>
          </p:cNvCxnSpPr>
          <p:nvPr/>
        </p:nvCxnSpPr>
        <p:spPr>
          <a:xfrm flipV="1">
            <a:off x="6215974" y="2636200"/>
            <a:ext cx="0" cy="252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1FC440-D77F-4EC4-9A09-2C275395E5B9}"/>
              </a:ext>
            </a:extLst>
          </p:cNvPr>
          <p:cNvCxnSpPr>
            <a:cxnSpLocks/>
          </p:cNvCxnSpPr>
          <p:nvPr/>
        </p:nvCxnSpPr>
        <p:spPr>
          <a:xfrm>
            <a:off x="6215974" y="5156091"/>
            <a:ext cx="4070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FD2BC63-C350-483E-AC7B-3B5588D2EE9C}"/>
              </a:ext>
            </a:extLst>
          </p:cNvPr>
          <p:cNvSpPr txBox="1"/>
          <p:nvPr/>
        </p:nvSpPr>
        <p:spPr>
          <a:xfrm>
            <a:off x="1636296" y="1790064"/>
            <a:ext cx="173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Data set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06F971-1EBF-44C5-9EA7-806021043FA0}"/>
              </a:ext>
            </a:extLst>
          </p:cNvPr>
          <p:cNvSpPr txBox="1"/>
          <p:nvPr/>
        </p:nvSpPr>
        <p:spPr>
          <a:xfrm>
            <a:off x="1863981" y="3455660"/>
            <a:ext cx="1259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Feature Collector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6DF41F-C898-428A-BAD4-FA94BA5D3125}"/>
              </a:ext>
            </a:extLst>
          </p:cNvPr>
          <p:cNvSpPr txBox="1"/>
          <p:nvPr/>
        </p:nvSpPr>
        <p:spPr>
          <a:xfrm>
            <a:off x="4561224" y="3564240"/>
            <a:ext cx="1240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Classifier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91548E-0821-4B60-ABEE-71F986597717}"/>
              </a:ext>
            </a:extLst>
          </p:cNvPr>
          <p:cNvSpPr txBox="1"/>
          <p:nvPr/>
        </p:nvSpPr>
        <p:spPr>
          <a:xfrm>
            <a:off x="6605856" y="2366661"/>
            <a:ext cx="130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Malicious URL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A793BA-9921-4AC8-B5E4-9E045C076C1B}"/>
              </a:ext>
            </a:extLst>
          </p:cNvPr>
          <p:cNvSpPr txBox="1"/>
          <p:nvPr/>
        </p:nvSpPr>
        <p:spPr>
          <a:xfrm>
            <a:off x="6490482" y="4996863"/>
            <a:ext cx="150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Benign URL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FCC1A4-E7F5-42F5-8A4A-0BA8B65E3463}"/>
              </a:ext>
            </a:extLst>
          </p:cNvPr>
          <p:cNvSpPr txBox="1"/>
          <p:nvPr/>
        </p:nvSpPr>
        <p:spPr>
          <a:xfrm>
            <a:off x="1904522" y="5094232"/>
            <a:ext cx="1240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Collection of labelled URL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595AC1-46BF-4827-8676-318C8F7EDC8A}"/>
              </a:ext>
            </a:extLst>
          </p:cNvPr>
          <p:cNvSpPr txBox="1"/>
          <p:nvPr/>
        </p:nvSpPr>
        <p:spPr>
          <a:xfrm>
            <a:off x="1489862" y="2566246"/>
            <a:ext cx="1063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Input Source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3FBD67-E3E9-451B-9A46-61D2CC63D37A}"/>
              </a:ext>
            </a:extLst>
          </p:cNvPr>
          <p:cNvSpPr txBox="1"/>
          <p:nvPr/>
        </p:nvSpPr>
        <p:spPr>
          <a:xfrm>
            <a:off x="648162" y="3455660"/>
            <a:ext cx="131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Live URL Feed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4E1A69F-25EC-4385-B42D-3EBA198EB876}"/>
              </a:ext>
            </a:extLst>
          </p:cNvPr>
          <p:cNvSpPr txBox="1"/>
          <p:nvPr/>
        </p:nvSpPr>
        <p:spPr>
          <a:xfrm>
            <a:off x="3177418" y="3437485"/>
            <a:ext cx="1354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URL </a:t>
            </a:r>
          </a:p>
          <a:p>
            <a:pPr algn="ctr"/>
            <a:r>
              <a:rPr lang="en-IN" sz="1600" dirty="0"/>
              <a:t>Features extracted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705A35-C6E9-48A9-8348-0BB401867B89}"/>
              </a:ext>
            </a:extLst>
          </p:cNvPr>
          <p:cNvSpPr txBox="1"/>
          <p:nvPr/>
        </p:nvSpPr>
        <p:spPr>
          <a:xfrm>
            <a:off x="6104318" y="3588706"/>
            <a:ext cx="1155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Results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A08811-C5B5-4328-B494-17E9D4F6B6D4}"/>
              </a:ext>
            </a:extLst>
          </p:cNvPr>
          <p:cNvSpPr txBox="1"/>
          <p:nvPr/>
        </p:nvSpPr>
        <p:spPr>
          <a:xfrm>
            <a:off x="4837564" y="5912207"/>
            <a:ext cx="1715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Online Update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C240F7-1464-4659-A4E3-08AF41152E06}"/>
              </a:ext>
            </a:extLst>
          </p:cNvPr>
          <p:cNvSpPr txBox="1"/>
          <p:nvPr/>
        </p:nvSpPr>
        <p:spPr>
          <a:xfrm>
            <a:off x="4907543" y="1488206"/>
            <a:ext cx="1715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Online Update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A9F6A6B-D4E0-4A43-B96A-5FEC54B5C1B9}"/>
              </a:ext>
            </a:extLst>
          </p:cNvPr>
          <p:cNvSpPr txBox="1"/>
          <p:nvPr/>
        </p:nvSpPr>
        <p:spPr>
          <a:xfrm>
            <a:off x="8597022" y="3961887"/>
            <a:ext cx="56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End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BE7C34-6BEF-4880-B3CE-352E6E659AA2}"/>
              </a:ext>
            </a:extLst>
          </p:cNvPr>
          <p:cNvSpPr txBox="1"/>
          <p:nvPr/>
        </p:nvSpPr>
        <p:spPr>
          <a:xfrm>
            <a:off x="250468" y="3219813"/>
            <a:ext cx="717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1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1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E789105F-710C-47EC-B455-94DB7AEF141D}" type="slidenum">
              <a:rPr lang="en-IN" sz="1400" b="1">
                <a:solidFill>
                  <a:srgbClr val="002060"/>
                </a:solidFill>
                <a:latin typeface="Times New Roman"/>
                <a:ea typeface="DejaVu Sans"/>
              </a:rPr>
              <a:t>8</a:t>
            </a:fld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355600" y="1066680"/>
            <a:ext cx="8463280" cy="5211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93000"/>
              </a:lnSpc>
            </a:pPr>
            <a:r>
              <a:rPr lang="en-IN" sz="2000" u="sng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Detailed design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</p:txBody>
      </p:sp>
      <p:sp>
        <p:nvSpPr>
          <p:cNvPr id="97" name="TextShape 4"/>
          <p:cNvSpPr txBox="1"/>
          <p:nvPr/>
        </p:nvSpPr>
        <p:spPr>
          <a:xfrm>
            <a:off x="3124080" y="6356520"/>
            <a:ext cx="2893680" cy="363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dirty="0">
                <a:solidFill>
                  <a:srgbClr val="8B8B8B"/>
                </a:solidFill>
                <a:latin typeface="Calibri"/>
                <a:ea typeface="DejaVu Sans"/>
              </a:rPr>
              <a:t>Guide: Prof Sudeepa Roy Dey</a:t>
            </a:r>
            <a:endParaRPr dirty="0"/>
          </a:p>
        </p:txBody>
      </p:sp>
      <p:sp>
        <p:nvSpPr>
          <p:cNvPr id="98" name="CustomShape 5"/>
          <p:cNvSpPr/>
          <p:nvPr/>
        </p:nvSpPr>
        <p:spPr>
          <a:xfrm>
            <a:off x="1142640" y="380880"/>
            <a:ext cx="60202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Analysis of malicious URLs using Machine Learning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dirty="0"/>
          </a:p>
        </p:txBody>
      </p:sp>
      <p:pic>
        <p:nvPicPr>
          <p:cNvPr id="99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0"/>
            <a:ext cx="914040" cy="990360"/>
          </a:xfrm>
          <a:prstGeom prst="rect">
            <a:avLst/>
          </a:prstGeom>
          <a:ln w="936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E92906-5FD5-4009-9102-FC097FE8360D}"/>
              </a:ext>
            </a:extLst>
          </p:cNvPr>
          <p:cNvSpPr/>
          <p:nvPr/>
        </p:nvSpPr>
        <p:spPr>
          <a:xfrm>
            <a:off x="610200" y="1645920"/>
            <a:ext cx="7695720" cy="1391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DA779-89E8-4512-8BBD-340CFF7AA9FE}"/>
              </a:ext>
            </a:extLst>
          </p:cNvPr>
          <p:cNvSpPr/>
          <p:nvPr/>
        </p:nvSpPr>
        <p:spPr>
          <a:xfrm>
            <a:off x="610200" y="3204241"/>
            <a:ext cx="7695720" cy="1391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E55928-A8F0-4CE7-A31C-E8AF356E8141}"/>
              </a:ext>
            </a:extLst>
          </p:cNvPr>
          <p:cNvSpPr/>
          <p:nvPr/>
        </p:nvSpPr>
        <p:spPr>
          <a:xfrm>
            <a:off x="610200" y="4725327"/>
            <a:ext cx="7695720" cy="13919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8E281-D616-4A64-BC87-2AAE4BEDE4C6}"/>
              </a:ext>
            </a:extLst>
          </p:cNvPr>
          <p:cNvSpPr txBox="1"/>
          <p:nvPr/>
        </p:nvSpPr>
        <p:spPr>
          <a:xfrm>
            <a:off x="610200" y="1645920"/>
            <a:ext cx="143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2D3FA-F9DC-4574-B22C-1831F5F1F8C3}"/>
              </a:ext>
            </a:extLst>
          </p:cNvPr>
          <p:cNvSpPr txBox="1"/>
          <p:nvPr/>
        </p:nvSpPr>
        <p:spPr>
          <a:xfrm>
            <a:off x="610200" y="3172254"/>
            <a:ext cx="143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503E6-08A0-45F9-9D2E-8220285FB2A5}"/>
              </a:ext>
            </a:extLst>
          </p:cNvPr>
          <p:cNvSpPr txBox="1"/>
          <p:nvPr/>
        </p:nvSpPr>
        <p:spPr>
          <a:xfrm>
            <a:off x="610200" y="4735396"/>
            <a:ext cx="143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97B5C7-155B-44C5-8CC4-7536DD2DB267}"/>
              </a:ext>
            </a:extLst>
          </p:cNvPr>
          <p:cNvSpPr txBox="1"/>
          <p:nvPr/>
        </p:nvSpPr>
        <p:spPr>
          <a:xfrm>
            <a:off x="1524240" y="2182956"/>
            <a:ext cx="211794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Activate the extension while surfing web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594DFF-EEA6-4FFF-A8C3-3A29AD2CA441}"/>
              </a:ext>
            </a:extLst>
          </p:cNvPr>
          <p:cNvSpPr txBox="1"/>
          <p:nvPr/>
        </p:nvSpPr>
        <p:spPr>
          <a:xfrm>
            <a:off x="5288220" y="2187991"/>
            <a:ext cx="233154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Display the result (malicious or benign)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CE3D0-B53C-45E1-AAA4-134469DDC38E}"/>
              </a:ext>
            </a:extLst>
          </p:cNvPr>
          <p:cNvSpPr txBox="1"/>
          <p:nvPr/>
        </p:nvSpPr>
        <p:spPr>
          <a:xfrm>
            <a:off x="3290880" y="3495238"/>
            <a:ext cx="2560080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API, a medium of communication between the user and the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F84137-79A3-46A3-9505-268845595A14}"/>
              </a:ext>
            </a:extLst>
          </p:cNvPr>
          <p:cNvSpPr txBox="1"/>
          <p:nvPr/>
        </p:nvSpPr>
        <p:spPr>
          <a:xfrm>
            <a:off x="1205210" y="5291032"/>
            <a:ext cx="1652320" cy="306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5DE2ED-2DC2-4760-8BA5-A78DA0B48A68}"/>
              </a:ext>
            </a:extLst>
          </p:cNvPr>
          <p:cNvSpPr txBox="1"/>
          <p:nvPr/>
        </p:nvSpPr>
        <p:spPr>
          <a:xfrm>
            <a:off x="6474552" y="5284570"/>
            <a:ext cx="130235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CBDC08-DB30-494B-9F89-C1B79D2EA60F}"/>
              </a:ext>
            </a:extLst>
          </p:cNvPr>
          <p:cNvSpPr txBox="1"/>
          <p:nvPr/>
        </p:nvSpPr>
        <p:spPr>
          <a:xfrm>
            <a:off x="4245445" y="5298236"/>
            <a:ext cx="98576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Predictor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A4F6C4-4CE0-4BDF-B370-D13ECEC05446}"/>
              </a:ext>
            </a:extLst>
          </p:cNvPr>
          <p:cNvCxnSpPr>
            <a:cxnSpLocks/>
          </p:cNvCxnSpPr>
          <p:nvPr/>
        </p:nvCxnSpPr>
        <p:spPr>
          <a:xfrm>
            <a:off x="2583210" y="2706176"/>
            <a:ext cx="7590" cy="49976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557F46-2221-46C8-AE05-389334D9BE59}"/>
              </a:ext>
            </a:extLst>
          </p:cNvPr>
          <p:cNvCxnSpPr>
            <a:cxnSpLocks/>
          </p:cNvCxnSpPr>
          <p:nvPr/>
        </p:nvCxnSpPr>
        <p:spPr>
          <a:xfrm flipH="1">
            <a:off x="2583210" y="3202998"/>
            <a:ext cx="906570" cy="645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AAADB3-D13C-4846-A266-CEED00989DBD}"/>
              </a:ext>
            </a:extLst>
          </p:cNvPr>
          <p:cNvCxnSpPr/>
          <p:nvPr/>
        </p:nvCxnSpPr>
        <p:spPr>
          <a:xfrm>
            <a:off x="3489780" y="3185623"/>
            <a:ext cx="0" cy="309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0FEB85-C6CF-4B6F-9335-204244A22D20}"/>
              </a:ext>
            </a:extLst>
          </p:cNvPr>
          <p:cNvCxnSpPr>
            <a:cxnSpLocks/>
          </p:cNvCxnSpPr>
          <p:nvPr/>
        </p:nvCxnSpPr>
        <p:spPr>
          <a:xfrm>
            <a:off x="3489780" y="4233902"/>
            <a:ext cx="7590" cy="52728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8EB20D-B3BF-4A8E-8E54-CA3F2C42B1F7}"/>
              </a:ext>
            </a:extLst>
          </p:cNvPr>
          <p:cNvCxnSpPr>
            <a:cxnSpLocks/>
          </p:cNvCxnSpPr>
          <p:nvPr/>
        </p:nvCxnSpPr>
        <p:spPr>
          <a:xfrm flipH="1" flipV="1">
            <a:off x="2038960" y="4735396"/>
            <a:ext cx="1450820" cy="463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2765DB-86D4-40CB-B574-E79ADA810434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031370" y="4745417"/>
            <a:ext cx="10790" cy="545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486308-ADAD-4E2D-AB54-CFEA1CABAE8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57530" y="5452123"/>
            <a:ext cx="1387915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5B89B8-F859-4B00-B372-C812B96C60CA}"/>
              </a:ext>
            </a:extLst>
          </p:cNvPr>
          <p:cNvCxnSpPr>
            <a:cxnSpLocks/>
          </p:cNvCxnSpPr>
          <p:nvPr/>
        </p:nvCxnSpPr>
        <p:spPr>
          <a:xfrm>
            <a:off x="5223103" y="5454141"/>
            <a:ext cx="1255713" cy="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E1D105-39F5-4A22-A54D-31BBD82DF98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125730" y="4735396"/>
            <a:ext cx="0" cy="54917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1B985C-34E9-4272-9799-42A8C4E43523}"/>
              </a:ext>
            </a:extLst>
          </p:cNvPr>
          <p:cNvCxnSpPr>
            <a:cxnSpLocks/>
          </p:cNvCxnSpPr>
          <p:nvPr/>
        </p:nvCxnSpPr>
        <p:spPr>
          <a:xfrm flipH="1">
            <a:off x="5639042" y="4745417"/>
            <a:ext cx="1468058" cy="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B20803-E9AD-48D3-A9F1-15F1AB090323}"/>
              </a:ext>
            </a:extLst>
          </p:cNvPr>
          <p:cNvCxnSpPr>
            <a:cxnSpLocks/>
          </p:cNvCxnSpPr>
          <p:nvPr/>
        </p:nvCxnSpPr>
        <p:spPr>
          <a:xfrm flipV="1">
            <a:off x="5639042" y="4213646"/>
            <a:ext cx="0" cy="521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3CDA76-285F-4098-839F-2E008677BFB8}"/>
              </a:ext>
            </a:extLst>
          </p:cNvPr>
          <p:cNvCxnSpPr>
            <a:cxnSpLocks/>
          </p:cNvCxnSpPr>
          <p:nvPr/>
        </p:nvCxnSpPr>
        <p:spPr>
          <a:xfrm flipV="1">
            <a:off x="6474552" y="2681248"/>
            <a:ext cx="0" cy="521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4651D54-6B6E-4118-ADAB-B3301B20CA2B}"/>
              </a:ext>
            </a:extLst>
          </p:cNvPr>
          <p:cNvCxnSpPr>
            <a:cxnSpLocks/>
          </p:cNvCxnSpPr>
          <p:nvPr/>
        </p:nvCxnSpPr>
        <p:spPr>
          <a:xfrm flipH="1">
            <a:off x="5577182" y="3214964"/>
            <a:ext cx="906570" cy="645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C430A0A-5B20-4F79-A64B-4DEB381D15F2}"/>
              </a:ext>
            </a:extLst>
          </p:cNvPr>
          <p:cNvCxnSpPr>
            <a:cxnSpLocks/>
          </p:cNvCxnSpPr>
          <p:nvPr/>
        </p:nvCxnSpPr>
        <p:spPr>
          <a:xfrm>
            <a:off x="5577182" y="3214964"/>
            <a:ext cx="0" cy="26506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5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5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5">
                                            <p:txEl>
                                              <p:pRg st="14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5">
                                            <p:txEl>
                                              <p:pRg st="14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5">
                                            <p:txEl>
                                              <p:pRg st="10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5">
                                            <p:txEl>
                                              <p:pRg st="10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E789105F-710C-47EC-B455-94DB7AEF141D}" type="slidenum">
              <a:rPr lang="en-IN" sz="1400" b="1">
                <a:solidFill>
                  <a:srgbClr val="002060"/>
                </a:solidFill>
                <a:latin typeface="Times New Roman"/>
                <a:ea typeface="DejaVu Sans"/>
              </a:rPr>
              <a:t>9</a:t>
            </a:fld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339280" y="986654"/>
            <a:ext cx="8463280" cy="5211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93000"/>
              </a:lnSpc>
            </a:pPr>
            <a:r>
              <a:rPr lang="en-IN" sz="2000" u="sng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Detailed design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  <a:p>
            <a:pPr algn="just">
              <a:lnSpc>
                <a:spcPct val="93000"/>
              </a:lnSpc>
            </a:pPr>
            <a:endParaRPr dirty="0"/>
          </a:p>
        </p:txBody>
      </p:sp>
      <p:sp>
        <p:nvSpPr>
          <p:cNvPr id="97" name="TextShape 4"/>
          <p:cNvSpPr txBox="1"/>
          <p:nvPr/>
        </p:nvSpPr>
        <p:spPr>
          <a:xfrm>
            <a:off x="3124080" y="6356520"/>
            <a:ext cx="2893680" cy="363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dirty="0">
                <a:solidFill>
                  <a:srgbClr val="8B8B8B"/>
                </a:solidFill>
                <a:latin typeface="Calibri"/>
                <a:ea typeface="DejaVu Sans"/>
              </a:rPr>
              <a:t>Guide: Prof Sudeepa Roy Dey</a:t>
            </a:r>
            <a:endParaRPr dirty="0"/>
          </a:p>
        </p:txBody>
      </p:sp>
      <p:sp>
        <p:nvSpPr>
          <p:cNvPr id="98" name="CustomShape 5"/>
          <p:cNvSpPr/>
          <p:nvPr/>
        </p:nvSpPr>
        <p:spPr>
          <a:xfrm>
            <a:off x="1142640" y="380880"/>
            <a:ext cx="60202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Analysis of malicious URLs using Machine Learning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</a:pPr>
            <a:endParaRPr dirty="0"/>
          </a:p>
        </p:txBody>
      </p:sp>
      <p:pic>
        <p:nvPicPr>
          <p:cNvPr id="99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0"/>
            <a:ext cx="914040" cy="990360"/>
          </a:xfrm>
          <a:prstGeom prst="rect">
            <a:avLst/>
          </a:prstGeom>
          <a:ln w="9360"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A2DC303-BAC1-4AA9-AA2B-DD9AD508302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" r="6383" b="10426"/>
          <a:stretch/>
        </p:blipFill>
        <p:spPr>
          <a:xfrm>
            <a:off x="431001" y="2183779"/>
            <a:ext cx="3377148" cy="2584579"/>
          </a:xfrm>
          <a:prstGeom prst="rect">
            <a:avLst/>
          </a:prstGeom>
        </p:spPr>
      </p:pic>
      <p:pic>
        <p:nvPicPr>
          <p:cNvPr id="1026" name="Picture 2" descr="GitHub - philomathic-guy/Malicious-Web-Content-Detection-Using-Machine-Learning:  Chrome extension for detecting phishing web sites">
            <a:extLst>
              <a:ext uri="{FF2B5EF4-FFF2-40B4-BE49-F238E27FC236}">
                <a16:creationId xmlns:a16="http://schemas.microsoft.com/office/drawing/2014/main" id="{93865361-DDEE-4B63-92F8-3FB985A77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t="8039" r="2101"/>
          <a:stretch/>
        </p:blipFill>
        <p:spPr bwMode="auto">
          <a:xfrm>
            <a:off x="4012164" y="1179512"/>
            <a:ext cx="4867229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FA47E-FCD4-4E2E-A00A-078C8A882DCC}"/>
              </a:ext>
            </a:extLst>
          </p:cNvPr>
          <p:cNvSpPr txBox="1"/>
          <p:nvPr/>
        </p:nvSpPr>
        <p:spPr>
          <a:xfrm>
            <a:off x="4998938" y="5754807"/>
            <a:ext cx="289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Working model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B3965-9763-43A2-8E97-DAD3F21D5F52}"/>
              </a:ext>
            </a:extLst>
          </p:cNvPr>
          <p:cNvSpPr txBox="1"/>
          <p:nvPr/>
        </p:nvSpPr>
        <p:spPr>
          <a:xfrm>
            <a:off x="849605" y="4768358"/>
            <a:ext cx="2668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Four Phases of the model</a:t>
            </a:r>
          </a:p>
        </p:txBody>
      </p:sp>
    </p:spTree>
    <p:extLst>
      <p:ext uri="{BB962C8B-B14F-4D97-AF65-F5344CB8AC3E}">
        <p14:creationId xmlns:p14="http://schemas.microsoft.com/office/powerpoint/2010/main" val="2080845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char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5">
                                            <p:txEl>
                                              <p:char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5">
                                            <p:txEl>
                                              <p:char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char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5">
                                            <p:txEl>
                                              <p:char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5">
                                            <p:txEl>
                                              <p:char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814</Words>
  <Application>Microsoft Office PowerPoint</Application>
  <PresentationFormat>On-screen Show (4:3)</PresentationFormat>
  <Paragraphs>301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StarSymbol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Mitali Singh</cp:lastModifiedBy>
  <cp:revision>81</cp:revision>
  <dcterms:modified xsi:type="dcterms:W3CDTF">2020-12-27T12:29:28Z</dcterms:modified>
</cp:coreProperties>
</file>