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8" r:id="rId7"/>
    <p:sldId id="261" r:id="rId8"/>
    <p:sldId id="263" r:id="rId9"/>
    <p:sldId id="264" r:id="rId10"/>
    <p:sldId id="265" r:id="rId11"/>
    <p:sldId id="267" r:id="rId12"/>
  </p:sldIdLst>
  <p:sldSz cx="9144000" cy="6858000" type="screen4x3"/>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281488" y="0"/>
            <a:ext cx="3276600" cy="534988"/>
          </a:xfrm>
          <a:prstGeom prst="rect">
            <a:avLst/>
          </a:prstGeom>
        </p:spPr>
        <p:txBody>
          <a:bodyPr vert="horz" lIns="91440" tIns="45720" rIns="91440" bIns="45720" rtlCol="0"/>
          <a:lstStyle>
            <a:lvl1pPr algn="r">
              <a:defRPr sz="1200"/>
            </a:lvl1pPr>
          </a:lstStyle>
          <a:p>
            <a:fld id="{DB247FDD-C67F-C44D-BD7B-F7CA358AA2B0}" type="datetimeFigureOut">
              <a:rPr lang="en-US" smtClean="0"/>
              <a:t>26-Dec-20</a:t>
            </a:fld>
            <a:endParaRPr lang="en-US"/>
          </a:p>
        </p:txBody>
      </p:sp>
      <p:sp>
        <p:nvSpPr>
          <p:cNvPr id="4" name="Footer Placeholder 3"/>
          <p:cNvSpPr>
            <a:spLocks noGrp="1"/>
          </p:cNvSpPr>
          <p:nvPr>
            <p:ph type="ftr" sz="quarter" idx="2"/>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281488" y="10155238"/>
            <a:ext cx="3276600" cy="534987"/>
          </a:xfrm>
          <a:prstGeom prst="rect">
            <a:avLst/>
          </a:prstGeom>
        </p:spPr>
        <p:txBody>
          <a:bodyPr vert="horz" lIns="91440" tIns="45720" rIns="91440" bIns="45720" rtlCol="0" anchor="b"/>
          <a:lstStyle>
            <a:lvl1pPr algn="r">
              <a:defRPr sz="1200"/>
            </a:lvl1pPr>
          </a:lstStyle>
          <a:p>
            <a:fld id="{272955D9-6024-A24F-B274-14D49A2D1BBD}" type="slidenum">
              <a:rPr lang="en-US" smtClean="0"/>
              <a:t>‹#›</a:t>
            </a:fld>
            <a:endParaRPr lang="en-US"/>
          </a:p>
        </p:txBody>
      </p:sp>
    </p:spTree>
    <p:extLst>
      <p:ext uri="{BB962C8B-B14F-4D97-AF65-F5344CB8AC3E}">
        <p14:creationId xmlns:p14="http://schemas.microsoft.com/office/powerpoint/2010/main" val="2719461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40" name="PlaceHolder 2"/>
          <p:cNvSpPr>
            <a:spLocks noGrp="1"/>
          </p:cNvSpPr>
          <p:nvPr>
            <p:ph type="hdr"/>
          </p:nvPr>
        </p:nvSpPr>
        <p:spPr>
          <a:xfrm>
            <a:off x="0" y="0"/>
            <a:ext cx="3280320" cy="534240"/>
          </a:xfrm>
          <a:prstGeom prst="rect">
            <a:avLst/>
          </a:prstGeom>
        </p:spPr>
        <p:txBody>
          <a:bodyPr lIns="0" tIns="0" rIns="0" bIns="0"/>
          <a:lstStyle/>
          <a:p>
            <a:r>
              <a:rPr lang="en-IN" sz="1400">
                <a:latin typeface="Times New Roman"/>
              </a:rPr>
              <a:t>&lt;header&gt;</a:t>
            </a:r>
            <a:endParaRPr/>
          </a:p>
        </p:txBody>
      </p:sp>
      <p:sp>
        <p:nvSpPr>
          <p:cNvPr id="41" name="PlaceHolder 3"/>
          <p:cNvSpPr>
            <a:spLocks noGrp="1"/>
          </p:cNvSpPr>
          <p:nvPr>
            <p:ph type="dt"/>
          </p:nvPr>
        </p:nvSpPr>
        <p:spPr>
          <a:xfrm>
            <a:off x="4279320" y="0"/>
            <a:ext cx="3280320" cy="534240"/>
          </a:xfrm>
          <a:prstGeom prst="rect">
            <a:avLst/>
          </a:prstGeom>
        </p:spPr>
        <p:txBody>
          <a:bodyPr lIns="0" tIns="0" rIns="0" bIns="0"/>
          <a:lstStyle/>
          <a:p>
            <a:pPr algn="r"/>
            <a:r>
              <a:rPr lang="en-IN" sz="1400">
                <a:latin typeface="Times New Roman"/>
              </a:rPr>
              <a:t>&lt;date/time&gt;</a:t>
            </a:r>
            <a:endParaRPr/>
          </a:p>
        </p:txBody>
      </p:sp>
      <p:sp>
        <p:nvSpPr>
          <p:cNvPr id="42" name="PlaceHolder 4"/>
          <p:cNvSpPr>
            <a:spLocks noGrp="1"/>
          </p:cNvSpPr>
          <p:nvPr>
            <p:ph type="ftr"/>
          </p:nvPr>
        </p:nvSpPr>
        <p:spPr>
          <a:xfrm>
            <a:off x="0" y="10157400"/>
            <a:ext cx="3280320" cy="534240"/>
          </a:xfrm>
          <a:prstGeom prst="rect">
            <a:avLst/>
          </a:prstGeom>
        </p:spPr>
        <p:txBody>
          <a:bodyPr lIns="0" tIns="0" rIns="0" bIns="0" anchor="b"/>
          <a:lstStyle/>
          <a:p>
            <a:r>
              <a:rPr lang="en-IN" sz="1400">
                <a:latin typeface="Times New Roman"/>
              </a:rPr>
              <a:t>&lt;footer&gt;</a:t>
            </a:r>
            <a:endParaRPr/>
          </a:p>
        </p:txBody>
      </p:sp>
      <p:sp>
        <p:nvSpPr>
          <p:cNvPr id="43" name="PlaceHolder 5"/>
          <p:cNvSpPr>
            <a:spLocks noGrp="1"/>
          </p:cNvSpPr>
          <p:nvPr>
            <p:ph type="sldNum"/>
          </p:nvPr>
        </p:nvSpPr>
        <p:spPr>
          <a:xfrm>
            <a:off x="4279320" y="10157400"/>
            <a:ext cx="3280320" cy="534240"/>
          </a:xfrm>
          <a:prstGeom prst="rect">
            <a:avLst/>
          </a:prstGeom>
        </p:spPr>
        <p:txBody>
          <a:bodyPr lIns="0" tIns="0" rIns="0" bIns="0" anchor="b"/>
          <a:lstStyle/>
          <a:p>
            <a:pPr algn="r"/>
            <a:fld id="{570AB2A4-255B-4250-8D11-BA8159BBB5F9}" type="slidenum">
              <a:rPr lang="en-IN" sz="1400">
                <a:latin typeface="Times New Roman"/>
              </a:rPr>
              <a:t>‹#›</a:t>
            </a:fld>
            <a:endParaRPr/>
          </a:p>
        </p:txBody>
      </p:sp>
    </p:spTree>
    <p:extLst>
      <p:ext uri="{BB962C8B-B14F-4D97-AF65-F5344CB8AC3E}">
        <p14:creationId xmlns:p14="http://schemas.microsoft.com/office/powerpoint/2010/main" val="29166612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280040" y="10156680"/>
            <a:ext cx="3277800" cy="533160"/>
          </a:xfrm>
          <a:prstGeom prst="rect">
            <a:avLst/>
          </a:prstGeom>
        </p:spPr>
        <p:txBody>
          <a:bodyPr lIns="0" tIns="0" rIns="0" bIns="0" anchor="b"/>
          <a:lstStyle/>
          <a:p>
            <a:pPr algn="r">
              <a:lnSpc>
                <a:spcPct val="100000"/>
              </a:lnSpc>
            </a:pPr>
            <a:fld id="{C19C6F9D-552A-4CEB-8622-2C198B66D597}" type="slidenum">
              <a:rPr lang="en-IN" sz="1400">
                <a:solidFill>
                  <a:srgbClr val="000000"/>
                </a:solidFill>
                <a:latin typeface="Times New Roman"/>
                <a:ea typeface="DejaVu Sans"/>
              </a:rPr>
              <a:t>1</a:t>
            </a:fld>
            <a:endParaRPr/>
          </a:p>
        </p:txBody>
      </p:sp>
      <p:sp>
        <p:nvSpPr>
          <p:cNvPr id="129" name="PlaceHolder 2"/>
          <p:cNvSpPr>
            <a:spLocks noGrp="1"/>
          </p:cNvSpPr>
          <p:nvPr>
            <p:ph type="body"/>
          </p:nvPr>
        </p:nvSpPr>
        <p:spPr>
          <a:xfrm>
            <a:off x="755640" y="5078520"/>
            <a:ext cx="6048000" cy="4811400"/>
          </a:xfrm>
          <a:prstGeom prst="rect">
            <a:avLst/>
          </a:prstGeom>
        </p:spPr>
        <p:txBody>
          <a:bodyPr lIns="0" tIns="0" rIns="0" bIns="0" anchor="ct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4280040" y="10156680"/>
            <a:ext cx="3277800" cy="533160"/>
          </a:xfrm>
          <a:prstGeom prst="rect">
            <a:avLst/>
          </a:prstGeom>
        </p:spPr>
        <p:txBody>
          <a:bodyPr lIns="0" tIns="0" rIns="0" bIns="0" anchor="b"/>
          <a:lstStyle/>
          <a:p>
            <a:pPr algn="r">
              <a:lnSpc>
                <a:spcPct val="100000"/>
              </a:lnSpc>
            </a:pPr>
            <a:fld id="{016BE5A3-1142-4083-ACD9-45DD2BA8DEEE}" type="slidenum">
              <a:rPr lang="en-IN" sz="1400">
                <a:solidFill>
                  <a:srgbClr val="000000"/>
                </a:solidFill>
                <a:latin typeface="Times New Roman"/>
                <a:ea typeface="DejaVu Sans"/>
              </a:rPr>
              <a:t>10</a:t>
            </a:fld>
            <a:endParaRPr/>
          </a:p>
        </p:txBody>
      </p:sp>
      <p:sp>
        <p:nvSpPr>
          <p:cNvPr id="147" name="PlaceHolder 2"/>
          <p:cNvSpPr>
            <a:spLocks noGrp="1"/>
          </p:cNvSpPr>
          <p:nvPr>
            <p:ph type="body"/>
          </p:nvPr>
        </p:nvSpPr>
        <p:spPr>
          <a:xfrm>
            <a:off x="755640" y="5078520"/>
            <a:ext cx="6048000" cy="4811400"/>
          </a:xfrm>
          <a:prstGeom prst="rect">
            <a:avLst/>
          </a:prstGeom>
        </p:spPr>
        <p:txBody>
          <a:bodyPr lIns="0" tIns="0" rIns="0" bIns="0" anchor="ct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4280040" y="10156680"/>
            <a:ext cx="3277800" cy="533160"/>
          </a:xfrm>
          <a:prstGeom prst="rect">
            <a:avLst/>
          </a:prstGeom>
        </p:spPr>
        <p:txBody>
          <a:bodyPr lIns="0" tIns="0" rIns="0" bIns="0" anchor="b"/>
          <a:lstStyle/>
          <a:p>
            <a:pPr algn="r">
              <a:lnSpc>
                <a:spcPct val="100000"/>
              </a:lnSpc>
            </a:pPr>
            <a:fld id="{519C7954-769E-4639-AC41-93BBC42FF660}" type="slidenum">
              <a:rPr lang="en-IN" sz="1400">
                <a:solidFill>
                  <a:srgbClr val="000000"/>
                </a:solidFill>
                <a:latin typeface="Times New Roman"/>
                <a:ea typeface="DejaVu Sans"/>
              </a:rPr>
              <a:t>11</a:t>
            </a:fld>
            <a:endParaRPr/>
          </a:p>
        </p:txBody>
      </p:sp>
      <p:sp>
        <p:nvSpPr>
          <p:cNvPr id="151" name="PlaceHolder 2"/>
          <p:cNvSpPr>
            <a:spLocks noGrp="1"/>
          </p:cNvSpPr>
          <p:nvPr>
            <p:ph type="body"/>
          </p:nvPr>
        </p:nvSpPr>
        <p:spPr>
          <a:xfrm>
            <a:off x="755640" y="5078520"/>
            <a:ext cx="6048000" cy="4811400"/>
          </a:xfrm>
          <a:prstGeom prst="rect">
            <a:avLst/>
          </a:prstGeom>
        </p:spPr>
        <p:txBody>
          <a:bodyPr lIns="0" tIns="0" rIns="0" bIns="0" anchor="ct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4280040" y="10156680"/>
            <a:ext cx="3277800" cy="533160"/>
          </a:xfrm>
          <a:prstGeom prst="rect">
            <a:avLst/>
          </a:prstGeom>
        </p:spPr>
        <p:txBody>
          <a:bodyPr lIns="0" tIns="0" rIns="0" bIns="0" anchor="b"/>
          <a:lstStyle/>
          <a:p>
            <a:pPr algn="r">
              <a:lnSpc>
                <a:spcPct val="100000"/>
              </a:lnSpc>
            </a:pPr>
            <a:fld id="{1856CDF8-4559-4DA8-9AA6-1517BAA05857}" type="slidenum">
              <a:rPr lang="en-IN" sz="1400">
                <a:solidFill>
                  <a:srgbClr val="000000"/>
                </a:solidFill>
                <a:latin typeface="Times New Roman"/>
                <a:ea typeface="DejaVu Sans"/>
              </a:rPr>
              <a:t>2</a:t>
            </a:fld>
            <a:endParaRPr/>
          </a:p>
        </p:txBody>
      </p:sp>
      <p:sp>
        <p:nvSpPr>
          <p:cNvPr id="131" name="PlaceHolder 2"/>
          <p:cNvSpPr>
            <a:spLocks noGrp="1"/>
          </p:cNvSpPr>
          <p:nvPr>
            <p:ph type="body"/>
          </p:nvPr>
        </p:nvSpPr>
        <p:spPr>
          <a:xfrm>
            <a:off x="755640" y="5078520"/>
            <a:ext cx="6048000" cy="4811400"/>
          </a:xfrm>
          <a:prstGeom prst="rect">
            <a:avLst/>
          </a:prstGeom>
        </p:spPr>
        <p:txBody>
          <a:bodyPr lIns="0" tIns="0" rIns="0" bIns="0" anchor="ct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280040" y="10156680"/>
            <a:ext cx="3277800" cy="533160"/>
          </a:xfrm>
          <a:prstGeom prst="rect">
            <a:avLst/>
          </a:prstGeom>
        </p:spPr>
        <p:txBody>
          <a:bodyPr lIns="0" tIns="0" rIns="0" bIns="0" anchor="b"/>
          <a:lstStyle/>
          <a:p>
            <a:pPr algn="r">
              <a:lnSpc>
                <a:spcPct val="100000"/>
              </a:lnSpc>
            </a:pPr>
            <a:fld id="{E238EE7D-1A8F-4265-B506-7A9723AD9BAB}" type="slidenum">
              <a:rPr lang="en-IN" sz="1400">
                <a:solidFill>
                  <a:srgbClr val="000000"/>
                </a:solidFill>
                <a:latin typeface="Times New Roman"/>
                <a:ea typeface="DejaVu Sans"/>
              </a:rPr>
              <a:t>3</a:t>
            </a:fld>
            <a:endParaRPr/>
          </a:p>
        </p:txBody>
      </p:sp>
      <p:sp>
        <p:nvSpPr>
          <p:cNvPr id="133" name="PlaceHolder 2"/>
          <p:cNvSpPr>
            <a:spLocks noGrp="1"/>
          </p:cNvSpPr>
          <p:nvPr>
            <p:ph type="body"/>
          </p:nvPr>
        </p:nvSpPr>
        <p:spPr>
          <a:xfrm>
            <a:off x="755640" y="5078520"/>
            <a:ext cx="6048000" cy="4811400"/>
          </a:xfrm>
          <a:prstGeom prst="rect">
            <a:avLst/>
          </a:prstGeom>
        </p:spPr>
        <p:txBody>
          <a:bodyPr lIns="0" tIns="0" rIns="0" bIns="0" anchor="ct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280040" y="10156680"/>
            <a:ext cx="3277800" cy="533160"/>
          </a:xfrm>
          <a:prstGeom prst="rect">
            <a:avLst/>
          </a:prstGeom>
        </p:spPr>
        <p:txBody>
          <a:bodyPr lIns="0" tIns="0" rIns="0" bIns="0" anchor="b"/>
          <a:lstStyle/>
          <a:p>
            <a:pPr algn="r">
              <a:lnSpc>
                <a:spcPct val="100000"/>
              </a:lnSpc>
            </a:pPr>
            <a:fld id="{39E8A3F8-9DEF-46BA-BDA0-871B4E616E21}" type="slidenum">
              <a:rPr lang="en-IN" sz="1400">
                <a:solidFill>
                  <a:srgbClr val="000000"/>
                </a:solidFill>
                <a:latin typeface="Times New Roman"/>
                <a:ea typeface="DejaVu Sans"/>
              </a:rPr>
              <a:t>4</a:t>
            </a:fld>
            <a:endParaRPr/>
          </a:p>
        </p:txBody>
      </p:sp>
      <p:sp>
        <p:nvSpPr>
          <p:cNvPr id="135" name="PlaceHolder 2"/>
          <p:cNvSpPr>
            <a:spLocks noGrp="1"/>
          </p:cNvSpPr>
          <p:nvPr>
            <p:ph type="body"/>
          </p:nvPr>
        </p:nvSpPr>
        <p:spPr>
          <a:xfrm>
            <a:off x="755640" y="5078520"/>
            <a:ext cx="6048000" cy="4811400"/>
          </a:xfrm>
          <a:prstGeom prst="rect">
            <a:avLst/>
          </a:prstGeom>
        </p:spPr>
        <p:txBody>
          <a:bodyPr lIns="0" tIns="0" rIns="0" bIns="0" anchor="ct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280040" y="10156680"/>
            <a:ext cx="3277800" cy="533160"/>
          </a:xfrm>
          <a:prstGeom prst="rect">
            <a:avLst/>
          </a:prstGeom>
        </p:spPr>
        <p:txBody>
          <a:bodyPr lIns="0" tIns="0" rIns="0" bIns="0" anchor="b"/>
          <a:lstStyle/>
          <a:p>
            <a:pPr algn="r">
              <a:lnSpc>
                <a:spcPct val="100000"/>
              </a:lnSpc>
            </a:pPr>
            <a:fld id="{B94BA0A5-F088-4112-96AE-CEB075F60E18}" type="slidenum">
              <a:rPr lang="en-IN" sz="1400">
                <a:solidFill>
                  <a:srgbClr val="000000"/>
                </a:solidFill>
                <a:latin typeface="Times New Roman"/>
                <a:ea typeface="DejaVu Sans"/>
              </a:rPr>
              <a:t>5</a:t>
            </a:fld>
            <a:endParaRPr/>
          </a:p>
        </p:txBody>
      </p:sp>
      <p:sp>
        <p:nvSpPr>
          <p:cNvPr id="137" name="PlaceHolder 2"/>
          <p:cNvSpPr>
            <a:spLocks noGrp="1"/>
          </p:cNvSpPr>
          <p:nvPr>
            <p:ph type="body"/>
          </p:nvPr>
        </p:nvSpPr>
        <p:spPr>
          <a:xfrm>
            <a:off x="755640" y="5078520"/>
            <a:ext cx="6048000" cy="4811400"/>
          </a:xfrm>
          <a:prstGeom prst="rect">
            <a:avLst/>
          </a:prstGeom>
        </p:spPr>
        <p:txBody>
          <a:bodyPr lIns="0" tIns="0" rIns="0" bIns="0" anchor="ct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280040" y="10156680"/>
            <a:ext cx="3277800" cy="533160"/>
          </a:xfrm>
          <a:prstGeom prst="rect">
            <a:avLst/>
          </a:prstGeom>
        </p:spPr>
        <p:txBody>
          <a:bodyPr lIns="0" tIns="0" rIns="0" bIns="0" anchor="b"/>
          <a:lstStyle/>
          <a:p>
            <a:pPr algn="r">
              <a:lnSpc>
                <a:spcPct val="100000"/>
              </a:lnSpc>
            </a:pPr>
            <a:fld id="{B94BA0A5-F088-4112-96AE-CEB075F60E18}" type="slidenum">
              <a:rPr lang="en-IN" sz="1400">
                <a:solidFill>
                  <a:srgbClr val="000000"/>
                </a:solidFill>
                <a:latin typeface="Times New Roman"/>
                <a:ea typeface="DejaVu Sans"/>
              </a:rPr>
              <a:t>6</a:t>
            </a:fld>
            <a:endParaRPr/>
          </a:p>
        </p:txBody>
      </p:sp>
      <p:sp>
        <p:nvSpPr>
          <p:cNvPr id="137" name="PlaceHolder 2"/>
          <p:cNvSpPr>
            <a:spLocks noGrp="1"/>
          </p:cNvSpPr>
          <p:nvPr>
            <p:ph type="body"/>
          </p:nvPr>
        </p:nvSpPr>
        <p:spPr>
          <a:xfrm>
            <a:off x="755640" y="5078520"/>
            <a:ext cx="6048000" cy="4811400"/>
          </a:xfrm>
          <a:prstGeom prst="rect">
            <a:avLst/>
          </a:prstGeom>
        </p:spPr>
        <p:txBody>
          <a:bodyPr lIns="0" tIns="0" rIns="0" bIns="0" anchor="ctr"/>
          <a:lstStyle/>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4280040" y="10156680"/>
            <a:ext cx="3277800" cy="533160"/>
          </a:xfrm>
          <a:prstGeom prst="rect">
            <a:avLst/>
          </a:prstGeom>
        </p:spPr>
        <p:txBody>
          <a:bodyPr lIns="0" tIns="0" rIns="0" bIns="0" anchor="b"/>
          <a:lstStyle/>
          <a:p>
            <a:pPr algn="r">
              <a:lnSpc>
                <a:spcPct val="100000"/>
              </a:lnSpc>
            </a:pPr>
            <a:fld id="{DE6B84B1-50C1-47F5-9483-D4D4BF0041C5}" type="slidenum">
              <a:rPr lang="en-IN" sz="1400">
                <a:solidFill>
                  <a:srgbClr val="000000"/>
                </a:solidFill>
                <a:latin typeface="Times New Roman"/>
                <a:ea typeface="DejaVu Sans"/>
              </a:rPr>
              <a:t>7</a:t>
            </a:fld>
            <a:endParaRPr/>
          </a:p>
        </p:txBody>
      </p:sp>
      <p:sp>
        <p:nvSpPr>
          <p:cNvPr id="139" name="PlaceHolder 2"/>
          <p:cNvSpPr>
            <a:spLocks noGrp="1"/>
          </p:cNvSpPr>
          <p:nvPr>
            <p:ph type="body"/>
          </p:nvPr>
        </p:nvSpPr>
        <p:spPr>
          <a:xfrm>
            <a:off x="755640" y="5078520"/>
            <a:ext cx="6048000" cy="4811400"/>
          </a:xfrm>
          <a:prstGeom prst="rect">
            <a:avLst/>
          </a:prstGeom>
        </p:spPr>
        <p:txBody>
          <a:bodyPr lIns="0" tIns="0" rIns="0" bIns="0" anchor="ct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280040" y="10156680"/>
            <a:ext cx="3277800" cy="533160"/>
          </a:xfrm>
          <a:prstGeom prst="rect">
            <a:avLst/>
          </a:prstGeom>
        </p:spPr>
        <p:txBody>
          <a:bodyPr lIns="0" tIns="0" rIns="0" bIns="0" anchor="b"/>
          <a:lstStyle/>
          <a:p>
            <a:pPr algn="r">
              <a:lnSpc>
                <a:spcPct val="100000"/>
              </a:lnSpc>
            </a:pPr>
            <a:fld id="{595BE3C7-DBDB-4008-B0A9-9E3AD5DB3A22}" type="slidenum">
              <a:rPr lang="en-IN" sz="1400">
                <a:solidFill>
                  <a:srgbClr val="000000"/>
                </a:solidFill>
                <a:latin typeface="Times New Roman"/>
                <a:ea typeface="DejaVu Sans"/>
              </a:rPr>
              <a:t>8</a:t>
            </a:fld>
            <a:endParaRPr/>
          </a:p>
        </p:txBody>
      </p:sp>
      <p:sp>
        <p:nvSpPr>
          <p:cNvPr id="143" name="PlaceHolder 2"/>
          <p:cNvSpPr>
            <a:spLocks noGrp="1"/>
          </p:cNvSpPr>
          <p:nvPr>
            <p:ph type="body"/>
          </p:nvPr>
        </p:nvSpPr>
        <p:spPr>
          <a:xfrm>
            <a:off x="755640" y="5078520"/>
            <a:ext cx="6048000" cy="4811400"/>
          </a:xfrm>
          <a:prstGeom prst="rect">
            <a:avLst/>
          </a:prstGeom>
        </p:spPr>
        <p:txBody>
          <a:bodyPr lIns="0" tIns="0" rIns="0" bIns="0" anchor="ct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280040" y="10156680"/>
            <a:ext cx="3277800" cy="533160"/>
          </a:xfrm>
          <a:prstGeom prst="rect">
            <a:avLst/>
          </a:prstGeom>
        </p:spPr>
        <p:txBody>
          <a:bodyPr lIns="0" tIns="0" rIns="0" bIns="0" anchor="b"/>
          <a:lstStyle/>
          <a:p>
            <a:pPr algn="r">
              <a:lnSpc>
                <a:spcPct val="100000"/>
              </a:lnSpc>
            </a:pPr>
            <a:fld id="{41CB08F4-218C-45DC-8D1E-610F6C94DDF0}" type="slidenum">
              <a:rPr lang="en-IN" sz="1400">
                <a:solidFill>
                  <a:srgbClr val="000000"/>
                </a:solidFill>
                <a:latin typeface="Times New Roman"/>
                <a:ea typeface="DejaVu Sans"/>
              </a:rPr>
              <a:t>9</a:t>
            </a:fld>
            <a:endParaRPr/>
          </a:p>
        </p:txBody>
      </p:sp>
      <p:sp>
        <p:nvSpPr>
          <p:cNvPr id="145" name="PlaceHolder 2"/>
          <p:cNvSpPr>
            <a:spLocks noGrp="1"/>
          </p:cNvSpPr>
          <p:nvPr>
            <p:ph type="body"/>
          </p:nvPr>
        </p:nvSpPr>
        <p:spPr>
          <a:xfrm>
            <a:off x="755640" y="5078520"/>
            <a:ext cx="6048000" cy="4811400"/>
          </a:xfrm>
          <a:prstGeom prst="rect">
            <a:avLst/>
          </a:prstGeom>
        </p:spPr>
        <p:txBody>
          <a:bodyPr lIns="0" tIns="0" rIns="0" bIns="0" anchor="ct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0600" cy="1468440"/>
          </a:xfrm>
          <a:prstGeom prst="rect">
            <a:avLst/>
          </a:prstGeom>
        </p:spPr>
        <p:txBody>
          <a:bodyPr lIns="0" tIns="0" rIns="0" bIns="0" anchor="ctr"/>
          <a:lstStyle/>
          <a:p>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0600" cy="1468440"/>
          </a:xfrm>
          <a:prstGeom prst="rect">
            <a:avLst/>
          </a:prstGeom>
        </p:spPr>
        <p:txBody>
          <a:bodyPr lIns="0" tIns="0" rIns="0" bIns="0" anchor="ctr"/>
          <a:lstStyle/>
          <a:p>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2"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3"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0600" cy="1468440"/>
          </a:xfrm>
          <a:prstGeom prst="rect">
            <a:avLst/>
          </a:prstGeom>
        </p:spPr>
        <p:txBody>
          <a:bodyPr lIns="0" tIns="0" rIns="0" bIns="0" anchor="ctr"/>
          <a:lstStyle/>
          <a:p>
            <a:endParaRPr/>
          </a:p>
        </p:txBody>
      </p:sp>
      <p:sp>
        <p:nvSpPr>
          <p:cNvPr id="35" name="PlaceHolder 2"/>
          <p:cNvSpPr>
            <a:spLocks noGrp="1"/>
          </p:cNvSpPr>
          <p:nvPr>
            <p:ph type="body"/>
          </p:nvPr>
        </p:nvSpPr>
        <p:spPr>
          <a:xfrm>
            <a:off x="457200" y="1604520"/>
            <a:ext cx="8229240" cy="3976920"/>
          </a:xfrm>
          <a:prstGeom prst="rect">
            <a:avLst/>
          </a:prstGeom>
        </p:spPr>
        <p:txBody>
          <a:bodyPr lIns="0" tIns="0" rIns="0" bIns="0"/>
          <a:lstStyle/>
          <a:p>
            <a:endParaRPr/>
          </a:p>
        </p:txBody>
      </p:sp>
      <p:sp>
        <p:nvSpPr>
          <p:cNvPr id="36" name="PlaceHolder 3"/>
          <p:cNvSpPr>
            <a:spLocks noGrp="1"/>
          </p:cNvSpPr>
          <p:nvPr>
            <p:ph type="body"/>
          </p:nvPr>
        </p:nvSpPr>
        <p:spPr>
          <a:xfrm>
            <a:off x="457200" y="1604520"/>
            <a:ext cx="8229240" cy="3976920"/>
          </a:xfrm>
          <a:prstGeom prst="rect">
            <a:avLst/>
          </a:prstGeom>
        </p:spPr>
        <p:txBody>
          <a:bodyPr lIns="0" tIns="0" rIns="0" bIns="0"/>
          <a:lstStyle/>
          <a:p>
            <a:endParaRPr/>
          </a:p>
        </p:txBody>
      </p:sp>
      <p:pic>
        <p:nvPicPr>
          <p:cNvPr id="37" name="Picture 36"/>
          <p:cNvPicPr/>
          <p:nvPr/>
        </p:nvPicPr>
        <p:blipFill>
          <a:blip r:embed="rId2"/>
          <a:stretch>
            <a:fillRect/>
          </a:stretch>
        </p:blipFill>
        <p:spPr>
          <a:xfrm>
            <a:off x="2079360" y="1604160"/>
            <a:ext cx="4984200" cy="3976920"/>
          </a:xfrm>
          <a:prstGeom prst="rect">
            <a:avLst/>
          </a:prstGeom>
          <a:ln>
            <a:noFill/>
          </a:ln>
        </p:spPr>
      </p:pic>
      <p:pic>
        <p:nvPicPr>
          <p:cNvPr id="38" name="Picture 37"/>
          <p:cNvPicPr/>
          <p:nvPr/>
        </p:nvPicPr>
        <p:blipFill>
          <a:blip r:embed="rId2"/>
          <a:stretch>
            <a:fillRect/>
          </a:stretch>
        </p:blipFill>
        <p:spPr>
          <a:xfrm>
            <a:off x="2079360" y="1604160"/>
            <a:ext cx="4984200" cy="397692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0600" cy="1468440"/>
          </a:xfrm>
          <a:prstGeom prst="rect">
            <a:avLst/>
          </a:prstGeom>
        </p:spPr>
        <p:txBody>
          <a:bodyPr lIns="0" tIns="0" rIns="0" bIns="0" anchor="ctr"/>
          <a:lstStyle/>
          <a:p>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0600" cy="1468440"/>
          </a:xfrm>
          <a:prstGeom prst="rect">
            <a:avLst/>
          </a:prstGeom>
        </p:spPr>
        <p:txBody>
          <a:bodyPr lIns="0" tIns="0" rIns="0" bIns="0" anchor="ctr"/>
          <a:lstStyle/>
          <a:p>
            <a:endParaRPr/>
          </a:p>
        </p:txBody>
      </p:sp>
      <p:sp>
        <p:nvSpPr>
          <p:cNvPr id="8" name="PlaceHolder 2"/>
          <p:cNvSpPr>
            <a:spLocks noGrp="1"/>
          </p:cNvSpPr>
          <p:nvPr>
            <p:ph type="body"/>
          </p:nvPr>
        </p:nvSpPr>
        <p:spPr>
          <a:xfrm>
            <a:off x="457200" y="1604520"/>
            <a:ext cx="8229240" cy="3976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0600" cy="1468440"/>
          </a:xfrm>
          <a:prstGeom prst="rect">
            <a:avLst/>
          </a:prstGeom>
        </p:spPr>
        <p:txBody>
          <a:bodyPr lIns="0" tIns="0" rIns="0" bIns="0" anchor="ctr"/>
          <a:lstStyle/>
          <a:p>
            <a:endParaRPr/>
          </a:p>
        </p:txBody>
      </p:sp>
      <p:sp>
        <p:nvSpPr>
          <p:cNvPr id="10"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11" name="PlaceHolder 3"/>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0600" cy="146844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0600" cy="680688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0600" cy="1468440"/>
          </a:xfrm>
          <a:prstGeom prst="rect">
            <a:avLst/>
          </a:prstGeom>
        </p:spPr>
        <p:txBody>
          <a:bodyPr lIns="0" tIns="0" rIns="0" bIns="0" anchor="ctr"/>
          <a:lstStyle/>
          <a:p>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6"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7" name="PlaceHolder 4"/>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0600" cy="1468440"/>
          </a:xfrm>
          <a:prstGeom prst="rect">
            <a:avLst/>
          </a:prstGeom>
        </p:spPr>
        <p:txBody>
          <a:bodyPr lIns="0" tIns="0" rIns="0" bIns="0" anchor="ctr"/>
          <a:lstStyle/>
          <a:p>
            <a:endParaRPr/>
          </a:p>
        </p:txBody>
      </p:sp>
      <p:sp>
        <p:nvSpPr>
          <p:cNvPr id="19"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0600" cy="1468440"/>
          </a:xfrm>
          <a:prstGeom prst="rect">
            <a:avLst/>
          </a:prstGeom>
        </p:spPr>
        <p:txBody>
          <a:bodyPr lIns="0" tIns="0" rIns="0" bIns="0" anchor="ctr"/>
          <a:lstStyle/>
          <a:p>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0600" cy="1468080"/>
          </a:xfrm>
          <a:prstGeom prst="rect">
            <a:avLst/>
          </a:prstGeom>
        </p:spPr>
        <p:txBody>
          <a:bodyPr lIns="90000" tIns="45000" rIns="90000" bIns="45000"/>
          <a:lstStyle/>
          <a:p>
            <a:pPr>
              <a:lnSpc>
                <a:spcPct val="97000"/>
              </a:lnSpc>
            </a:pPr>
            <a:r>
              <a:rPr lang="en-US" sz="4400">
                <a:solidFill>
                  <a:srgbClr val="000000"/>
                </a:solidFill>
                <a:latin typeface="Calibri"/>
                <a:ea typeface="DejaVu Sans"/>
              </a:rPr>
              <a:t>Click to edit the title text formatClick to edit Master title style</a:t>
            </a:r>
            <a:endParaRPr/>
          </a:p>
        </p:txBody>
      </p:sp>
      <p:sp>
        <p:nvSpPr>
          <p:cNvPr id="6" name="PlaceHolder 2"/>
          <p:cNvSpPr>
            <a:spLocks noGrp="1"/>
          </p:cNvSpPr>
          <p:nvPr>
            <p:ph type="dt"/>
          </p:nvPr>
        </p:nvSpPr>
        <p:spPr>
          <a:xfrm>
            <a:off x="457200" y="6356520"/>
            <a:ext cx="2131560" cy="363240"/>
          </a:xfrm>
          <a:prstGeom prst="rect">
            <a:avLst/>
          </a:prstGeom>
        </p:spPr>
        <p:txBody>
          <a:bodyPr lIns="90000" tIns="45000" rIns="90000" bIns="45000"/>
          <a:lstStyle/>
          <a:p>
            <a:pPr>
              <a:lnSpc>
                <a:spcPct val="100000"/>
              </a:lnSpc>
            </a:pPr>
            <a:fld id="{3A1426CD-E1EA-4185-903A-67C24941E0C3}" type="datetime1">
              <a:rPr lang="en-US" smtClean="0"/>
              <a:t>26-Dec-20</a:t>
            </a:fld>
            <a:endParaRPr/>
          </a:p>
        </p:txBody>
      </p:sp>
      <p:sp>
        <p:nvSpPr>
          <p:cNvPr id="2" name="PlaceHolder 3"/>
          <p:cNvSpPr>
            <a:spLocks noGrp="1"/>
          </p:cNvSpPr>
          <p:nvPr>
            <p:ph type="ftr"/>
          </p:nvPr>
        </p:nvSpPr>
        <p:spPr>
          <a:xfrm>
            <a:off x="3124080" y="6356520"/>
            <a:ext cx="2893680" cy="363240"/>
          </a:xfrm>
          <a:prstGeom prst="rect">
            <a:avLst/>
          </a:prstGeom>
        </p:spPr>
        <p:txBody>
          <a:bodyPr lIns="90000" tIns="45000" rIns="90000" bIns="45000"/>
          <a:lstStyle/>
          <a:p>
            <a:pPr>
              <a:lnSpc>
                <a:spcPct val="100000"/>
              </a:lnSpc>
            </a:pPr>
            <a:endParaRPr/>
          </a:p>
        </p:txBody>
      </p:sp>
      <p:sp>
        <p:nvSpPr>
          <p:cNvPr id="3" name="PlaceHolder 4"/>
          <p:cNvSpPr>
            <a:spLocks noGrp="1"/>
          </p:cNvSpPr>
          <p:nvPr>
            <p:ph type="sldNum"/>
          </p:nvPr>
        </p:nvSpPr>
        <p:spPr>
          <a:xfrm>
            <a:off x="6553080" y="6356520"/>
            <a:ext cx="2131560" cy="363240"/>
          </a:xfrm>
          <a:prstGeom prst="rect">
            <a:avLst/>
          </a:prstGeom>
        </p:spPr>
        <p:txBody>
          <a:bodyPr lIns="90000" tIns="45000" rIns="90000" bIns="45000"/>
          <a:lstStyle/>
          <a:p>
            <a:pPr>
              <a:lnSpc>
                <a:spcPct val="100000"/>
              </a:lnSpc>
            </a:pPr>
            <a:fld id="{2BAD2F09-2E2D-4270-9027-8ED76470F0A5}" type="slidenum">
              <a:rPr lang="en-IN" sz="1200">
                <a:solidFill>
                  <a:srgbClr val="8B8B8B"/>
                </a:solidFill>
                <a:latin typeface="Calibri"/>
                <a:ea typeface="DejaVu Sans"/>
              </a:rPr>
              <a:t>‹#›</a:t>
            </a:fld>
            <a:endParaRPr/>
          </a:p>
        </p:txBody>
      </p:sp>
      <p:sp>
        <p:nvSpPr>
          <p:cNvPr id="4" name="PlaceHolder 5"/>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pixabay.com/en/stick-man-boy-guy-male-figure-35185/" TargetMode="Externa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685800" y="1087928"/>
            <a:ext cx="7772040" cy="1352781"/>
          </a:xfrm>
          <a:prstGeom prst="rect">
            <a:avLst/>
          </a:prstGeom>
        </p:spPr>
        <p:txBody>
          <a:bodyPr lIns="90000" tIns="45000" rIns="90000" bIns="45000"/>
          <a:lstStyle/>
          <a:p>
            <a:pPr algn="ctr">
              <a:lnSpc>
                <a:spcPct val="100000"/>
              </a:lnSpc>
            </a:pPr>
            <a:r>
              <a:rPr lang="en-US" sz="4400" dirty="0">
                <a:solidFill>
                  <a:srgbClr val="000000"/>
                </a:solidFill>
                <a:latin typeface="Calibri"/>
                <a:ea typeface="DejaVu Sans"/>
              </a:rPr>
              <a:t>Project Phase-I</a:t>
            </a:r>
          </a:p>
          <a:p>
            <a:pPr algn="ctr">
              <a:lnSpc>
                <a:spcPct val="115000"/>
              </a:lnSpc>
              <a:spcAft>
                <a:spcPts val="1000"/>
              </a:spcAft>
            </a:pPr>
            <a:r>
              <a:rPr lang="en-US" sz="4400" b="1" dirty="0">
                <a:effectLst/>
                <a:latin typeface="Calibri" panose="020F0502020204030204" pitchFamily="34" charset="0"/>
                <a:ea typeface="Calibri" panose="020F0502020204030204" pitchFamily="34" charset="0"/>
                <a:cs typeface="Calibri" panose="020F0502020204030204" pitchFamily="34" charset="0"/>
              </a:rPr>
              <a:t>Analysis of malicious URLs using Machine Learning</a:t>
            </a:r>
            <a:endParaRPr lang="en-IN" sz="4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5" name="TextShape 2"/>
          <p:cNvSpPr txBox="1"/>
          <p:nvPr/>
        </p:nvSpPr>
        <p:spPr>
          <a:xfrm>
            <a:off x="1320247" y="3429000"/>
            <a:ext cx="6400440" cy="1752120"/>
          </a:xfrm>
          <a:prstGeom prst="rect">
            <a:avLst/>
          </a:prstGeom>
        </p:spPr>
        <p:txBody>
          <a:bodyPr lIns="90000" tIns="45000" rIns="90000" bIns="45000"/>
          <a:lstStyle/>
          <a:p>
            <a:pPr algn="ctr">
              <a:lnSpc>
                <a:spcPct val="100000"/>
              </a:lnSpc>
            </a:pPr>
            <a:r>
              <a:rPr lang="en-IN" sz="4000" dirty="0">
                <a:solidFill>
                  <a:srgbClr val="8B8B8B"/>
                </a:solidFill>
                <a:latin typeface="Calibri"/>
                <a:ea typeface="DejaVu Sans"/>
              </a:rPr>
              <a:t>Project team members:</a:t>
            </a:r>
          </a:p>
          <a:p>
            <a:pPr algn="ctr">
              <a:lnSpc>
                <a:spcPct val="100000"/>
              </a:lnSpc>
            </a:pPr>
            <a:r>
              <a:rPr lang="en-IN" sz="2800" dirty="0">
                <a:solidFill>
                  <a:srgbClr val="8B8B8B"/>
                </a:solidFill>
                <a:latin typeface="Calibri"/>
              </a:rPr>
              <a:t>Ankita Aditya     1PE17CS023</a:t>
            </a:r>
          </a:p>
          <a:p>
            <a:pPr algn="ctr">
              <a:lnSpc>
                <a:spcPct val="100000"/>
              </a:lnSpc>
            </a:pPr>
            <a:r>
              <a:rPr lang="en-IN" sz="2800" dirty="0">
                <a:solidFill>
                  <a:srgbClr val="8B8B8B"/>
                </a:solidFill>
                <a:latin typeface="Calibri"/>
              </a:rPr>
              <a:t>Atul K Uchil        1PE17CS029</a:t>
            </a:r>
          </a:p>
          <a:p>
            <a:pPr algn="ctr">
              <a:lnSpc>
                <a:spcPct val="100000"/>
              </a:lnSpc>
            </a:pPr>
            <a:r>
              <a:rPr lang="en-IN" sz="2800" dirty="0">
                <a:solidFill>
                  <a:srgbClr val="8B8B8B"/>
                </a:solidFill>
                <a:latin typeface="Calibri"/>
              </a:rPr>
              <a:t>Mitali Singh        1PE17CS182</a:t>
            </a:r>
          </a:p>
          <a:p>
            <a:pPr algn="ctr">
              <a:lnSpc>
                <a:spcPct val="100000"/>
              </a:lnSpc>
            </a:pPr>
            <a:r>
              <a:rPr lang="en-IN" sz="2800" dirty="0">
                <a:solidFill>
                  <a:srgbClr val="8B8B8B"/>
                </a:solidFill>
                <a:latin typeface="Calibri"/>
              </a:rPr>
              <a:t>Prescilla Angel   1PE18CS419</a:t>
            </a:r>
            <a:endParaRPr sz="2800"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p:txBody>
      </p:sp>
      <p:pic>
        <p:nvPicPr>
          <p:cNvPr id="46" name="Picture 3"/>
          <p:cNvPicPr/>
          <p:nvPr/>
        </p:nvPicPr>
        <p:blipFill>
          <a:blip r:embed="rId3"/>
          <a:stretch>
            <a:fillRect/>
          </a:stretch>
        </p:blipFill>
        <p:spPr>
          <a:xfrm>
            <a:off x="7162920" y="228600"/>
            <a:ext cx="1828440" cy="566280"/>
          </a:xfrm>
          <a:prstGeom prst="rect">
            <a:avLst/>
          </a:prstGeom>
          <a:ln w="9360">
            <a:noFill/>
          </a:ln>
        </p:spPr>
      </p:pic>
      <p:sp>
        <p:nvSpPr>
          <p:cNvPr id="47" name="CustomShape 3"/>
          <p:cNvSpPr/>
          <p:nvPr/>
        </p:nvSpPr>
        <p:spPr>
          <a:xfrm>
            <a:off x="6553080" y="6356520"/>
            <a:ext cx="2133360" cy="364680"/>
          </a:xfrm>
          <a:prstGeom prst="rect">
            <a:avLst/>
          </a:prstGeom>
          <a:noFill/>
          <a:ln w="9360">
            <a:noFill/>
          </a:ln>
        </p:spPr>
        <p:txBody>
          <a:bodyPr lIns="90000" tIns="45000" rIns="90000" bIns="45000"/>
          <a:lstStyle/>
          <a:p>
            <a:pPr algn="r">
              <a:lnSpc>
                <a:spcPct val="100000"/>
              </a:lnSpc>
            </a:pPr>
            <a:fld id="{7D02EE5A-A767-443F-82A3-C315F29BF791}" type="slidenum">
              <a:rPr lang="en-IN" sz="1400" b="1">
                <a:solidFill>
                  <a:srgbClr val="002060"/>
                </a:solidFill>
                <a:latin typeface="Times New Roman"/>
                <a:ea typeface="DejaVu Sans"/>
              </a:rPr>
              <a:t>1</a:t>
            </a:fld>
            <a:endParaRPr/>
          </a:p>
        </p:txBody>
      </p:sp>
      <p:sp>
        <p:nvSpPr>
          <p:cNvPr id="49" name="TextShape 5"/>
          <p:cNvSpPr txBox="1"/>
          <p:nvPr/>
        </p:nvSpPr>
        <p:spPr>
          <a:xfrm>
            <a:off x="3124980" y="5993280"/>
            <a:ext cx="2893680" cy="363240"/>
          </a:xfrm>
          <a:prstGeom prst="rect">
            <a:avLst/>
          </a:prstGeom>
        </p:spPr>
        <p:txBody>
          <a:bodyPr lIns="90000" tIns="45000" rIns="90000" bIns="45000"/>
          <a:lstStyle/>
          <a:p>
            <a:pPr>
              <a:lnSpc>
                <a:spcPct val="100000"/>
              </a:lnSpc>
            </a:pPr>
            <a:r>
              <a:rPr lang="en-IN" sz="1600" b="1" dirty="0">
                <a:solidFill>
                  <a:srgbClr val="8B8B8B"/>
                </a:solidFill>
                <a:latin typeface="Calibri"/>
                <a:ea typeface="DejaVu Sans"/>
              </a:rPr>
              <a:t>  Guide: Prof Sudeepa Roy Dey</a:t>
            </a:r>
          </a:p>
          <a:p>
            <a:pPr>
              <a:lnSpc>
                <a:spcPct val="100000"/>
              </a:lnSpc>
            </a:pPr>
            <a:endParaRPr dirty="0"/>
          </a:p>
        </p:txBody>
      </p:sp>
      <p:pic>
        <p:nvPicPr>
          <p:cNvPr id="50" name="Picture 8"/>
          <p:cNvPicPr/>
          <p:nvPr/>
        </p:nvPicPr>
        <p:blipFill>
          <a:blip r:embed="rId4"/>
          <a:stretch>
            <a:fillRect/>
          </a:stretch>
        </p:blipFill>
        <p:spPr>
          <a:xfrm>
            <a:off x="228600" y="0"/>
            <a:ext cx="914040" cy="99036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
          <p:cNvPicPr/>
          <p:nvPr/>
        </p:nvPicPr>
        <p:blipFill>
          <a:blip r:embed="rId3"/>
          <a:stretch>
            <a:fillRect/>
          </a:stretch>
        </p:blipFill>
        <p:spPr>
          <a:xfrm>
            <a:off x="7162920" y="228600"/>
            <a:ext cx="1828440" cy="566280"/>
          </a:xfrm>
          <a:prstGeom prst="rect">
            <a:avLst/>
          </a:prstGeom>
          <a:ln w="9360">
            <a:noFill/>
          </a:ln>
        </p:spPr>
      </p:pic>
      <p:sp>
        <p:nvSpPr>
          <p:cNvPr id="108" name="CustomShape 1"/>
          <p:cNvSpPr/>
          <p:nvPr/>
        </p:nvSpPr>
        <p:spPr>
          <a:xfrm>
            <a:off x="6553080" y="6356520"/>
            <a:ext cx="2133360" cy="364680"/>
          </a:xfrm>
          <a:prstGeom prst="rect">
            <a:avLst/>
          </a:prstGeom>
          <a:noFill/>
          <a:ln w="9360">
            <a:noFill/>
          </a:ln>
        </p:spPr>
        <p:txBody>
          <a:bodyPr lIns="90000" tIns="45000" rIns="90000" bIns="45000"/>
          <a:lstStyle/>
          <a:p>
            <a:pPr algn="r">
              <a:lnSpc>
                <a:spcPct val="100000"/>
              </a:lnSpc>
            </a:pPr>
            <a:fld id="{FD6FF729-2104-4896-96EC-85D2E4B6DAD4}" type="slidenum">
              <a:rPr lang="en-IN" sz="1400" b="1">
                <a:solidFill>
                  <a:srgbClr val="002060"/>
                </a:solidFill>
                <a:latin typeface="Times New Roman"/>
                <a:ea typeface="DejaVu Sans"/>
              </a:rPr>
              <a:t>10</a:t>
            </a:fld>
            <a:endParaRPr/>
          </a:p>
        </p:txBody>
      </p:sp>
      <p:sp>
        <p:nvSpPr>
          <p:cNvPr id="109" name="CustomShape 2"/>
          <p:cNvSpPr/>
          <p:nvPr/>
        </p:nvSpPr>
        <p:spPr>
          <a:xfrm>
            <a:off x="838080" y="1066680"/>
            <a:ext cx="7695720" cy="5211720"/>
          </a:xfrm>
          <a:prstGeom prst="rect">
            <a:avLst/>
          </a:prstGeom>
          <a:noFill/>
          <a:ln w="9360">
            <a:noFill/>
          </a:ln>
        </p:spPr>
        <p:txBody>
          <a:bodyPr lIns="90000" tIns="45000" rIns="90000" bIns="45000"/>
          <a:lstStyle/>
          <a:p>
            <a:pPr>
              <a:lnSpc>
                <a:spcPct val="93000"/>
              </a:lnSpc>
            </a:pPr>
            <a:r>
              <a:rPr lang="en-IN" sz="2000" u="sng" dirty="0">
                <a:solidFill>
                  <a:srgbClr val="000000"/>
                </a:solidFill>
                <a:latin typeface="Arial"/>
                <a:ea typeface="DejaVu Sans"/>
              </a:rPr>
              <a:t>Implementation approach</a:t>
            </a:r>
          </a:p>
          <a:p>
            <a:pPr>
              <a:lnSpc>
                <a:spcPct val="93000"/>
              </a:lnSpc>
            </a:pPr>
            <a:endParaRPr lang="en-IN" sz="2000" u="sng" dirty="0">
              <a:solidFill>
                <a:srgbClr val="000000"/>
              </a:solidFill>
              <a:latin typeface="Arial"/>
              <a:ea typeface="DejaVu Sans"/>
            </a:endParaRPr>
          </a:p>
          <a:p>
            <a:pPr marL="285750" indent="-285750">
              <a:lnSpc>
                <a:spcPct val="93000"/>
              </a:lnSpc>
              <a:buFont typeface="Arial" pitchFamily="34" charset="0"/>
              <a:buChar char="•"/>
            </a:pPr>
            <a:r>
              <a:rPr lang="en-US" dirty="0"/>
              <a:t>The detection of malicious URLs is one of the highest priority issues for cyber security practitioners. Despite the large number of studies that have examined different machine learning techniques to address the issue, The main obstacle of using machine learning is the difficulties in data collection.</a:t>
            </a:r>
          </a:p>
          <a:p>
            <a:pPr>
              <a:lnSpc>
                <a:spcPct val="93000"/>
              </a:lnSpc>
            </a:pPr>
            <a:endParaRPr dirty="0"/>
          </a:p>
          <a:p>
            <a:pPr marL="285750" indent="-285750">
              <a:lnSpc>
                <a:spcPct val="93000"/>
              </a:lnSpc>
              <a:buFont typeface="Arial" pitchFamily="34" charset="0"/>
              <a:buChar char="•"/>
            </a:pPr>
            <a:r>
              <a:rPr lang="en-US" dirty="0"/>
              <a:t>Incremental Representation: Incremental approach aims to adapt the training models according to the arriving data without forgetting the acquired knowledge. Incremental Learning transfers the acquired knowledge from different batches to classify the test data. It helps to grow the network capacity by overcoming the problem of catastrophic interference  i.e., successive training of each batch of newly arrived data causes the network to forget the previously acquired knowledge partially or completely. This type of learning is applied to the data streams  to provide accurate results addressing the issues of,  limited computational resources such as memory and time and the phenomenon of concept drift (changes in the distribution of data which occurs in a stream over time).</a:t>
            </a: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p:txBody>
      </p:sp>
      <p:sp>
        <p:nvSpPr>
          <p:cNvPr id="111" name="TextShape 4"/>
          <p:cNvSpPr txBox="1"/>
          <p:nvPr/>
        </p:nvSpPr>
        <p:spPr>
          <a:xfrm>
            <a:off x="3124080" y="6356520"/>
            <a:ext cx="2893680" cy="363240"/>
          </a:xfrm>
          <a:prstGeom prst="rect">
            <a:avLst/>
          </a:prstGeom>
        </p:spPr>
        <p:txBody>
          <a:bodyPr lIns="90000" tIns="45000" rIns="90000" bIns="45000"/>
          <a:lstStyle/>
          <a:p>
            <a:pPr>
              <a:lnSpc>
                <a:spcPct val="100000"/>
              </a:lnSpc>
            </a:pPr>
            <a:r>
              <a:rPr lang="en-IN" sz="1200" dirty="0">
                <a:solidFill>
                  <a:srgbClr val="8B8B8B"/>
                </a:solidFill>
                <a:latin typeface="Calibri"/>
                <a:ea typeface="DejaVu Sans"/>
              </a:rPr>
              <a:t>Guide: Prof Sudeepa Roy Dey</a:t>
            </a:r>
            <a:endParaRPr dirty="0"/>
          </a:p>
        </p:txBody>
      </p:sp>
      <p:sp>
        <p:nvSpPr>
          <p:cNvPr id="112" name="CustomShape 5"/>
          <p:cNvSpPr/>
          <p:nvPr/>
        </p:nvSpPr>
        <p:spPr>
          <a:xfrm>
            <a:off x="1142640" y="304920"/>
            <a:ext cx="6020280" cy="363960"/>
          </a:xfrm>
          <a:prstGeom prst="rect">
            <a:avLst/>
          </a:prstGeom>
          <a:noFill/>
          <a:ln>
            <a:noFill/>
          </a:ln>
        </p:spPr>
        <p:txBody>
          <a:bodyPr lIns="90000" tIns="45000" rIns="90000" bIns="45000"/>
          <a:lstStyle/>
          <a:p>
            <a:pPr>
              <a:lnSpc>
                <a:spcPct val="93000"/>
              </a:lnSpc>
            </a:pPr>
            <a:r>
              <a:rPr lang="en-US" sz="1800" dirty="0">
                <a:effectLst/>
                <a:latin typeface="Arial" panose="020B0604020202020204" pitchFamily="34" charset="0"/>
                <a:ea typeface="Calibri" panose="020F0502020204030204" pitchFamily="34" charset="0"/>
                <a:cs typeface="Arial" panose="020B0604020202020204" pitchFamily="34" charset="0"/>
              </a:rPr>
              <a:t>     Analysis of malicious URLs using Machine Learning</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nSpc>
                <a:spcPct val="93000"/>
              </a:lnSpc>
            </a:pPr>
            <a:endParaRPr dirty="0"/>
          </a:p>
        </p:txBody>
      </p:sp>
      <p:pic>
        <p:nvPicPr>
          <p:cNvPr id="113" name="Picture 9"/>
          <p:cNvPicPr/>
          <p:nvPr/>
        </p:nvPicPr>
        <p:blipFill>
          <a:blip r:embed="rId4"/>
          <a:stretch>
            <a:fillRect/>
          </a:stretch>
        </p:blipFill>
        <p:spPr>
          <a:xfrm>
            <a:off x="228600" y="0"/>
            <a:ext cx="914040" cy="990360"/>
          </a:xfrm>
          <a:prstGeom prst="rect">
            <a:avLst/>
          </a:prstGeom>
          <a:ln w="936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
                                            <p:txEl>
                                              <p:pRg st="0" end="11"/>
                                            </p:txEl>
                                          </p:spTgt>
                                        </p:tgtEl>
                                        <p:attrNameLst>
                                          <p:attrName>style.visibility</p:attrName>
                                        </p:attrNameLst>
                                      </p:cBhvr>
                                      <p:to>
                                        <p:strVal val="visible"/>
                                      </p:to>
                                    </p:set>
                                    <p:anim calcmode="lin" valueType="num">
                                      <p:cBhvr additive="repl">
                                        <p:cTn id="7" dur="500" fill="hold"/>
                                        <p:tgtEl>
                                          <p:spTgt spid="109">
                                            <p:txEl>
                                              <p:pRg st="0" end="11"/>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09">
                                            <p:txEl>
                                              <p:pRg st="0"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1"/>
          <p:cNvPicPr/>
          <p:nvPr/>
        </p:nvPicPr>
        <p:blipFill>
          <a:blip r:embed="rId3"/>
          <a:stretch>
            <a:fillRect/>
          </a:stretch>
        </p:blipFill>
        <p:spPr>
          <a:xfrm>
            <a:off x="7162920" y="228600"/>
            <a:ext cx="1828440" cy="566280"/>
          </a:xfrm>
          <a:prstGeom prst="rect">
            <a:avLst/>
          </a:prstGeom>
          <a:ln w="9360">
            <a:noFill/>
          </a:ln>
        </p:spPr>
      </p:pic>
      <p:sp>
        <p:nvSpPr>
          <p:cNvPr id="122" name="CustomShape 1"/>
          <p:cNvSpPr/>
          <p:nvPr/>
        </p:nvSpPr>
        <p:spPr>
          <a:xfrm>
            <a:off x="6553080" y="6356520"/>
            <a:ext cx="2133360" cy="364680"/>
          </a:xfrm>
          <a:prstGeom prst="rect">
            <a:avLst/>
          </a:prstGeom>
          <a:noFill/>
          <a:ln w="9360">
            <a:noFill/>
          </a:ln>
        </p:spPr>
        <p:txBody>
          <a:bodyPr lIns="90000" tIns="45000" rIns="90000" bIns="45000"/>
          <a:lstStyle/>
          <a:p>
            <a:pPr algn="r">
              <a:lnSpc>
                <a:spcPct val="100000"/>
              </a:lnSpc>
            </a:pPr>
            <a:fld id="{819D6728-183F-49EA-AF29-7E03CDB9C8AB}" type="slidenum">
              <a:rPr lang="en-IN" sz="1400" b="1">
                <a:solidFill>
                  <a:srgbClr val="002060"/>
                </a:solidFill>
                <a:latin typeface="Times New Roman"/>
                <a:ea typeface="DejaVu Sans"/>
              </a:rPr>
              <a:t>11</a:t>
            </a:fld>
            <a:endParaRPr/>
          </a:p>
        </p:txBody>
      </p:sp>
      <p:sp>
        <p:nvSpPr>
          <p:cNvPr id="123" name="CustomShape 2"/>
          <p:cNvSpPr/>
          <p:nvPr/>
        </p:nvSpPr>
        <p:spPr>
          <a:xfrm>
            <a:off x="838080" y="1066680"/>
            <a:ext cx="7695720" cy="4928400"/>
          </a:xfrm>
          <a:prstGeom prst="rect">
            <a:avLst/>
          </a:prstGeom>
          <a:noFill/>
          <a:ln w="9360">
            <a:noFill/>
          </a:ln>
        </p:spPr>
        <p:txBody>
          <a:bodyPr lIns="90000" tIns="45000" rIns="90000" bIns="45000"/>
          <a:lstStyle/>
          <a:p>
            <a:pPr>
              <a:lnSpc>
                <a:spcPct val="93000"/>
              </a:lnSpc>
            </a:pPr>
            <a:r>
              <a:rPr lang="en-IN" sz="2000" u="sng" dirty="0">
                <a:solidFill>
                  <a:srgbClr val="000000"/>
                </a:solidFill>
                <a:latin typeface="Arial"/>
                <a:ea typeface="DejaVu Sans"/>
              </a:rPr>
              <a:t>Documentation status</a:t>
            </a:r>
            <a:endParaRPr dirty="0"/>
          </a:p>
          <a:p>
            <a:pPr>
              <a:lnSpc>
                <a:spcPct val="93000"/>
              </a:lnSpc>
            </a:pPr>
            <a:endParaRPr lang="en-US" dirty="0"/>
          </a:p>
          <a:p>
            <a:pPr marL="285750" indent="-285750">
              <a:lnSpc>
                <a:spcPct val="93000"/>
              </a:lnSpc>
              <a:buFont typeface="Arial" pitchFamily="34" charset="0"/>
              <a:buChar char="•"/>
            </a:pPr>
            <a:r>
              <a:rPr lang="en-US" dirty="0"/>
              <a:t>Project is currently on process and done with the </a:t>
            </a:r>
          </a:p>
          <a:p>
            <a:pPr>
              <a:lnSpc>
                <a:spcPct val="93000"/>
              </a:lnSpc>
            </a:pPr>
            <a:endParaRPr lang="en-US" dirty="0"/>
          </a:p>
          <a:p>
            <a:pPr>
              <a:lnSpc>
                <a:spcPct val="93000"/>
              </a:lnSpc>
            </a:pPr>
            <a:r>
              <a:rPr lang="en-US" dirty="0"/>
              <a:t>			Problem statement</a:t>
            </a:r>
          </a:p>
          <a:p>
            <a:pPr>
              <a:lnSpc>
                <a:spcPct val="93000"/>
              </a:lnSpc>
            </a:pPr>
            <a:r>
              <a:rPr lang="en-US" dirty="0"/>
              <a:t>			Literature survey [4 Papers]</a:t>
            </a:r>
          </a:p>
          <a:p>
            <a:pPr>
              <a:lnSpc>
                <a:spcPct val="93000"/>
              </a:lnSpc>
            </a:pPr>
            <a:r>
              <a:rPr lang="en-US" dirty="0"/>
              <a:t>			Proposed Methodology</a:t>
            </a:r>
          </a:p>
          <a:p>
            <a:pPr>
              <a:lnSpc>
                <a:spcPct val="93000"/>
              </a:lnSpc>
            </a:pPr>
            <a:r>
              <a:rPr lang="en-US" dirty="0"/>
              <a:t>			Requirements and Non functional requirements </a:t>
            </a:r>
          </a:p>
          <a:p>
            <a:pPr>
              <a:lnSpc>
                <a:spcPct val="93000"/>
              </a:lnSpc>
            </a:pPr>
            <a:r>
              <a:rPr lang="en-US" dirty="0"/>
              <a:t>			Data flow diagram</a:t>
            </a:r>
          </a:p>
          <a:p>
            <a:pPr>
              <a:lnSpc>
                <a:spcPct val="93000"/>
              </a:lnSpc>
            </a:pPr>
            <a:r>
              <a:rPr lang="en-US" dirty="0"/>
              <a:t>			Use case diagram</a:t>
            </a:r>
          </a:p>
          <a:p>
            <a:pPr>
              <a:lnSpc>
                <a:spcPct val="93000"/>
              </a:lnSpc>
            </a:pPr>
            <a:r>
              <a:rPr lang="en-US" dirty="0"/>
              <a:t>			Sequence diagram</a:t>
            </a:r>
            <a:endParaRPr dirty="0"/>
          </a:p>
          <a:p>
            <a:pPr>
              <a:lnSpc>
                <a:spcPct val="93000"/>
              </a:lnSpc>
            </a:pPr>
            <a:r>
              <a:rPr lang="en-IN" dirty="0">
                <a:solidFill>
                  <a:srgbClr val="000000"/>
                </a:solidFill>
              </a:rPr>
              <a:t>			State Transition Diagram</a:t>
            </a:r>
            <a:endParaRPr lang="en-IN" dirty="0"/>
          </a:p>
          <a:p>
            <a:pPr>
              <a:lnSpc>
                <a:spcPct val="93000"/>
              </a:lnSpc>
            </a:pPr>
            <a:r>
              <a:rPr lang="en-IN" dirty="0">
                <a:solidFill>
                  <a:srgbClr val="000000"/>
                </a:solidFill>
              </a:rPr>
              <a:t>			Detailed design</a:t>
            </a:r>
            <a:endParaRPr lang="en-IN" dirty="0"/>
          </a:p>
          <a:p>
            <a:pPr>
              <a:lnSpc>
                <a:spcPct val="93000"/>
              </a:lnSpc>
            </a:pPr>
            <a:r>
              <a:rPr lang="en-IN" dirty="0">
                <a:solidFill>
                  <a:srgbClr val="000000"/>
                </a:solidFill>
              </a:rPr>
              <a:t>			The development environment </a:t>
            </a:r>
            <a:endParaRPr lang="en-IN" dirty="0"/>
          </a:p>
          <a:p>
            <a:pPr>
              <a:lnSpc>
                <a:spcPct val="93000"/>
              </a:lnSpc>
            </a:pPr>
            <a:r>
              <a:rPr lang="en-IN" dirty="0">
                <a:solidFill>
                  <a:srgbClr val="000000"/>
                </a:solidFill>
              </a:rPr>
              <a:t>			Implementation approach</a:t>
            </a:r>
          </a:p>
          <a:p>
            <a:pPr>
              <a:lnSpc>
                <a:spcPct val="93000"/>
              </a:lnSpc>
            </a:pPr>
            <a:r>
              <a:rPr lang="en-IN" dirty="0">
                <a:solidFill>
                  <a:srgbClr val="000000"/>
                </a:solidFill>
              </a:rPr>
              <a:t>			Pre-processing of data</a:t>
            </a:r>
          </a:p>
          <a:p>
            <a:pPr>
              <a:lnSpc>
                <a:spcPct val="93000"/>
              </a:lnSpc>
            </a:pPr>
            <a:r>
              <a:rPr lang="en-IN" dirty="0">
                <a:solidFill>
                  <a:srgbClr val="000000"/>
                </a:solidFill>
              </a:rPr>
              <a:t>			Model-making</a:t>
            </a:r>
          </a:p>
          <a:p>
            <a:pPr>
              <a:lnSpc>
                <a:spcPct val="93000"/>
              </a:lnSpc>
            </a:pPr>
            <a:endParaRPr u="sng"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p:txBody>
      </p:sp>
      <p:sp>
        <p:nvSpPr>
          <p:cNvPr id="125" name="TextShape 4"/>
          <p:cNvSpPr txBox="1"/>
          <p:nvPr/>
        </p:nvSpPr>
        <p:spPr>
          <a:xfrm>
            <a:off x="3124080" y="6356520"/>
            <a:ext cx="2893680" cy="363240"/>
          </a:xfrm>
          <a:prstGeom prst="rect">
            <a:avLst/>
          </a:prstGeom>
        </p:spPr>
        <p:txBody>
          <a:bodyPr lIns="90000" tIns="45000" rIns="90000" bIns="45000"/>
          <a:lstStyle/>
          <a:p>
            <a:pPr>
              <a:lnSpc>
                <a:spcPct val="100000"/>
              </a:lnSpc>
            </a:pPr>
            <a:r>
              <a:rPr lang="en-IN" sz="1200" dirty="0">
                <a:solidFill>
                  <a:srgbClr val="8B8B8B"/>
                </a:solidFill>
                <a:latin typeface="Calibri"/>
                <a:ea typeface="DejaVu Sans"/>
              </a:rPr>
              <a:t>Guide: Prof Sudeepa Roy Dey</a:t>
            </a:r>
            <a:endParaRPr dirty="0"/>
          </a:p>
        </p:txBody>
      </p:sp>
      <p:sp>
        <p:nvSpPr>
          <p:cNvPr id="126" name="CustomShape 5"/>
          <p:cNvSpPr/>
          <p:nvPr/>
        </p:nvSpPr>
        <p:spPr>
          <a:xfrm>
            <a:off x="1142640" y="304920"/>
            <a:ext cx="6020280" cy="363960"/>
          </a:xfrm>
          <a:prstGeom prst="rect">
            <a:avLst/>
          </a:prstGeom>
          <a:noFill/>
          <a:ln>
            <a:noFill/>
          </a:ln>
        </p:spPr>
        <p:txBody>
          <a:bodyPr lIns="90000" tIns="45000" rIns="90000" bIns="45000"/>
          <a:lstStyle/>
          <a:p>
            <a:pPr>
              <a:lnSpc>
                <a:spcPct val="93000"/>
              </a:lnSpc>
            </a:pPr>
            <a:r>
              <a:rPr lang="en-US" sz="1800" dirty="0">
                <a:effectLst/>
                <a:latin typeface="Arial" panose="020B0604020202020204" pitchFamily="34" charset="0"/>
                <a:ea typeface="Calibri" panose="020F0502020204030204" pitchFamily="34" charset="0"/>
                <a:cs typeface="Arial" panose="020B0604020202020204" pitchFamily="34" charset="0"/>
              </a:rPr>
              <a:t>     Analysis of malicious URLs using Machine Learning</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nSpc>
                <a:spcPct val="93000"/>
              </a:lnSpc>
            </a:pPr>
            <a:endParaRPr dirty="0"/>
          </a:p>
        </p:txBody>
      </p:sp>
      <p:pic>
        <p:nvPicPr>
          <p:cNvPr id="127" name="Picture 9"/>
          <p:cNvPicPr/>
          <p:nvPr/>
        </p:nvPicPr>
        <p:blipFill>
          <a:blip r:embed="rId4"/>
          <a:stretch>
            <a:fillRect/>
          </a:stretch>
        </p:blipFill>
        <p:spPr>
          <a:xfrm>
            <a:off x="228600" y="0"/>
            <a:ext cx="914040" cy="990360"/>
          </a:xfrm>
          <a:prstGeom prst="rect">
            <a:avLst/>
          </a:prstGeom>
          <a:ln w="936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
                                            <p:txEl>
                                              <p:pRg st="0" end="15"/>
                                            </p:txEl>
                                          </p:spTgt>
                                        </p:tgtEl>
                                        <p:attrNameLst>
                                          <p:attrName>style.visibility</p:attrName>
                                        </p:attrNameLst>
                                      </p:cBhvr>
                                      <p:to>
                                        <p:strVal val="visible"/>
                                      </p:to>
                                    </p:set>
                                    <p:anim calcmode="lin" valueType="num">
                                      <p:cBhvr additive="repl">
                                        <p:cTn id="7" dur="500" fill="hold"/>
                                        <p:tgtEl>
                                          <p:spTgt spid="123">
                                            <p:txEl>
                                              <p:pRg st="0" end="15"/>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23">
                                            <p:txEl>
                                              <p:pRg st="0"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1"/>
          <p:cNvPicPr/>
          <p:nvPr/>
        </p:nvPicPr>
        <p:blipFill>
          <a:blip r:embed="rId3"/>
          <a:stretch>
            <a:fillRect/>
          </a:stretch>
        </p:blipFill>
        <p:spPr>
          <a:xfrm>
            <a:off x="7162920" y="228600"/>
            <a:ext cx="1828440" cy="566280"/>
          </a:xfrm>
          <a:prstGeom prst="rect">
            <a:avLst/>
          </a:prstGeom>
          <a:ln w="9360">
            <a:noFill/>
          </a:ln>
        </p:spPr>
      </p:pic>
      <p:sp>
        <p:nvSpPr>
          <p:cNvPr id="52" name="CustomShape 1"/>
          <p:cNvSpPr/>
          <p:nvPr/>
        </p:nvSpPr>
        <p:spPr>
          <a:xfrm>
            <a:off x="6553080" y="6356520"/>
            <a:ext cx="2133360" cy="364680"/>
          </a:xfrm>
          <a:prstGeom prst="rect">
            <a:avLst/>
          </a:prstGeom>
          <a:noFill/>
          <a:ln w="9360">
            <a:noFill/>
          </a:ln>
        </p:spPr>
        <p:txBody>
          <a:bodyPr lIns="90000" tIns="45000" rIns="90000" bIns="45000"/>
          <a:lstStyle/>
          <a:p>
            <a:pPr algn="r">
              <a:lnSpc>
                <a:spcPct val="100000"/>
              </a:lnSpc>
            </a:pPr>
            <a:fld id="{64611C14-28A0-4E85-A2B1-BB1AC5147D89}" type="slidenum">
              <a:rPr lang="en-IN" sz="1400" b="1">
                <a:solidFill>
                  <a:srgbClr val="002060"/>
                </a:solidFill>
                <a:latin typeface="Times New Roman"/>
                <a:ea typeface="DejaVu Sans"/>
              </a:rPr>
              <a:t>2</a:t>
            </a:fld>
            <a:endParaRPr/>
          </a:p>
        </p:txBody>
      </p:sp>
      <p:sp>
        <p:nvSpPr>
          <p:cNvPr id="53" name="CustomShape 2"/>
          <p:cNvSpPr/>
          <p:nvPr/>
        </p:nvSpPr>
        <p:spPr>
          <a:xfrm>
            <a:off x="838080" y="914400"/>
            <a:ext cx="7695720" cy="4969080"/>
          </a:xfrm>
          <a:prstGeom prst="rect">
            <a:avLst/>
          </a:prstGeom>
          <a:noFill/>
          <a:ln w="9360">
            <a:noFill/>
          </a:ln>
        </p:spPr>
        <p:txBody>
          <a:bodyPr lIns="90000" tIns="45000" rIns="90000" bIns="45000"/>
          <a:lstStyle/>
          <a:p>
            <a:pPr>
              <a:lnSpc>
                <a:spcPct val="100000"/>
              </a:lnSpc>
            </a:pPr>
            <a:r>
              <a:rPr lang="en-IN" sz="2000" u="sng" dirty="0">
                <a:solidFill>
                  <a:srgbClr val="000000"/>
                </a:solidFill>
                <a:latin typeface="Arial"/>
                <a:ea typeface="DejaVu Sans"/>
              </a:rPr>
              <a:t>Problem definition</a:t>
            </a:r>
            <a:endParaRPr dirty="0"/>
          </a:p>
          <a:p>
            <a:pPr>
              <a:lnSpc>
                <a:spcPct val="100000"/>
              </a:lnSpc>
            </a:pPr>
            <a:endParaRPr dirty="0"/>
          </a:p>
          <a:p>
            <a:pPr>
              <a:lnSpc>
                <a:spcPct val="100000"/>
              </a:lnSpc>
            </a:pPr>
            <a:endParaRPr dirty="0"/>
          </a:p>
          <a:p>
            <a:pPr>
              <a:lnSpc>
                <a:spcPct val="100000"/>
              </a:lnSpc>
            </a:pPr>
            <a:r>
              <a:rPr lang="en-US" dirty="0"/>
              <a:t> Malicious Web Sites is a cornerstone of Internet criminal Activities. It is one of the most important issue on web. We often click on some random URLs which redirect us to a malicious websites without our concern. Many such URLs are increasing at a rapid speed day-by-day. The model that we are proposing uses lexical analysis, which parses the URL and identify whether it’s malicious or benign. We are adding a chrome extension to alert the users in real time, thereby protecting the users from these malicious URLs.</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55" name="TextShape 4"/>
          <p:cNvSpPr txBox="1"/>
          <p:nvPr/>
        </p:nvSpPr>
        <p:spPr>
          <a:xfrm>
            <a:off x="3124080" y="6356520"/>
            <a:ext cx="2893680" cy="363240"/>
          </a:xfrm>
          <a:prstGeom prst="rect">
            <a:avLst/>
          </a:prstGeom>
        </p:spPr>
        <p:txBody>
          <a:bodyPr lIns="90000" tIns="45000" rIns="90000" bIns="45000"/>
          <a:lstStyle/>
          <a:p>
            <a:pPr>
              <a:lnSpc>
                <a:spcPct val="100000"/>
              </a:lnSpc>
            </a:pPr>
            <a:r>
              <a:rPr lang="en-IN" sz="1400" b="1" dirty="0">
                <a:solidFill>
                  <a:srgbClr val="8B8B8B"/>
                </a:solidFill>
                <a:latin typeface="Calibri"/>
                <a:ea typeface="DejaVu Sans"/>
              </a:rPr>
              <a:t>Guide: Prof Sudeepa Roy Dey</a:t>
            </a:r>
            <a:endParaRPr dirty="0"/>
          </a:p>
        </p:txBody>
      </p:sp>
      <p:sp>
        <p:nvSpPr>
          <p:cNvPr id="56" name="CustomShape 5"/>
          <p:cNvSpPr/>
          <p:nvPr/>
        </p:nvSpPr>
        <p:spPr>
          <a:xfrm>
            <a:off x="1142640" y="380880"/>
            <a:ext cx="6020280" cy="363960"/>
          </a:xfrm>
          <a:prstGeom prst="rect">
            <a:avLst/>
          </a:prstGeom>
          <a:noFill/>
          <a:ln>
            <a:noFill/>
          </a:ln>
        </p:spPr>
        <p:txBody>
          <a:bodyPr lIns="90000" tIns="45000" rIns="90000" bIns="45000"/>
          <a:lstStyle/>
          <a:p>
            <a:pPr algn="ctr">
              <a:lnSpc>
                <a:spcPct val="115000"/>
              </a:lnSpc>
              <a:spcAft>
                <a:spcPts val="1000"/>
              </a:spcAft>
            </a:pPr>
            <a:r>
              <a:rPr lang="en-US" sz="1800" dirty="0">
                <a:effectLst/>
                <a:latin typeface="Arial" panose="020B0604020202020204" pitchFamily="34" charset="0"/>
                <a:ea typeface="Calibri" panose="020F0502020204030204" pitchFamily="34" charset="0"/>
                <a:cs typeface="Arial" panose="020B0604020202020204" pitchFamily="34" charset="0"/>
              </a:rPr>
              <a:t>Analysis of malicious URLs using Machine Learning</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57" name="Picture 9"/>
          <p:cNvPicPr/>
          <p:nvPr/>
        </p:nvPicPr>
        <p:blipFill>
          <a:blip r:embed="rId4"/>
          <a:stretch>
            <a:fillRect/>
          </a:stretch>
        </p:blipFill>
        <p:spPr>
          <a:xfrm>
            <a:off x="228600" y="0"/>
            <a:ext cx="914040" cy="99036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1"/>
          <p:cNvPicPr/>
          <p:nvPr/>
        </p:nvPicPr>
        <p:blipFill>
          <a:blip r:embed="rId3"/>
          <a:stretch>
            <a:fillRect/>
          </a:stretch>
        </p:blipFill>
        <p:spPr>
          <a:xfrm>
            <a:off x="7162920" y="228600"/>
            <a:ext cx="1828440" cy="566280"/>
          </a:xfrm>
          <a:prstGeom prst="rect">
            <a:avLst/>
          </a:prstGeom>
          <a:ln w="9360">
            <a:noFill/>
          </a:ln>
        </p:spPr>
      </p:pic>
      <p:sp>
        <p:nvSpPr>
          <p:cNvPr id="59" name="CustomShape 1"/>
          <p:cNvSpPr/>
          <p:nvPr/>
        </p:nvSpPr>
        <p:spPr>
          <a:xfrm>
            <a:off x="6553080" y="6356520"/>
            <a:ext cx="2133360" cy="364680"/>
          </a:xfrm>
          <a:prstGeom prst="rect">
            <a:avLst/>
          </a:prstGeom>
          <a:noFill/>
          <a:ln w="9360">
            <a:noFill/>
          </a:ln>
        </p:spPr>
        <p:txBody>
          <a:bodyPr lIns="90000" tIns="45000" rIns="90000" bIns="45000"/>
          <a:lstStyle/>
          <a:p>
            <a:pPr algn="r">
              <a:lnSpc>
                <a:spcPct val="100000"/>
              </a:lnSpc>
            </a:pPr>
            <a:fld id="{D5F6D09D-F982-487D-AE18-5AB8D04807B4}" type="slidenum">
              <a:rPr lang="en-IN" sz="1400" b="1">
                <a:solidFill>
                  <a:srgbClr val="002060"/>
                </a:solidFill>
                <a:latin typeface="Times New Roman"/>
                <a:ea typeface="DejaVu Sans"/>
              </a:rPr>
              <a:t>3</a:t>
            </a:fld>
            <a:endParaRPr/>
          </a:p>
        </p:txBody>
      </p:sp>
      <p:sp>
        <p:nvSpPr>
          <p:cNvPr id="60" name="CustomShape 2"/>
          <p:cNvSpPr/>
          <p:nvPr/>
        </p:nvSpPr>
        <p:spPr>
          <a:xfrm>
            <a:off x="587829" y="1066680"/>
            <a:ext cx="7945971" cy="5243760"/>
          </a:xfrm>
          <a:prstGeom prst="rect">
            <a:avLst/>
          </a:prstGeom>
          <a:noFill/>
          <a:ln w="9360">
            <a:noFill/>
          </a:ln>
        </p:spPr>
        <p:txBody>
          <a:bodyPr lIns="90000" tIns="45000" rIns="90000" bIns="45000"/>
          <a:lstStyle/>
          <a:p>
            <a:pPr>
              <a:lnSpc>
                <a:spcPct val="93000"/>
              </a:lnSpc>
            </a:pPr>
            <a:r>
              <a:rPr lang="en-IN" sz="2000" b="1" u="sng" dirty="0">
                <a:solidFill>
                  <a:srgbClr val="000000"/>
                </a:solidFill>
                <a:latin typeface="Arial"/>
                <a:ea typeface="DejaVu Sans"/>
              </a:rPr>
              <a:t>Requirements</a:t>
            </a:r>
            <a:endParaRPr lang="en-IN" sz="2000" dirty="0">
              <a:solidFill>
                <a:srgbClr val="000000"/>
              </a:solidFill>
              <a:latin typeface="Arial"/>
              <a:ea typeface="DejaVu Sans"/>
            </a:endParaRPr>
          </a:p>
          <a:p>
            <a:pPr>
              <a:lnSpc>
                <a:spcPct val="93000"/>
              </a:lnSpc>
            </a:pPr>
            <a:endParaRPr lang="en-IN" sz="2000" dirty="0">
              <a:solidFill>
                <a:srgbClr val="000000"/>
              </a:solidFill>
              <a:latin typeface="Arial"/>
            </a:endParaRPr>
          </a:p>
          <a:p>
            <a:pPr>
              <a:lnSpc>
                <a:spcPct val="93000"/>
              </a:lnSpc>
            </a:pPr>
            <a:r>
              <a:rPr lang="en-IN" sz="2000" dirty="0">
                <a:solidFill>
                  <a:srgbClr val="000000"/>
                </a:solidFill>
                <a:latin typeface="Arial"/>
              </a:rPr>
              <a:t>Non- </a:t>
            </a:r>
            <a:r>
              <a:rPr lang="en-IN" sz="2000">
                <a:solidFill>
                  <a:srgbClr val="000000"/>
                </a:solidFill>
                <a:latin typeface="Arial"/>
              </a:rPr>
              <a:t>Functional Requirements:</a:t>
            </a:r>
            <a:endParaRPr lang="en-IN" sz="2000" dirty="0">
              <a:solidFill>
                <a:srgbClr val="000000"/>
              </a:solidFill>
              <a:latin typeface="Arial"/>
            </a:endParaRPr>
          </a:p>
          <a:p>
            <a:pPr marL="285750" indent="-285750">
              <a:lnSpc>
                <a:spcPct val="93000"/>
              </a:lnSpc>
              <a:buFont typeface="Arial" panose="020B0604020202020204" pitchFamily="34" charset="0"/>
              <a:buChar char="•"/>
            </a:pPr>
            <a:r>
              <a:rPr lang="en-IN" sz="1600" b="1" dirty="0">
                <a:solidFill>
                  <a:srgbClr val="000000"/>
                </a:solidFill>
                <a:latin typeface="Arial"/>
              </a:rPr>
              <a:t>Usability</a:t>
            </a:r>
            <a:r>
              <a:rPr lang="en-IN" sz="2000" dirty="0">
                <a:solidFill>
                  <a:srgbClr val="000000"/>
                </a:solidFill>
                <a:latin typeface="Arial"/>
              </a:rPr>
              <a:t>: </a:t>
            </a:r>
            <a:r>
              <a:rPr lang="en-US" sz="1600" dirty="0">
                <a:latin typeface="Arial" panose="020B0604020202020204" pitchFamily="34" charset="0"/>
                <a:cs typeface="Arial" panose="020B0604020202020204" pitchFamily="34" charset="0"/>
              </a:rPr>
              <a:t>Degree to which a product or system can be used by specified users to achieve specified goals with effectiveness, efficiency, and satisfaction in a specified context of use.</a:t>
            </a:r>
          </a:p>
          <a:p>
            <a:pPr marL="285750" indent="-285750">
              <a:lnSpc>
                <a:spcPct val="93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Security</a:t>
            </a:r>
            <a:r>
              <a:rPr lang="en-US" sz="1600" dirty="0">
                <a:latin typeface="Arial" panose="020B0604020202020204" pitchFamily="34" charset="0"/>
                <a:cs typeface="Arial" panose="020B0604020202020204" pitchFamily="34" charset="0"/>
              </a:rPr>
              <a:t>: Degree to which a system protects information and data, so that persons or other products or systems have the degree of data access appropriate to their types and levels of authorization.</a:t>
            </a:r>
          </a:p>
          <a:p>
            <a:pPr marL="285750" indent="-285750">
              <a:lnSpc>
                <a:spcPct val="93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Performance</a:t>
            </a:r>
            <a:r>
              <a:rPr lang="en-US" sz="1600" dirty="0">
                <a:latin typeface="Arial" panose="020B0604020202020204" pitchFamily="34" charset="0"/>
                <a:cs typeface="Arial" panose="020B0604020202020204" pitchFamily="34" charset="0"/>
              </a:rPr>
              <a:t>: </a:t>
            </a:r>
            <a:r>
              <a:rPr lang="en-US" sz="1600" dirty="0"/>
              <a:t>Performance relative to the amount of resources used under stated conditions. </a:t>
            </a:r>
            <a:endParaRPr lang="en-US" sz="1600" dirty="0">
              <a:latin typeface="Arial" panose="020B0604020202020204" pitchFamily="34" charset="0"/>
              <a:cs typeface="Arial" panose="020B0604020202020204" pitchFamily="34" charset="0"/>
            </a:endParaRPr>
          </a:p>
          <a:p>
            <a:pPr marL="285750" indent="-285750">
              <a:lnSpc>
                <a:spcPct val="93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Availability</a:t>
            </a:r>
            <a:r>
              <a:rPr lang="en-US" sz="1600" dirty="0">
                <a:latin typeface="Arial" panose="020B0604020202020204" pitchFamily="34" charset="0"/>
                <a:cs typeface="Arial" panose="020B0604020202020204" pitchFamily="34" charset="0"/>
              </a:rPr>
              <a:t>: Describes how likely the system is accessible for a user at a given point in time.</a:t>
            </a:r>
            <a:endParaRPr sz="1600" dirty="0">
              <a:latin typeface="Arial" panose="020B0604020202020204" pitchFamily="34" charset="0"/>
              <a:cs typeface="Arial" panose="020B0604020202020204" pitchFamily="34" charset="0"/>
            </a:endParaRPr>
          </a:p>
          <a:p>
            <a:pPr>
              <a:lnSpc>
                <a:spcPct val="93000"/>
              </a:lnSpc>
            </a:pPr>
            <a:endParaRPr dirty="0"/>
          </a:p>
          <a:p>
            <a:pPr>
              <a:lnSpc>
                <a:spcPct val="93000"/>
              </a:lnSpc>
            </a:pPr>
            <a:r>
              <a:rPr lang="en-IN" dirty="0">
                <a:solidFill>
                  <a:srgbClr val="000000"/>
                </a:solidFill>
              </a:rPr>
              <a:t>Functional Requirements:</a:t>
            </a:r>
          </a:p>
          <a:p>
            <a:pPr>
              <a:lnSpc>
                <a:spcPct val="93000"/>
              </a:lnSpc>
            </a:pPr>
            <a:endParaRPr lang="en-IN" dirty="0">
              <a:solidFill>
                <a:srgbClr val="000000"/>
              </a:solidFill>
            </a:endParaRPr>
          </a:p>
          <a:p>
            <a:pPr marL="285750" indent="-285750">
              <a:lnSpc>
                <a:spcPct val="93000"/>
              </a:lnSpc>
              <a:buFont typeface="Arial" panose="020B0604020202020204" pitchFamily="34" charset="0"/>
              <a:buChar char="•"/>
            </a:pPr>
            <a:r>
              <a:rPr lang="en-IN" sz="1600" b="1" dirty="0">
                <a:solidFill>
                  <a:srgbClr val="000000"/>
                </a:solidFill>
              </a:rPr>
              <a:t>Product Feature:- </a:t>
            </a:r>
            <a:r>
              <a:rPr lang="en-IN" dirty="0">
                <a:solidFill>
                  <a:srgbClr val="000000"/>
                </a:solidFill>
              </a:rPr>
              <a:t>Real-time detection for safe URLs.</a:t>
            </a:r>
          </a:p>
          <a:p>
            <a:pPr marL="285750" indent="-285750">
              <a:lnSpc>
                <a:spcPct val="93000"/>
              </a:lnSpc>
              <a:buFont typeface="Arial" panose="020B0604020202020204" pitchFamily="34" charset="0"/>
              <a:buChar char="•"/>
            </a:pPr>
            <a:r>
              <a:rPr lang="en-IN" sz="1600" b="1" dirty="0">
                <a:solidFill>
                  <a:srgbClr val="000000"/>
                </a:solidFill>
              </a:rPr>
              <a:t>User Requirements</a:t>
            </a:r>
            <a:r>
              <a:rPr lang="en-IN" dirty="0">
                <a:solidFill>
                  <a:srgbClr val="000000"/>
                </a:solidFill>
              </a:rPr>
              <a:t>:- Download chrome extension.</a:t>
            </a:r>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p:txBody>
      </p:sp>
      <p:sp>
        <p:nvSpPr>
          <p:cNvPr id="62" name="TextShape 4"/>
          <p:cNvSpPr txBox="1"/>
          <p:nvPr/>
        </p:nvSpPr>
        <p:spPr>
          <a:xfrm>
            <a:off x="3124080" y="6356520"/>
            <a:ext cx="2893680" cy="363240"/>
          </a:xfrm>
          <a:prstGeom prst="rect">
            <a:avLst/>
          </a:prstGeom>
        </p:spPr>
        <p:txBody>
          <a:bodyPr lIns="90000" tIns="45000" rIns="90000" bIns="45000"/>
          <a:lstStyle/>
          <a:p>
            <a:pPr>
              <a:lnSpc>
                <a:spcPct val="100000"/>
              </a:lnSpc>
            </a:pPr>
            <a:r>
              <a:rPr lang="en-IN" sz="1200" dirty="0">
                <a:solidFill>
                  <a:srgbClr val="8B8B8B"/>
                </a:solidFill>
                <a:latin typeface="Calibri"/>
                <a:ea typeface="DejaVu Sans"/>
              </a:rPr>
              <a:t>Guide: Prof Sudeepa Roy Dey</a:t>
            </a:r>
            <a:endParaRPr dirty="0"/>
          </a:p>
        </p:txBody>
      </p:sp>
      <p:sp>
        <p:nvSpPr>
          <p:cNvPr id="63" name="CustomShape 5"/>
          <p:cNvSpPr/>
          <p:nvPr/>
        </p:nvSpPr>
        <p:spPr>
          <a:xfrm>
            <a:off x="1406590" y="384840"/>
            <a:ext cx="5492380" cy="363960"/>
          </a:xfrm>
          <a:prstGeom prst="rect">
            <a:avLst/>
          </a:prstGeom>
          <a:noFill/>
          <a:ln>
            <a:noFill/>
          </a:ln>
        </p:spPr>
        <p:txBody>
          <a:bodyPr lIns="90000" tIns="45000" rIns="90000" bIns="45000"/>
          <a:lstStyle/>
          <a:p>
            <a:pPr>
              <a:lnSpc>
                <a:spcPct val="93000"/>
              </a:lnSpc>
            </a:pPr>
            <a:r>
              <a:rPr lang="en-US" sz="1800" dirty="0">
                <a:effectLst/>
                <a:latin typeface="Arial" panose="020B0604020202020204" pitchFamily="34" charset="0"/>
                <a:ea typeface="Calibri" panose="020F0502020204030204" pitchFamily="34" charset="0"/>
                <a:cs typeface="Arial" panose="020B0604020202020204" pitchFamily="34" charset="0"/>
              </a:rPr>
              <a:t>Analysis of malicious URLs using Machine Learning</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nSpc>
                <a:spcPct val="93000"/>
              </a:lnSpc>
            </a:pPr>
            <a:endParaRPr lang="en-IN" dirty="0"/>
          </a:p>
        </p:txBody>
      </p:sp>
      <p:pic>
        <p:nvPicPr>
          <p:cNvPr id="64" name="Picture 9"/>
          <p:cNvPicPr/>
          <p:nvPr/>
        </p:nvPicPr>
        <p:blipFill>
          <a:blip r:embed="rId4"/>
          <a:stretch>
            <a:fillRect/>
          </a:stretch>
        </p:blipFill>
        <p:spPr>
          <a:xfrm>
            <a:off x="228600" y="0"/>
            <a:ext cx="914040" cy="990360"/>
          </a:xfrm>
          <a:prstGeom prst="rect">
            <a:avLst/>
          </a:prstGeom>
          <a:ln w="936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
                                            <p:txEl>
                                              <p:pRg st="0" end="5"/>
                                            </p:txEl>
                                          </p:spTgt>
                                        </p:tgtEl>
                                        <p:attrNameLst>
                                          <p:attrName>style.visibility</p:attrName>
                                        </p:attrNameLst>
                                      </p:cBhvr>
                                      <p:to>
                                        <p:strVal val="visible"/>
                                      </p:to>
                                    </p:set>
                                    <p:anim calcmode="lin" valueType="num">
                                      <p:cBhvr additive="repl">
                                        <p:cTn id="7" dur="500" fill="hold"/>
                                        <p:tgtEl>
                                          <p:spTgt spid="60">
                                            <p:txEl>
                                              <p:pRg st="0" end="5"/>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60">
                                            <p:txEl>
                                              <p:pRg st="0"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
                                            <p:txEl>
                                              <p:pRg st="20" end="76"/>
                                            </p:txEl>
                                          </p:spTgt>
                                        </p:tgtEl>
                                        <p:attrNameLst>
                                          <p:attrName>style.visibility</p:attrName>
                                        </p:attrNameLst>
                                      </p:cBhvr>
                                      <p:to>
                                        <p:strVal val="visible"/>
                                      </p:to>
                                    </p:set>
                                    <p:anim calcmode="lin" valueType="num">
                                      <p:cBhvr additive="repl">
                                        <p:cTn id="13" dur="500" fill="hold"/>
                                        <p:tgtEl>
                                          <p:spTgt spid="60">
                                            <p:txEl>
                                              <p:pRg st="20" end="76"/>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60">
                                            <p:txEl>
                                              <p:pRg st="20" end="7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Picture 1"/>
          <p:cNvPicPr/>
          <p:nvPr/>
        </p:nvPicPr>
        <p:blipFill>
          <a:blip r:embed="rId3"/>
          <a:stretch>
            <a:fillRect/>
          </a:stretch>
        </p:blipFill>
        <p:spPr>
          <a:xfrm>
            <a:off x="7162920" y="228600"/>
            <a:ext cx="1828440" cy="566280"/>
          </a:xfrm>
          <a:prstGeom prst="rect">
            <a:avLst/>
          </a:prstGeom>
          <a:ln w="9360">
            <a:noFill/>
          </a:ln>
        </p:spPr>
      </p:pic>
      <p:sp>
        <p:nvSpPr>
          <p:cNvPr id="66" name="CustomShape 1"/>
          <p:cNvSpPr/>
          <p:nvPr/>
        </p:nvSpPr>
        <p:spPr>
          <a:xfrm>
            <a:off x="6553080" y="6356520"/>
            <a:ext cx="2133360" cy="364680"/>
          </a:xfrm>
          <a:prstGeom prst="rect">
            <a:avLst/>
          </a:prstGeom>
          <a:noFill/>
          <a:ln w="9360">
            <a:noFill/>
          </a:ln>
        </p:spPr>
        <p:txBody>
          <a:bodyPr lIns="90000" tIns="45000" rIns="90000" bIns="45000"/>
          <a:lstStyle/>
          <a:p>
            <a:pPr algn="r">
              <a:lnSpc>
                <a:spcPct val="100000"/>
              </a:lnSpc>
            </a:pPr>
            <a:fld id="{5264B86A-21DD-4C95-B63B-56468FA7E71D}" type="slidenum">
              <a:rPr lang="en-IN" sz="1400" b="1">
                <a:solidFill>
                  <a:srgbClr val="002060"/>
                </a:solidFill>
                <a:latin typeface="Times New Roman"/>
                <a:ea typeface="DejaVu Sans"/>
              </a:rPr>
              <a:t>4</a:t>
            </a:fld>
            <a:endParaRPr/>
          </a:p>
        </p:txBody>
      </p:sp>
      <p:sp>
        <p:nvSpPr>
          <p:cNvPr id="67" name="CustomShape 2"/>
          <p:cNvSpPr/>
          <p:nvPr/>
        </p:nvSpPr>
        <p:spPr>
          <a:xfrm>
            <a:off x="838080" y="1066680"/>
            <a:ext cx="7695720" cy="5211720"/>
          </a:xfrm>
          <a:prstGeom prst="rect">
            <a:avLst/>
          </a:prstGeom>
          <a:noFill/>
          <a:ln w="9360">
            <a:noFill/>
          </a:ln>
        </p:spPr>
        <p:txBody>
          <a:bodyPr lIns="90000" tIns="45000" rIns="90000" bIns="45000"/>
          <a:lstStyle/>
          <a:p>
            <a:pPr>
              <a:lnSpc>
                <a:spcPct val="93000"/>
              </a:lnSpc>
            </a:pPr>
            <a:r>
              <a:rPr lang="en-IN" sz="2000" u="sng" dirty="0">
                <a:solidFill>
                  <a:srgbClr val="000000"/>
                </a:solidFill>
                <a:latin typeface="Arial"/>
                <a:ea typeface="DejaVu Sans"/>
              </a:rPr>
              <a:t>Data Flow Diagrams</a:t>
            </a: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p:txBody>
      </p:sp>
      <p:sp>
        <p:nvSpPr>
          <p:cNvPr id="69" name="TextShape 4"/>
          <p:cNvSpPr txBox="1"/>
          <p:nvPr/>
        </p:nvSpPr>
        <p:spPr>
          <a:xfrm>
            <a:off x="3124080" y="6356520"/>
            <a:ext cx="2893680" cy="363240"/>
          </a:xfrm>
          <a:prstGeom prst="rect">
            <a:avLst/>
          </a:prstGeom>
        </p:spPr>
        <p:txBody>
          <a:bodyPr lIns="90000" tIns="45000" rIns="90000" bIns="45000"/>
          <a:lstStyle/>
          <a:p>
            <a:pPr>
              <a:lnSpc>
                <a:spcPct val="100000"/>
              </a:lnSpc>
            </a:pPr>
            <a:r>
              <a:rPr lang="en-IN" sz="1200" dirty="0">
                <a:solidFill>
                  <a:srgbClr val="8B8B8B"/>
                </a:solidFill>
                <a:latin typeface="Calibri"/>
                <a:ea typeface="DejaVu Sans"/>
              </a:rPr>
              <a:t>Guide: Prof Sudeepa Roy Dey</a:t>
            </a:r>
            <a:endParaRPr dirty="0"/>
          </a:p>
        </p:txBody>
      </p:sp>
      <p:sp>
        <p:nvSpPr>
          <p:cNvPr id="70" name="CustomShape 5"/>
          <p:cNvSpPr/>
          <p:nvPr/>
        </p:nvSpPr>
        <p:spPr>
          <a:xfrm>
            <a:off x="1142640" y="380880"/>
            <a:ext cx="6020280" cy="363960"/>
          </a:xfrm>
          <a:prstGeom prst="rect">
            <a:avLst/>
          </a:prstGeom>
          <a:noFill/>
          <a:ln>
            <a:noFill/>
          </a:ln>
        </p:spPr>
        <p:txBody>
          <a:bodyPr lIns="90000" tIns="45000" rIns="90000" bIns="45000"/>
          <a:lstStyle/>
          <a:p>
            <a:pPr algn="ctr">
              <a:lnSpc>
                <a:spcPct val="115000"/>
              </a:lnSpc>
              <a:spcAft>
                <a:spcPts val="1000"/>
              </a:spcAft>
            </a:pPr>
            <a:r>
              <a:rPr lang="en-US" sz="1800" dirty="0">
                <a:effectLst/>
                <a:latin typeface="Arial" panose="020B0604020202020204" pitchFamily="34" charset="0"/>
                <a:ea typeface="Calibri" panose="020F0502020204030204" pitchFamily="34" charset="0"/>
                <a:cs typeface="Arial" panose="020B0604020202020204" pitchFamily="34" charset="0"/>
              </a:rPr>
              <a:t>Analysis of malicious URLs using Machine Learning</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71" name="Picture 9"/>
          <p:cNvPicPr/>
          <p:nvPr/>
        </p:nvPicPr>
        <p:blipFill>
          <a:blip r:embed="rId4"/>
          <a:stretch>
            <a:fillRect/>
          </a:stretch>
        </p:blipFill>
        <p:spPr>
          <a:xfrm>
            <a:off x="228600" y="0"/>
            <a:ext cx="914040" cy="990360"/>
          </a:xfrm>
          <a:prstGeom prst="rect">
            <a:avLst/>
          </a:prstGeom>
          <a:ln w="9360">
            <a:noFill/>
          </a:ln>
        </p:spPr>
      </p:pic>
      <p:pic>
        <p:nvPicPr>
          <p:cNvPr id="3" name="Picture 2">
            <a:extLst>
              <a:ext uri="{FF2B5EF4-FFF2-40B4-BE49-F238E27FC236}">
                <a16:creationId xmlns:a16="http://schemas.microsoft.com/office/drawing/2014/main" id="{52A94766-C346-4259-B57F-6765FEEB6D9A}"/>
              </a:ext>
            </a:extLst>
          </p:cNvPr>
          <p:cNvPicPr>
            <a:picLocks noChangeAspect="1"/>
          </p:cNvPicPr>
          <p:nvPr/>
        </p:nvPicPr>
        <p:blipFill>
          <a:blip r:embed="rId5"/>
          <a:stretch>
            <a:fillRect/>
          </a:stretch>
        </p:blipFill>
        <p:spPr>
          <a:xfrm>
            <a:off x="610200" y="1942611"/>
            <a:ext cx="7923600" cy="4094295"/>
          </a:xfrm>
          <a:prstGeom prst="rect">
            <a:avLst/>
          </a:prstGeom>
        </p:spPr>
      </p:pic>
      <p:pic>
        <p:nvPicPr>
          <p:cNvPr id="5" name="Picture 4">
            <a:extLst>
              <a:ext uri="{FF2B5EF4-FFF2-40B4-BE49-F238E27FC236}">
                <a16:creationId xmlns:a16="http://schemas.microsoft.com/office/drawing/2014/main" id="{805AFD6A-4E66-421C-9848-F89A5B7224FD}"/>
              </a:ext>
            </a:extLst>
          </p:cNvPr>
          <p:cNvPicPr>
            <a:picLocks noChangeAspect="1"/>
          </p:cNvPicPr>
          <p:nvPr/>
        </p:nvPicPr>
        <p:blipFill>
          <a:blip r:embed="rId6"/>
          <a:stretch>
            <a:fillRect/>
          </a:stretch>
        </p:blipFill>
        <p:spPr>
          <a:xfrm>
            <a:off x="3497961" y="1421492"/>
            <a:ext cx="4121799" cy="2007508"/>
          </a:xfrm>
          <a:prstGeom prst="rect">
            <a:avLst/>
          </a:prstGeom>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
                                            <p:txEl>
                                              <p:pRg st="0" end="19"/>
                                            </p:txEl>
                                          </p:spTgt>
                                        </p:tgtEl>
                                        <p:attrNameLst>
                                          <p:attrName>style.visibility</p:attrName>
                                        </p:attrNameLst>
                                      </p:cBhvr>
                                      <p:to>
                                        <p:strVal val="visible"/>
                                      </p:to>
                                    </p:set>
                                    <p:anim calcmode="lin" valueType="num">
                                      <p:cBhvr additive="repl">
                                        <p:cTn id="7" dur="500" fill="hold"/>
                                        <p:tgtEl>
                                          <p:spTgt spid="67">
                                            <p:txEl>
                                              <p:pRg st="0" end="19"/>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67">
                                            <p:txEl>
                                              <p:pRg st="0"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p:cNvPicPr/>
          <p:nvPr/>
        </p:nvPicPr>
        <p:blipFill>
          <a:blip r:embed="rId3"/>
          <a:stretch>
            <a:fillRect/>
          </a:stretch>
        </p:blipFill>
        <p:spPr>
          <a:xfrm>
            <a:off x="7162920" y="228600"/>
            <a:ext cx="1828440" cy="566280"/>
          </a:xfrm>
          <a:prstGeom prst="rect">
            <a:avLst/>
          </a:prstGeom>
          <a:ln w="9360">
            <a:noFill/>
          </a:ln>
        </p:spPr>
      </p:pic>
      <p:sp>
        <p:nvSpPr>
          <p:cNvPr id="73" name="CustomShape 1"/>
          <p:cNvSpPr/>
          <p:nvPr/>
        </p:nvSpPr>
        <p:spPr>
          <a:xfrm>
            <a:off x="6553080" y="6356520"/>
            <a:ext cx="2133360" cy="364680"/>
          </a:xfrm>
          <a:prstGeom prst="rect">
            <a:avLst/>
          </a:prstGeom>
          <a:noFill/>
          <a:ln w="9360">
            <a:noFill/>
          </a:ln>
        </p:spPr>
        <p:txBody>
          <a:bodyPr lIns="90000" tIns="45000" rIns="90000" bIns="45000"/>
          <a:lstStyle/>
          <a:p>
            <a:pPr algn="r">
              <a:lnSpc>
                <a:spcPct val="100000"/>
              </a:lnSpc>
            </a:pPr>
            <a:fld id="{F8471FD2-E972-4C10-965F-2AA9BBF8F9A2}" type="slidenum">
              <a:rPr lang="en-IN" sz="1400" b="1">
                <a:solidFill>
                  <a:srgbClr val="002060"/>
                </a:solidFill>
                <a:latin typeface="Times New Roman"/>
                <a:ea typeface="DejaVu Sans"/>
              </a:rPr>
              <a:t>5</a:t>
            </a:fld>
            <a:endParaRPr/>
          </a:p>
        </p:txBody>
      </p:sp>
      <p:sp>
        <p:nvSpPr>
          <p:cNvPr id="74" name="CustomShape 2"/>
          <p:cNvSpPr/>
          <p:nvPr/>
        </p:nvSpPr>
        <p:spPr>
          <a:xfrm>
            <a:off x="838080" y="1066680"/>
            <a:ext cx="7695720" cy="5045760"/>
          </a:xfrm>
          <a:prstGeom prst="rect">
            <a:avLst/>
          </a:prstGeom>
          <a:noFill/>
          <a:ln w="9360">
            <a:noFill/>
          </a:ln>
        </p:spPr>
        <p:txBody>
          <a:bodyPr lIns="90000" tIns="45000" rIns="90000" bIns="45000"/>
          <a:lstStyle/>
          <a:p>
            <a:pPr>
              <a:lnSpc>
                <a:spcPct val="93000"/>
              </a:lnSpc>
            </a:pPr>
            <a:r>
              <a:rPr lang="en-IN" sz="2000" u="sng" dirty="0">
                <a:solidFill>
                  <a:srgbClr val="000000"/>
                </a:solidFill>
                <a:latin typeface="Arial"/>
                <a:ea typeface="DejaVu Sans"/>
              </a:rPr>
              <a:t>Use case Diagram</a:t>
            </a: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p:txBody>
      </p:sp>
      <p:sp>
        <p:nvSpPr>
          <p:cNvPr id="76" name="TextShape 4"/>
          <p:cNvSpPr txBox="1"/>
          <p:nvPr/>
        </p:nvSpPr>
        <p:spPr>
          <a:xfrm>
            <a:off x="3124080" y="6356520"/>
            <a:ext cx="2893680" cy="363240"/>
          </a:xfrm>
          <a:prstGeom prst="rect">
            <a:avLst/>
          </a:prstGeom>
        </p:spPr>
        <p:txBody>
          <a:bodyPr lIns="90000" tIns="45000" rIns="90000" bIns="45000"/>
          <a:lstStyle/>
          <a:p>
            <a:pPr>
              <a:lnSpc>
                <a:spcPct val="100000"/>
              </a:lnSpc>
            </a:pPr>
            <a:r>
              <a:rPr lang="en-IN" sz="1200" dirty="0">
                <a:solidFill>
                  <a:srgbClr val="8B8B8B"/>
                </a:solidFill>
                <a:latin typeface="Calibri"/>
                <a:ea typeface="DejaVu Sans"/>
              </a:rPr>
              <a:t>Guide: Prof Sudeepa Roy Dey</a:t>
            </a:r>
            <a:endParaRPr dirty="0"/>
          </a:p>
        </p:txBody>
      </p:sp>
      <p:sp>
        <p:nvSpPr>
          <p:cNvPr id="77" name="CustomShape 5"/>
          <p:cNvSpPr/>
          <p:nvPr/>
        </p:nvSpPr>
        <p:spPr>
          <a:xfrm>
            <a:off x="1142640" y="380880"/>
            <a:ext cx="6020280" cy="363960"/>
          </a:xfrm>
          <a:prstGeom prst="rect">
            <a:avLst/>
          </a:prstGeom>
          <a:noFill/>
          <a:ln>
            <a:noFill/>
          </a:ln>
        </p:spPr>
        <p:txBody>
          <a:bodyPr lIns="90000" tIns="45000" rIns="90000" bIns="45000"/>
          <a:lstStyle/>
          <a:p>
            <a:pPr algn="ctr">
              <a:lnSpc>
                <a:spcPct val="115000"/>
              </a:lnSpc>
              <a:spcAft>
                <a:spcPts val="1000"/>
              </a:spcAft>
            </a:pPr>
            <a:r>
              <a:rPr lang="en-US" sz="1800" dirty="0">
                <a:effectLst/>
                <a:latin typeface="Arial" panose="020B0604020202020204" pitchFamily="34" charset="0"/>
                <a:ea typeface="Calibri" panose="020F0502020204030204" pitchFamily="34" charset="0"/>
                <a:cs typeface="Arial" panose="020B0604020202020204" pitchFamily="34" charset="0"/>
              </a:rPr>
              <a:t>Analysis of malicious URLs using Machine Learning</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78" name="Picture 9"/>
          <p:cNvPicPr/>
          <p:nvPr/>
        </p:nvPicPr>
        <p:blipFill>
          <a:blip r:embed="rId4"/>
          <a:stretch>
            <a:fillRect/>
          </a:stretch>
        </p:blipFill>
        <p:spPr>
          <a:xfrm>
            <a:off x="228600" y="0"/>
            <a:ext cx="914040" cy="990360"/>
          </a:xfrm>
          <a:prstGeom prst="rect">
            <a:avLst/>
          </a:prstGeom>
          <a:ln w="9360">
            <a:noFill/>
          </a:ln>
        </p:spPr>
      </p:pic>
      <p:sp>
        <p:nvSpPr>
          <p:cNvPr id="2" name="Oval 1">
            <a:extLst>
              <a:ext uri="{FF2B5EF4-FFF2-40B4-BE49-F238E27FC236}">
                <a16:creationId xmlns:a16="http://schemas.microsoft.com/office/drawing/2014/main" id="{566F21F6-19BE-44A1-8EE6-FF0152A143F8}"/>
              </a:ext>
            </a:extLst>
          </p:cNvPr>
          <p:cNvSpPr/>
          <p:nvPr/>
        </p:nvSpPr>
        <p:spPr>
          <a:xfrm>
            <a:off x="5515222" y="1800531"/>
            <a:ext cx="1738484" cy="76511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a:extLst>
              <a:ext uri="{FF2B5EF4-FFF2-40B4-BE49-F238E27FC236}">
                <a16:creationId xmlns:a16="http://schemas.microsoft.com/office/drawing/2014/main" id="{D7026C86-6D75-4288-946B-A705A8F28208}"/>
              </a:ext>
            </a:extLst>
          </p:cNvPr>
          <p:cNvSpPr/>
          <p:nvPr/>
        </p:nvSpPr>
        <p:spPr>
          <a:xfrm>
            <a:off x="5515222" y="2768598"/>
            <a:ext cx="1738484" cy="76511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DF534751-0CAE-4168-A22D-34CE3B4E6CB2}"/>
              </a:ext>
            </a:extLst>
          </p:cNvPr>
          <p:cNvSpPr/>
          <p:nvPr/>
        </p:nvSpPr>
        <p:spPr>
          <a:xfrm>
            <a:off x="5515222" y="3769399"/>
            <a:ext cx="1738484" cy="76511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a:extLst>
              <a:ext uri="{FF2B5EF4-FFF2-40B4-BE49-F238E27FC236}">
                <a16:creationId xmlns:a16="http://schemas.microsoft.com/office/drawing/2014/main" id="{6527B6FE-6D42-410A-9B53-7A52961856C9}"/>
              </a:ext>
            </a:extLst>
          </p:cNvPr>
          <p:cNvSpPr/>
          <p:nvPr/>
        </p:nvSpPr>
        <p:spPr>
          <a:xfrm>
            <a:off x="5515222" y="4715984"/>
            <a:ext cx="1738484" cy="76511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Oval 11">
            <a:extLst>
              <a:ext uri="{FF2B5EF4-FFF2-40B4-BE49-F238E27FC236}">
                <a16:creationId xmlns:a16="http://schemas.microsoft.com/office/drawing/2014/main" id="{B0DA9F8B-65BB-435D-BB93-FA3A9CD9D9E3}"/>
              </a:ext>
            </a:extLst>
          </p:cNvPr>
          <p:cNvSpPr/>
          <p:nvPr/>
        </p:nvSpPr>
        <p:spPr>
          <a:xfrm>
            <a:off x="5515222" y="5712009"/>
            <a:ext cx="1738484" cy="76511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96B11034-17D5-4340-9F45-C1BCD3A49D8A}"/>
              </a:ext>
            </a:extLst>
          </p:cNvPr>
          <p:cNvSpPr txBox="1"/>
          <p:nvPr/>
        </p:nvSpPr>
        <p:spPr>
          <a:xfrm>
            <a:off x="5687390" y="4897072"/>
            <a:ext cx="1932370" cy="338554"/>
          </a:xfrm>
          <a:prstGeom prst="rect">
            <a:avLst/>
          </a:prstGeom>
          <a:noFill/>
        </p:spPr>
        <p:txBody>
          <a:bodyPr wrap="square" rtlCol="0">
            <a:spAutoFit/>
          </a:bodyPr>
          <a:lstStyle/>
          <a:p>
            <a:r>
              <a:rPr lang="en-IN" sz="1600" dirty="0"/>
              <a:t>Store Blacklist</a:t>
            </a:r>
          </a:p>
        </p:txBody>
      </p:sp>
      <p:sp>
        <p:nvSpPr>
          <p:cNvPr id="5" name="TextBox 4">
            <a:extLst>
              <a:ext uri="{FF2B5EF4-FFF2-40B4-BE49-F238E27FC236}">
                <a16:creationId xmlns:a16="http://schemas.microsoft.com/office/drawing/2014/main" id="{15A07B21-9171-4E51-8FE0-A703A5B6DD44}"/>
              </a:ext>
            </a:extLst>
          </p:cNvPr>
          <p:cNvSpPr txBox="1"/>
          <p:nvPr/>
        </p:nvSpPr>
        <p:spPr>
          <a:xfrm>
            <a:off x="5687390" y="5843657"/>
            <a:ext cx="1932370" cy="584775"/>
          </a:xfrm>
          <a:prstGeom prst="rect">
            <a:avLst/>
          </a:prstGeom>
          <a:noFill/>
        </p:spPr>
        <p:txBody>
          <a:bodyPr wrap="square" rtlCol="0">
            <a:spAutoFit/>
          </a:bodyPr>
          <a:lstStyle/>
          <a:p>
            <a:r>
              <a:rPr lang="en-IN" sz="1600" dirty="0"/>
              <a:t>Store Previous History</a:t>
            </a:r>
          </a:p>
        </p:txBody>
      </p:sp>
      <p:sp>
        <p:nvSpPr>
          <p:cNvPr id="6" name="TextBox 5">
            <a:extLst>
              <a:ext uri="{FF2B5EF4-FFF2-40B4-BE49-F238E27FC236}">
                <a16:creationId xmlns:a16="http://schemas.microsoft.com/office/drawing/2014/main" id="{134A723A-BC54-4904-AE1A-96ED937A9E21}"/>
              </a:ext>
            </a:extLst>
          </p:cNvPr>
          <p:cNvSpPr txBox="1"/>
          <p:nvPr/>
        </p:nvSpPr>
        <p:spPr>
          <a:xfrm>
            <a:off x="5813791" y="3982676"/>
            <a:ext cx="1866121" cy="338554"/>
          </a:xfrm>
          <a:prstGeom prst="rect">
            <a:avLst/>
          </a:prstGeom>
          <a:noFill/>
        </p:spPr>
        <p:txBody>
          <a:bodyPr wrap="square" rtlCol="0">
            <a:spAutoFit/>
          </a:bodyPr>
          <a:lstStyle/>
          <a:p>
            <a:r>
              <a:rPr lang="en-IN" sz="1600" dirty="0"/>
              <a:t>Alert User</a:t>
            </a:r>
          </a:p>
        </p:txBody>
      </p:sp>
      <p:sp>
        <p:nvSpPr>
          <p:cNvPr id="7" name="TextBox 6">
            <a:extLst>
              <a:ext uri="{FF2B5EF4-FFF2-40B4-BE49-F238E27FC236}">
                <a16:creationId xmlns:a16="http://schemas.microsoft.com/office/drawing/2014/main" id="{C23CB45F-11D5-4FAC-A1AA-449F8AC6E089}"/>
              </a:ext>
            </a:extLst>
          </p:cNvPr>
          <p:cNvSpPr txBox="1"/>
          <p:nvPr/>
        </p:nvSpPr>
        <p:spPr>
          <a:xfrm>
            <a:off x="5793466" y="1890698"/>
            <a:ext cx="1460240" cy="584775"/>
          </a:xfrm>
          <a:prstGeom prst="rect">
            <a:avLst/>
          </a:prstGeom>
          <a:noFill/>
        </p:spPr>
        <p:txBody>
          <a:bodyPr wrap="square" rtlCol="0">
            <a:spAutoFit/>
          </a:bodyPr>
          <a:lstStyle/>
          <a:p>
            <a:r>
              <a:rPr lang="en-IN" sz="1600" dirty="0"/>
              <a:t>Stores the input URL</a:t>
            </a:r>
          </a:p>
        </p:txBody>
      </p:sp>
      <p:pic>
        <p:nvPicPr>
          <p:cNvPr id="14" name="Picture 13">
            <a:extLst>
              <a:ext uri="{FF2B5EF4-FFF2-40B4-BE49-F238E27FC236}">
                <a16:creationId xmlns:a16="http://schemas.microsoft.com/office/drawing/2014/main" id="{56F61AF2-6502-4855-9925-B16DC5F0F1F3}"/>
              </a:ext>
            </a:extLst>
          </p:cNvPr>
          <p:cNvPicPr>
            <a:picLocks noChangeAspect="1"/>
          </p:cNvPicPr>
          <p:nvPr/>
        </p:nvPicPr>
        <p:blipFill>
          <a:blip r:embed="rId5" cstate="email">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546452" y="3811789"/>
            <a:ext cx="515614" cy="680329"/>
          </a:xfrm>
          <a:prstGeom prst="rect">
            <a:avLst/>
          </a:prstGeom>
        </p:spPr>
      </p:pic>
      <p:sp>
        <p:nvSpPr>
          <p:cNvPr id="15" name="TextBox 14">
            <a:extLst>
              <a:ext uri="{FF2B5EF4-FFF2-40B4-BE49-F238E27FC236}">
                <a16:creationId xmlns:a16="http://schemas.microsoft.com/office/drawing/2014/main" id="{C916FB63-694A-4662-BE38-1D5A1F1A5F41}"/>
              </a:ext>
            </a:extLst>
          </p:cNvPr>
          <p:cNvSpPr txBox="1"/>
          <p:nvPr/>
        </p:nvSpPr>
        <p:spPr>
          <a:xfrm>
            <a:off x="5972062" y="2758174"/>
            <a:ext cx="1647698" cy="830997"/>
          </a:xfrm>
          <a:prstGeom prst="rect">
            <a:avLst/>
          </a:prstGeom>
          <a:noFill/>
        </p:spPr>
        <p:txBody>
          <a:bodyPr wrap="square" rtlCol="0">
            <a:spAutoFit/>
          </a:bodyPr>
          <a:lstStyle/>
          <a:p>
            <a:r>
              <a:rPr lang="en-IN" sz="1600" dirty="0"/>
              <a:t>Detect malicious   URLs</a:t>
            </a:r>
          </a:p>
        </p:txBody>
      </p:sp>
      <p:cxnSp>
        <p:nvCxnSpPr>
          <p:cNvPr id="17" name="Straight Connector 16">
            <a:extLst>
              <a:ext uri="{FF2B5EF4-FFF2-40B4-BE49-F238E27FC236}">
                <a16:creationId xmlns:a16="http://schemas.microsoft.com/office/drawing/2014/main" id="{1F341D2E-4730-4D95-977C-F350695C7452}"/>
              </a:ext>
            </a:extLst>
          </p:cNvPr>
          <p:cNvCxnSpPr/>
          <p:nvPr/>
        </p:nvCxnSpPr>
        <p:spPr>
          <a:xfrm flipV="1">
            <a:off x="2211355" y="2183085"/>
            <a:ext cx="1941425" cy="1799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356842-3160-41C0-8D8E-45B81CE2BDFE}"/>
              </a:ext>
            </a:extLst>
          </p:cNvPr>
          <p:cNvCxnSpPr/>
          <p:nvPr/>
        </p:nvCxnSpPr>
        <p:spPr>
          <a:xfrm flipV="1">
            <a:off x="2211355" y="3168724"/>
            <a:ext cx="1941425" cy="857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1321910-8B49-44EC-8B2B-8FB872E63CAF}"/>
              </a:ext>
            </a:extLst>
          </p:cNvPr>
          <p:cNvCxnSpPr/>
          <p:nvPr/>
        </p:nvCxnSpPr>
        <p:spPr>
          <a:xfrm>
            <a:off x="2211355" y="4138244"/>
            <a:ext cx="1941425" cy="1852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DFF12A-E225-4459-9788-C4457BE9B70A}"/>
              </a:ext>
            </a:extLst>
          </p:cNvPr>
          <p:cNvCxnSpPr/>
          <p:nvPr/>
        </p:nvCxnSpPr>
        <p:spPr>
          <a:xfrm>
            <a:off x="2211355" y="4058996"/>
            <a:ext cx="1941425" cy="953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0D964F-9089-42D5-92ED-7024AD51F0B8}"/>
              </a:ext>
            </a:extLst>
          </p:cNvPr>
          <p:cNvCxnSpPr>
            <a:endCxn id="2" idx="2"/>
          </p:cNvCxnSpPr>
          <p:nvPr/>
        </p:nvCxnSpPr>
        <p:spPr>
          <a:xfrm>
            <a:off x="4152780" y="2183085"/>
            <a:ext cx="136244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8D8BAD2-48E8-4035-8A9C-E4010D28CD0A}"/>
              </a:ext>
            </a:extLst>
          </p:cNvPr>
          <p:cNvCxnSpPr>
            <a:endCxn id="12" idx="2"/>
          </p:cNvCxnSpPr>
          <p:nvPr/>
        </p:nvCxnSpPr>
        <p:spPr>
          <a:xfrm>
            <a:off x="4152780" y="5990253"/>
            <a:ext cx="1362442" cy="104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C731359-DAD9-4700-BE60-546D8EE726D3}"/>
              </a:ext>
            </a:extLst>
          </p:cNvPr>
          <p:cNvCxnSpPr>
            <a:endCxn id="11" idx="2"/>
          </p:cNvCxnSpPr>
          <p:nvPr/>
        </p:nvCxnSpPr>
        <p:spPr>
          <a:xfrm>
            <a:off x="4152780" y="5012089"/>
            <a:ext cx="1362442" cy="86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13979A9-EABC-43E7-BA3C-0859F58C2876}"/>
              </a:ext>
            </a:extLst>
          </p:cNvPr>
          <p:cNvCxnSpPr>
            <a:endCxn id="10" idx="2"/>
          </p:cNvCxnSpPr>
          <p:nvPr/>
        </p:nvCxnSpPr>
        <p:spPr>
          <a:xfrm>
            <a:off x="2211355" y="4058996"/>
            <a:ext cx="3303867" cy="92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97B453C-745D-463F-8040-8F2CCB67447C}"/>
              </a:ext>
            </a:extLst>
          </p:cNvPr>
          <p:cNvCxnSpPr>
            <a:endCxn id="9" idx="2"/>
          </p:cNvCxnSpPr>
          <p:nvPr/>
        </p:nvCxnSpPr>
        <p:spPr>
          <a:xfrm flipV="1">
            <a:off x="4152780" y="3151154"/>
            <a:ext cx="1362442" cy="17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BA8C574-66A0-478B-9D4F-472C1FA93B26}"/>
              </a:ext>
            </a:extLst>
          </p:cNvPr>
          <p:cNvSpPr txBox="1"/>
          <p:nvPr/>
        </p:nvSpPr>
        <p:spPr>
          <a:xfrm>
            <a:off x="1335178" y="4434845"/>
            <a:ext cx="1258732" cy="646331"/>
          </a:xfrm>
          <a:prstGeom prst="rect">
            <a:avLst/>
          </a:prstGeom>
          <a:noFill/>
        </p:spPr>
        <p:txBody>
          <a:bodyPr wrap="square" rtlCol="0">
            <a:spAutoFit/>
          </a:bodyPr>
          <a:lstStyle/>
          <a:p>
            <a:r>
              <a:rPr lang="en-IN" dirty="0"/>
              <a:t>Proposed System</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
                                            <p:txEl>
                                              <p:pRg st="0" end="17"/>
                                            </p:txEl>
                                          </p:spTgt>
                                        </p:tgtEl>
                                        <p:attrNameLst>
                                          <p:attrName>style.visibility</p:attrName>
                                        </p:attrNameLst>
                                      </p:cBhvr>
                                      <p:to>
                                        <p:strVal val="visible"/>
                                      </p:to>
                                    </p:set>
                                    <p:anim calcmode="lin" valueType="num">
                                      <p:cBhvr additive="repl">
                                        <p:cTn id="7" dur="500" fill="hold"/>
                                        <p:tgtEl>
                                          <p:spTgt spid="74">
                                            <p:txEl>
                                              <p:pRg st="0" end="17"/>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74">
                                            <p:txEl>
                                              <p:pRg st="0"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p:cNvPicPr/>
          <p:nvPr/>
        </p:nvPicPr>
        <p:blipFill>
          <a:blip r:embed="rId3"/>
          <a:stretch>
            <a:fillRect/>
          </a:stretch>
        </p:blipFill>
        <p:spPr>
          <a:xfrm>
            <a:off x="7162920" y="228600"/>
            <a:ext cx="1828440" cy="566280"/>
          </a:xfrm>
          <a:prstGeom prst="rect">
            <a:avLst/>
          </a:prstGeom>
          <a:ln w="9360">
            <a:noFill/>
          </a:ln>
        </p:spPr>
      </p:pic>
      <p:sp>
        <p:nvSpPr>
          <p:cNvPr id="73" name="CustomShape 1"/>
          <p:cNvSpPr/>
          <p:nvPr/>
        </p:nvSpPr>
        <p:spPr>
          <a:xfrm>
            <a:off x="6553080" y="6356520"/>
            <a:ext cx="2133360" cy="364680"/>
          </a:xfrm>
          <a:prstGeom prst="rect">
            <a:avLst/>
          </a:prstGeom>
          <a:noFill/>
          <a:ln w="9360">
            <a:noFill/>
          </a:ln>
        </p:spPr>
        <p:txBody>
          <a:bodyPr lIns="90000" tIns="45000" rIns="90000" bIns="45000"/>
          <a:lstStyle/>
          <a:p>
            <a:pPr algn="r">
              <a:lnSpc>
                <a:spcPct val="100000"/>
              </a:lnSpc>
            </a:pPr>
            <a:fld id="{F8471FD2-E972-4C10-965F-2AA9BBF8F9A2}" type="slidenum">
              <a:rPr lang="en-IN" sz="1400" b="1">
                <a:solidFill>
                  <a:srgbClr val="002060"/>
                </a:solidFill>
                <a:latin typeface="Times New Roman"/>
                <a:ea typeface="DejaVu Sans"/>
              </a:rPr>
              <a:t>6</a:t>
            </a:fld>
            <a:endParaRPr/>
          </a:p>
        </p:txBody>
      </p:sp>
      <p:sp>
        <p:nvSpPr>
          <p:cNvPr id="74" name="CustomShape 2"/>
          <p:cNvSpPr/>
          <p:nvPr/>
        </p:nvSpPr>
        <p:spPr>
          <a:xfrm>
            <a:off x="298580" y="990360"/>
            <a:ext cx="8235220" cy="5288040"/>
          </a:xfrm>
          <a:prstGeom prst="rect">
            <a:avLst/>
          </a:prstGeom>
          <a:noFill/>
          <a:ln w="9360">
            <a:noFill/>
          </a:ln>
        </p:spPr>
        <p:txBody>
          <a:bodyPr lIns="90000" tIns="45000" rIns="90000" bIns="45000"/>
          <a:lstStyle/>
          <a:p>
            <a:pPr>
              <a:lnSpc>
                <a:spcPct val="93000"/>
              </a:lnSpc>
            </a:pPr>
            <a:r>
              <a:rPr lang="en-IN" sz="2000" u="sng" dirty="0">
                <a:solidFill>
                  <a:srgbClr val="000000"/>
                </a:solidFill>
                <a:latin typeface="Arial"/>
                <a:ea typeface="DejaVu Sans"/>
              </a:rPr>
              <a:t>Sequence Diagram</a:t>
            </a: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p:txBody>
      </p:sp>
      <p:sp>
        <p:nvSpPr>
          <p:cNvPr id="76" name="TextShape 4"/>
          <p:cNvSpPr txBox="1"/>
          <p:nvPr/>
        </p:nvSpPr>
        <p:spPr>
          <a:xfrm>
            <a:off x="3124080" y="6535994"/>
            <a:ext cx="2893680" cy="363240"/>
          </a:xfrm>
          <a:prstGeom prst="rect">
            <a:avLst/>
          </a:prstGeom>
        </p:spPr>
        <p:txBody>
          <a:bodyPr lIns="90000" tIns="45000" rIns="90000" bIns="45000"/>
          <a:lstStyle/>
          <a:p>
            <a:pPr>
              <a:lnSpc>
                <a:spcPct val="100000"/>
              </a:lnSpc>
            </a:pPr>
            <a:r>
              <a:rPr lang="en-IN" sz="1200" dirty="0">
                <a:solidFill>
                  <a:srgbClr val="8B8B8B"/>
                </a:solidFill>
                <a:latin typeface="Calibri"/>
                <a:ea typeface="DejaVu Sans"/>
              </a:rPr>
              <a:t>Guide: Prof Sudeepa Roy Dey</a:t>
            </a:r>
            <a:endParaRPr dirty="0"/>
          </a:p>
        </p:txBody>
      </p:sp>
      <p:sp>
        <p:nvSpPr>
          <p:cNvPr id="77" name="CustomShape 5"/>
          <p:cNvSpPr/>
          <p:nvPr/>
        </p:nvSpPr>
        <p:spPr>
          <a:xfrm>
            <a:off x="1142640" y="380880"/>
            <a:ext cx="6020280" cy="363960"/>
          </a:xfrm>
          <a:prstGeom prst="rect">
            <a:avLst/>
          </a:prstGeom>
          <a:noFill/>
          <a:ln>
            <a:noFill/>
          </a:ln>
        </p:spPr>
        <p:txBody>
          <a:bodyPr lIns="90000" tIns="45000" rIns="90000" bIns="45000"/>
          <a:lstStyle/>
          <a:p>
            <a:pPr>
              <a:lnSpc>
                <a:spcPct val="93000"/>
              </a:lnSpc>
            </a:pPr>
            <a:r>
              <a:rPr lang="en-US" sz="1800" dirty="0">
                <a:effectLst/>
                <a:latin typeface="Arial" panose="020B0604020202020204" pitchFamily="34" charset="0"/>
                <a:ea typeface="Calibri" panose="020F0502020204030204" pitchFamily="34" charset="0"/>
                <a:cs typeface="Arial" panose="020B0604020202020204" pitchFamily="34" charset="0"/>
              </a:rPr>
              <a:t>     Analysis of malicious URLs using Machine Learning</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nSpc>
                <a:spcPct val="93000"/>
              </a:lnSpc>
            </a:pPr>
            <a:endParaRPr dirty="0"/>
          </a:p>
        </p:txBody>
      </p:sp>
      <p:pic>
        <p:nvPicPr>
          <p:cNvPr id="78" name="Picture 9"/>
          <p:cNvPicPr/>
          <p:nvPr/>
        </p:nvPicPr>
        <p:blipFill>
          <a:blip r:embed="rId4"/>
          <a:stretch>
            <a:fillRect/>
          </a:stretch>
        </p:blipFill>
        <p:spPr>
          <a:xfrm>
            <a:off x="228600" y="0"/>
            <a:ext cx="914040" cy="990360"/>
          </a:xfrm>
          <a:prstGeom prst="rect">
            <a:avLst/>
          </a:prstGeom>
          <a:ln w="9360">
            <a:noFill/>
          </a:ln>
        </p:spPr>
      </p:pic>
      <p:sp>
        <p:nvSpPr>
          <p:cNvPr id="2" name="Rectangle 1">
            <a:extLst>
              <a:ext uri="{FF2B5EF4-FFF2-40B4-BE49-F238E27FC236}">
                <a16:creationId xmlns:a16="http://schemas.microsoft.com/office/drawing/2014/main" id="{BB7CED08-7CB9-47FF-AD75-467DF6C4F785}"/>
              </a:ext>
            </a:extLst>
          </p:cNvPr>
          <p:cNvSpPr/>
          <p:nvPr/>
        </p:nvSpPr>
        <p:spPr>
          <a:xfrm>
            <a:off x="298580" y="1548882"/>
            <a:ext cx="914040" cy="32657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BD289C5-A3E0-481E-B1F6-68453A325618}"/>
              </a:ext>
            </a:extLst>
          </p:cNvPr>
          <p:cNvSpPr/>
          <p:nvPr/>
        </p:nvSpPr>
        <p:spPr>
          <a:xfrm>
            <a:off x="2878004" y="1548882"/>
            <a:ext cx="1209873" cy="32657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3B276C5-2676-4932-9D2D-093569655341}"/>
              </a:ext>
            </a:extLst>
          </p:cNvPr>
          <p:cNvSpPr/>
          <p:nvPr/>
        </p:nvSpPr>
        <p:spPr>
          <a:xfrm>
            <a:off x="5663914" y="1521547"/>
            <a:ext cx="1293848" cy="32657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BEBF98E-6811-4986-AB26-6640B08832A5}"/>
              </a:ext>
            </a:extLst>
          </p:cNvPr>
          <p:cNvSpPr txBox="1"/>
          <p:nvPr/>
        </p:nvSpPr>
        <p:spPr>
          <a:xfrm>
            <a:off x="348583" y="1521547"/>
            <a:ext cx="1069310" cy="381240"/>
          </a:xfrm>
          <a:prstGeom prst="rect">
            <a:avLst/>
          </a:prstGeom>
          <a:noFill/>
        </p:spPr>
        <p:txBody>
          <a:bodyPr wrap="square" rtlCol="0">
            <a:spAutoFit/>
          </a:bodyPr>
          <a:lstStyle/>
          <a:p>
            <a:r>
              <a:rPr lang="en-IN" dirty="0"/>
              <a:t>Client</a:t>
            </a:r>
          </a:p>
        </p:txBody>
      </p:sp>
      <p:sp>
        <p:nvSpPr>
          <p:cNvPr id="5" name="TextBox 4">
            <a:extLst>
              <a:ext uri="{FF2B5EF4-FFF2-40B4-BE49-F238E27FC236}">
                <a16:creationId xmlns:a16="http://schemas.microsoft.com/office/drawing/2014/main" id="{7AD99939-C639-4BD2-A2E8-F19B79AF0974}"/>
              </a:ext>
            </a:extLst>
          </p:cNvPr>
          <p:cNvSpPr txBox="1"/>
          <p:nvPr/>
        </p:nvSpPr>
        <p:spPr>
          <a:xfrm>
            <a:off x="2935866" y="1531535"/>
            <a:ext cx="1293848" cy="381240"/>
          </a:xfrm>
          <a:prstGeom prst="rect">
            <a:avLst/>
          </a:prstGeom>
          <a:noFill/>
        </p:spPr>
        <p:txBody>
          <a:bodyPr wrap="square" rtlCol="0">
            <a:spAutoFit/>
          </a:bodyPr>
          <a:lstStyle/>
          <a:p>
            <a:r>
              <a:rPr lang="en-IN" dirty="0"/>
              <a:t>Browser</a:t>
            </a:r>
          </a:p>
        </p:txBody>
      </p:sp>
      <p:sp>
        <p:nvSpPr>
          <p:cNvPr id="6" name="TextBox 5">
            <a:extLst>
              <a:ext uri="{FF2B5EF4-FFF2-40B4-BE49-F238E27FC236}">
                <a16:creationId xmlns:a16="http://schemas.microsoft.com/office/drawing/2014/main" id="{FE813FA4-E9FF-4647-9050-D1FB1E2204A9}"/>
              </a:ext>
            </a:extLst>
          </p:cNvPr>
          <p:cNvSpPr txBox="1"/>
          <p:nvPr/>
        </p:nvSpPr>
        <p:spPr>
          <a:xfrm>
            <a:off x="5686517" y="1490088"/>
            <a:ext cx="1264067" cy="369332"/>
          </a:xfrm>
          <a:prstGeom prst="rect">
            <a:avLst/>
          </a:prstGeom>
          <a:noFill/>
        </p:spPr>
        <p:txBody>
          <a:bodyPr wrap="square" rtlCol="0">
            <a:spAutoFit/>
          </a:bodyPr>
          <a:lstStyle/>
          <a:p>
            <a:r>
              <a:rPr lang="en-IN" dirty="0"/>
              <a:t>Web Page</a:t>
            </a:r>
          </a:p>
        </p:txBody>
      </p:sp>
      <p:cxnSp>
        <p:nvCxnSpPr>
          <p:cNvPr id="8" name="Straight Arrow Connector 7">
            <a:extLst>
              <a:ext uri="{FF2B5EF4-FFF2-40B4-BE49-F238E27FC236}">
                <a16:creationId xmlns:a16="http://schemas.microsoft.com/office/drawing/2014/main" id="{0AEC4FDC-DE77-458B-8CEF-1D16C9A1E580}"/>
              </a:ext>
            </a:extLst>
          </p:cNvPr>
          <p:cNvCxnSpPr>
            <a:cxnSpLocks/>
          </p:cNvCxnSpPr>
          <p:nvPr/>
        </p:nvCxnSpPr>
        <p:spPr>
          <a:xfrm>
            <a:off x="685620" y="1875453"/>
            <a:ext cx="0" cy="4655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BAC6661-1501-4346-9C00-DF67D5B6B012}"/>
              </a:ext>
            </a:extLst>
          </p:cNvPr>
          <p:cNvCxnSpPr>
            <a:cxnSpLocks/>
          </p:cNvCxnSpPr>
          <p:nvPr/>
        </p:nvCxnSpPr>
        <p:spPr>
          <a:xfrm>
            <a:off x="3498390" y="1882287"/>
            <a:ext cx="7392" cy="4641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840736A-8664-464B-A284-E67E2B7055C3}"/>
              </a:ext>
            </a:extLst>
          </p:cNvPr>
          <p:cNvCxnSpPr>
            <a:cxnSpLocks/>
          </p:cNvCxnSpPr>
          <p:nvPr/>
        </p:nvCxnSpPr>
        <p:spPr>
          <a:xfrm>
            <a:off x="6318551" y="1848118"/>
            <a:ext cx="19571" cy="4690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4D30735-534A-4B8B-81BC-529C7EFE0479}"/>
              </a:ext>
            </a:extLst>
          </p:cNvPr>
          <p:cNvCxnSpPr>
            <a:cxnSpLocks/>
          </p:cNvCxnSpPr>
          <p:nvPr/>
        </p:nvCxnSpPr>
        <p:spPr>
          <a:xfrm>
            <a:off x="693012" y="2299122"/>
            <a:ext cx="28127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D5763FF-B5B9-496A-9EC9-E1FB07B8DBF6}"/>
              </a:ext>
            </a:extLst>
          </p:cNvPr>
          <p:cNvSpPr txBox="1"/>
          <p:nvPr/>
        </p:nvSpPr>
        <p:spPr>
          <a:xfrm>
            <a:off x="685620" y="1991345"/>
            <a:ext cx="2642658" cy="307777"/>
          </a:xfrm>
          <a:prstGeom prst="rect">
            <a:avLst/>
          </a:prstGeom>
          <a:noFill/>
        </p:spPr>
        <p:txBody>
          <a:bodyPr wrap="square" rtlCol="0">
            <a:spAutoFit/>
          </a:bodyPr>
          <a:lstStyle/>
          <a:p>
            <a:r>
              <a:rPr lang="en-IN" sz="1400" dirty="0"/>
              <a:t>Sends request for an URL </a:t>
            </a:r>
          </a:p>
        </p:txBody>
      </p:sp>
      <p:cxnSp>
        <p:nvCxnSpPr>
          <p:cNvPr id="34" name="Straight Arrow Connector 33">
            <a:extLst>
              <a:ext uri="{FF2B5EF4-FFF2-40B4-BE49-F238E27FC236}">
                <a16:creationId xmlns:a16="http://schemas.microsoft.com/office/drawing/2014/main" id="{43092C63-68A4-4E67-8E59-05712D52234B}"/>
              </a:ext>
            </a:extLst>
          </p:cNvPr>
          <p:cNvCxnSpPr/>
          <p:nvPr/>
        </p:nvCxnSpPr>
        <p:spPr>
          <a:xfrm>
            <a:off x="3498390" y="2643056"/>
            <a:ext cx="28201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D7AD590-8B32-4044-8873-428B8E2A6D6F}"/>
              </a:ext>
            </a:extLst>
          </p:cNvPr>
          <p:cNvSpPr txBox="1"/>
          <p:nvPr/>
        </p:nvSpPr>
        <p:spPr>
          <a:xfrm>
            <a:off x="3498390" y="2344610"/>
            <a:ext cx="2890141" cy="307777"/>
          </a:xfrm>
          <a:prstGeom prst="rect">
            <a:avLst/>
          </a:prstGeom>
          <a:noFill/>
        </p:spPr>
        <p:txBody>
          <a:bodyPr wrap="square" rtlCol="0">
            <a:spAutoFit/>
          </a:bodyPr>
          <a:lstStyle/>
          <a:p>
            <a:r>
              <a:rPr lang="en-IN" sz="1400" dirty="0"/>
              <a:t>Displays the requested web page</a:t>
            </a:r>
          </a:p>
        </p:txBody>
      </p:sp>
      <p:sp>
        <p:nvSpPr>
          <p:cNvPr id="36" name="Rectangle 35">
            <a:extLst>
              <a:ext uri="{FF2B5EF4-FFF2-40B4-BE49-F238E27FC236}">
                <a16:creationId xmlns:a16="http://schemas.microsoft.com/office/drawing/2014/main" id="{43EF9018-FBAB-411B-BB2E-FE688F3DBC7C}"/>
              </a:ext>
            </a:extLst>
          </p:cNvPr>
          <p:cNvSpPr/>
          <p:nvPr/>
        </p:nvSpPr>
        <p:spPr>
          <a:xfrm>
            <a:off x="348583" y="2794302"/>
            <a:ext cx="6397450" cy="32984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635287DA-CC72-49B6-805C-8AAE1F84176F}"/>
              </a:ext>
            </a:extLst>
          </p:cNvPr>
          <p:cNvSpPr/>
          <p:nvPr/>
        </p:nvSpPr>
        <p:spPr>
          <a:xfrm>
            <a:off x="348583" y="2794302"/>
            <a:ext cx="2133360" cy="23827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BEE819AD-D23C-41E7-A390-C93D1C0957F6}"/>
              </a:ext>
            </a:extLst>
          </p:cNvPr>
          <p:cNvSpPr txBox="1"/>
          <p:nvPr/>
        </p:nvSpPr>
        <p:spPr>
          <a:xfrm>
            <a:off x="474015" y="2731491"/>
            <a:ext cx="2351416" cy="338554"/>
          </a:xfrm>
          <a:prstGeom prst="rect">
            <a:avLst/>
          </a:prstGeom>
          <a:noFill/>
        </p:spPr>
        <p:txBody>
          <a:bodyPr wrap="square" rtlCol="0">
            <a:spAutoFit/>
          </a:bodyPr>
          <a:lstStyle/>
          <a:p>
            <a:r>
              <a:rPr lang="en-IN" sz="1600" dirty="0"/>
              <a:t>Role of extension</a:t>
            </a:r>
          </a:p>
        </p:txBody>
      </p:sp>
      <p:cxnSp>
        <p:nvCxnSpPr>
          <p:cNvPr id="43" name="Straight Arrow Connector 42">
            <a:extLst>
              <a:ext uri="{FF2B5EF4-FFF2-40B4-BE49-F238E27FC236}">
                <a16:creationId xmlns:a16="http://schemas.microsoft.com/office/drawing/2014/main" id="{60CA8F9A-AF8B-4DAB-AA18-8704447CA6E2}"/>
              </a:ext>
            </a:extLst>
          </p:cNvPr>
          <p:cNvCxnSpPr/>
          <p:nvPr/>
        </p:nvCxnSpPr>
        <p:spPr>
          <a:xfrm>
            <a:off x="685620" y="3429000"/>
            <a:ext cx="28201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BC5AA41-9CA3-4E80-80E7-C860BEC9B49C}"/>
              </a:ext>
            </a:extLst>
          </p:cNvPr>
          <p:cNvCxnSpPr>
            <a:cxnSpLocks/>
          </p:cNvCxnSpPr>
          <p:nvPr/>
        </p:nvCxnSpPr>
        <p:spPr>
          <a:xfrm flipH="1" flipV="1">
            <a:off x="3495997" y="4203103"/>
            <a:ext cx="2824947" cy="4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CF184E1-0EBA-4195-AC0F-8475A16DEACF}"/>
              </a:ext>
            </a:extLst>
          </p:cNvPr>
          <p:cNvCxnSpPr/>
          <p:nvPr/>
        </p:nvCxnSpPr>
        <p:spPr>
          <a:xfrm>
            <a:off x="3495997" y="3713584"/>
            <a:ext cx="28225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Arrow: Curved Right 50">
            <a:extLst>
              <a:ext uri="{FF2B5EF4-FFF2-40B4-BE49-F238E27FC236}">
                <a16:creationId xmlns:a16="http://schemas.microsoft.com/office/drawing/2014/main" id="{B4585BBF-5312-4022-A345-E8260198E7AD}"/>
              </a:ext>
            </a:extLst>
          </p:cNvPr>
          <p:cNvSpPr/>
          <p:nvPr/>
        </p:nvSpPr>
        <p:spPr>
          <a:xfrm>
            <a:off x="2981289" y="4438904"/>
            <a:ext cx="509710" cy="37572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58" name="Straight Arrow Connector 57">
            <a:extLst>
              <a:ext uri="{FF2B5EF4-FFF2-40B4-BE49-F238E27FC236}">
                <a16:creationId xmlns:a16="http://schemas.microsoft.com/office/drawing/2014/main" id="{C513D9C2-EA03-42A0-A42A-3A03F97DC6EB}"/>
              </a:ext>
            </a:extLst>
          </p:cNvPr>
          <p:cNvCxnSpPr>
            <a:cxnSpLocks/>
          </p:cNvCxnSpPr>
          <p:nvPr/>
        </p:nvCxnSpPr>
        <p:spPr>
          <a:xfrm flipH="1" flipV="1">
            <a:off x="672246" y="5187138"/>
            <a:ext cx="2824947" cy="4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Arrow: Curved Right 58">
            <a:extLst>
              <a:ext uri="{FF2B5EF4-FFF2-40B4-BE49-F238E27FC236}">
                <a16:creationId xmlns:a16="http://schemas.microsoft.com/office/drawing/2014/main" id="{2356A2E7-F811-4E1B-9205-CB09FAD59F6E}"/>
              </a:ext>
            </a:extLst>
          </p:cNvPr>
          <p:cNvSpPr/>
          <p:nvPr/>
        </p:nvSpPr>
        <p:spPr>
          <a:xfrm>
            <a:off x="2996072" y="5448807"/>
            <a:ext cx="509710" cy="37572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2" name="TextBox 51">
            <a:extLst>
              <a:ext uri="{FF2B5EF4-FFF2-40B4-BE49-F238E27FC236}">
                <a16:creationId xmlns:a16="http://schemas.microsoft.com/office/drawing/2014/main" id="{EB1FD293-A109-460F-A790-9FB2D30520B9}"/>
              </a:ext>
            </a:extLst>
          </p:cNvPr>
          <p:cNvSpPr txBox="1"/>
          <p:nvPr/>
        </p:nvSpPr>
        <p:spPr>
          <a:xfrm>
            <a:off x="735624" y="3163612"/>
            <a:ext cx="2471665" cy="307777"/>
          </a:xfrm>
          <a:prstGeom prst="rect">
            <a:avLst/>
          </a:prstGeom>
          <a:noFill/>
        </p:spPr>
        <p:txBody>
          <a:bodyPr wrap="square" rtlCol="0">
            <a:spAutoFit/>
          </a:bodyPr>
          <a:lstStyle/>
          <a:p>
            <a:r>
              <a:rPr lang="en-IN" sz="1400" dirty="0"/>
              <a:t>Activates extension</a:t>
            </a:r>
          </a:p>
        </p:txBody>
      </p:sp>
      <p:sp>
        <p:nvSpPr>
          <p:cNvPr id="53" name="TextBox 52">
            <a:extLst>
              <a:ext uri="{FF2B5EF4-FFF2-40B4-BE49-F238E27FC236}">
                <a16:creationId xmlns:a16="http://schemas.microsoft.com/office/drawing/2014/main" id="{D95FBFF7-0439-4CAB-B2C0-A4AFFE4AEB21}"/>
              </a:ext>
            </a:extLst>
          </p:cNvPr>
          <p:cNvSpPr txBox="1"/>
          <p:nvPr/>
        </p:nvSpPr>
        <p:spPr>
          <a:xfrm>
            <a:off x="3582790" y="3433380"/>
            <a:ext cx="2586683" cy="307777"/>
          </a:xfrm>
          <a:prstGeom prst="rect">
            <a:avLst/>
          </a:prstGeom>
          <a:noFill/>
        </p:spPr>
        <p:txBody>
          <a:bodyPr wrap="square" rtlCol="0">
            <a:spAutoFit/>
          </a:bodyPr>
          <a:lstStyle/>
          <a:p>
            <a:r>
              <a:rPr lang="en-IN" sz="1400" dirty="0"/>
              <a:t>Reads the current visited URL</a:t>
            </a:r>
          </a:p>
        </p:txBody>
      </p:sp>
      <p:sp>
        <p:nvSpPr>
          <p:cNvPr id="56" name="TextBox 55">
            <a:extLst>
              <a:ext uri="{FF2B5EF4-FFF2-40B4-BE49-F238E27FC236}">
                <a16:creationId xmlns:a16="http://schemas.microsoft.com/office/drawing/2014/main" id="{11DD374A-CBF7-4241-99EF-3ABAD97D6D16}"/>
              </a:ext>
            </a:extLst>
          </p:cNvPr>
          <p:cNvSpPr txBox="1"/>
          <p:nvPr/>
        </p:nvSpPr>
        <p:spPr>
          <a:xfrm>
            <a:off x="3582790" y="3919277"/>
            <a:ext cx="2586683" cy="307777"/>
          </a:xfrm>
          <a:prstGeom prst="rect">
            <a:avLst/>
          </a:prstGeom>
          <a:noFill/>
        </p:spPr>
        <p:txBody>
          <a:bodyPr wrap="square" rtlCol="0">
            <a:spAutoFit/>
          </a:bodyPr>
          <a:lstStyle/>
          <a:p>
            <a:r>
              <a:rPr lang="en-IN" sz="1400" dirty="0"/>
              <a:t>Stores the URL</a:t>
            </a:r>
          </a:p>
        </p:txBody>
      </p:sp>
      <p:sp>
        <p:nvSpPr>
          <p:cNvPr id="57" name="TextBox 56">
            <a:extLst>
              <a:ext uri="{FF2B5EF4-FFF2-40B4-BE49-F238E27FC236}">
                <a16:creationId xmlns:a16="http://schemas.microsoft.com/office/drawing/2014/main" id="{8A3D84E7-4C17-4796-ADCB-80711A312BE2}"/>
              </a:ext>
            </a:extLst>
          </p:cNvPr>
          <p:cNvSpPr txBox="1"/>
          <p:nvPr/>
        </p:nvSpPr>
        <p:spPr>
          <a:xfrm>
            <a:off x="3465377" y="4356187"/>
            <a:ext cx="2704096" cy="523220"/>
          </a:xfrm>
          <a:prstGeom prst="rect">
            <a:avLst/>
          </a:prstGeom>
          <a:noFill/>
        </p:spPr>
        <p:txBody>
          <a:bodyPr wrap="square" rtlCol="0">
            <a:spAutoFit/>
          </a:bodyPr>
          <a:lstStyle/>
          <a:p>
            <a:r>
              <a:rPr lang="en-IN" sz="1400" dirty="0"/>
              <a:t>Runs the algorithms to detect URL as malicious or benign</a:t>
            </a:r>
          </a:p>
        </p:txBody>
      </p:sp>
      <p:sp>
        <p:nvSpPr>
          <p:cNvPr id="60" name="TextBox 59">
            <a:extLst>
              <a:ext uri="{FF2B5EF4-FFF2-40B4-BE49-F238E27FC236}">
                <a16:creationId xmlns:a16="http://schemas.microsoft.com/office/drawing/2014/main" id="{30CA4D86-32C7-4807-9DBB-9A743F295B74}"/>
              </a:ext>
            </a:extLst>
          </p:cNvPr>
          <p:cNvSpPr txBox="1"/>
          <p:nvPr/>
        </p:nvSpPr>
        <p:spPr>
          <a:xfrm>
            <a:off x="883238" y="4918360"/>
            <a:ext cx="2207241" cy="307777"/>
          </a:xfrm>
          <a:prstGeom prst="rect">
            <a:avLst/>
          </a:prstGeom>
          <a:noFill/>
        </p:spPr>
        <p:txBody>
          <a:bodyPr wrap="square" rtlCol="0">
            <a:spAutoFit/>
          </a:bodyPr>
          <a:lstStyle/>
          <a:p>
            <a:r>
              <a:rPr lang="en-IN" sz="1400" dirty="0"/>
              <a:t>Sends result to the user</a:t>
            </a:r>
          </a:p>
        </p:txBody>
      </p:sp>
      <p:sp>
        <p:nvSpPr>
          <p:cNvPr id="61" name="TextBox 60">
            <a:extLst>
              <a:ext uri="{FF2B5EF4-FFF2-40B4-BE49-F238E27FC236}">
                <a16:creationId xmlns:a16="http://schemas.microsoft.com/office/drawing/2014/main" id="{87671F02-F29E-4326-BFE7-E5A67DD68BA8}"/>
              </a:ext>
            </a:extLst>
          </p:cNvPr>
          <p:cNvSpPr txBox="1"/>
          <p:nvPr/>
        </p:nvSpPr>
        <p:spPr>
          <a:xfrm>
            <a:off x="3490999" y="5362991"/>
            <a:ext cx="2622165" cy="523220"/>
          </a:xfrm>
          <a:prstGeom prst="rect">
            <a:avLst/>
          </a:prstGeom>
          <a:noFill/>
        </p:spPr>
        <p:txBody>
          <a:bodyPr wrap="square" rtlCol="0">
            <a:spAutoFit/>
          </a:bodyPr>
          <a:lstStyle/>
          <a:p>
            <a:r>
              <a:rPr lang="en-IN" sz="1400" dirty="0"/>
              <a:t>Stores the URL in blacklist or whitelist</a:t>
            </a:r>
          </a:p>
        </p:txBody>
      </p:sp>
    </p:spTree>
    <p:extLst>
      <p:ext uri="{BB962C8B-B14F-4D97-AF65-F5344CB8AC3E}">
        <p14:creationId xmlns:p14="http://schemas.microsoft.com/office/powerpoint/2010/main" val="220922676"/>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
                                            <p:txEl>
                                              <p:charRg st="0" end="30"/>
                                            </p:txEl>
                                          </p:spTgt>
                                        </p:tgtEl>
                                        <p:attrNameLst>
                                          <p:attrName>style.visibility</p:attrName>
                                        </p:attrNameLst>
                                      </p:cBhvr>
                                      <p:to>
                                        <p:strVal val="visible"/>
                                      </p:to>
                                    </p:set>
                                    <p:anim calcmode="lin" valueType="num">
                                      <p:cBhvr additive="repl">
                                        <p:cTn id="7" dur="500" fill="hold"/>
                                        <p:tgtEl>
                                          <p:spTgt spid="74">
                                            <p:txEl>
                                              <p:charRg st="0" end="3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74">
                                            <p:txEl>
                                              <p:charRg st="0" end="3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Picture 1"/>
          <p:cNvPicPr/>
          <p:nvPr/>
        </p:nvPicPr>
        <p:blipFill>
          <a:blip r:embed="rId3"/>
          <a:stretch>
            <a:fillRect/>
          </a:stretch>
        </p:blipFill>
        <p:spPr>
          <a:xfrm>
            <a:off x="7162920" y="228600"/>
            <a:ext cx="1828440" cy="566280"/>
          </a:xfrm>
          <a:prstGeom prst="rect">
            <a:avLst/>
          </a:prstGeom>
          <a:ln w="9360">
            <a:noFill/>
          </a:ln>
        </p:spPr>
      </p:pic>
      <p:sp>
        <p:nvSpPr>
          <p:cNvPr id="80" name="CustomShape 1"/>
          <p:cNvSpPr/>
          <p:nvPr/>
        </p:nvSpPr>
        <p:spPr>
          <a:xfrm>
            <a:off x="6553080" y="6356520"/>
            <a:ext cx="2133360" cy="364680"/>
          </a:xfrm>
          <a:prstGeom prst="rect">
            <a:avLst/>
          </a:prstGeom>
          <a:noFill/>
          <a:ln w="9360">
            <a:noFill/>
          </a:ln>
        </p:spPr>
        <p:txBody>
          <a:bodyPr lIns="90000" tIns="45000" rIns="90000" bIns="45000"/>
          <a:lstStyle/>
          <a:p>
            <a:pPr algn="r">
              <a:lnSpc>
                <a:spcPct val="100000"/>
              </a:lnSpc>
            </a:pPr>
            <a:fld id="{88B0129E-47B3-4561-87AF-5AA29FDD34F1}" type="slidenum">
              <a:rPr lang="en-IN" sz="1400" b="1">
                <a:solidFill>
                  <a:srgbClr val="002060"/>
                </a:solidFill>
                <a:latin typeface="Times New Roman"/>
                <a:ea typeface="DejaVu Sans"/>
              </a:rPr>
              <a:t>7</a:t>
            </a:fld>
            <a:endParaRPr/>
          </a:p>
        </p:txBody>
      </p:sp>
      <p:sp>
        <p:nvSpPr>
          <p:cNvPr id="81" name="CustomShape 2"/>
          <p:cNvSpPr/>
          <p:nvPr/>
        </p:nvSpPr>
        <p:spPr>
          <a:xfrm>
            <a:off x="805233" y="1130733"/>
            <a:ext cx="7695720" cy="5211720"/>
          </a:xfrm>
          <a:prstGeom prst="rect">
            <a:avLst/>
          </a:prstGeom>
          <a:noFill/>
          <a:ln w="9360">
            <a:noFill/>
          </a:ln>
        </p:spPr>
        <p:txBody>
          <a:bodyPr lIns="90000" tIns="45000" rIns="90000" bIns="45000"/>
          <a:lstStyle/>
          <a:p>
            <a:pPr>
              <a:lnSpc>
                <a:spcPct val="93000"/>
              </a:lnSpc>
            </a:pPr>
            <a:r>
              <a:rPr lang="en-IN" sz="2000" u="sng" dirty="0">
                <a:solidFill>
                  <a:srgbClr val="000000"/>
                </a:solidFill>
                <a:latin typeface="Arial"/>
                <a:ea typeface="DejaVu Sans"/>
              </a:rPr>
              <a:t>State Transition Diagram</a:t>
            </a: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p:txBody>
      </p:sp>
      <p:sp>
        <p:nvSpPr>
          <p:cNvPr id="83" name="TextShape 4"/>
          <p:cNvSpPr txBox="1"/>
          <p:nvPr/>
        </p:nvSpPr>
        <p:spPr>
          <a:xfrm>
            <a:off x="3124080" y="6356520"/>
            <a:ext cx="2893680" cy="363240"/>
          </a:xfrm>
          <a:prstGeom prst="rect">
            <a:avLst/>
          </a:prstGeom>
        </p:spPr>
        <p:txBody>
          <a:bodyPr lIns="90000" tIns="45000" rIns="90000" bIns="45000"/>
          <a:lstStyle/>
          <a:p>
            <a:pPr>
              <a:lnSpc>
                <a:spcPct val="100000"/>
              </a:lnSpc>
            </a:pPr>
            <a:r>
              <a:rPr lang="en-IN" sz="1200" dirty="0">
                <a:solidFill>
                  <a:srgbClr val="8B8B8B"/>
                </a:solidFill>
                <a:latin typeface="Calibri"/>
                <a:ea typeface="DejaVu Sans"/>
              </a:rPr>
              <a:t>Guide: Prof Sudeepa Roy Dey</a:t>
            </a:r>
            <a:endParaRPr dirty="0"/>
          </a:p>
        </p:txBody>
      </p:sp>
      <p:sp>
        <p:nvSpPr>
          <p:cNvPr id="84" name="CustomShape 5"/>
          <p:cNvSpPr/>
          <p:nvPr/>
        </p:nvSpPr>
        <p:spPr>
          <a:xfrm>
            <a:off x="1142640" y="380880"/>
            <a:ext cx="6020280" cy="363960"/>
          </a:xfrm>
          <a:prstGeom prst="rect">
            <a:avLst/>
          </a:prstGeom>
          <a:noFill/>
          <a:ln>
            <a:noFill/>
          </a:ln>
        </p:spPr>
        <p:txBody>
          <a:bodyPr lIns="90000" tIns="45000" rIns="90000" bIns="45000"/>
          <a:lstStyle/>
          <a:p>
            <a:pPr>
              <a:lnSpc>
                <a:spcPct val="93000"/>
              </a:lnSpc>
            </a:pPr>
            <a:r>
              <a:rPr lang="en-US" sz="1800" dirty="0">
                <a:effectLst/>
                <a:latin typeface="Arial" panose="020B0604020202020204" pitchFamily="34" charset="0"/>
                <a:ea typeface="Calibri" panose="020F0502020204030204" pitchFamily="34" charset="0"/>
                <a:cs typeface="Arial" panose="020B0604020202020204" pitchFamily="34" charset="0"/>
              </a:rPr>
              <a:t>     Analysis of malicious URLs using Machine Learning</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nSpc>
                <a:spcPct val="93000"/>
              </a:lnSpc>
            </a:pPr>
            <a:endParaRPr dirty="0"/>
          </a:p>
        </p:txBody>
      </p:sp>
      <p:pic>
        <p:nvPicPr>
          <p:cNvPr id="85" name="Picture 9"/>
          <p:cNvPicPr/>
          <p:nvPr/>
        </p:nvPicPr>
        <p:blipFill>
          <a:blip r:embed="rId4"/>
          <a:stretch>
            <a:fillRect/>
          </a:stretch>
        </p:blipFill>
        <p:spPr>
          <a:xfrm>
            <a:off x="228600" y="0"/>
            <a:ext cx="914040" cy="990360"/>
          </a:xfrm>
          <a:prstGeom prst="rect">
            <a:avLst/>
          </a:prstGeom>
          <a:ln w="9360">
            <a:noFill/>
          </a:ln>
        </p:spPr>
      </p:pic>
      <p:sp>
        <p:nvSpPr>
          <p:cNvPr id="4" name="Oval 3">
            <a:extLst>
              <a:ext uri="{FF2B5EF4-FFF2-40B4-BE49-F238E27FC236}">
                <a16:creationId xmlns:a16="http://schemas.microsoft.com/office/drawing/2014/main" id="{406B8190-5DD0-47D8-83E9-7FB82FB229A8}"/>
              </a:ext>
            </a:extLst>
          </p:cNvPr>
          <p:cNvSpPr/>
          <p:nvPr/>
        </p:nvSpPr>
        <p:spPr>
          <a:xfrm>
            <a:off x="420448" y="3564240"/>
            <a:ext cx="345233" cy="3676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BF719CBE-29A9-4AC7-A175-A4C966027A66}"/>
              </a:ext>
            </a:extLst>
          </p:cNvPr>
          <p:cNvCxnSpPr>
            <a:cxnSpLocks/>
            <a:endCxn id="4" idx="2"/>
          </p:cNvCxnSpPr>
          <p:nvPr/>
        </p:nvCxnSpPr>
        <p:spPr>
          <a:xfrm>
            <a:off x="227502" y="3748048"/>
            <a:ext cx="1929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C3FFB98-12E0-4B70-832D-5FC0D7D0A8F5}"/>
              </a:ext>
            </a:extLst>
          </p:cNvPr>
          <p:cNvCxnSpPr>
            <a:cxnSpLocks/>
            <a:stCxn id="4" idx="6"/>
          </p:cNvCxnSpPr>
          <p:nvPr/>
        </p:nvCxnSpPr>
        <p:spPr>
          <a:xfrm>
            <a:off x="765681" y="3748048"/>
            <a:ext cx="1101409" cy="2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E01A792B-FF6C-42D5-87C4-7611607A1D18}"/>
              </a:ext>
            </a:extLst>
          </p:cNvPr>
          <p:cNvSpPr/>
          <p:nvPr/>
        </p:nvSpPr>
        <p:spPr>
          <a:xfrm>
            <a:off x="1875453" y="3322519"/>
            <a:ext cx="1259633" cy="82575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0900F94A-975C-4456-B171-7B80CB6A16EE}"/>
              </a:ext>
            </a:extLst>
          </p:cNvPr>
          <p:cNvSpPr/>
          <p:nvPr/>
        </p:nvSpPr>
        <p:spPr>
          <a:xfrm>
            <a:off x="4570920" y="3322519"/>
            <a:ext cx="1259633" cy="82575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11A96A8F-E053-4BA8-BD56-F8E990C55ECA}"/>
              </a:ext>
            </a:extLst>
          </p:cNvPr>
          <p:cNvSpPr/>
          <p:nvPr/>
        </p:nvSpPr>
        <p:spPr>
          <a:xfrm>
            <a:off x="1875453" y="1550806"/>
            <a:ext cx="1259633" cy="82575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BE5DD166-2288-4AC7-96AE-0B2802F60B5E}"/>
              </a:ext>
            </a:extLst>
          </p:cNvPr>
          <p:cNvSpPr/>
          <p:nvPr/>
        </p:nvSpPr>
        <p:spPr>
          <a:xfrm>
            <a:off x="1894833" y="5075101"/>
            <a:ext cx="1259633" cy="82575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E96F421D-929F-4FFA-BBA5-E831C5600077}"/>
              </a:ext>
            </a:extLst>
          </p:cNvPr>
          <p:cNvSpPr/>
          <p:nvPr/>
        </p:nvSpPr>
        <p:spPr>
          <a:xfrm>
            <a:off x="6623059" y="4745949"/>
            <a:ext cx="1259633" cy="82575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19DBF13E-B7C3-4920-9997-44CD923973C4}"/>
              </a:ext>
            </a:extLst>
          </p:cNvPr>
          <p:cNvSpPr/>
          <p:nvPr/>
        </p:nvSpPr>
        <p:spPr>
          <a:xfrm>
            <a:off x="6623059" y="2223319"/>
            <a:ext cx="1259633" cy="82575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9D359080-D3B9-4C2E-8088-8D2F3F575B1B}"/>
              </a:ext>
            </a:extLst>
          </p:cNvPr>
          <p:cNvSpPr/>
          <p:nvPr/>
        </p:nvSpPr>
        <p:spPr>
          <a:xfrm>
            <a:off x="8424406" y="3552786"/>
            <a:ext cx="345233" cy="3676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F5BF410B-4367-4395-BD2F-465250B661F9}"/>
              </a:ext>
            </a:extLst>
          </p:cNvPr>
          <p:cNvSpPr/>
          <p:nvPr/>
        </p:nvSpPr>
        <p:spPr>
          <a:xfrm>
            <a:off x="8346458" y="3480805"/>
            <a:ext cx="501128" cy="5091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F56E851E-5242-49B2-A08B-373D5D96CCBC}"/>
              </a:ext>
            </a:extLst>
          </p:cNvPr>
          <p:cNvCxnSpPr>
            <a:stCxn id="18" idx="2"/>
            <a:endCxn id="9" idx="0"/>
          </p:cNvCxnSpPr>
          <p:nvPr/>
        </p:nvCxnSpPr>
        <p:spPr>
          <a:xfrm>
            <a:off x="2505270" y="2376565"/>
            <a:ext cx="0" cy="945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D6347D8-0670-4977-8E0A-67050BD31DF4}"/>
              </a:ext>
            </a:extLst>
          </p:cNvPr>
          <p:cNvCxnSpPr>
            <a:stCxn id="9" idx="3"/>
            <a:endCxn id="10" idx="1"/>
          </p:cNvCxnSpPr>
          <p:nvPr/>
        </p:nvCxnSpPr>
        <p:spPr>
          <a:xfrm>
            <a:off x="3135086" y="3735399"/>
            <a:ext cx="1435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3F8E1C4-F8BD-4D34-86B8-D54A17D9E0A3}"/>
              </a:ext>
            </a:extLst>
          </p:cNvPr>
          <p:cNvCxnSpPr>
            <a:cxnSpLocks/>
          </p:cNvCxnSpPr>
          <p:nvPr/>
        </p:nvCxnSpPr>
        <p:spPr>
          <a:xfrm flipH="1">
            <a:off x="3154466" y="5234603"/>
            <a:ext cx="1209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FD361DF-56B9-40C6-A007-4F4613744972}"/>
              </a:ext>
            </a:extLst>
          </p:cNvPr>
          <p:cNvCxnSpPr>
            <a:cxnSpLocks/>
            <a:endCxn id="21" idx="1"/>
          </p:cNvCxnSpPr>
          <p:nvPr/>
        </p:nvCxnSpPr>
        <p:spPr>
          <a:xfrm>
            <a:off x="6215974" y="2636198"/>
            <a:ext cx="4070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4B3C601-EC84-4CE3-B89D-4AD0F284C7B1}"/>
              </a:ext>
            </a:extLst>
          </p:cNvPr>
          <p:cNvCxnSpPr>
            <a:cxnSpLocks/>
            <a:endCxn id="11" idx="0"/>
          </p:cNvCxnSpPr>
          <p:nvPr/>
        </p:nvCxnSpPr>
        <p:spPr>
          <a:xfrm flipH="1">
            <a:off x="8597022" y="2636199"/>
            <a:ext cx="2814" cy="844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31CF9F-2CE1-44C6-A140-419801850BC8}"/>
              </a:ext>
            </a:extLst>
          </p:cNvPr>
          <p:cNvCxnSpPr>
            <a:stCxn id="21" idx="3"/>
          </p:cNvCxnSpPr>
          <p:nvPr/>
        </p:nvCxnSpPr>
        <p:spPr>
          <a:xfrm flipV="1">
            <a:off x="7882692" y="2636198"/>
            <a:ext cx="71433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97C8D54-330A-40E1-BACC-B24EDEF61A7E}"/>
              </a:ext>
            </a:extLst>
          </p:cNvPr>
          <p:cNvCxnSpPr/>
          <p:nvPr/>
        </p:nvCxnSpPr>
        <p:spPr>
          <a:xfrm flipV="1">
            <a:off x="7882692" y="5159203"/>
            <a:ext cx="71433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9A6D796-033E-4A0B-843B-871D0079E34F}"/>
              </a:ext>
            </a:extLst>
          </p:cNvPr>
          <p:cNvCxnSpPr>
            <a:cxnSpLocks/>
            <a:endCxn id="11" idx="4"/>
          </p:cNvCxnSpPr>
          <p:nvPr/>
        </p:nvCxnSpPr>
        <p:spPr>
          <a:xfrm flipH="1" flipV="1">
            <a:off x="8597022" y="3989991"/>
            <a:ext cx="8490" cy="1168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B117C09-69C1-4FAC-9BE7-3DFC2317BDDD}"/>
              </a:ext>
            </a:extLst>
          </p:cNvPr>
          <p:cNvCxnSpPr>
            <a:cxnSpLocks/>
          </p:cNvCxnSpPr>
          <p:nvPr/>
        </p:nvCxnSpPr>
        <p:spPr>
          <a:xfrm flipH="1">
            <a:off x="3154466" y="5487980"/>
            <a:ext cx="998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38A490F-CCF3-4348-B495-54F45D9F22B4}"/>
              </a:ext>
            </a:extLst>
          </p:cNvPr>
          <p:cNvCxnSpPr>
            <a:stCxn id="20" idx="2"/>
          </p:cNvCxnSpPr>
          <p:nvPr/>
        </p:nvCxnSpPr>
        <p:spPr>
          <a:xfrm flipH="1">
            <a:off x="7252875" y="5571708"/>
            <a:ext cx="1" cy="346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54D810A-BD43-418C-83C7-42BA4F9DD04D}"/>
              </a:ext>
            </a:extLst>
          </p:cNvPr>
          <p:cNvCxnSpPr/>
          <p:nvPr/>
        </p:nvCxnSpPr>
        <p:spPr>
          <a:xfrm flipH="1">
            <a:off x="4152780" y="5918515"/>
            <a:ext cx="3100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2181984-816A-49F5-866B-7EED14107BBC}"/>
              </a:ext>
            </a:extLst>
          </p:cNvPr>
          <p:cNvCxnSpPr/>
          <p:nvPr/>
        </p:nvCxnSpPr>
        <p:spPr>
          <a:xfrm flipV="1">
            <a:off x="4152780" y="5487980"/>
            <a:ext cx="0" cy="430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D3D04FB-6041-4305-859C-8626D1A469F8}"/>
              </a:ext>
            </a:extLst>
          </p:cNvPr>
          <p:cNvCxnSpPr>
            <a:stCxn id="21" idx="0"/>
          </p:cNvCxnSpPr>
          <p:nvPr/>
        </p:nvCxnSpPr>
        <p:spPr>
          <a:xfrm flipH="1" flipV="1">
            <a:off x="7252875" y="1789889"/>
            <a:ext cx="1" cy="433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24C91ED-7904-491C-B472-A34B5ADA9821}"/>
              </a:ext>
            </a:extLst>
          </p:cNvPr>
          <p:cNvCxnSpPr>
            <a:cxnSpLocks/>
          </p:cNvCxnSpPr>
          <p:nvPr/>
        </p:nvCxnSpPr>
        <p:spPr>
          <a:xfrm flipH="1">
            <a:off x="4364456" y="1798978"/>
            <a:ext cx="2883338" cy="8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FE711B1-6554-4480-8E19-FCE212E91FE5}"/>
              </a:ext>
            </a:extLst>
          </p:cNvPr>
          <p:cNvCxnSpPr>
            <a:cxnSpLocks/>
          </p:cNvCxnSpPr>
          <p:nvPr/>
        </p:nvCxnSpPr>
        <p:spPr>
          <a:xfrm flipH="1">
            <a:off x="4370777" y="1810464"/>
            <a:ext cx="1183" cy="3430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ACA1E6A-59ED-4E86-9BC8-DC1BA3809F19}"/>
              </a:ext>
            </a:extLst>
          </p:cNvPr>
          <p:cNvCxnSpPr>
            <a:stCxn id="10" idx="3"/>
          </p:cNvCxnSpPr>
          <p:nvPr/>
        </p:nvCxnSpPr>
        <p:spPr>
          <a:xfrm>
            <a:off x="5830553" y="3735399"/>
            <a:ext cx="3854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C0E1EFD-9EF7-4D2A-9274-984C4F985D37}"/>
              </a:ext>
            </a:extLst>
          </p:cNvPr>
          <p:cNvCxnSpPr>
            <a:cxnSpLocks/>
          </p:cNvCxnSpPr>
          <p:nvPr/>
        </p:nvCxnSpPr>
        <p:spPr>
          <a:xfrm flipV="1">
            <a:off x="6215974" y="2636200"/>
            <a:ext cx="0" cy="2523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61FC440-D77F-4EC4-9A09-2C275395E5B9}"/>
              </a:ext>
            </a:extLst>
          </p:cNvPr>
          <p:cNvCxnSpPr>
            <a:cxnSpLocks/>
          </p:cNvCxnSpPr>
          <p:nvPr/>
        </p:nvCxnSpPr>
        <p:spPr>
          <a:xfrm>
            <a:off x="6215974" y="5156091"/>
            <a:ext cx="4070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FD2BC63-C350-483E-AC7B-3B5588D2EE9C}"/>
              </a:ext>
            </a:extLst>
          </p:cNvPr>
          <p:cNvSpPr txBox="1"/>
          <p:nvPr/>
        </p:nvSpPr>
        <p:spPr>
          <a:xfrm>
            <a:off x="2001731" y="1557218"/>
            <a:ext cx="1240253" cy="830997"/>
          </a:xfrm>
          <a:prstGeom prst="rect">
            <a:avLst/>
          </a:prstGeom>
          <a:noFill/>
        </p:spPr>
        <p:txBody>
          <a:bodyPr wrap="square" rtlCol="0">
            <a:spAutoFit/>
          </a:bodyPr>
          <a:lstStyle/>
          <a:p>
            <a:r>
              <a:rPr lang="en-IN" sz="1600" dirty="0"/>
              <a:t>Lexical, Keywords, WHOIS</a:t>
            </a:r>
          </a:p>
        </p:txBody>
      </p:sp>
      <p:sp>
        <p:nvSpPr>
          <p:cNvPr id="74" name="TextBox 73">
            <a:extLst>
              <a:ext uri="{FF2B5EF4-FFF2-40B4-BE49-F238E27FC236}">
                <a16:creationId xmlns:a16="http://schemas.microsoft.com/office/drawing/2014/main" id="{6206F971-1EBF-44C5-9EA7-806021043FA0}"/>
              </a:ext>
            </a:extLst>
          </p:cNvPr>
          <p:cNvSpPr txBox="1"/>
          <p:nvPr/>
        </p:nvSpPr>
        <p:spPr>
          <a:xfrm>
            <a:off x="2003653" y="3437824"/>
            <a:ext cx="1259610" cy="584775"/>
          </a:xfrm>
          <a:prstGeom prst="rect">
            <a:avLst/>
          </a:prstGeom>
          <a:noFill/>
        </p:spPr>
        <p:txBody>
          <a:bodyPr wrap="square" rtlCol="0">
            <a:spAutoFit/>
          </a:bodyPr>
          <a:lstStyle/>
          <a:p>
            <a:r>
              <a:rPr lang="en-IN" sz="1600" dirty="0"/>
              <a:t>Feature Collector</a:t>
            </a:r>
          </a:p>
        </p:txBody>
      </p:sp>
      <p:sp>
        <p:nvSpPr>
          <p:cNvPr id="75" name="TextBox 74">
            <a:extLst>
              <a:ext uri="{FF2B5EF4-FFF2-40B4-BE49-F238E27FC236}">
                <a16:creationId xmlns:a16="http://schemas.microsoft.com/office/drawing/2014/main" id="{8C6DF41F-C898-428A-BAD4-FA94BA5D3125}"/>
              </a:ext>
            </a:extLst>
          </p:cNvPr>
          <p:cNvSpPr txBox="1"/>
          <p:nvPr/>
        </p:nvSpPr>
        <p:spPr>
          <a:xfrm>
            <a:off x="4674163" y="3564240"/>
            <a:ext cx="1240253" cy="338554"/>
          </a:xfrm>
          <a:prstGeom prst="rect">
            <a:avLst/>
          </a:prstGeom>
          <a:noFill/>
        </p:spPr>
        <p:txBody>
          <a:bodyPr wrap="square" rtlCol="0">
            <a:spAutoFit/>
          </a:bodyPr>
          <a:lstStyle/>
          <a:p>
            <a:r>
              <a:rPr lang="en-IN" sz="1600" dirty="0"/>
              <a:t>Classifier</a:t>
            </a:r>
          </a:p>
        </p:txBody>
      </p:sp>
      <p:sp>
        <p:nvSpPr>
          <p:cNvPr id="76" name="TextBox 75">
            <a:extLst>
              <a:ext uri="{FF2B5EF4-FFF2-40B4-BE49-F238E27FC236}">
                <a16:creationId xmlns:a16="http://schemas.microsoft.com/office/drawing/2014/main" id="{A091548E-0821-4B60-ABEE-71F986597717}"/>
              </a:ext>
            </a:extLst>
          </p:cNvPr>
          <p:cNvSpPr txBox="1"/>
          <p:nvPr/>
        </p:nvSpPr>
        <p:spPr>
          <a:xfrm>
            <a:off x="6681988" y="2348161"/>
            <a:ext cx="1307602" cy="584775"/>
          </a:xfrm>
          <a:prstGeom prst="rect">
            <a:avLst/>
          </a:prstGeom>
          <a:noFill/>
        </p:spPr>
        <p:txBody>
          <a:bodyPr wrap="square" rtlCol="0">
            <a:spAutoFit/>
          </a:bodyPr>
          <a:lstStyle/>
          <a:p>
            <a:r>
              <a:rPr lang="en-IN" sz="1600" dirty="0"/>
              <a:t>Malicious URL</a:t>
            </a:r>
          </a:p>
        </p:txBody>
      </p:sp>
      <p:sp>
        <p:nvSpPr>
          <p:cNvPr id="77" name="TextBox 76">
            <a:extLst>
              <a:ext uri="{FF2B5EF4-FFF2-40B4-BE49-F238E27FC236}">
                <a16:creationId xmlns:a16="http://schemas.microsoft.com/office/drawing/2014/main" id="{2CA793BA-9921-4AC8-B5E4-9E045C076C1B}"/>
              </a:ext>
            </a:extLst>
          </p:cNvPr>
          <p:cNvSpPr txBox="1"/>
          <p:nvPr/>
        </p:nvSpPr>
        <p:spPr>
          <a:xfrm>
            <a:off x="6623059" y="4996863"/>
            <a:ext cx="1505406" cy="338554"/>
          </a:xfrm>
          <a:prstGeom prst="rect">
            <a:avLst/>
          </a:prstGeom>
          <a:noFill/>
        </p:spPr>
        <p:txBody>
          <a:bodyPr wrap="square" rtlCol="0">
            <a:spAutoFit/>
          </a:bodyPr>
          <a:lstStyle/>
          <a:p>
            <a:r>
              <a:rPr lang="en-IN" sz="1600" dirty="0"/>
              <a:t>Benign URL</a:t>
            </a:r>
          </a:p>
        </p:txBody>
      </p:sp>
      <p:sp>
        <p:nvSpPr>
          <p:cNvPr id="78" name="TextBox 77">
            <a:extLst>
              <a:ext uri="{FF2B5EF4-FFF2-40B4-BE49-F238E27FC236}">
                <a16:creationId xmlns:a16="http://schemas.microsoft.com/office/drawing/2014/main" id="{5EFCC1A4-E7F5-42F5-8A4A-0BA8B65E3463}"/>
              </a:ext>
            </a:extLst>
          </p:cNvPr>
          <p:cNvSpPr txBox="1"/>
          <p:nvPr/>
        </p:nvSpPr>
        <p:spPr>
          <a:xfrm>
            <a:off x="1978683" y="5094232"/>
            <a:ext cx="1240253" cy="830997"/>
          </a:xfrm>
          <a:prstGeom prst="rect">
            <a:avLst/>
          </a:prstGeom>
          <a:noFill/>
        </p:spPr>
        <p:txBody>
          <a:bodyPr wrap="square" rtlCol="0">
            <a:spAutoFit/>
          </a:bodyPr>
          <a:lstStyle/>
          <a:p>
            <a:r>
              <a:rPr lang="en-IN" sz="1600" dirty="0"/>
              <a:t>Collection of labelled URL Data</a:t>
            </a:r>
          </a:p>
        </p:txBody>
      </p:sp>
      <p:sp>
        <p:nvSpPr>
          <p:cNvPr id="71" name="TextBox 70">
            <a:extLst>
              <a:ext uri="{FF2B5EF4-FFF2-40B4-BE49-F238E27FC236}">
                <a16:creationId xmlns:a16="http://schemas.microsoft.com/office/drawing/2014/main" id="{5E595AC1-46BF-4827-8676-318C8F7EDC8A}"/>
              </a:ext>
            </a:extLst>
          </p:cNvPr>
          <p:cNvSpPr txBox="1"/>
          <p:nvPr/>
        </p:nvSpPr>
        <p:spPr>
          <a:xfrm>
            <a:off x="1649273" y="2547589"/>
            <a:ext cx="1063970" cy="584775"/>
          </a:xfrm>
          <a:prstGeom prst="rect">
            <a:avLst/>
          </a:prstGeom>
          <a:noFill/>
        </p:spPr>
        <p:txBody>
          <a:bodyPr wrap="square" rtlCol="0">
            <a:spAutoFit/>
          </a:bodyPr>
          <a:lstStyle/>
          <a:p>
            <a:r>
              <a:rPr lang="en-IN" sz="1600" dirty="0"/>
              <a:t>Input Sources</a:t>
            </a:r>
          </a:p>
        </p:txBody>
      </p:sp>
      <p:sp>
        <p:nvSpPr>
          <p:cNvPr id="87" name="TextBox 86">
            <a:extLst>
              <a:ext uri="{FF2B5EF4-FFF2-40B4-BE49-F238E27FC236}">
                <a16:creationId xmlns:a16="http://schemas.microsoft.com/office/drawing/2014/main" id="{5D3FBD67-E3E9-451B-9A46-61D2CC63D37A}"/>
              </a:ext>
            </a:extLst>
          </p:cNvPr>
          <p:cNvSpPr txBox="1"/>
          <p:nvPr/>
        </p:nvSpPr>
        <p:spPr>
          <a:xfrm>
            <a:off x="805233" y="3455660"/>
            <a:ext cx="1313438" cy="584775"/>
          </a:xfrm>
          <a:prstGeom prst="rect">
            <a:avLst/>
          </a:prstGeom>
          <a:noFill/>
        </p:spPr>
        <p:txBody>
          <a:bodyPr wrap="square" rtlCol="0">
            <a:spAutoFit/>
          </a:bodyPr>
          <a:lstStyle/>
          <a:p>
            <a:r>
              <a:rPr lang="en-IN" sz="1600" dirty="0"/>
              <a:t>Live URL Feed</a:t>
            </a:r>
          </a:p>
        </p:txBody>
      </p:sp>
      <p:sp>
        <p:nvSpPr>
          <p:cNvPr id="88" name="TextBox 87">
            <a:extLst>
              <a:ext uri="{FF2B5EF4-FFF2-40B4-BE49-F238E27FC236}">
                <a16:creationId xmlns:a16="http://schemas.microsoft.com/office/drawing/2014/main" id="{24E1A69F-25EC-4385-B42D-3EBA198EB876}"/>
              </a:ext>
            </a:extLst>
          </p:cNvPr>
          <p:cNvSpPr txBox="1"/>
          <p:nvPr/>
        </p:nvSpPr>
        <p:spPr>
          <a:xfrm>
            <a:off x="3148895" y="3448198"/>
            <a:ext cx="1460798" cy="830997"/>
          </a:xfrm>
          <a:prstGeom prst="rect">
            <a:avLst/>
          </a:prstGeom>
          <a:noFill/>
        </p:spPr>
        <p:txBody>
          <a:bodyPr wrap="square" rtlCol="0">
            <a:spAutoFit/>
          </a:bodyPr>
          <a:lstStyle/>
          <a:p>
            <a:r>
              <a:rPr lang="en-IN" sz="1600" dirty="0"/>
              <a:t>URL </a:t>
            </a:r>
          </a:p>
          <a:p>
            <a:r>
              <a:rPr lang="en-IN" sz="1600" dirty="0"/>
              <a:t>Features extracted</a:t>
            </a:r>
          </a:p>
        </p:txBody>
      </p:sp>
      <p:sp>
        <p:nvSpPr>
          <p:cNvPr id="89" name="TextBox 88">
            <a:extLst>
              <a:ext uri="{FF2B5EF4-FFF2-40B4-BE49-F238E27FC236}">
                <a16:creationId xmlns:a16="http://schemas.microsoft.com/office/drawing/2014/main" id="{C3705A35-C6E9-48A9-8348-0BB401867B89}"/>
              </a:ext>
            </a:extLst>
          </p:cNvPr>
          <p:cNvSpPr txBox="1"/>
          <p:nvPr/>
        </p:nvSpPr>
        <p:spPr>
          <a:xfrm>
            <a:off x="6211110" y="3494961"/>
            <a:ext cx="1155339" cy="338554"/>
          </a:xfrm>
          <a:prstGeom prst="rect">
            <a:avLst/>
          </a:prstGeom>
          <a:noFill/>
        </p:spPr>
        <p:txBody>
          <a:bodyPr wrap="square" rtlCol="0">
            <a:spAutoFit/>
          </a:bodyPr>
          <a:lstStyle/>
          <a:p>
            <a:r>
              <a:rPr lang="en-IN" sz="1600" dirty="0"/>
              <a:t>Results</a:t>
            </a:r>
          </a:p>
        </p:txBody>
      </p:sp>
      <p:sp>
        <p:nvSpPr>
          <p:cNvPr id="96" name="TextBox 95">
            <a:extLst>
              <a:ext uri="{FF2B5EF4-FFF2-40B4-BE49-F238E27FC236}">
                <a16:creationId xmlns:a16="http://schemas.microsoft.com/office/drawing/2014/main" id="{08A08811-C5B5-4328-B494-17E9D4F6B6D4}"/>
              </a:ext>
            </a:extLst>
          </p:cNvPr>
          <p:cNvSpPr txBox="1"/>
          <p:nvPr/>
        </p:nvSpPr>
        <p:spPr>
          <a:xfrm>
            <a:off x="5157854" y="5875045"/>
            <a:ext cx="1715516" cy="338554"/>
          </a:xfrm>
          <a:prstGeom prst="rect">
            <a:avLst/>
          </a:prstGeom>
          <a:noFill/>
        </p:spPr>
        <p:txBody>
          <a:bodyPr wrap="square" rtlCol="0">
            <a:spAutoFit/>
          </a:bodyPr>
          <a:lstStyle/>
          <a:p>
            <a:r>
              <a:rPr lang="en-IN" sz="1600" dirty="0"/>
              <a:t>Online Update</a:t>
            </a:r>
          </a:p>
        </p:txBody>
      </p:sp>
      <p:sp>
        <p:nvSpPr>
          <p:cNvPr id="97" name="TextBox 96">
            <a:extLst>
              <a:ext uri="{FF2B5EF4-FFF2-40B4-BE49-F238E27FC236}">
                <a16:creationId xmlns:a16="http://schemas.microsoft.com/office/drawing/2014/main" id="{6BC240F7-1464-4659-A4E3-08AF41152E06}"/>
              </a:ext>
            </a:extLst>
          </p:cNvPr>
          <p:cNvSpPr txBox="1"/>
          <p:nvPr/>
        </p:nvSpPr>
        <p:spPr>
          <a:xfrm>
            <a:off x="4907543" y="1488206"/>
            <a:ext cx="1715516" cy="338554"/>
          </a:xfrm>
          <a:prstGeom prst="rect">
            <a:avLst/>
          </a:prstGeom>
          <a:noFill/>
        </p:spPr>
        <p:txBody>
          <a:bodyPr wrap="square" rtlCol="0">
            <a:spAutoFit/>
          </a:bodyPr>
          <a:lstStyle/>
          <a:p>
            <a:r>
              <a:rPr lang="en-IN" sz="1600" dirty="0"/>
              <a:t>Online Update</a:t>
            </a:r>
          </a:p>
        </p:txBody>
      </p:sp>
      <p:sp>
        <p:nvSpPr>
          <p:cNvPr id="98" name="TextBox 97">
            <a:extLst>
              <a:ext uri="{FF2B5EF4-FFF2-40B4-BE49-F238E27FC236}">
                <a16:creationId xmlns:a16="http://schemas.microsoft.com/office/drawing/2014/main" id="{9A9F6A6B-D4E0-4A43-B96A-5FEC54B5C1B9}"/>
              </a:ext>
            </a:extLst>
          </p:cNvPr>
          <p:cNvSpPr txBox="1"/>
          <p:nvPr/>
        </p:nvSpPr>
        <p:spPr>
          <a:xfrm>
            <a:off x="8597022" y="3961887"/>
            <a:ext cx="561344" cy="338554"/>
          </a:xfrm>
          <a:prstGeom prst="rect">
            <a:avLst/>
          </a:prstGeom>
          <a:noFill/>
        </p:spPr>
        <p:txBody>
          <a:bodyPr wrap="square" rtlCol="0">
            <a:spAutoFit/>
          </a:bodyPr>
          <a:lstStyle/>
          <a:p>
            <a:r>
              <a:rPr lang="en-IN" sz="1600" dirty="0"/>
              <a:t>End</a:t>
            </a:r>
          </a:p>
        </p:txBody>
      </p:sp>
      <p:sp>
        <p:nvSpPr>
          <p:cNvPr id="99" name="TextBox 98">
            <a:extLst>
              <a:ext uri="{FF2B5EF4-FFF2-40B4-BE49-F238E27FC236}">
                <a16:creationId xmlns:a16="http://schemas.microsoft.com/office/drawing/2014/main" id="{81BE7C34-6BEF-4880-B3CE-352E6E659AA2}"/>
              </a:ext>
            </a:extLst>
          </p:cNvPr>
          <p:cNvSpPr txBox="1"/>
          <p:nvPr/>
        </p:nvSpPr>
        <p:spPr>
          <a:xfrm>
            <a:off x="112082" y="3266795"/>
            <a:ext cx="717441" cy="338554"/>
          </a:xfrm>
          <a:prstGeom prst="rect">
            <a:avLst/>
          </a:prstGeom>
          <a:noFill/>
        </p:spPr>
        <p:txBody>
          <a:bodyPr wrap="square" rtlCol="0">
            <a:spAutoFit/>
          </a:bodyPr>
          <a:lstStyle/>
          <a:p>
            <a:r>
              <a:rPr lang="en-IN" sz="1600" dirty="0"/>
              <a:t>Start</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
                                            <p:txEl>
                                              <p:pRg st="0" end="25"/>
                                            </p:txEl>
                                          </p:spTgt>
                                        </p:tgtEl>
                                        <p:attrNameLst>
                                          <p:attrName>style.visibility</p:attrName>
                                        </p:attrNameLst>
                                      </p:cBhvr>
                                      <p:to>
                                        <p:strVal val="visible"/>
                                      </p:to>
                                    </p:set>
                                    <p:anim calcmode="lin" valueType="num">
                                      <p:cBhvr additive="repl">
                                        <p:cTn id="7" dur="500" fill="hold"/>
                                        <p:tgtEl>
                                          <p:spTgt spid="81">
                                            <p:txEl>
                                              <p:pRg st="0" end="25"/>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81">
                                            <p:txEl>
                                              <p:pRg st="0" end="2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1"/>
          <p:cNvPicPr/>
          <p:nvPr/>
        </p:nvPicPr>
        <p:blipFill>
          <a:blip r:embed="rId3"/>
          <a:stretch>
            <a:fillRect/>
          </a:stretch>
        </p:blipFill>
        <p:spPr>
          <a:xfrm>
            <a:off x="7162920" y="228600"/>
            <a:ext cx="1828440" cy="566280"/>
          </a:xfrm>
          <a:prstGeom prst="rect">
            <a:avLst/>
          </a:prstGeom>
          <a:ln w="9360">
            <a:noFill/>
          </a:ln>
        </p:spPr>
      </p:pic>
      <p:sp>
        <p:nvSpPr>
          <p:cNvPr id="94" name="CustomShape 1"/>
          <p:cNvSpPr/>
          <p:nvPr/>
        </p:nvSpPr>
        <p:spPr>
          <a:xfrm>
            <a:off x="6553080" y="6356520"/>
            <a:ext cx="2133360" cy="364680"/>
          </a:xfrm>
          <a:prstGeom prst="rect">
            <a:avLst/>
          </a:prstGeom>
          <a:noFill/>
          <a:ln w="9360">
            <a:noFill/>
          </a:ln>
        </p:spPr>
        <p:txBody>
          <a:bodyPr lIns="90000" tIns="45000" rIns="90000" bIns="45000"/>
          <a:lstStyle/>
          <a:p>
            <a:pPr algn="r">
              <a:lnSpc>
                <a:spcPct val="100000"/>
              </a:lnSpc>
            </a:pPr>
            <a:fld id="{E789105F-710C-47EC-B455-94DB7AEF141D}" type="slidenum">
              <a:rPr lang="en-IN" sz="1400" b="1">
                <a:solidFill>
                  <a:srgbClr val="002060"/>
                </a:solidFill>
                <a:latin typeface="Times New Roman"/>
                <a:ea typeface="DejaVu Sans"/>
              </a:rPr>
              <a:t>8</a:t>
            </a:fld>
            <a:endParaRPr/>
          </a:p>
        </p:txBody>
      </p:sp>
      <p:sp>
        <p:nvSpPr>
          <p:cNvPr id="95" name="CustomShape 2"/>
          <p:cNvSpPr/>
          <p:nvPr/>
        </p:nvSpPr>
        <p:spPr>
          <a:xfrm>
            <a:off x="838080" y="1066680"/>
            <a:ext cx="7695720" cy="5211720"/>
          </a:xfrm>
          <a:prstGeom prst="rect">
            <a:avLst/>
          </a:prstGeom>
          <a:noFill/>
          <a:ln w="9360">
            <a:noFill/>
          </a:ln>
        </p:spPr>
        <p:txBody>
          <a:bodyPr lIns="90000" tIns="45000" rIns="90000" bIns="45000"/>
          <a:lstStyle/>
          <a:p>
            <a:pPr algn="just">
              <a:lnSpc>
                <a:spcPct val="93000"/>
              </a:lnSpc>
            </a:pPr>
            <a:r>
              <a:rPr lang="en-IN" sz="2000" u="sng" dirty="0">
                <a:solidFill>
                  <a:srgbClr val="000000"/>
                </a:solidFill>
                <a:latin typeface="Arial"/>
                <a:ea typeface="DejaVu Sans"/>
              </a:rPr>
              <a:t>Detailed design</a:t>
            </a:r>
            <a:endParaRPr dirty="0"/>
          </a:p>
          <a:p>
            <a:pPr algn="just">
              <a:lnSpc>
                <a:spcPct val="93000"/>
              </a:lnSpc>
            </a:pPr>
            <a:endParaRPr dirty="0"/>
          </a:p>
          <a:p>
            <a:pPr algn="just">
              <a:lnSpc>
                <a:spcPct val="93000"/>
              </a:lnSpc>
            </a:pPr>
            <a:r>
              <a:rPr lang="en-IN" sz="2000" dirty="0">
                <a:solidFill>
                  <a:srgbClr val="000000"/>
                </a:solidFill>
                <a:latin typeface="Arial"/>
                <a:ea typeface="DejaVu Sans"/>
              </a:rPr>
              <a:t>Class diagram (plus flowchart if relevant) if you are using the object-oriented approach</a:t>
            </a:r>
            <a:endParaRPr dirty="0"/>
          </a:p>
          <a:p>
            <a:pPr algn="just">
              <a:lnSpc>
                <a:spcPct val="93000"/>
              </a:lnSpc>
            </a:pPr>
            <a:endParaRPr dirty="0"/>
          </a:p>
          <a:p>
            <a:pPr algn="just">
              <a:lnSpc>
                <a:spcPct val="93000"/>
              </a:lnSpc>
            </a:pPr>
            <a:r>
              <a:rPr lang="en-IN" sz="2000" dirty="0">
                <a:solidFill>
                  <a:srgbClr val="000000"/>
                </a:solidFill>
                <a:latin typeface="Arial"/>
                <a:ea typeface="DejaVu Sans"/>
              </a:rPr>
              <a:t>Flow charts and the modular decomposition if you are following the non OO approach.</a:t>
            </a:r>
            <a:endParaRPr dirty="0"/>
          </a:p>
          <a:p>
            <a:pPr algn="just">
              <a:lnSpc>
                <a:spcPct val="93000"/>
              </a:lnSpc>
            </a:pPr>
            <a:endParaRPr dirty="0"/>
          </a:p>
          <a:p>
            <a:pPr algn="just">
              <a:lnSpc>
                <a:spcPct val="93000"/>
              </a:lnSpc>
            </a:pPr>
            <a:endParaRPr dirty="0"/>
          </a:p>
          <a:p>
            <a:pPr algn="just">
              <a:lnSpc>
                <a:spcPct val="93000"/>
              </a:lnSpc>
            </a:pPr>
            <a:endParaRPr dirty="0"/>
          </a:p>
          <a:p>
            <a:pPr algn="just">
              <a:lnSpc>
                <a:spcPct val="93000"/>
              </a:lnSpc>
            </a:pPr>
            <a:endParaRPr dirty="0"/>
          </a:p>
          <a:p>
            <a:pPr algn="just">
              <a:lnSpc>
                <a:spcPct val="93000"/>
              </a:lnSpc>
            </a:pPr>
            <a:endParaRPr dirty="0"/>
          </a:p>
          <a:p>
            <a:pPr algn="just">
              <a:lnSpc>
                <a:spcPct val="93000"/>
              </a:lnSpc>
            </a:pPr>
            <a:endParaRPr dirty="0"/>
          </a:p>
          <a:p>
            <a:pPr algn="just">
              <a:lnSpc>
                <a:spcPct val="93000"/>
              </a:lnSpc>
            </a:pPr>
            <a:endParaRPr dirty="0"/>
          </a:p>
          <a:p>
            <a:pPr algn="just">
              <a:lnSpc>
                <a:spcPct val="93000"/>
              </a:lnSpc>
            </a:pPr>
            <a:endParaRPr dirty="0"/>
          </a:p>
          <a:p>
            <a:pPr algn="just">
              <a:lnSpc>
                <a:spcPct val="93000"/>
              </a:lnSpc>
            </a:pPr>
            <a:endParaRPr dirty="0"/>
          </a:p>
          <a:p>
            <a:pPr algn="just">
              <a:lnSpc>
                <a:spcPct val="93000"/>
              </a:lnSpc>
            </a:pPr>
            <a:endParaRPr dirty="0"/>
          </a:p>
          <a:p>
            <a:pPr algn="just">
              <a:lnSpc>
                <a:spcPct val="93000"/>
              </a:lnSpc>
            </a:pPr>
            <a:endParaRPr dirty="0"/>
          </a:p>
        </p:txBody>
      </p:sp>
      <p:sp>
        <p:nvSpPr>
          <p:cNvPr id="97" name="TextShape 4"/>
          <p:cNvSpPr txBox="1"/>
          <p:nvPr/>
        </p:nvSpPr>
        <p:spPr>
          <a:xfrm>
            <a:off x="3124080" y="6356520"/>
            <a:ext cx="2893680" cy="363240"/>
          </a:xfrm>
          <a:prstGeom prst="rect">
            <a:avLst/>
          </a:prstGeom>
        </p:spPr>
        <p:txBody>
          <a:bodyPr lIns="90000" tIns="45000" rIns="90000" bIns="45000"/>
          <a:lstStyle/>
          <a:p>
            <a:pPr>
              <a:lnSpc>
                <a:spcPct val="100000"/>
              </a:lnSpc>
            </a:pPr>
            <a:r>
              <a:rPr lang="en-IN" sz="1200" dirty="0">
                <a:solidFill>
                  <a:srgbClr val="8B8B8B"/>
                </a:solidFill>
                <a:latin typeface="Calibri"/>
                <a:ea typeface="DejaVu Sans"/>
              </a:rPr>
              <a:t>Guide: Prof Sudeepa Roy Dey</a:t>
            </a:r>
            <a:endParaRPr dirty="0"/>
          </a:p>
        </p:txBody>
      </p:sp>
      <p:sp>
        <p:nvSpPr>
          <p:cNvPr id="98" name="CustomShape 5"/>
          <p:cNvSpPr/>
          <p:nvPr/>
        </p:nvSpPr>
        <p:spPr>
          <a:xfrm>
            <a:off x="1142640" y="380880"/>
            <a:ext cx="6020280" cy="363960"/>
          </a:xfrm>
          <a:prstGeom prst="rect">
            <a:avLst/>
          </a:prstGeom>
          <a:noFill/>
          <a:ln>
            <a:noFill/>
          </a:ln>
        </p:spPr>
        <p:txBody>
          <a:bodyPr lIns="90000" tIns="45000" rIns="90000" bIns="45000"/>
          <a:lstStyle/>
          <a:p>
            <a:pPr>
              <a:lnSpc>
                <a:spcPct val="93000"/>
              </a:lnSpc>
            </a:pPr>
            <a:r>
              <a:rPr lang="en-US" sz="1800" dirty="0">
                <a:effectLst/>
                <a:latin typeface="Arial" panose="020B0604020202020204" pitchFamily="34" charset="0"/>
                <a:ea typeface="Calibri" panose="020F0502020204030204" pitchFamily="34" charset="0"/>
                <a:cs typeface="Arial" panose="020B0604020202020204" pitchFamily="34" charset="0"/>
              </a:rPr>
              <a:t>      Analysis of malicious URLs using Machine Learning</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nSpc>
                <a:spcPct val="93000"/>
              </a:lnSpc>
            </a:pPr>
            <a:endParaRPr dirty="0"/>
          </a:p>
        </p:txBody>
      </p:sp>
      <p:pic>
        <p:nvPicPr>
          <p:cNvPr id="99" name="Picture 9"/>
          <p:cNvPicPr/>
          <p:nvPr/>
        </p:nvPicPr>
        <p:blipFill>
          <a:blip r:embed="rId4"/>
          <a:stretch>
            <a:fillRect/>
          </a:stretch>
        </p:blipFill>
        <p:spPr>
          <a:xfrm>
            <a:off x="228600" y="0"/>
            <a:ext cx="914040" cy="990360"/>
          </a:xfrm>
          <a:prstGeom prst="rect">
            <a:avLst/>
          </a:prstGeom>
          <a:ln w="9360">
            <a:noFill/>
          </a:ln>
        </p:spPr>
      </p:pic>
      <p:pic>
        <p:nvPicPr>
          <p:cNvPr id="8" name="Picture 2" descr="Overview of phishing URL detection framework ">
            <a:extLst>
              <a:ext uri="{FF2B5EF4-FFF2-40B4-BE49-F238E27FC236}">
                <a16:creationId xmlns:a16="http://schemas.microsoft.com/office/drawing/2014/main" id="{453832B8-1B39-4301-B515-07D51A356E93}"/>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6338" y="3153035"/>
            <a:ext cx="3813909" cy="27813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7803D12-7A59-48A8-AA17-798DED9EB88F}"/>
              </a:ext>
            </a:extLst>
          </p:cNvPr>
          <p:cNvPicPr>
            <a:picLocks noChangeAspect="1"/>
          </p:cNvPicPr>
          <p:nvPr/>
        </p:nvPicPr>
        <p:blipFill>
          <a:blip r:embed="rId6"/>
          <a:stretch>
            <a:fillRect/>
          </a:stretch>
        </p:blipFill>
        <p:spPr>
          <a:xfrm>
            <a:off x="4338536" y="3565281"/>
            <a:ext cx="4562273" cy="1720332"/>
          </a:xfrm>
          <a:prstGeom prst="rect">
            <a:avLst/>
          </a:prstGeom>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
                                            <p:txEl>
                                              <p:pRg st="0" end="16"/>
                                            </p:txEl>
                                          </p:spTgt>
                                        </p:tgtEl>
                                        <p:attrNameLst>
                                          <p:attrName>style.visibility</p:attrName>
                                        </p:attrNameLst>
                                      </p:cBhvr>
                                      <p:to>
                                        <p:strVal val="visible"/>
                                      </p:to>
                                    </p:set>
                                    <p:anim calcmode="lin" valueType="num">
                                      <p:cBhvr additive="repl">
                                        <p:cTn id="7" dur="500" fill="hold"/>
                                        <p:tgtEl>
                                          <p:spTgt spid="95">
                                            <p:txEl>
                                              <p:pRg st="0" end="16"/>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95">
                                            <p:txEl>
                                              <p:pRg st="0" end="1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5">
                                            <p:txEl>
                                              <p:pRg st="17" end="106"/>
                                            </p:txEl>
                                          </p:spTgt>
                                        </p:tgtEl>
                                        <p:attrNameLst>
                                          <p:attrName>style.visibility</p:attrName>
                                        </p:attrNameLst>
                                      </p:cBhvr>
                                      <p:to>
                                        <p:strVal val="visible"/>
                                      </p:to>
                                    </p:set>
                                    <p:anim calcmode="lin" valueType="num">
                                      <p:cBhvr additive="repl">
                                        <p:cTn id="13" dur="500" fill="hold"/>
                                        <p:tgtEl>
                                          <p:spTgt spid="95">
                                            <p:txEl>
                                              <p:pRg st="17" end="106"/>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95">
                                            <p:txEl>
                                              <p:pRg st="17" end="10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5">
                                            <p:txEl>
                                              <p:pRg st="107" end="191"/>
                                            </p:txEl>
                                          </p:spTgt>
                                        </p:tgtEl>
                                        <p:attrNameLst>
                                          <p:attrName>style.visibility</p:attrName>
                                        </p:attrNameLst>
                                      </p:cBhvr>
                                      <p:to>
                                        <p:strVal val="visible"/>
                                      </p:to>
                                    </p:set>
                                    <p:anim calcmode="lin" valueType="num">
                                      <p:cBhvr additive="repl">
                                        <p:cTn id="19" dur="500" fill="hold"/>
                                        <p:tgtEl>
                                          <p:spTgt spid="95">
                                            <p:txEl>
                                              <p:pRg st="107" end="191"/>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95">
                                            <p:txEl>
                                              <p:pRg st="107" end="19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1"/>
          <p:cNvPicPr/>
          <p:nvPr/>
        </p:nvPicPr>
        <p:blipFill>
          <a:blip r:embed="rId3"/>
          <a:stretch>
            <a:fillRect/>
          </a:stretch>
        </p:blipFill>
        <p:spPr>
          <a:xfrm>
            <a:off x="7162920" y="228600"/>
            <a:ext cx="1828440" cy="566280"/>
          </a:xfrm>
          <a:prstGeom prst="rect">
            <a:avLst/>
          </a:prstGeom>
          <a:ln w="9360">
            <a:noFill/>
          </a:ln>
        </p:spPr>
      </p:pic>
      <p:sp>
        <p:nvSpPr>
          <p:cNvPr id="101" name="CustomShape 1"/>
          <p:cNvSpPr/>
          <p:nvPr/>
        </p:nvSpPr>
        <p:spPr>
          <a:xfrm>
            <a:off x="6553080" y="6356520"/>
            <a:ext cx="2133360" cy="364680"/>
          </a:xfrm>
          <a:prstGeom prst="rect">
            <a:avLst/>
          </a:prstGeom>
          <a:noFill/>
          <a:ln w="9360">
            <a:noFill/>
          </a:ln>
        </p:spPr>
        <p:txBody>
          <a:bodyPr lIns="90000" tIns="45000" rIns="90000" bIns="45000"/>
          <a:lstStyle/>
          <a:p>
            <a:pPr algn="r">
              <a:lnSpc>
                <a:spcPct val="100000"/>
              </a:lnSpc>
            </a:pPr>
            <a:fld id="{ED6BB619-14F8-40E4-B03C-3EE8AFE822A1}" type="slidenum">
              <a:rPr lang="en-IN" sz="1400" b="1">
                <a:solidFill>
                  <a:srgbClr val="002060"/>
                </a:solidFill>
                <a:latin typeface="Times New Roman"/>
                <a:ea typeface="DejaVu Sans"/>
              </a:rPr>
              <a:t>9</a:t>
            </a:fld>
            <a:endParaRPr/>
          </a:p>
        </p:txBody>
      </p:sp>
      <p:sp>
        <p:nvSpPr>
          <p:cNvPr id="102" name="CustomShape 2"/>
          <p:cNvSpPr/>
          <p:nvPr/>
        </p:nvSpPr>
        <p:spPr>
          <a:xfrm>
            <a:off x="838080" y="1066680"/>
            <a:ext cx="7695720" cy="4928400"/>
          </a:xfrm>
          <a:prstGeom prst="rect">
            <a:avLst/>
          </a:prstGeom>
          <a:noFill/>
          <a:ln w="9360">
            <a:noFill/>
          </a:ln>
        </p:spPr>
        <p:txBody>
          <a:bodyPr lIns="90000" tIns="45000" rIns="90000" bIns="45000"/>
          <a:lstStyle/>
          <a:p>
            <a:pPr>
              <a:lnSpc>
                <a:spcPct val="93000"/>
              </a:lnSpc>
            </a:pPr>
            <a:r>
              <a:rPr lang="en-IN" sz="2000" u="sng" dirty="0">
                <a:solidFill>
                  <a:srgbClr val="000000"/>
                </a:solidFill>
                <a:latin typeface="Arial"/>
                <a:ea typeface="DejaVu Sans"/>
              </a:rPr>
              <a:t>The development environment </a:t>
            </a:r>
            <a:endParaRPr dirty="0"/>
          </a:p>
          <a:p>
            <a:pPr>
              <a:lnSpc>
                <a:spcPct val="93000"/>
              </a:lnSpc>
            </a:pPr>
            <a:endParaRPr dirty="0"/>
          </a:p>
          <a:p>
            <a:pPr>
              <a:lnSpc>
                <a:spcPct val="93000"/>
              </a:lnSpc>
            </a:pPr>
            <a:endParaRPr dirty="0"/>
          </a:p>
          <a:p>
            <a:pPr marL="285750" indent="-285750">
              <a:lnSpc>
                <a:spcPct val="93000"/>
              </a:lnSpc>
              <a:buFont typeface="Arial" pitchFamily="34" charset="0"/>
              <a:buChar char="•"/>
            </a:pPr>
            <a:r>
              <a:rPr lang="en-US" dirty="0"/>
              <a:t>The development environment helps the developers to develop the application or product using a set of processes and programming tools.</a:t>
            </a:r>
          </a:p>
          <a:p>
            <a:pPr>
              <a:lnSpc>
                <a:spcPct val="93000"/>
              </a:lnSpc>
            </a:pPr>
            <a:endParaRPr lang="en-US" dirty="0"/>
          </a:p>
          <a:p>
            <a:pPr marL="285750" indent="-285750">
              <a:lnSpc>
                <a:spcPct val="93000"/>
              </a:lnSpc>
              <a:buFont typeface="Arial" pitchFamily="34" charset="0"/>
              <a:buChar char="•"/>
            </a:pPr>
            <a:r>
              <a:rPr lang="en-US" dirty="0"/>
              <a:t>The Programing tools that we use in analysis of malicious URLs using machine learning are : Python, </a:t>
            </a:r>
            <a:r>
              <a:rPr lang="en-US" dirty="0" err="1"/>
              <a:t>Pycharm</a:t>
            </a:r>
            <a:r>
              <a:rPr lang="en-US" dirty="0"/>
              <a:t>-IDE, Windows OS, Spyder, Jupiter Notebook. </a:t>
            </a: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a:p>
            <a:pPr>
              <a:lnSpc>
                <a:spcPct val="93000"/>
              </a:lnSpc>
            </a:pPr>
            <a:endParaRPr dirty="0"/>
          </a:p>
        </p:txBody>
      </p:sp>
      <p:sp>
        <p:nvSpPr>
          <p:cNvPr id="104" name="TextShape 4"/>
          <p:cNvSpPr txBox="1"/>
          <p:nvPr/>
        </p:nvSpPr>
        <p:spPr>
          <a:xfrm>
            <a:off x="3124080" y="6356520"/>
            <a:ext cx="2893680" cy="363240"/>
          </a:xfrm>
          <a:prstGeom prst="rect">
            <a:avLst/>
          </a:prstGeom>
        </p:spPr>
        <p:txBody>
          <a:bodyPr lIns="90000" tIns="45000" rIns="90000" bIns="45000"/>
          <a:lstStyle/>
          <a:p>
            <a:pPr>
              <a:lnSpc>
                <a:spcPct val="100000"/>
              </a:lnSpc>
            </a:pPr>
            <a:r>
              <a:rPr lang="en-IN" sz="1200" dirty="0">
                <a:solidFill>
                  <a:srgbClr val="8B8B8B"/>
                </a:solidFill>
                <a:latin typeface="Calibri"/>
                <a:ea typeface="DejaVu Sans"/>
              </a:rPr>
              <a:t>Guide: Prof Sudeepa Roy Dey</a:t>
            </a:r>
            <a:endParaRPr dirty="0"/>
          </a:p>
        </p:txBody>
      </p:sp>
      <p:sp>
        <p:nvSpPr>
          <p:cNvPr id="105" name="CustomShape 5"/>
          <p:cNvSpPr/>
          <p:nvPr/>
        </p:nvSpPr>
        <p:spPr>
          <a:xfrm>
            <a:off x="1142640" y="380880"/>
            <a:ext cx="6020280" cy="363960"/>
          </a:xfrm>
          <a:prstGeom prst="rect">
            <a:avLst/>
          </a:prstGeom>
          <a:noFill/>
          <a:ln>
            <a:noFill/>
          </a:ln>
        </p:spPr>
        <p:txBody>
          <a:bodyPr lIns="90000" tIns="45000" rIns="90000" bIns="45000"/>
          <a:lstStyle/>
          <a:p>
            <a:pPr>
              <a:lnSpc>
                <a:spcPct val="93000"/>
              </a:lnSpc>
            </a:pPr>
            <a:r>
              <a:rPr lang="en-US" sz="1800" dirty="0">
                <a:effectLst/>
                <a:latin typeface="Arial" panose="020B0604020202020204" pitchFamily="34" charset="0"/>
                <a:ea typeface="Calibri" panose="020F0502020204030204" pitchFamily="34" charset="0"/>
                <a:cs typeface="Arial" panose="020B0604020202020204" pitchFamily="34" charset="0"/>
              </a:rPr>
              <a:t>      Analysis of malicious URLs using Machine Learning</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nSpc>
                <a:spcPct val="93000"/>
              </a:lnSpc>
            </a:pPr>
            <a:endParaRPr dirty="0"/>
          </a:p>
        </p:txBody>
      </p:sp>
      <p:pic>
        <p:nvPicPr>
          <p:cNvPr id="106" name="Picture 9"/>
          <p:cNvPicPr/>
          <p:nvPr/>
        </p:nvPicPr>
        <p:blipFill>
          <a:blip r:embed="rId4"/>
          <a:stretch>
            <a:fillRect/>
          </a:stretch>
        </p:blipFill>
        <p:spPr>
          <a:xfrm>
            <a:off x="228600" y="0"/>
            <a:ext cx="914040" cy="990360"/>
          </a:xfrm>
          <a:prstGeom prst="rect">
            <a:avLst/>
          </a:prstGeom>
          <a:ln w="936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
                                            <p:txEl>
                                              <p:pRg st="0" end="38"/>
                                            </p:txEl>
                                          </p:spTgt>
                                        </p:tgtEl>
                                        <p:attrNameLst>
                                          <p:attrName>style.visibility</p:attrName>
                                        </p:attrNameLst>
                                      </p:cBhvr>
                                      <p:to>
                                        <p:strVal val="visible"/>
                                      </p:to>
                                    </p:set>
                                    <p:anim calcmode="lin" valueType="num">
                                      <p:cBhvr additive="repl">
                                        <p:cTn id="7" dur="500" fill="hold"/>
                                        <p:tgtEl>
                                          <p:spTgt spid="102">
                                            <p:txEl>
                                              <p:pRg st="0" end="38"/>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02">
                                            <p:txEl>
                                              <p:pRg st="0" end="3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440</TotalTime>
  <Words>870</Words>
  <Application>Microsoft Office PowerPoint</Application>
  <PresentationFormat>On-screen Show (4:3)</PresentationFormat>
  <Paragraphs>246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ANKITA ADITYA</cp:lastModifiedBy>
  <cp:revision>41</cp:revision>
  <dcterms:modified xsi:type="dcterms:W3CDTF">2020-12-26T10:26:22Z</dcterms:modified>
</cp:coreProperties>
</file>