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Schoolbook" panose="02040604050505020304" pitchFamily="18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78" y="-16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5400000">
            <a:off x="7764621" y="117409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5400000">
            <a:off x="7077269" y="4181669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6" name="Google Shape;26;p2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>
                <a:alpha val="7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2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FEDE7">
                <a:alpha val="82745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" name="Google Shape;28;p2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29;p2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FEC2AC">
                <a:alpha val="8196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2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2"/>
          <p:cNvCxnSpPr/>
          <p:nvPr/>
        </p:nvCxnSpPr>
        <p:spPr>
          <a:xfrm>
            <a:off x="9113856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2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1309632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1664208" y="5788152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1325544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1"/>
          <p:cNvSpPr txBox="1">
            <a:spLocks noGrp="1"/>
          </p:cNvSpPr>
          <p:nvPr>
            <p:ph type="body" idx="1"/>
          </p:nvPr>
        </p:nvSpPr>
        <p:spPr>
          <a:xfrm rot="5400000">
            <a:off x="1754124" y="303276"/>
            <a:ext cx="4873752" cy="7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1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1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1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>
            <a:spLocks noGrp="1"/>
          </p:cNvSpPr>
          <p:nvPr>
            <p:ph type="title"/>
          </p:nvPr>
        </p:nvSpPr>
        <p:spPr>
          <a:xfrm rot="5400000">
            <a:off x="4541837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2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2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sz="3000" b="1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>
                <a:solidFill>
                  <a:schemeClr val="lt2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dt" idx="10"/>
          </p:nvPr>
        </p:nvSpPr>
        <p:spPr>
          <a:xfrm rot="5400000">
            <a:off x="7763256" y="1170432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ftr" idx="11"/>
          </p:nvPr>
        </p:nvSpPr>
        <p:spPr>
          <a:xfrm rot="5400000">
            <a:off x="7077456" y="4178808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5" name="Google Shape;55;p5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58" name="Google Shape;58;p5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>
                <a:alpha val="7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5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FEDE7">
                <a:alpha val="82745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5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5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FEC2AC">
                <a:alpha val="8196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5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5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1324704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1664208" y="5791200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8" name="Google Shape;68;p5"/>
          <p:cNvSpPr/>
          <p:nvPr/>
        </p:nvSpPr>
        <p:spPr>
          <a:xfrm>
            <a:off x="1879040" y="4479888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9" name="Google Shape;69;p5"/>
          <p:cNvCxnSpPr/>
          <p:nvPr/>
        </p:nvCxnSpPr>
        <p:spPr>
          <a:xfrm>
            <a:off x="9097944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5"/>
          <p:cNvSpPr txBox="1">
            <a:spLocks noGrp="1"/>
          </p:cNvSpPr>
          <p:nvPr>
            <p:ph type="sldNum" idx="12"/>
          </p:nvPr>
        </p:nvSpPr>
        <p:spPr>
          <a:xfrm>
            <a:off x="1340616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6"/>
          <p:cNvSpPr txBox="1">
            <a:spLocks noGrp="1"/>
          </p:cNvSpPr>
          <p:nvPr>
            <p:ph type="body" idx="2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2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>
            <a:spLocks noGrp="1"/>
          </p:cNvSpPr>
          <p:nvPr>
            <p:ph type="body" idx="3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7"/>
          <p:cNvSpPr>
            <a:spLocks noGrp="1"/>
          </p:cNvSpPr>
          <p:nvPr>
            <p:ph type="body" idx="4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9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>
                <a:alpha val="9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sz="2000" b="1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1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96" name="Google Shape;96;p9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9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9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9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00" name="Google Shape;100;p9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1" name="Google Shape;101;p9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2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10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10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9" name="Google Shape;109;p10"/>
          <p:cNvSpPr txBox="1"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0"/>
          <p:cNvSpPr>
            <a:spLocks noGrp="1"/>
          </p:cNvSpPr>
          <p:nvPr>
            <p:ph type="pic" idx="2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1" name="Google Shape;111;p10"/>
          <p:cNvSpPr txBox="1">
            <a:spLocks noGrp="1"/>
          </p:cNvSpPr>
          <p:nvPr>
            <p:ph type="body" idx="1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SzPts val="840"/>
              <a:buFont typeface="Century Schoolbook"/>
              <a:buNone/>
              <a:defRPr sz="1200"/>
            </a:lvl1pPr>
            <a:lvl2pPr marL="914400" lvl="1" indent="-289560" algn="l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marL="1371600" lvl="2" indent="-266700" algn="l">
              <a:spcBef>
                <a:spcPts val="200"/>
              </a:spcBef>
              <a:spcAft>
                <a:spcPts val="0"/>
              </a:spcAft>
              <a:buSzPts val="600"/>
              <a:buChar char="🞆"/>
              <a:defRPr sz="1000"/>
            </a:lvl3pPr>
            <a:lvl4pPr marL="1828800" lvl="3" indent="-262889" algn="l">
              <a:spcBef>
                <a:spcPts val="180"/>
              </a:spcBef>
              <a:spcAft>
                <a:spcPts val="0"/>
              </a:spcAft>
              <a:buSzPts val="540"/>
              <a:buChar char="🞆"/>
              <a:defRPr sz="900"/>
            </a:lvl4pPr>
            <a:lvl5pPr marL="2286000" lvl="4" indent="-267461" algn="l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12" name="Google Shape;112;p10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" name="Google Shape;113;p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14" name="Google Shape;114;p10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10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10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10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0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0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>
                <a:alpha val="9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 rtl="0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 rtl="0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1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1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4" name="Google Shape;14;p1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ctrTitle"/>
          </p:nvPr>
        </p:nvSpPr>
        <p:spPr>
          <a:xfrm>
            <a:off x="1043608" y="1556792"/>
            <a:ext cx="7560840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Analysis of Malicious Urls using Machine Learning</a:t>
            </a:r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1"/>
          </p:nvPr>
        </p:nvSpPr>
        <p:spPr>
          <a:xfrm>
            <a:off x="2286000" y="4310609"/>
            <a:ext cx="6172200" cy="206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66"/>
              <a:buNone/>
            </a:pPr>
            <a:r>
              <a:rPr lang="en-US" sz="1665" dirty="0"/>
              <a:t>GUIDE  NAME: Prof. </a:t>
            </a:r>
            <a:r>
              <a:rPr lang="en-US" sz="1665" dirty="0" err="1"/>
              <a:t>Sudeepa</a:t>
            </a:r>
            <a:r>
              <a:rPr lang="en-US" sz="1665" dirty="0"/>
              <a:t> Roy Dey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166"/>
              <a:buNone/>
            </a:pPr>
            <a:r>
              <a:rPr lang="en-US" sz="1665" dirty="0"/>
              <a:t>TEAM NUMBER: 2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166"/>
              <a:buNone/>
            </a:pPr>
            <a:r>
              <a:rPr lang="en-US" sz="1665" dirty="0"/>
              <a:t>TEAM MEMBERS: Ankita Aditya (1PE17CS023)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166"/>
              <a:buNone/>
            </a:pPr>
            <a:r>
              <a:rPr lang="en-US" sz="1665" dirty="0"/>
              <a:t>		    Atul K </a:t>
            </a:r>
            <a:r>
              <a:rPr lang="en-US" sz="1665" dirty="0" err="1"/>
              <a:t>Uchil</a:t>
            </a:r>
            <a:r>
              <a:rPr lang="en-US" sz="1665" dirty="0"/>
              <a:t> (1PE17CS029)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166"/>
              <a:buNone/>
            </a:pPr>
            <a:r>
              <a:rPr lang="en-US" sz="1665" dirty="0"/>
              <a:t>       		    </a:t>
            </a:r>
            <a:r>
              <a:rPr lang="en-US" sz="1665" dirty="0" err="1"/>
              <a:t>Mitali</a:t>
            </a:r>
            <a:r>
              <a:rPr lang="en-US" sz="1665" dirty="0"/>
              <a:t> Singh (1PE17CS182)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166"/>
              <a:buNone/>
            </a:pPr>
            <a:r>
              <a:rPr lang="en-US" sz="1665" dirty="0"/>
              <a:t>                                  </a:t>
            </a:r>
            <a:r>
              <a:rPr lang="en-US" sz="1665" dirty="0" err="1"/>
              <a:t>Prescilla</a:t>
            </a:r>
            <a:r>
              <a:rPr lang="en-US" sz="1665" dirty="0"/>
              <a:t> Angel (1PE18CS419)	</a:t>
            </a:r>
            <a:endParaRPr sz="1665" dirty="0"/>
          </a:p>
        </p:txBody>
      </p:sp>
      <p:pic>
        <p:nvPicPr>
          <p:cNvPr id="138" name="Google Shape;138;p13" descr="PESIT-South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384" y="0"/>
            <a:ext cx="1115616" cy="1014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REFERENCES </a:t>
            </a:r>
            <a:endParaRPr/>
          </a:p>
        </p:txBody>
      </p:sp>
      <p:sp>
        <p:nvSpPr>
          <p:cNvPr id="255" name="Google Shape;255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SzPts val="1680"/>
              <a:buAutoNum type="arabicParenR"/>
            </a:pPr>
            <a:r>
              <a:rPr lang="en-US" dirty="0"/>
              <a:t>Using Lexical Features for Malicious URL Detection - A Machine Learning Approach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ts val="1680"/>
              <a:buAutoNum type="arabicParenR"/>
            </a:pPr>
            <a:r>
              <a:rPr lang="en-US" dirty="0"/>
              <a:t>Design and Evaluation of a Real-Time URL Spam Filtering Service 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ts val="1680"/>
              <a:buAutoNum type="arabicParenR"/>
            </a:pPr>
            <a:r>
              <a:rPr lang="en-US" dirty="0"/>
              <a:t>Beyond Blacklists: Learning to Detect Malicious Web Sites from Suspicious URLs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ts val="1680"/>
              <a:buAutoNum type="arabicParenR"/>
            </a:pPr>
            <a:r>
              <a:rPr lang="en-US" sz="2400" dirty="0"/>
              <a:t>Chrome Extension For Malicious URLs detection in Social Media Applications Using ANN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ts val="1680"/>
              <a:buAutoNum type="arabicParenR"/>
            </a:pPr>
            <a:r>
              <a:rPr lang="en-US" dirty="0"/>
              <a:t>Malicious URL Detection by Dynamically Mining Patterns without Pre-defined Elements? 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ts val="1680"/>
              <a:buAutoNum type="arabicParenR"/>
            </a:pPr>
            <a:r>
              <a:rPr lang="en-US" dirty="0"/>
              <a:t>Detection of Malicious URLs using Machine Learning Techniques</a:t>
            </a:r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endParaRPr dirty="0"/>
          </a:p>
        </p:txBody>
      </p:sp>
      <p:pic>
        <p:nvPicPr>
          <p:cNvPr id="256" name="Google Shape;256;p23" descr="PESIT-South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384" y="0"/>
            <a:ext cx="1115616" cy="1014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16764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  </a:t>
            </a:r>
          </a:p>
          <a:p>
            <a:pPr marL="274320" lvl="0" indent="-16764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  Malicious URL is a common and serious threat to cybersecurity. Malicious URLs host unsolicited content ( spam, phishing, drive-by downloads, etc.) and lure unsuspecting users to become victims of scams (monetary loss, theft of private</a:t>
            </a:r>
            <a:endParaRPr dirty="0"/>
          </a:p>
          <a:p>
            <a:pPr marL="274320" lvl="0" indent="-16764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  information, and malware installation), and cause losses of billions of dollars every year. It is</a:t>
            </a:r>
            <a:endParaRPr dirty="0"/>
          </a:p>
          <a:p>
            <a:pPr marL="274320" lvl="0" indent="-16764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  imperative to detect and act on such threats in a</a:t>
            </a:r>
            <a:endParaRPr dirty="0"/>
          </a:p>
          <a:p>
            <a:pPr marL="274320" lvl="0" indent="-16764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 timely manner.</a:t>
            </a:r>
            <a:endParaRPr dirty="0"/>
          </a:p>
          <a:p>
            <a:pPr marL="274320" lvl="0" indent="-167640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dirty="0"/>
          </a:p>
        </p:txBody>
      </p:sp>
      <p:pic>
        <p:nvPicPr>
          <p:cNvPr id="145" name="Google Shape;145;p14" descr="PESIT-South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384" y="0"/>
            <a:ext cx="1115616" cy="1014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16764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dirty="0"/>
              <a:t>Malicious Web Sites is a cornerstone of Internet</a:t>
            </a:r>
            <a:endParaRPr dirty="0"/>
          </a:p>
          <a:p>
            <a:pPr marL="274320" lvl="0" indent="-16764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dirty="0"/>
              <a:t>criminal Activities. The detection of malicious</a:t>
            </a:r>
            <a:endParaRPr dirty="0"/>
          </a:p>
          <a:p>
            <a:pPr marL="274320" lvl="0" indent="-16764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dirty="0"/>
              <a:t>URL's is one of the highest priority issues for</a:t>
            </a:r>
            <a:endParaRPr dirty="0"/>
          </a:p>
          <a:p>
            <a:pPr marL="274320" lvl="0" indent="-16764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dirty="0"/>
              <a:t>cybersecurity practitioners. There are plenty of</a:t>
            </a:r>
            <a:endParaRPr dirty="0"/>
          </a:p>
          <a:p>
            <a:pPr marL="274320" lvl="0" indent="-16764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dirty="0"/>
              <a:t>machine learning techniques to address this issue,</a:t>
            </a:r>
            <a:endParaRPr dirty="0"/>
          </a:p>
          <a:p>
            <a:pPr marL="274320" lvl="0" indent="-16764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dirty="0"/>
              <a:t>the most used approach remains blacklisting. The</a:t>
            </a:r>
            <a:endParaRPr dirty="0"/>
          </a:p>
          <a:p>
            <a:pPr marL="274320" lvl="0" indent="-16764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dirty="0"/>
              <a:t>main obstacle to using machine learning is the</a:t>
            </a:r>
            <a:endParaRPr dirty="0"/>
          </a:p>
          <a:p>
            <a:pPr marL="274320" lvl="0" indent="-16764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dirty="0"/>
              <a:t>difficulties in data collection. We are building a</a:t>
            </a:r>
            <a:endParaRPr dirty="0"/>
          </a:p>
          <a:p>
            <a:pPr marL="274320" lvl="0" indent="-16764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dirty="0"/>
              <a:t>model that can overcome the obstacles and create</a:t>
            </a:r>
            <a:endParaRPr dirty="0"/>
          </a:p>
          <a:p>
            <a:pPr marL="274320" lvl="0" indent="-16764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dirty="0"/>
              <a:t>a proactive system for the effective and efficient</a:t>
            </a:r>
            <a:endParaRPr dirty="0"/>
          </a:p>
          <a:p>
            <a:pPr marL="274320" lvl="0" indent="-16764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dirty="0"/>
              <a:t>detection of malicious URLs.</a:t>
            </a:r>
            <a:endParaRPr dirty="0"/>
          </a:p>
        </p:txBody>
      </p:sp>
      <p:pic>
        <p:nvPicPr>
          <p:cNvPr id="152" name="Google Shape;152;p15" descr="PESIT-South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384" y="0"/>
            <a:ext cx="1115616" cy="1014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7467600" cy="1373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LITERATURE SURVEY</a:t>
            </a:r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43192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SzPts val="1680"/>
              <a:buFont typeface="Wingdings" panose="05000000000000000000" pitchFamily="2" charset="2"/>
              <a:buChar char="v"/>
            </a:pPr>
            <a:r>
              <a:rPr lang="en-US" i="1" dirty="0"/>
              <a:t>Detection of Malicious URLs using Machine Learning Techniques </a:t>
            </a:r>
            <a:r>
              <a:rPr lang="en-US" dirty="0"/>
              <a:t>– </a:t>
            </a:r>
            <a:r>
              <a:rPr lang="en-US" sz="2000" dirty="0" err="1"/>
              <a:t>Immadisetti</a:t>
            </a:r>
            <a:r>
              <a:rPr lang="en-US" sz="2000" dirty="0"/>
              <a:t> Naga Venkata Durga Naveen, </a:t>
            </a:r>
            <a:r>
              <a:rPr lang="en-US" sz="2000" dirty="0" err="1"/>
              <a:t>Manamohana</a:t>
            </a:r>
            <a:r>
              <a:rPr lang="en-US" sz="2000" dirty="0"/>
              <a:t> K, Rohit Verma </a:t>
            </a:r>
            <a:r>
              <a:rPr lang="en-US" dirty="0"/>
              <a:t>– </a:t>
            </a:r>
            <a:r>
              <a:rPr lang="en-US" sz="2000" b="1" dirty="0"/>
              <a:t>IJITEE – March 2019</a:t>
            </a:r>
            <a:endParaRPr dirty="0"/>
          </a:p>
          <a:p>
            <a:pPr marL="640080" lvl="1" indent="-27432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800" dirty="0"/>
              <a:t>Methodology: Use of syntactical, semantic and lexical nature of URL.</a:t>
            </a:r>
            <a:endParaRPr dirty="0"/>
          </a:p>
          <a:p>
            <a:pPr marL="640080" lvl="1" indent="-27432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800" dirty="0"/>
              <a:t>Models: Convolutional Neural Networks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000" b="1" dirty="0"/>
          </a:p>
          <a:p>
            <a:pPr marL="3429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Wingdings" panose="05000000000000000000" pitchFamily="2" charset="2"/>
              <a:buChar char="v"/>
            </a:pPr>
            <a:r>
              <a:rPr lang="en-US" i="1" dirty="0"/>
              <a:t>Empirical Study on Malicious URL Detection using Machine Learning </a:t>
            </a:r>
            <a:r>
              <a:rPr lang="en-US" dirty="0"/>
              <a:t>– </a:t>
            </a:r>
            <a:r>
              <a:rPr lang="en-US" sz="2000" dirty="0"/>
              <a:t>Ripon </a:t>
            </a:r>
            <a:r>
              <a:rPr lang="en-US" sz="2000" dirty="0" err="1"/>
              <a:t>Patgiri</a:t>
            </a:r>
            <a:r>
              <a:rPr lang="en-US" sz="2000" dirty="0"/>
              <a:t>(B), </a:t>
            </a:r>
            <a:r>
              <a:rPr lang="en-US" sz="2000" dirty="0" err="1"/>
              <a:t>Hemnath</a:t>
            </a:r>
            <a:r>
              <a:rPr lang="en-US" sz="2000" dirty="0"/>
              <a:t> </a:t>
            </a:r>
            <a:r>
              <a:rPr lang="en-US" sz="2000" dirty="0" err="1"/>
              <a:t>Katari</a:t>
            </a:r>
            <a:r>
              <a:rPr lang="en-US" sz="2000" dirty="0"/>
              <a:t>(B), Ronit Kumar(B), Dheeraj Sharma – </a:t>
            </a:r>
            <a:r>
              <a:rPr lang="en-US" sz="2000" b="1" dirty="0"/>
              <a:t>ICDCIT</a:t>
            </a:r>
            <a:r>
              <a:rPr lang="en-US" sz="2000" dirty="0"/>
              <a:t> – </a:t>
            </a:r>
            <a:r>
              <a:rPr lang="en-US" sz="2000" b="1" dirty="0"/>
              <a:t>January 2019</a:t>
            </a:r>
            <a:endParaRPr dirty="0"/>
          </a:p>
          <a:p>
            <a:pPr marL="640080" lvl="1" indent="-27432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800" dirty="0"/>
              <a:t>Methodology:   Detection is treated as binary classification.</a:t>
            </a:r>
            <a:endParaRPr dirty="0"/>
          </a:p>
          <a:p>
            <a:pPr marL="640080" lvl="1" indent="-27432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800" dirty="0"/>
              <a:t>Models: Random Forest, Support Vector Machine, Naïve Bayes </a:t>
            </a:r>
            <a:endParaRPr dirty="0"/>
          </a:p>
          <a:p>
            <a:pPr marL="640080" lvl="1" indent="-18796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SzPts val="1360"/>
              <a:buFont typeface="Noto Sans Symbols"/>
              <a:buNone/>
            </a:pPr>
            <a:endParaRPr sz="1700" b="1" dirty="0"/>
          </a:p>
        </p:txBody>
      </p:sp>
      <p:pic>
        <p:nvPicPr>
          <p:cNvPr id="159" name="Google Shape;159;p16" descr="PESIT-South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384" y="0"/>
            <a:ext cx="1115616" cy="1014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LITERATURE SURVEY</a:t>
            </a:r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54"/>
              <a:buFont typeface="Wingdings" panose="05000000000000000000" pitchFamily="2" charset="2"/>
              <a:buChar char="v"/>
            </a:pPr>
            <a:r>
              <a:rPr lang="en-US" sz="2220" i="1" dirty="0"/>
              <a:t>Chrome Extension For Malicious URLs detection in Social Media Applications Using Artificial Neural Networks And Long Short Term Memory Networks – </a:t>
            </a:r>
            <a:r>
              <a:rPr lang="en-US" sz="1850" dirty="0"/>
              <a:t>Shivangi S, </a:t>
            </a:r>
            <a:r>
              <a:rPr lang="en-US" sz="1850" dirty="0" err="1"/>
              <a:t>Pratyush</a:t>
            </a:r>
            <a:r>
              <a:rPr lang="en-US" sz="1850" dirty="0"/>
              <a:t> Debnath, </a:t>
            </a:r>
            <a:r>
              <a:rPr lang="en-US" sz="1850" dirty="0" err="1"/>
              <a:t>Sajeevan</a:t>
            </a:r>
            <a:r>
              <a:rPr lang="en-US" sz="1850" dirty="0"/>
              <a:t> K, D. Annapurna – </a:t>
            </a:r>
            <a:r>
              <a:rPr lang="en-US" sz="1850" b="1" dirty="0"/>
              <a:t>IEEE </a:t>
            </a:r>
            <a:r>
              <a:rPr lang="en-US" sz="1850" dirty="0"/>
              <a:t>–</a:t>
            </a:r>
            <a:r>
              <a:rPr lang="en-US" sz="1850" b="1" dirty="0"/>
              <a:t> September 2018</a:t>
            </a:r>
            <a:endParaRPr dirty="0"/>
          </a:p>
          <a:p>
            <a:pPr marL="640080" lvl="1" indent="-27432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SzPts val="1332"/>
              <a:buFont typeface="Noto Sans Symbols"/>
              <a:buChar char="⮚"/>
            </a:pPr>
            <a:r>
              <a:rPr lang="en-US" sz="1665" dirty="0"/>
              <a:t>Methodology: Propose a tool deployed as chrome extension to overcome malicious URLs.</a:t>
            </a:r>
            <a:endParaRPr dirty="0"/>
          </a:p>
          <a:p>
            <a:pPr marL="640080" lvl="1" indent="-27432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SzPts val="1332"/>
              <a:buFont typeface="Noto Sans Symbols"/>
              <a:buChar char="⮚"/>
            </a:pPr>
            <a:r>
              <a:rPr lang="en-US" sz="1665" dirty="0"/>
              <a:t>Models: Artificial Neural Network, Long Short Term Memory Networks</a:t>
            </a:r>
          </a:p>
          <a:p>
            <a:pPr marL="365760" lvl="1" indent="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SzPts val="1332"/>
              <a:buNone/>
            </a:pPr>
            <a:endParaRPr sz="1572" dirty="0"/>
          </a:p>
          <a:p>
            <a:pPr marL="3429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54"/>
              <a:buFont typeface="Wingdings" panose="05000000000000000000" pitchFamily="2" charset="2"/>
              <a:buChar char="v"/>
            </a:pPr>
            <a:r>
              <a:rPr lang="en-US" sz="2220" i="1" dirty="0"/>
              <a:t>Detecting Malicious URLs Using Lexical Analysis </a:t>
            </a:r>
            <a:r>
              <a:rPr lang="en-US" sz="2220" dirty="0"/>
              <a:t>– </a:t>
            </a:r>
            <a:r>
              <a:rPr lang="en-US" sz="1850" dirty="0"/>
              <a:t>Justin Ma, Lawrence K. Saul, Stefan Savage, Geoffrey M. </a:t>
            </a:r>
            <a:r>
              <a:rPr lang="en-US" sz="1850" dirty="0" err="1"/>
              <a:t>Voelkar</a:t>
            </a:r>
            <a:r>
              <a:rPr lang="en-US" sz="1850" dirty="0"/>
              <a:t> – </a:t>
            </a:r>
            <a:r>
              <a:rPr lang="en-US" sz="1850" b="1" dirty="0"/>
              <a:t>NSS</a:t>
            </a:r>
            <a:r>
              <a:rPr lang="en-US" sz="1850" dirty="0"/>
              <a:t> – </a:t>
            </a:r>
            <a:r>
              <a:rPr lang="en-US" sz="1850" b="1" dirty="0"/>
              <a:t>September 2016</a:t>
            </a:r>
            <a:endParaRPr dirty="0"/>
          </a:p>
          <a:p>
            <a:pPr marL="640080" lvl="1" indent="-27432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SzPts val="1332"/>
              <a:buFont typeface="Noto Sans Symbols"/>
              <a:buChar char="⮚"/>
            </a:pPr>
            <a:r>
              <a:rPr lang="en-US" sz="1665" dirty="0"/>
              <a:t>Methodology: Automated URL classification using statistical methods.</a:t>
            </a:r>
            <a:endParaRPr dirty="0"/>
          </a:p>
          <a:p>
            <a:pPr marL="640080" lvl="1" indent="-27432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SzPts val="1332"/>
              <a:buFont typeface="Noto Sans Symbols"/>
              <a:buChar char="⮚"/>
            </a:pPr>
            <a:r>
              <a:rPr lang="en-US" sz="1665" dirty="0"/>
              <a:t>Models: Feature Selection Algorithm, KNN</a:t>
            </a:r>
            <a:endParaRPr dirty="0"/>
          </a:p>
          <a:p>
            <a:pPr marL="274320" lvl="0" indent="-19208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95"/>
              <a:buNone/>
            </a:pPr>
            <a:endParaRPr sz="1850" b="1" dirty="0"/>
          </a:p>
        </p:txBody>
      </p:sp>
      <p:pic>
        <p:nvPicPr>
          <p:cNvPr id="166" name="Google Shape;166;p17" descr="PESIT-South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384" y="0"/>
            <a:ext cx="1115616" cy="1014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PROPOSED METHODOLOGY</a:t>
            </a:r>
            <a:endParaRPr/>
          </a:p>
        </p:txBody>
      </p:sp>
      <p:pic>
        <p:nvPicPr>
          <p:cNvPr id="172" name="Google Shape;172;p18" descr="PESIT-South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384" y="0"/>
            <a:ext cx="1115616" cy="1014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521667" y="1600200"/>
            <a:ext cx="5786637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EFDE91-0CFF-4675-BB23-07C8E856B92A}"/>
              </a:ext>
            </a:extLst>
          </p:cNvPr>
          <p:cNvSpPr/>
          <p:nvPr/>
        </p:nvSpPr>
        <p:spPr>
          <a:xfrm>
            <a:off x="4381500" y="5405438"/>
            <a:ext cx="728663" cy="2524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RF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EXPECTED OUTCOME</a:t>
            </a:r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dirty="0"/>
              <a:t>The static model is embedded to the GUI and user can check whether the entered URL is malicious or benign. Moreover, we will be adding a chrome extension for real time detection. </a:t>
            </a:r>
            <a:endParaRPr dirty="0"/>
          </a:p>
        </p:txBody>
      </p:sp>
      <p:pic>
        <p:nvPicPr>
          <p:cNvPr id="180" name="Google Shape;180;p19" descr="PESIT-South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384" y="0"/>
            <a:ext cx="1115616" cy="1014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BEF381-469E-4C5E-9AC3-6C78739DE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84" y="3277772"/>
            <a:ext cx="7467600" cy="31961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/>
          <p:nvPr/>
        </p:nvSpPr>
        <p:spPr>
          <a:xfrm>
            <a:off x="1269757" y="1296848"/>
            <a:ext cx="2978097" cy="50038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1"/>
          <p:cNvSpPr/>
          <p:nvPr/>
        </p:nvSpPr>
        <p:spPr>
          <a:xfrm>
            <a:off x="2111411" y="1924228"/>
            <a:ext cx="3007587" cy="50038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1"/>
          <p:cNvSpPr/>
          <p:nvPr/>
        </p:nvSpPr>
        <p:spPr>
          <a:xfrm>
            <a:off x="2912332" y="2551608"/>
            <a:ext cx="3055647" cy="50038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3707905" y="3178988"/>
            <a:ext cx="3119062" cy="50038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1"/>
          <p:cNvSpPr/>
          <p:nvPr/>
        </p:nvSpPr>
        <p:spPr>
          <a:xfrm>
            <a:off x="4662709" y="3806368"/>
            <a:ext cx="3272312" cy="50038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1"/>
          <p:cNvSpPr/>
          <p:nvPr/>
        </p:nvSpPr>
        <p:spPr>
          <a:xfrm>
            <a:off x="1137023" y="5531388"/>
            <a:ext cx="6407615" cy="4952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157059" y="5553443"/>
            <a:ext cx="995795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0" tIns="0" rIns="12700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/>
          </a:p>
        </p:txBody>
      </p:sp>
      <p:sp>
        <p:nvSpPr>
          <p:cNvPr id="199" name="Google Shape;199;p21"/>
          <p:cNvSpPr txBox="1"/>
          <p:nvPr/>
        </p:nvSpPr>
        <p:spPr>
          <a:xfrm>
            <a:off x="1346237" y="5486400"/>
            <a:ext cx="584096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Sep</a:t>
            </a:r>
            <a:endParaRPr/>
          </a:p>
        </p:txBody>
      </p:sp>
      <p:cxnSp>
        <p:nvCxnSpPr>
          <p:cNvPr id="200" name="Google Shape;200;p21"/>
          <p:cNvCxnSpPr/>
          <p:nvPr/>
        </p:nvCxnSpPr>
        <p:spPr>
          <a:xfrm>
            <a:off x="2071373" y="5648084"/>
            <a:ext cx="0" cy="2032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1" name="Google Shape;201;p21"/>
          <p:cNvSpPr txBox="1"/>
          <p:nvPr/>
        </p:nvSpPr>
        <p:spPr>
          <a:xfrm>
            <a:off x="2181818" y="5495684"/>
            <a:ext cx="56725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Oct</a:t>
            </a:r>
            <a:endParaRPr/>
          </a:p>
        </p:txBody>
      </p:sp>
      <p:cxnSp>
        <p:nvCxnSpPr>
          <p:cNvPr id="202" name="Google Shape;202;p21"/>
          <p:cNvCxnSpPr/>
          <p:nvPr/>
        </p:nvCxnSpPr>
        <p:spPr>
          <a:xfrm>
            <a:off x="2912332" y="5643671"/>
            <a:ext cx="0" cy="2032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3" name="Google Shape;203;p21"/>
          <p:cNvSpPr txBox="1"/>
          <p:nvPr/>
        </p:nvSpPr>
        <p:spPr>
          <a:xfrm>
            <a:off x="3058833" y="5495684"/>
            <a:ext cx="615142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Nov</a:t>
            </a:r>
            <a:endParaRPr/>
          </a:p>
        </p:txBody>
      </p:sp>
      <p:cxnSp>
        <p:nvCxnSpPr>
          <p:cNvPr id="204" name="Google Shape;204;p21"/>
          <p:cNvCxnSpPr/>
          <p:nvPr/>
        </p:nvCxnSpPr>
        <p:spPr>
          <a:xfrm>
            <a:off x="3707904" y="5659592"/>
            <a:ext cx="0" cy="2032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5" name="Google Shape;205;p21"/>
          <p:cNvSpPr txBox="1"/>
          <p:nvPr/>
        </p:nvSpPr>
        <p:spPr>
          <a:xfrm>
            <a:off x="3804460" y="5495925"/>
            <a:ext cx="615142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Dec</a:t>
            </a:r>
            <a:endParaRPr/>
          </a:p>
        </p:txBody>
      </p:sp>
      <p:cxnSp>
        <p:nvCxnSpPr>
          <p:cNvPr id="206" name="Google Shape;206;p21"/>
          <p:cNvCxnSpPr/>
          <p:nvPr/>
        </p:nvCxnSpPr>
        <p:spPr>
          <a:xfrm>
            <a:off x="4452831" y="5638800"/>
            <a:ext cx="0" cy="2032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7" name="Google Shape;207;p21"/>
          <p:cNvSpPr txBox="1"/>
          <p:nvPr/>
        </p:nvSpPr>
        <p:spPr>
          <a:xfrm>
            <a:off x="4582029" y="5486400"/>
            <a:ext cx="615142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Jan</a:t>
            </a:r>
            <a:endParaRPr/>
          </a:p>
        </p:txBody>
      </p:sp>
      <p:cxnSp>
        <p:nvCxnSpPr>
          <p:cNvPr id="208" name="Google Shape;208;p21"/>
          <p:cNvCxnSpPr/>
          <p:nvPr/>
        </p:nvCxnSpPr>
        <p:spPr>
          <a:xfrm>
            <a:off x="5177388" y="5648326"/>
            <a:ext cx="0" cy="2032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9" name="Google Shape;209;p21"/>
          <p:cNvSpPr txBox="1"/>
          <p:nvPr/>
        </p:nvSpPr>
        <p:spPr>
          <a:xfrm>
            <a:off x="5162796" y="5495926"/>
            <a:ext cx="753063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Feb</a:t>
            </a:r>
            <a:endParaRPr/>
          </a:p>
        </p:txBody>
      </p:sp>
      <p:cxnSp>
        <p:nvCxnSpPr>
          <p:cNvPr id="210" name="Google Shape;210;p21"/>
          <p:cNvCxnSpPr/>
          <p:nvPr/>
        </p:nvCxnSpPr>
        <p:spPr>
          <a:xfrm>
            <a:off x="5922172" y="5648326"/>
            <a:ext cx="0" cy="2032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1" name="Google Shape;211;p21"/>
          <p:cNvSpPr txBox="1"/>
          <p:nvPr/>
        </p:nvSpPr>
        <p:spPr>
          <a:xfrm>
            <a:off x="5967979" y="5486400"/>
            <a:ext cx="681402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Mar</a:t>
            </a:r>
            <a:endParaRPr/>
          </a:p>
        </p:txBody>
      </p:sp>
      <p:cxnSp>
        <p:nvCxnSpPr>
          <p:cNvPr id="212" name="Google Shape;212;p21"/>
          <p:cNvCxnSpPr/>
          <p:nvPr/>
        </p:nvCxnSpPr>
        <p:spPr>
          <a:xfrm>
            <a:off x="6728217" y="5648326"/>
            <a:ext cx="0" cy="2032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3" name="Google Shape;213;p21"/>
          <p:cNvSpPr txBox="1"/>
          <p:nvPr/>
        </p:nvSpPr>
        <p:spPr>
          <a:xfrm>
            <a:off x="6734531" y="5458966"/>
            <a:ext cx="728197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Apr</a:t>
            </a:r>
            <a:endParaRPr/>
          </a:p>
        </p:txBody>
      </p:sp>
      <p:sp>
        <p:nvSpPr>
          <p:cNvPr id="214" name="Google Shape;214;p21"/>
          <p:cNvSpPr/>
          <p:nvPr/>
        </p:nvSpPr>
        <p:spPr>
          <a:xfrm>
            <a:off x="1188720" y="5930900"/>
            <a:ext cx="6288894" cy="79519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2848832" y="6010419"/>
            <a:ext cx="127000" cy="139700"/>
          </a:xfrm>
          <a:prstGeom prst="triangle">
            <a:avLst>
              <a:gd name="adj" fmla="val 50000"/>
            </a:avLst>
          </a:prstGeom>
          <a:solidFill>
            <a:srgbClr val="94D7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1"/>
          <p:cNvSpPr txBox="1"/>
          <p:nvPr/>
        </p:nvSpPr>
        <p:spPr>
          <a:xfrm>
            <a:off x="2604206" y="6202043"/>
            <a:ext cx="60567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</a:t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>
            <a:off x="7343792" y="5205371"/>
            <a:ext cx="304800" cy="3302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6826966" y="4504433"/>
            <a:ext cx="1143000" cy="44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00" tIns="0" rIns="88900" bIns="0" anchor="b" anchorCtr="1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Close</a:t>
            </a:r>
            <a:endParaRPr/>
          </a:p>
        </p:txBody>
      </p:sp>
      <p:sp>
        <p:nvSpPr>
          <p:cNvPr id="219" name="Google Shape;219;p21"/>
          <p:cNvSpPr txBox="1"/>
          <p:nvPr/>
        </p:nvSpPr>
        <p:spPr>
          <a:xfrm>
            <a:off x="7131663" y="4962560"/>
            <a:ext cx="62837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00" tIns="0" rIns="88900" bIns="0" anchor="t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Apr 1</a:t>
            </a:r>
            <a:endParaRPr/>
          </a:p>
        </p:txBody>
      </p:sp>
      <p:sp>
        <p:nvSpPr>
          <p:cNvPr id="220" name="Google Shape;220;p21"/>
          <p:cNvSpPr/>
          <p:nvPr/>
        </p:nvSpPr>
        <p:spPr>
          <a:xfrm rot="10800000">
            <a:off x="3935691" y="5269284"/>
            <a:ext cx="304800" cy="330200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1"/>
          <p:cNvSpPr txBox="1"/>
          <p:nvPr/>
        </p:nvSpPr>
        <p:spPr>
          <a:xfrm>
            <a:off x="3474808" y="4513565"/>
            <a:ext cx="1524000" cy="44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00" tIns="0" rIns="88900" bIns="0" anchor="b" anchorCtr="1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Milestone 2 </a:t>
            </a:r>
            <a:endParaRPr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2</a:t>
            </a:r>
            <a:endParaRPr/>
          </a:p>
        </p:txBody>
      </p:sp>
      <p:sp>
        <p:nvSpPr>
          <p:cNvPr id="222" name="Google Shape;222;p21"/>
          <p:cNvSpPr txBox="1"/>
          <p:nvPr/>
        </p:nvSpPr>
        <p:spPr>
          <a:xfrm>
            <a:off x="3804460" y="4987640"/>
            <a:ext cx="75020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00" tIns="0" rIns="88900" bIns="0" anchor="t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Dec 20</a:t>
            </a:r>
            <a:endParaRPr/>
          </a:p>
        </p:txBody>
      </p:sp>
      <p:sp>
        <p:nvSpPr>
          <p:cNvPr id="223" name="Google Shape;223;p21"/>
          <p:cNvSpPr/>
          <p:nvPr/>
        </p:nvSpPr>
        <p:spPr>
          <a:xfrm rot="10800000">
            <a:off x="2880671" y="5257330"/>
            <a:ext cx="304800" cy="330200"/>
          </a:xfrm>
          <a:prstGeom prst="triangle">
            <a:avLst>
              <a:gd name="adj" fmla="val 50000"/>
            </a:avLst>
          </a:prstGeom>
          <a:solidFill>
            <a:srgbClr val="EA16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1"/>
          <p:cNvSpPr txBox="1"/>
          <p:nvPr/>
        </p:nvSpPr>
        <p:spPr>
          <a:xfrm>
            <a:off x="2084081" y="4513565"/>
            <a:ext cx="1720379" cy="44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00" tIns="0" rIns="88900" bIns="0" anchor="b" anchorCtr="1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Milestone 1</a:t>
            </a:r>
            <a:endParaRPr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Review 1</a:t>
            </a:r>
            <a:endParaRPr/>
          </a:p>
        </p:txBody>
      </p:sp>
      <p:sp>
        <p:nvSpPr>
          <p:cNvPr id="225" name="Google Shape;225;p21"/>
          <p:cNvSpPr txBox="1"/>
          <p:nvPr/>
        </p:nvSpPr>
        <p:spPr>
          <a:xfrm>
            <a:off x="2664918" y="4978546"/>
            <a:ext cx="66434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00" tIns="0" rIns="88900" bIns="0" anchor="t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Nov 4</a:t>
            </a:r>
            <a:endParaRPr/>
          </a:p>
        </p:txBody>
      </p:sp>
      <p:sp>
        <p:nvSpPr>
          <p:cNvPr id="226" name="Google Shape;226;p21"/>
          <p:cNvSpPr/>
          <p:nvPr/>
        </p:nvSpPr>
        <p:spPr>
          <a:xfrm rot="10800000">
            <a:off x="1218653" y="5238750"/>
            <a:ext cx="304800" cy="330200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1"/>
          <p:cNvSpPr txBox="1"/>
          <p:nvPr/>
        </p:nvSpPr>
        <p:spPr>
          <a:xfrm>
            <a:off x="799553" y="4509948"/>
            <a:ext cx="1143000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00" tIns="0" rIns="88900" bIns="0" anchor="b" anchorCtr="1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Kickoff</a:t>
            </a:r>
            <a:endParaRPr/>
          </a:p>
        </p:txBody>
      </p:sp>
      <p:sp>
        <p:nvSpPr>
          <p:cNvPr id="228" name="Google Shape;228;p21"/>
          <p:cNvSpPr txBox="1"/>
          <p:nvPr/>
        </p:nvSpPr>
        <p:spPr>
          <a:xfrm>
            <a:off x="1018392" y="4978546"/>
            <a:ext cx="73898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00" tIns="0" rIns="88900" bIns="0" anchor="t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Sep 21</a:t>
            </a:r>
            <a:endParaRPr/>
          </a:p>
        </p:txBody>
      </p:sp>
      <p:sp>
        <p:nvSpPr>
          <p:cNvPr id="229" name="Google Shape;229;p21"/>
          <p:cNvSpPr txBox="1"/>
          <p:nvPr/>
        </p:nvSpPr>
        <p:spPr>
          <a:xfrm>
            <a:off x="4475665" y="3810813"/>
            <a:ext cx="36061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Task 5 Finalizing Project</a:t>
            </a:r>
            <a:endParaRPr/>
          </a:p>
        </p:txBody>
      </p:sp>
      <p:sp>
        <p:nvSpPr>
          <p:cNvPr id="230" name="Google Shape;230;p21"/>
          <p:cNvSpPr txBox="1"/>
          <p:nvPr/>
        </p:nvSpPr>
        <p:spPr>
          <a:xfrm>
            <a:off x="4716016" y="4061997"/>
            <a:ext cx="3208784" cy="23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Feb 5 - Mar 30</a:t>
            </a:r>
            <a:endParaRPr/>
          </a:p>
        </p:txBody>
      </p:sp>
      <p:sp>
        <p:nvSpPr>
          <p:cNvPr id="231" name="Google Shape;231;p21"/>
          <p:cNvSpPr txBox="1"/>
          <p:nvPr/>
        </p:nvSpPr>
        <p:spPr>
          <a:xfrm>
            <a:off x="4077118" y="3177649"/>
            <a:ext cx="24484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Task 4 Working On Project</a:t>
            </a:r>
            <a:endParaRPr/>
          </a:p>
        </p:txBody>
      </p:sp>
      <p:sp>
        <p:nvSpPr>
          <p:cNvPr id="232" name="Google Shape;232;p21"/>
          <p:cNvSpPr txBox="1"/>
          <p:nvPr/>
        </p:nvSpPr>
        <p:spPr>
          <a:xfrm>
            <a:off x="3498264" y="3453308"/>
            <a:ext cx="3606131" cy="2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Nov 10 - Dec 25</a:t>
            </a:r>
            <a:endParaRPr/>
          </a:p>
        </p:txBody>
      </p:sp>
      <p:sp>
        <p:nvSpPr>
          <p:cNvPr id="233" name="Google Shape;233;p21"/>
          <p:cNvSpPr txBox="1"/>
          <p:nvPr/>
        </p:nvSpPr>
        <p:spPr>
          <a:xfrm>
            <a:off x="4208551" y="2550269"/>
            <a:ext cx="97000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Task 3 PPT</a:t>
            </a:r>
            <a:endParaRPr/>
          </a:p>
        </p:txBody>
      </p:sp>
      <p:sp>
        <p:nvSpPr>
          <p:cNvPr id="234" name="Google Shape;234;p21"/>
          <p:cNvSpPr txBox="1"/>
          <p:nvPr/>
        </p:nvSpPr>
        <p:spPr>
          <a:xfrm>
            <a:off x="2647380" y="2825928"/>
            <a:ext cx="4092351" cy="2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Oct 16 - Oct 30</a:t>
            </a:r>
            <a:endParaRPr/>
          </a:p>
        </p:txBody>
      </p:sp>
      <p:sp>
        <p:nvSpPr>
          <p:cNvPr id="235" name="Google Shape;235;p21"/>
          <p:cNvSpPr txBox="1"/>
          <p:nvPr/>
        </p:nvSpPr>
        <p:spPr>
          <a:xfrm>
            <a:off x="3027999" y="1922889"/>
            <a:ext cx="142551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Task 2 Synopsis</a:t>
            </a:r>
            <a:endParaRPr/>
          </a:p>
        </p:txBody>
      </p:sp>
      <p:sp>
        <p:nvSpPr>
          <p:cNvPr id="236" name="Google Shape;236;p21"/>
          <p:cNvSpPr txBox="1"/>
          <p:nvPr/>
        </p:nvSpPr>
        <p:spPr>
          <a:xfrm>
            <a:off x="2404269" y="2198548"/>
            <a:ext cx="2714728" cy="2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Oct 1 - Oct 15</a:t>
            </a:r>
            <a:endParaRPr/>
          </a:p>
        </p:txBody>
      </p:sp>
      <p:sp>
        <p:nvSpPr>
          <p:cNvPr id="237" name="Google Shape;237;p21"/>
          <p:cNvSpPr txBox="1"/>
          <p:nvPr/>
        </p:nvSpPr>
        <p:spPr>
          <a:xfrm>
            <a:off x="1461627" y="1295509"/>
            <a:ext cx="259436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Task 1 Project Title Decision</a:t>
            </a:r>
            <a:endParaRPr/>
          </a:p>
        </p:txBody>
      </p:sp>
      <p:sp>
        <p:nvSpPr>
          <p:cNvPr id="238" name="Google Shape;238;p21"/>
          <p:cNvSpPr txBox="1"/>
          <p:nvPr/>
        </p:nvSpPr>
        <p:spPr>
          <a:xfrm>
            <a:off x="1269757" y="1571168"/>
            <a:ext cx="2978097" cy="2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Sep 21 - Sep 30</a:t>
            </a:r>
            <a:endParaRPr/>
          </a:p>
        </p:txBody>
      </p:sp>
      <p:pic>
        <p:nvPicPr>
          <p:cNvPr id="239" name="Google Shape;239;p21" descr="PESIT-South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384" y="0"/>
            <a:ext cx="1115616" cy="101419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1"/>
          <p:cNvSpPr txBox="1"/>
          <p:nvPr/>
        </p:nvSpPr>
        <p:spPr>
          <a:xfrm>
            <a:off x="244936" y="274638"/>
            <a:ext cx="7679864" cy="9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0" u="non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TIME LINE </a:t>
            </a:r>
            <a:endParaRPr sz="3000" b="0" u="none" cap="small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1" name="Google Shape;241;p21"/>
          <p:cNvSpPr txBox="1"/>
          <p:nvPr/>
        </p:nvSpPr>
        <p:spPr>
          <a:xfrm>
            <a:off x="7529879" y="5515402"/>
            <a:ext cx="96084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0" tIns="0" rIns="12700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2021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dirty="0"/>
              <a:t>CONCLUSION </a:t>
            </a:r>
            <a:endParaRPr dirty="0"/>
          </a:p>
        </p:txBody>
      </p:sp>
      <p:sp>
        <p:nvSpPr>
          <p:cNvPr id="247" name="Google Shape;247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5266928" cy="506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ts val="1400"/>
              <a:buFont typeface="Arial" panose="020B0604020202020204" pitchFamily="34" charset="0"/>
              <a:buChar char="•"/>
            </a:pPr>
            <a:r>
              <a:rPr lang="en-US" sz="2000" dirty="0"/>
              <a:t>We have described how a machine would be able to judge the URLs based upon the given feature set.</a:t>
            </a:r>
            <a:endParaRPr lang="en-US" dirty="0"/>
          </a:p>
          <a:p>
            <a:pPr marL="342900" indent="-342900">
              <a:spcBef>
                <a:spcPts val="0"/>
              </a:spcBef>
              <a:buSzPts val="1400"/>
              <a:buFont typeface="Arial" panose="020B0604020202020204" pitchFamily="34" charset="0"/>
              <a:buChar char="•"/>
            </a:pPr>
            <a:r>
              <a:rPr lang="en-US" sz="2000" dirty="0"/>
              <a:t>Based on the features selected, our approach will classify different attack types of URL automatically as benign, defacement, spam, phishing and malware through supervised learning.</a:t>
            </a:r>
            <a:endParaRPr lang="en-US" dirty="0"/>
          </a:p>
          <a:p>
            <a:pPr marL="342900" indent="-342900">
              <a:spcBef>
                <a:spcPts val="0"/>
              </a:spcBef>
              <a:buSzPts val="1400"/>
              <a:buFont typeface="Arial" panose="020B0604020202020204" pitchFamily="34" charset="0"/>
              <a:buChar char="•"/>
            </a:pPr>
            <a:r>
              <a:rPr lang="en-US" sz="2000" dirty="0"/>
              <a:t>As future work we are planning to develop a real time tool for detecting malicious URLs by converting our static model to chrome extension. </a:t>
            </a:r>
            <a:endParaRPr dirty="0"/>
          </a:p>
        </p:txBody>
      </p:sp>
      <p:pic>
        <p:nvPicPr>
          <p:cNvPr id="248" name="Google Shape;248;p22" descr="PESIT-South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384" y="0"/>
            <a:ext cx="1115616" cy="1014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2"/>
          <p:cNvPicPr preferRelativeResize="0"/>
          <p:nvPr/>
        </p:nvPicPr>
        <p:blipFill rotWithShape="1">
          <a:blip r:embed="rId4">
            <a:alphaModFix/>
          </a:blip>
          <a:srcRect l="4255" r="6382" b="10425"/>
          <a:stretch/>
        </p:blipFill>
        <p:spPr>
          <a:xfrm>
            <a:off x="5724128" y="2394620"/>
            <a:ext cx="3024336" cy="2474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684</Words>
  <Application>Microsoft Office PowerPoint</Application>
  <PresentationFormat>On-screen Show (4:3)</PresentationFormat>
  <Paragraphs>88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Century Schoolbook</vt:lpstr>
      <vt:lpstr>Arial</vt:lpstr>
      <vt:lpstr>Calibri</vt:lpstr>
      <vt:lpstr>Noto Sans Symbols</vt:lpstr>
      <vt:lpstr>Wingdings</vt:lpstr>
      <vt:lpstr>Oriel</vt:lpstr>
      <vt:lpstr>Analysis of Malicious Urls using Machine Learning</vt:lpstr>
      <vt:lpstr>PROBLEM STATEMENT</vt:lpstr>
      <vt:lpstr>MOTIVATION</vt:lpstr>
      <vt:lpstr>LITERATURE SURVEY</vt:lpstr>
      <vt:lpstr>LITERATURE SURVEY</vt:lpstr>
      <vt:lpstr>PROPOSED METHODOLOGY</vt:lpstr>
      <vt:lpstr>EXPECTED OUTCOME</vt:lpstr>
      <vt:lpstr>PowerPoint Presentation</vt:lpstr>
      <vt:lpstr>CONCLUSION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Malicious Urls using Machine Learning</dc:title>
  <cp:lastModifiedBy>ANKITA ADITYA</cp:lastModifiedBy>
  <cp:revision>6</cp:revision>
  <dcterms:modified xsi:type="dcterms:W3CDTF">2020-11-01T16:54:33Z</dcterms:modified>
</cp:coreProperties>
</file>