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2" r:id="rId1"/>
  </p:sldMasterIdLst>
  <p:notesMasterIdLst>
    <p:notesMasterId r:id="rId27"/>
  </p:notesMasterIdLst>
  <p:sldIdLst>
    <p:sldId id="256" r:id="rId2"/>
    <p:sldId id="257" r:id="rId3"/>
    <p:sldId id="268" r:id="rId4"/>
    <p:sldId id="258" r:id="rId5"/>
    <p:sldId id="275" r:id="rId6"/>
    <p:sldId id="274" r:id="rId7"/>
    <p:sldId id="281" r:id="rId8"/>
    <p:sldId id="259" r:id="rId9"/>
    <p:sldId id="286" r:id="rId10"/>
    <p:sldId id="260" r:id="rId11"/>
    <p:sldId id="261" r:id="rId12"/>
    <p:sldId id="270" r:id="rId13"/>
    <p:sldId id="271" r:id="rId14"/>
    <p:sldId id="263" r:id="rId15"/>
    <p:sldId id="284" r:id="rId16"/>
    <p:sldId id="269" r:id="rId17"/>
    <p:sldId id="272" r:id="rId18"/>
    <p:sldId id="273" r:id="rId19"/>
    <p:sldId id="276" r:id="rId20"/>
    <p:sldId id="278" r:id="rId21"/>
    <p:sldId id="265" r:id="rId22"/>
    <p:sldId id="266" r:id="rId23"/>
    <p:sldId id="285" r:id="rId24"/>
    <p:sldId id="267"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4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249" autoAdjust="0"/>
  </p:normalViewPr>
  <p:slideViewPr>
    <p:cSldViewPr snapToGrid="0">
      <p:cViewPr>
        <p:scale>
          <a:sx n="100" d="100"/>
          <a:sy n="100" d="100"/>
        </p:scale>
        <p:origin x="-492"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634DA7-AE81-4B99-8EAD-A9C322F2A8A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CCF48E33-5BD2-45A0-B42C-C5E229848F89}" type="pres">
      <dgm:prSet presAssocID="{58634DA7-AE81-4B99-8EAD-A9C322F2A8AA}" presName="hierChild1" presStyleCnt="0">
        <dgm:presLayoutVars>
          <dgm:orgChart val="1"/>
          <dgm:chPref val="1"/>
          <dgm:dir/>
          <dgm:animOne val="branch"/>
          <dgm:animLvl val="lvl"/>
          <dgm:resizeHandles/>
        </dgm:presLayoutVars>
      </dgm:prSet>
      <dgm:spPr/>
    </dgm:pt>
  </dgm:ptLst>
  <dgm:cxnLst>
    <dgm:cxn modelId="{AF614EEA-3230-41B6-9EC5-493DBA541237}" type="presOf" srcId="{58634DA7-AE81-4B99-8EAD-A9C322F2A8AA}" destId="{CCF48E33-5BD2-45A0-B42C-C5E229848F89}" srcOrd="0"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F79DDE-B1E3-4827-A0F5-6ADD51DF6658}"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8D660CF5-C769-45D1-93B1-5E2D6B952B08}">
      <dgm:prSet phldrT="[Text]" custT="1"/>
      <dgm:spPr/>
      <dgm:t>
        <a:bodyPr/>
        <a:lstStyle/>
        <a:p>
          <a:r>
            <a:rPr lang="en-US" sz="1400" dirty="0">
              <a:latin typeface="Arial" panose="020B0604020202020204" pitchFamily="34" charset="0"/>
              <a:cs typeface="Arial" panose="020B0604020202020204" pitchFamily="34" charset="0"/>
            </a:rPr>
            <a:t>Size: 240 MB</a:t>
          </a:r>
        </a:p>
      </dgm:t>
    </dgm:pt>
    <dgm:pt modelId="{138B9AAA-E68F-4B36-89B5-6E436721DF0E}" type="parTrans" cxnId="{863B185D-4BF5-4265-8DE1-22F56D19B09A}">
      <dgm:prSet/>
      <dgm:spPr/>
      <dgm:t>
        <a:bodyPr/>
        <a:lstStyle/>
        <a:p>
          <a:endParaRPr lang="en-US"/>
        </a:p>
      </dgm:t>
    </dgm:pt>
    <dgm:pt modelId="{F4D204C4-791A-47AA-91AF-510DB85DC077}" type="sibTrans" cxnId="{863B185D-4BF5-4265-8DE1-22F56D19B09A}">
      <dgm:prSet/>
      <dgm:spPr/>
      <dgm:t>
        <a:bodyPr/>
        <a:lstStyle/>
        <a:p>
          <a:endParaRPr lang="en-US"/>
        </a:p>
      </dgm:t>
    </dgm:pt>
    <dgm:pt modelId="{D8EBD124-DB62-4A91-BF23-626080A77C16}">
      <dgm:prSet phldrT="[Text]" custT="1"/>
      <dgm:spPr/>
      <dgm:t>
        <a:bodyPr/>
        <a:lstStyle/>
        <a:p>
          <a:r>
            <a:rPr lang="en-US" sz="1400" dirty="0">
              <a:latin typeface="Arial" panose="020B0604020202020204" pitchFamily="34" charset="0"/>
              <a:cs typeface="Arial" panose="020B0604020202020204" pitchFamily="34" charset="0"/>
            </a:rPr>
            <a:t>296 Covid-19 X-Ray Images</a:t>
          </a:r>
        </a:p>
      </dgm:t>
    </dgm:pt>
    <dgm:pt modelId="{13171B22-221A-432D-90A2-60EF8C9B431C}" type="parTrans" cxnId="{04153FB1-7087-41C4-930A-A8200F8839DE}">
      <dgm:prSet/>
      <dgm:spPr/>
      <dgm:t>
        <a:bodyPr/>
        <a:lstStyle/>
        <a:p>
          <a:endParaRPr lang="en-US" sz="1400">
            <a:latin typeface="Arial" panose="020B0604020202020204" pitchFamily="34" charset="0"/>
            <a:cs typeface="Arial" panose="020B0604020202020204" pitchFamily="34" charset="0"/>
          </a:endParaRPr>
        </a:p>
      </dgm:t>
    </dgm:pt>
    <dgm:pt modelId="{7CEBEE0A-6E1A-462B-BD83-BD2609D7B1A1}" type="sibTrans" cxnId="{04153FB1-7087-41C4-930A-A8200F8839DE}">
      <dgm:prSet/>
      <dgm:spPr/>
      <dgm:t>
        <a:bodyPr/>
        <a:lstStyle/>
        <a:p>
          <a:endParaRPr lang="en-US"/>
        </a:p>
      </dgm:t>
    </dgm:pt>
    <dgm:pt modelId="{F14D10FA-4F79-4F55-A9B3-E95FB9E5AE7C}">
      <dgm:prSet phldrT="[Text]" custT="1"/>
      <dgm:spPr/>
      <dgm:t>
        <a:bodyPr/>
        <a:lstStyle/>
        <a:p>
          <a:r>
            <a:rPr lang="en-US" sz="1400" dirty="0">
              <a:latin typeface="Arial" panose="020B0604020202020204" pitchFamily="34" charset="0"/>
              <a:cs typeface="Arial" panose="020B0604020202020204" pitchFamily="34" charset="0"/>
            </a:rPr>
            <a:t>64 Other Respiratory Diseases</a:t>
          </a:r>
        </a:p>
      </dgm:t>
    </dgm:pt>
    <dgm:pt modelId="{94B174D2-F148-484E-99F6-C75C009133F0}" type="parTrans" cxnId="{15AF5440-94EA-421D-B70A-68E940371233}">
      <dgm:prSet/>
      <dgm:spPr/>
      <dgm:t>
        <a:bodyPr/>
        <a:lstStyle/>
        <a:p>
          <a:endParaRPr lang="en-US" sz="1400">
            <a:latin typeface="Arial" panose="020B0604020202020204" pitchFamily="34" charset="0"/>
            <a:cs typeface="Arial" panose="020B0604020202020204" pitchFamily="34" charset="0"/>
          </a:endParaRPr>
        </a:p>
      </dgm:t>
    </dgm:pt>
    <dgm:pt modelId="{B71F76FA-96DA-46C8-A7D1-541B60854352}" type="sibTrans" cxnId="{15AF5440-94EA-421D-B70A-68E940371233}">
      <dgm:prSet/>
      <dgm:spPr/>
      <dgm:t>
        <a:bodyPr/>
        <a:lstStyle/>
        <a:p>
          <a:endParaRPr lang="en-US"/>
        </a:p>
      </dgm:t>
    </dgm:pt>
    <dgm:pt modelId="{D8716551-4459-47F1-A718-389EAEECB6C3}" type="pres">
      <dgm:prSet presAssocID="{EAF79DDE-B1E3-4827-A0F5-6ADD51DF6658}" presName="diagram" presStyleCnt="0">
        <dgm:presLayoutVars>
          <dgm:chPref val="1"/>
          <dgm:dir/>
          <dgm:animOne val="branch"/>
          <dgm:animLvl val="lvl"/>
          <dgm:resizeHandles/>
        </dgm:presLayoutVars>
      </dgm:prSet>
      <dgm:spPr/>
    </dgm:pt>
    <dgm:pt modelId="{7EF1F5E3-84E3-40A8-99B6-B5AFB093BCE1}" type="pres">
      <dgm:prSet presAssocID="{8D660CF5-C769-45D1-93B1-5E2D6B952B08}" presName="root" presStyleCnt="0"/>
      <dgm:spPr/>
    </dgm:pt>
    <dgm:pt modelId="{61BF6DD6-0C8C-46A7-8951-EB2B16FAA5BD}" type="pres">
      <dgm:prSet presAssocID="{8D660CF5-C769-45D1-93B1-5E2D6B952B08}" presName="rootComposite" presStyleCnt="0"/>
      <dgm:spPr/>
    </dgm:pt>
    <dgm:pt modelId="{7A2BF515-1461-4986-AA28-337F0C7D3EE0}" type="pres">
      <dgm:prSet presAssocID="{8D660CF5-C769-45D1-93B1-5E2D6B952B08}" presName="rootText" presStyleLbl="node1" presStyleIdx="0" presStyleCnt="1" custLinFactX="-16055" custLinFactNeighborX="-100000" custLinFactNeighborY="8786"/>
      <dgm:spPr/>
    </dgm:pt>
    <dgm:pt modelId="{688EB074-DD65-41C2-96B4-C6C4B2C5A5D9}" type="pres">
      <dgm:prSet presAssocID="{8D660CF5-C769-45D1-93B1-5E2D6B952B08}" presName="rootConnector" presStyleLbl="node1" presStyleIdx="0" presStyleCnt="1"/>
      <dgm:spPr/>
    </dgm:pt>
    <dgm:pt modelId="{F6AD3227-99D5-43D1-BC5B-1F0F65C69F88}" type="pres">
      <dgm:prSet presAssocID="{8D660CF5-C769-45D1-93B1-5E2D6B952B08}" presName="childShape" presStyleCnt="0"/>
      <dgm:spPr/>
    </dgm:pt>
    <dgm:pt modelId="{EE35391F-377B-4989-8F98-1A6B13F81EA8}" type="pres">
      <dgm:prSet presAssocID="{13171B22-221A-432D-90A2-60EF8C9B431C}" presName="Name13" presStyleLbl="parChTrans1D2" presStyleIdx="0" presStyleCnt="2"/>
      <dgm:spPr/>
    </dgm:pt>
    <dgm:pt modelId="{DE76A8AE-29F5-4944-A404-2D4D2ED3BA4D}" type="pres">
      <dgm:prSet presAssocID="{D8EBD124-DB62-4A91-BF23-626080A77C16}" presName="childText" presStyleLbl="bgAcc1" presStyleIdx="0" presStyleCnt="2" custLinFactX="-39657" custLinFactNeighborX="-100000" custLinFactNeighborY="11997">
        <dgm:presLayoutVars>
          <dgm:bulletEnabled val="1"/>
        </dgm:presLayoutVars>
      </dgm:prSet>
      <dgm:spPr/>
    </dgm:pt>
    <dgm:pt modelId="{01C1EA9D-62AE-4CC8-B1D2-841536A23B0A}" type="pres">
      <dgm:prSet presAssocID="{94B174D2-F148-484E-99F6-C75C009133F0}" presName="Name13" presStyleLbl="parChTrans1D2" presStyleIdx="1" presStyleCnt="2"/>
      <dgm:spPr/>
    </dgm:pt>
    <dgm:pt modelId="{0B54EF87-DBF7-4FE6-835E-5D69EACDE4BA}" type="pres">
      <dgm:prSet presAssocID="{F14D10FA-4F79-4F55-A9B3-E95FB9E5AE7C}" presName="childText" presStyleLbl="bgAcc1" presStyleIdx="1" presStyleCnt="2" custLinFactX="-39189" custLinFactNeighborX="-100000" custLinFactNeighborY="3749">
        <dgm:presLayoutVars>
          <dgm:bulletEnabled val="1"/>
        </dgm:presLayoutVars>
      </dgm:prSet>
      <dgm:spPr/>
    </dgm:pt>
  </dgm:ptLst>
  <dgm:cxnLst>
    <dgm:cxn modelId="{6EF88912-9469-46BD-9774-884350C07A3A}" type="presOf" srcId="{8D660CF5-C769-45D1-93B1-5E2D6B952B08}" destId="{688EB074-DD65-41C2-96B4-C6C4B2C5A5D9}" srcOrd="1" destOrd="0" presId="urn:microsoft.com/office/officeart/2005/8/layout/hierarchy3"/>
    <dgm:cxn modelId="{15AF5440-94EA-421D-B70A-68E940371233}" srcId="{8D660CF5-C769-45D1-93B1-5E2D6B952B08}" destId="{F14D10FA-4F79-4F55-A9B3-E95FB9E5AE7C}" srcOrd="1" destOrd="0" parTransId="{94B174D2-F148-484E-99F6-C75C009133F0}" sibTransId="{B71F76FA-96DA-46C8-A7D1-541B60854352}"/>
    <dgm:cxn modelId="{863B185D-4BF5-4265-8DE1-22F56D19B09A}" srcId="{EAF79DDE-B1E3-4827-A0F5-6ADD51DF6658}" destId="{8D660CF5-C769-45D1-93B1-5E2D6B952B08}" srcOrd="0" destOrd="0" parTransId="{138B9AAA-E68F-4B36-89B5-6E436721DF0E}" sibTransId="{F4D204C4-791A-47AA-91AF-510DB85DC077}"/>
    <dgm:cxn modelId="{A1AFE79E-B05D-4122-B750-F0505DC54010}" type="presOf" srcId="{EAF79DDE-B1E3-4827-A0F5-6ADD51DF6658}" destId="{D8716551-4459-47F1-A718-389EAEECB6C3}" srcOrd="0" destOrd="0" presId="urn:microsoft.com/office/officeart/2005/8/layout/hierarchy3"/>
    <dgm:cxn modelId="{FC3B86A7-727B-4FB1-AB29-0699C2A6BA84}" type="presOf" srcId="{8D660CF5-C769-45D1-93B1-5E2D6B952B08}" destId="{7A2BF515-1461-4986-AA28-337F0C7D3EE0}" srcOrd="0" destOrd="0" presId="urn:microsoft.com/office/officeart/2005/8/layout/hierarchy3"/>
    <dgm:cxn modelId="{93589FA9-BEA8-4276-89C1-FC43BB32D226}" type="presOf" srcId="{D8EBD124-DB62-4A91-BF23-626080A77C16}" destId="{DE76A8AE-29F5-4944-A404-2D4D2ED3BA4D}" srcOrd="0" destOrd="0" presId="urn:microsoft.com/office/officeart/2005/8/layout/hierarchy3"/>
    <dgm:cxn modelId="{1D978CAA-B388-41BB-B47E-A1DF44A0E038}" type="presOf" srcId="{13171B22-221A-432D-90A2-60EF8C9B431C}" destId="{EE35391F-377B-4989-8F98-1A6B13F81EA8}" srcOrd="0" destOrd="0" presId="urn:microsoft.com/office/officeart/2005/8/layout/hierarchy3"/>
    <dgm:cxn modelId="{04153FB1-7087-41C4-930A-A8200F8839DE}" srcId="{8D660CF5-C769-45D1-93B1-5E2D6B952B08}" destId="{D8EBD124-DB62-4A91-BF23-626080A77C16}" srcOrd="0" destOrd="0" parTransId="{13171B22-221A-432D-90A2-60EF8C9B431C}" sibTransId="{7CEBEE0A-6E1A-462B-BD83-BD2609D7B1A1}"/>
    <dgm:cxn modelId="{3B1535CA-3796-4E09-89E9-882ADF312946}" type="presOf" srcId="{94B174D2-F148-484E-99F6-C75C009133F0}" destId="{01C1EA9D-62AE-4CC8-B1D2-841536A23B0A}" srcOrd="0" destOrd="0" presId="urn:microsoft.com/office/officeart/2005/8/layout/hierarchy3"/>
    <dgm:cxn modelId="{44AE17D4-53CF-4C48-97E0-7AC3BA3753CE}" type="presOf" srcId="{F14D10FA-4F79-4F55-A9B3-E95FB9E5AE7C}" destId="{0B54EF87-DBF7-4FE6-835E-5D69EACDE4BA}" srcOrd="0" destOrd="0" presId="urn:microsoft.com/office/officeart/2005/8/layout/hierarchy3"/>
    <dgm:cxn modelId="{30560FE6-6365-44B9-8BC2-70A468D7F3CE}" type="presParOf" srcId="{D8716551-4459-47F1-A718-389EAEECB6C3}" destId="{7EF1F5E3-84E3-40A8-99B6-B5AFB093BCE1}" srcOrd="0" destOrd="0" presId="urn:microsoft.com/office/officeart/2005/8/layout/hierarchy3"/>
    <dgm:cxn modelId="{50E17EFC-BA22-4377-9E3C-3B04FCD3E0C8}" type="presParOf" srcId="{7EF1F5E3-84E3-40A8-99B6-B5AFB093BCE1}" destId="{61BF6DD6-0C8C-46A7-8951-EB2B16FAA5BD}" srcOrd="0" destOrd="0" presId="urn:microsoft.com/office/officeart/2005/8/layout/hierarchy3"/>
    <dgm:cxn modelId="{4A5E08B7-430E-48A9-B47B-B87D68E2341C}" type="presParOf" srcId="{61BF6DD6-0C8C-46A7-8951-EB2B16FAA5BD}" destId="{7A2BF515-1461-4986-AA28-337F0C7D3EE0}" srcOrd="0" destOrd="0" presId="urn:microsoft.com/office/officeart/2005/8/layout/hierarchy3"/>
    <dgm:cxn modelId="{7E3B6363-B85C-43C5-ADCC-0B9A6B53B30A}" type="presParOf" srcId="{61BF6DD6-0C8C-46A7-8951-EB2B16FAA5BD}" destId="{688EB074-DD65-41C2-96B4-C6C4B2C5A5D9}" srcOrd="1" destOrd="0" presId="urn:microsoft.com/office/officeart/2005/8/layout/hierarchy3"/>
    <dgm:cxn modelId="{BD045B4B-0A11-4035-BC68-037B3668D393}" type="presParOf" srcId="{7EF1F5E3-84E3-40A8-99B6-B5AFB093BCE1}" destId="{F6AD3227-99D5-43D1-BC5B-1F0F65C69F88}" srcOrd="1" destOrd="0" presId="urn:microsoft.com/office/officeart/2005/8/layout/hierarchy3"/>
    <dgm:cxn modelId="{9A669B23-8DDB-4DA4-9864-3F0626D064D6}" type="presParOf" srcId="{F6AD3227-99D5-43D1-BC5B-1F0F65C69F88}" destId="{EE35391F-377B-4989-8F98-1A6B13F81EA8}" srcOrd="0" destOrd="0" presId="urn:microsoft.com/office/officeart/2005/8/layout/hierarchy3"/>
    <dgm:cxn modelId="{407CD24B-7708-4443-8598-4AD0B27507F3}" type="presParOf" srcId="{F6AD3227-99D5-43D1-BC5B-1F0F65C69F88}" destId="{DE76A8AE-29F5-4944-A404-2D4D2ED3BA4D}" srcOrd="1" destOrd="0" presId="urn:microsoft.com/office/officeart/2005/8/layout/hierarchy3"/>
    <dgm:cxn modelId="{9DC01944-3C79-4346-91EE-9BDA49157490}" type="presParOf" srcId="{F6AD3227-99D5-43D1-BC5B-1F0F65C69F88}" destId="{01C1EA9D-62AE-4CC8-B1D2-841536A23B0A}" srcOrd="2" destOrd="0" presId="urn:microsoft.com/office/officeart/2005/8/layout/hierarchy3"/>
    <dgm:cxn modelId="{CC5EA03B-12A5-4463-A719-40B2C187DFE9}" type="presParOf" srcId="{F6AD3227-99D5-43D1-BC5B-1F0F65C69F88}" destId="{0B54EF87-DBF7-4FE6-835E-5D69EACDE4BA}" srcOrd="3"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8634DA7-AE81-4B99-8EAD-A9C322F2A8A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CCF48E33-5BD2-45A0-B42C-C5E229848F89}" type="pres">
      <dgm:prSet presAssocID="{58634DA7-AE81-4B99-8EAD-A9C322F2A8AA}" presName="hierChild1" presStyleCnt="0">
        <dgm:presLayoutVars>
          <dgm:orgChart val="1"/>
          <dgm:chPref val="1"/>
          <dgm:dir/>
          <dgm:animOne val="branch"/>
          <dgm:animLvl val="lvl"/>
          <dgm:resizeHandles/>
        </dgm:presLayoutVars>
      </dgm:prSet>
      <dgm:spPr/>
    </dgm:pt>
  </dgm:ptLst>
  <dgm:cxnLst>
    <dgm:cxn modelId="{AF614EEA-3230-41B6-9EC5-493DBA541237}" type="presOf" srcId="{58634DA7-AE81-4B99-8EAD-A9C322F2A8AA}" destId="{CCF48E33-5BD2-45A0-B42C-C5E229848F89}" srcOrd="0"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AF79DDE-B1E3-4827-A0F5-6ADD51DF6658}"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CFA25C60-7EB6-47C4-84D5-2E58A538CFC1}">
      <dgm:prSet phldrT="[Text]" custT="1"/>
      <dgm:spPr/>
      <dgm:t>
        <a:bodyPr/>
        <a:lstStyle/>
        <a:p>
          <a:r>
            <a:rPr lang="en-US" sz="1400" dirty="0">
              <a:latin typeface="Arial" panose="020B0604020202020204" pitchFamily="34" charset="0"/>
              <a:cs typeface="Arial" panose="020B0604020202020204" pitchFamily="34" charset="0"/>
            </a:rPr>
            <a:t>1GB</a:t>
          </a:r>
        </a:p>
      </dgm:t>
    </dgm:pt>
    <dgm:pt modelId="{5DDD4ADD-969A-452C-BA1F-A3A7A882F9C2}" type="parTrans" cxnId="{C976F1C5-6F4F-43F3-B3F3-B8BD02FE67F5}">
      <dgm:prSet/>
      <dgm:spPr/>
      <dgm:t>
        <a:bodyPr/>
        <a:lstStyle/>
        <a:p>
          <a:endParaRPr lang="en-US"/>
        </a:p>
      </dgm:t>
    </dgm:pt>
    <dgm:pt modelId="{E86AAC45-5A9C-4E3F-92AF-3F3C7D933FB0}" type="sibTrans" cxnId="{C976F1C5-6F4F-43F3-B3F3-B8BD02FE67F5}">
      <dgm:prSet/>
      <dgm:spPr/>
      <dgm:t>
        <a:bodyPr/>
        <a:lstStyle/>
        <a:p>
          <a:endParaRPr lang="en-US"/>
        </a:p>
      </dgm:t>
    </dgm:pt>
    <dgm:pt modelId="{80C11573-2AB8-4610-B0A2-488E8B27376E}">
      <dgm:prSet phldrT="[Text]" custT="1"/>
      <dgm:spPr/>
      <dgm:t>
        <a:bodyPr/>
        <a:lstStyle/>
        <a:p>
          <a:r>
            <a:rPr lang="en-US" sz="1400" dirty="0">
              <a:latin typeface="Arial" panose="020B0604020202020204" pitchFamily="34" charset="0"/>
              <a:cs typeface="Arial" panose="020B0604020202020204" pitchFamily="34" charset="0"/>
            </a:rPr>
            <a:t>219 Covid-19 X-Rays Images</a:t>
          </a:r>
        </a:p>
      </dgm:t>
    </dgm:pt>
    <dgm:pt modelId="{D0138207-EF0F-4D6E-99B1-116CFF8626FE}" type="parTrans" cxnId="{6943D5EE-A91F-4E46-AF1D-00B9584E2BC1}">
      <dgm:prSet/>
      <dgm:spPr/>
      <dgm:t>
        <a:bodyPr/>
        <a:lstStyle/>
        <a:p>
          <a:endParaRPr lang="en-US" sz="1400">
            <a:latin typeface="Arial" panose="020B0604020202020204" pitchFamily="34" charset="0"/>
            <a:cs typeface="Arial" panose="020B0604020202020204" pitchFamily="34" charset="0"/>
          </a:endParaRPr>
        </a:p>
      </dgm:t>
    </dgm:pt>
    <dgm:pt modelId="{2793CBC7-B75F-4DB9-868E-06F929EE8393}" type="sibTrans" cxnId="{6943D5EE-A91F-4E46-AF1D-00B9584E2BC1}">
      <dgm:prSet/>
      <dgm:spPr/>
      <dgm:t>
        <a:bodyPr/>
        <a:lstStyle/>
        <a:p>
          <a:endParaRPr lang="en-US"/>
        </a:p>
      </dgm:t>
    </dgm:pt>
    <dgm:pt modelId="{E1D6D148-0941-41D9-AA21-9EEBFD7DC88B}">
      <dgm:prSet phldrT="[Text]" custT="1"/>
      <dgm:spPr/>
      <dgm:t>
        <a:bodyPr/>
        <a:lstStyle/>
        <a:p>
          <a:r>
            <a:rPr lang="en-US" sz="1400" dirty="0">
              <a:latin typeface="Arial" panose="020B0604020202020204" pitchFamily="34" charset="0"/>
              <a:cs typeface="Arial" panose="020B0604020202020204" pitchFamily="34" charset="0"/>
            </a:rPr>
            <a:t>1341 Normal X Rays Images</a:t>
          </a:r>
        </a:p>
      </dgm:t>
    </dgm:pt>
    <dgm:pt modelId="{32D056E4-464A-477F-A077-67A0881EFDE1}" type="parTrans" cxnId="{1BC811DE-F240-4FB1-BCE7-657E766E03A5}">
      <dgm:prSet/>
      <dgm:spPr/>
      <dgm:t>
        <a:bodyPr/>
        <a:lstStyle/>
        <a:p>
          <a:endParaRPr lang="en-US" sz="1400">
            <a:latin typeface="Arial" panose="020B0604020202020204" pitchFamily="34" charset="0"/>
            <a:cs typeface="Arial" panose="020B0604020202020204" pitchFamily="34" charset="0"/>
          </a:endParaRPr>
        </a:p>
      </dgm:t>
    </dgm:pt>
    <dgm:pt modelId="{B28D39E7-281C-41D4-86E4-0F3B7325AE95}" type="sibTrans" cxnId="{1BC811DE-F240-4FB1-BCE7-657E766E03A5}">
      <dgm:prSet/>
      <dgm:spPr/>
      <dgm:t>
        <a:bodyPr/>
        <a:lstStyle/>
        <a:p>
          <a:endParaRPr lang="en-US"/>
        </a:p>
      </dgm:t>
    </dgm:pt>
    <dgm:pt modelId="{D8716551-4459-47F1-A718-389EAEECB6C3}" type="pres">
      <dgm:prSet presAssocID="{EAF79DDE-B1E3-4827-A0F5-6ADD51DF6658}" presName="diagram" presStyleCnt="0">
        <dgm:presLayoutVars>
          <dgm:chPref val="1"/>
          <dgm:dir/>
          <dgm:animOne val="branch"/>
          <dgm:animLvl val="lvl"/>
          <dgm:resizeHandles/>
        </dgm:presLayoutVars>
      </dgm:prSet>
      <dgm:spPr/>
    </dgm:pt>
    <dgm:pt modelId="{642025AA-E316-4EA0-9236-CE9F8DA2501E}" type="pres">
      <dgm:prSet presAssocID="{CFA25C60-7EB6-47C4-84D5-2E58A538CFC1}" presName="root" presStyleCnt="0"/>
      <dgm:spPr/>
    </dgm:pt>
    <dgm:pt modelId="{FE26A726-255C-45CE-AC30-7F5E0F2511C9}" type="pres">
      <dgm:prSet presAssocID="{CFA25C60-7EB6-47C4-84D5-2E58A538CFC1}" presName="rootComposite" presStyleCnt="0"/>
      <dgm:spPr/>
    </dgm:pt>
    <dgm:pt modelId="{2CCEE5C7-0D3D-4B69-B594-900C5FE8CA49}" type="pres">
      <dgm:prSet presAssocID="{CFA25C60-7EB6-47C4-84D5-2E58A538CFC1}" presName="rootText" presStyleLbl="node1" presStyleIdx="0" presStyleCnt="1" custLinFactX="6058" custLinFactNeighborX="100000" custLinFactNeighborY="-929"/>
      <dgm:spPr/>
    </dgm:pt>
    <dgm:pt modelId="{DEF49179-0CA0-4929-913E-843CE8359C7F}" type="pres">
      <dgm:prSet presAssocID="{CFA25C60-7EB6-47C4-84D5-2E58A538CFC1}" presName="rootConnector" presStyleLbl="node1" presStyleIdx="0" presStyleCnt="1"/>
      <dgm:spPr/>
    </dgm:pt>
    <dgm:pt modelId="{A02DBB62-B5A8-445E-93CB-4DE2D9505C5D}" type="pres">
      <dgm:prSet presAssocID="{CFA25C60-7EB6-47C4-84D5-2E58A538CFC1}" presName="childShape" presStyleCnt="0"/>
      <dgm:spPr/>
    </dgm:pt>
    <dgm:pt modelId="{BBF60BD8-2A84-46E4-A145-70C6ADA15B66}" type="pres">
      <dgm:prSet presAssocID="{D0138207-EF0F-4D6E-99B1-116CFF8626FE}" presName="Name13" presStyleLbl="parChTrans1D2" presStyleIdx="0" presStyleCnt="2"/>
      <dgm:spPr/>
    </dgm:pt>
    <dgm:pt modelId="{4D7A7897-8042-40A5-A78F-F0290FCD3A4C}" type="pres">
      <dgm:prSet presAssocID="{80C11573-2AB8-4610-B0A2-488E8B27376E}" presName="childText" presStyleLbl="bgAcc1" presStyleIdx="0" presStyleCnt="2" custLinFactX="35672" custLinFactNeighborX="100000" custLinFactNeighborY="4674">
        <dgm:presLayoutVars>
          <dgm:bulletEnabled val="1"/>
        </dgm:presLayoutVars>
      </dgm:prSet>
      <dgm:spPr/>
    </dgm:pt>
    <dgm:pt modelId="{E4CB8308-DE66-4C12-9CCD-944A277650B0}" type="pres">
      <dgm:prSet presAssocID="{32D056E4-464A-477F-A077-67A0881EFDE1}" presName="Name13" presStyleLbl="parChTrans1D2" presStyleIdx="1" presStyleCnt="2"/>
      <dgm:spPr/>
    </dgm:pt>
    <dgm:pt modelId="{8AFF74C0-D19A-4979-8E05-E7040775BC73}" type="pres">
      <dgm:prSet presAssocID="{E1D6D148-0941-41D9-AA21-9EEBFD7DC88B}" presName="childText" presStyleLbl="bgAcc1" presStyleIdx="1" presStyleCnt="2" custLinFactX="35672" custLinFactNeighborX="100000" custLinFactNeighborY="-2999">
        <dgm:presLayoutVars>
          <dgm:bulletEnabled val="1"/>
        </dgm:presLayoutVars>
      </dgm:prSet>
      <dgm:spPr/>
    </dgm:pt>
  </dgm:ptLst>
  <dgm:cxnLst>
    <dgm:cxn modelId="{8C845A0A-A626-4B18-8508-C597654AB7FB}" type="presOf" srcId="{32D056E4-464A-477F-A077-67A0881EFDE1}" destId="{E4CB8308-DE66-4C12-9CCD-944A277650B0}" srcOrd="0" destOrd="0" presId="urn:microsoft.com/office/officeart/2005/8/layout/hierarchy3"/>
    <dgm:cxn modelId="{6759E40F-252A-4A7A-8172-7D724DBDBD5F}" type="presOf" srcId="{E1D6D148-0941-41D9-AA21-9EEBFD7DC88B}" destId="{8AFF74C0-D19A-4979-8E05-E7040775BC73}" srcOrd="0" destOrd="0" presId="urn:microsoft.com/office/officeart/2005/8/layout/hierarchy3"/>
    <dgm:cxn modelId="{AF2FA27F-EB56-44C8-8578-DD4DA17572A8}" type="presOf" srcId="{CFA25C60-7EB6-47C4-84D5-2E58A538CFC1}" destId="{2CCEE5C7-0D3D-4B69-B594-900C5FE8CA49}" srcOrd="0" destOrd="0" presId="urn:microsoft.com/office/officeart/2005/8/layout/hierarchy3"/>
    <dgm:cxn modelId="{452C469C-7268-4794-93B1-6CDC689838DF}" type="presOf" srcId="{CFA25C60-7EB6-47C4-84D5-2E58A538CFC1}" destId="{DEF49179-0CA0-4929-913E-843CE8359C7F}" srcOrd="1" destOrd="0" presId="urn:microsoft.com/office/officeart/2005/8/layout/hierarchy3"/>
    <dgm:cxn modelId="{A1AFE79E-B05D-4122-B750-F0505DC54010}" type="presOf" srcId="{EAF79DDE-B1E3-4827-A0F5-6ADD51DF6658}" destId="{D8716551-4459-47F1-A718-389EAEECB6C3}" srcOrd="0" destOrd="0" presId="urn:microsoft.com/office/officeart/2005/8/layout/hierarchy3"/>
    <dgm:cxn modelId="{465978B0-1060-4990-A95D-157EDD2F2CFA}" type="presOf" srcId="{80C11573-2AB8-4610-B0A2-488E8B27376E}" destId="{4D7A7897-8042-40A5-A78F-F0290FCD3A4C}" srcOrd="0" destOrd="0" presId="urn:microsoft.com/office/officeart/2005/8/layout/hierarchy3"/>
    <dgm:cxn modelId="{C976F1C5-6F4F-43F3-B3F3-B8BD02FE67F5}" srcId="{EAF79DDE-B1E3-4827-A0F5-6ADD51DF6658}" destId="{CFA25C60-7EB6-47C4-84D5-2E58A538CFC1}" srcOrd="0" destOrd="0" parTransId="{5DDD4ADD-969A-452C-BA1F-A3A7A882F9C2}" sibTransId="{E86AAC45-5A9C-4E3F-92AF-3F3C7D933FB0}"/>
    <dgm:cxn modelId="{1BC811DE-F240-4FB1-BCE7-657E766E03A5}" srcId="{CFA25C60-7EB6-47C4-84D5-2E58A538CFC1}" destId="{E1D6D148-0941-41D9-AA21-9EEBFD7DC88B}" srcOrd="1" destOrd="0" parTransId="{32D056E4-464A-477F-A077-67A0881EFDE1}" sibTransId="{B28D39E7-281C-41D4-86E4-0F3B7325AE95}"/>
    <dgm:cxn modelId="{6943D5EE-A91F-4E46-AF1D-00B9584E2BC1}" srcId="{CFA25C60-7EB6-47C4-84D5-2E58A538CFC1}" destId="{80C11573-2AB8-4610-B0A2-488E8B27376E}" srcOrd="0" destOrd="0" parTransId="{D0138207-EF0F-4D6E-99B1-116CFF8626FE}" sibTransId="{2793CBC7-B75F-4DB9-868E-06F929EE8393}"/>
    <dgm:cxn modelId="{355859F1-3B4F-4A1B-9E47-9B3DCFC8C4A9}" type="presOf" srcId="{D0138207-EF0F-4D6E-99B1-116CFF8626FE}" destId="{BBF60BD8-2A84-46E4-A145-70C6ADA15B66}" srcOrd="0" destOrd="0" presId="urn:microsoft.com/office/officeart/2005/8/layout/hierarchy3"/>
    <dgm:cxn modelId="{A90476C6-6D70-46EA-AB6B-733FC8ED69D5}" type="presParOf" srcId="{D8716551-4459-47F1-A718-389EAEECB6C3}" destId="{642025AA-E316-4EA0-9236-CE9F8DA2501E}" srcOrd="0" destOrd="0" presId="urn:microsoft.com/office/officeart/2005/8/layout/hierarchy3"/>
    <dgm:cxn modelId="{F6E8E269-7A03-4038-855A-4E7E7ADAAC08}" type="presParOf" srcId="{642025AA-E316-4EA0-9236-CE9F8DA2501E}" destId="{FE26A726-255C-45CE-AC30-7F5E0F2511C9}" srcOrd="0" destOrd="0" presId="urn:microsoft.com/office/officeart/2005/8/layout/hierarchy3"/>
    <dgm:cxn modelId="{B7447088-C14E-41BB-9F6E-81384728A93F}" type="presParOf" srcId="{FE26A726-255C-45CE-AC30-7F5E0F2511C9}" destId="{2CCEE5C7-0D3D-4B69-B594-900C5FE8CA49}" srcOrd="0" destOrd="0" presId="urn:microsoft.com/office/officeart/2005/8/layout/hierarchy3"/>
    <dgm:cxn modelId="{BFDDCECF-1B02-4EBF-901E-C2014C91E949}" type="presParOf" srcId="{FE26A726-255C-45CE-AC30-7F5E0F2511C9}" destId="{DEF49179-0CA0-4929-913E-843CE8359C7F}" srcOrd="1" destOrd="0" presId="urn:microsoft.com/office/officeart/2005/8/layout/hierarchy3"/>
    <dgm:cxn modelId="{349B28B8-66AF-4D09-95FD-CC6005B0C69E}" type="presParOf" srcId="{642025AA-E316-4EA0-9236-CE9F8DA2501E}" destId="{A02DBB62-B5A8-445E-93CB-4DE2D9505C5D}" srcOrd="1" destOrd="0" presId="urn:microsoft.com/office/officeart/2005/8/layout/hierarchy3"/>
    <dgm:cxn modelId="{E069D795-B03B-4532-870A-DB67C6239F5C}" type="presParOf" srcId="{A02DBB62-B5A8-445E-93CB-4DE2D9505C5D}" destId="{BBF60BD8-2A84-46E4-A145-70C6ADA15B66}" srcOrd="0" destOrd="0" presId="urn:microsoft.com/office/officeart/2005/8/layout/hierarchy3"/>
    <dgm:cxn modelId="{620FC6A5-5832-4851-92DB-9D5B08BA9571}" type="presParOf" srcId="{A02DBB62-B5A8-445E-93CB-4DE2D9505C5D}" destId="{4D7A7897-8042-40A5-A78F-F0290FCD3A4C}" srcOrd="1" destOrd="0" presId="urn:microsoft.com/office/officeart/2005/8/layout/hierarchy3"/>
    <dgm:cxn modelId="{3C540DB7-BEC6-4A3C-AFA1-07FB7F23B3CB}" type="presParOf" srcId="{A02DBB62-B5A8-445E-93CB-4DE2D9505C5D}" destId="{E4CB8308-DE66-4C12-9CCD-944A277650B0}" srcOrd="2" destOrd="0" presId="urn:microsoft.com/office/officeart/2005/8/layout/hierarchy3"/>
    <dgm:cxn modelId="{818675F8-4691-4671-AE76-7EC0C5CC6B79}" type="presParOf" srcId="{A02DBB62-B5A8-445E-93CB-4DE2D9505C5D}" destId="{8AFF74C0-D19A-4979-8E05-E7040775BC73}" srcOrd="3"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94B3E08-122D-4922-B8D8-4648A1014DD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EFDD30CB-6B07-4D7C-97AD-D9BD5B115249}">
      <dgm:prSet custT="1"/>
      <dgm:spPr/>
      <dgm:t>
        <a:bodyPr/>
        <a:lstStyle/>
        <a:p>
          <a:pPr>
            <a:lnSpc>
              <a:spcPct val="100000"/>
            </a:lnSpc>
          </a:pPr>
          <a:r>
            <a:rPr lang="en-US" sz="1800" dirty="0"/>
            <a:t>Issues with initial dataset selection &gt; Insufficient data &gt; Absence of Normal X-Ray Images</a:t>
          </a:r>
        </a:p>
      </dgm:t>
    </dgm:pt>
    <dgm:pt modelId="{B14E18E4-0336-41B4-A1A4-1038C6A12BDE}" type="parTrans" cxnId="{DA4ACF7F-8D21-4C08-84D5-FAAAAED729DF}">
      <dgm:prSet/>
      <dgm:spPr/>
      <dgm:t>
        <a:bodyPr/>
        <a:lstStyle/>
        <a:p>
          <a:endParaRPr lang="en-US"/>
        </a:p>
      </dgm:t>
    </dgm:pt>
    <dgm:pt modelId="{0AD3D83B-E57C-4A77-B1CD-22E1181C3560}" type="sibTrans" cxnId="{DA4ACF7F-8D21-4C08-84D5-FAAAAED729DF}">
      <dgm:prSet/>
      <dgm:spPr/>
      <dgm:t>
        <a:bodyPr/>
        <a:lstStyle/>
        <a:p>
          <a:endParaRPr lang="en-US"/>
        </a:p>
      </dgm:t>
    </dgm:pt>
    <dgm:pt modelId="{7A57E242-260E-48EC-BC81-AB6302D77684}">
      <dgm:prSet custT="1"/>
      <dgm:spPr/>
      <dgm:t>
        <a:bodyPr/>
        <a:lstStyle/>
        <a:p>
          <a:pPr>
            <a:lnSpc>
              <a:spcPct val="100000"/>
            </a:lnSpc>
          </a:pPr>
          <a:r>
            <a:rPr lang="en-US" sz="1400" dirty="0"/>
            <a:t>Runtime Issues &gt; The RAM size on your systems made it extremely difficult/time consuming to read images &gt; So we decided to convert them to grayscale</a:t>
          </a:r>
        </a:p>
      </dgm:t>
    </dgm:pt>
    <dgm:pt modelId="{0BE06AA3-44F2-4847-A58F-4308E5265A95}" type="parTrans" cxnId="{7B452150-442E-4E33-86E5-E2AFEA411B18}">
      <dgm:prSet/>
      <dgm:spPr/>
      <dgm:t>
        <a:bodyPr/>
        <a:lstStyle/>
        <a:p>
          <a:endParaRPr lang="en-US"/>
        </a:p>
      </dgm:t>
    </dgm:pt>
    <dgm:pt modelId="{C9596105-2C7B-481D-8E71-47A7EB4805D9}" type="sibTrans" cxnId="{7B452150-442E-4E33-86E5-E2AFEA411B18}">
      <dgm:prSet/>
      <dgm:spPr/>
      <dgm:t>
        <a:bodyPr/>
        <a:lstStyle/>
        <a:p>
          <a:endParaRPr lang="en-US"/>
        </a:p>
      </dgm:t>
    </dgm:pt>
    <dgm:pt modelId="{88CD539B-A882-41D3-B597-192B4C3F26AF}">
      <dgm:prSet/>
      <dgm:spPr/>
      <dgm:t>
        <a:bodyPr/>
        <a:lstStyle/>
        <a:p>
          <a:pPr>
            <a:lnSpc>
              <a:spcPct val="100000"/>
            </a:lnSpc>
          </a:pPr>
          <a:r>
            <a:rPr lang="en-US" dirty="0"/>
            <a:t>Training time with the 1GB dataset was very high</a:t>
          </a:r>
        </a:p>
        <a:p>
          <a:pPr>
            <a:lnSpc>
              <a:spcPct val="100000"/>
            </a:lnSpc>
          </a:pPr>
          <a:endParaRPr lang="en-US" dirty="0"/>
        </a:p>
      </dgm:t>
    </dgm:pt>
    <dgm:pt modelId="{7EBE6411-727A-42B2-A301-683A32AFD3DB}" type="parTrans" cxnId="{61812E86-8E42-484B-AFFD-62A0ABD7AEFA}">
      <dgm:prSet/>
      <dgm:spPr/>
      <dgm:t>
        <a:bodyPr/>
        <a:lstStyle/>
        <a:p>
          <a:endParaRPr lang="en-US"/>
        </a:p>
      </dgm:t>
    </dgm:pt>
    <dgm:pt modelId="{9932FB62-D2DB-4C7F-A0FE-049DDC08DFE2}" type="sibTrans" cxnId="{61812E86-8E42-484B-AFFD-62A0ABD7AEFA}">
      <dgm:prSet/>
      <dgm:spPr/>
      <dgm:t>
        <a:bodyPr/>
        <a:lstStyle/>
        <a:p>
          <a:endParaRPr lang="en-US"/>
        </a:p>
      </dgm:t>
    </dgm:pt>
    <dgm:pt modelId="{5401004E-EA91-4C46-A5DC-4533C4162CEB}" type="pres">
      <dgm:prSet presAssocID="{E94B3E08-122D-4922-B8D8-4648A1014DD6}" presName="root" presStyleCnt="0">
        <dgm:presLayoutVars>
          <dgm:dir/>
          <dgm:resizeHandles val="exact"/>
        </dgm:presLayoutVars>
      </dgm:prSet>
      <dgm:spPr/>
    </dgm:pt>
    <dgm:pt modelId="{AC8CA225-018D-4B97-BA91-4E99938ED5EE}" type="pres">
      <dgm:prSet presAssocID="{EFDD30CB-6B07-4D7C-97AD-D9BD5B115249}" presName="compNode" presStyleCnt="0"/>
      <dgm:spPr/>
    </dgm:pt>
    <dgm:pt modelId="{42AE4D8E-917D-4613-8037-8B257ED8CF03}" type="pres">
      <dgm:prSet presAssocID="{EFDD30CB-6B07-4D7C-97AD-D9BD5B11524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1A4B5C77-365E-45EF-8073-7BD0AE7E3BF5}" type="pres">
      <dgm:prSet presAssocID="{EFDD30CB-6B07-4D7C-97AD-D9BD5B115249}" presName="spaceRect" presStyleCnt="0"/>
      <dgm:spPr/>
    </dgm:pt>
    <dgm:pt modelId="{E7572BA3-940C-49E4-A60A-4F255CB453DD}" type="pres">
      <dgm:prSet presAssocID="{EFDD30CB-6B07-4D7C-97AD-D9BD5B115249}" presName="textRect" presStyleLbl="revTx" presStyleIdx="0" presStyleCnt="3">
        <dgm:presLayoutVars>
          <dgm:chMax val="1"/>
          <dgm:chPref val="1"/>
        </dgm:presLayoutVars>
      </dgm:prSet>
      <dgm:spPr/>
    </dgm:pt>
    <dgm:pt modelId="{85934209-C6B6-4DE1-9576-C1396C923F0E}" type="pres">
      <dgm:prSet presAssocID="{0AD3D83B-E57C-4A77-B1CD-22E1181C3560}" presName="sibTrans" presStyleCnt="0"/>
      <dgm:spPr/>
    </dgm:pt>
    <dgm:pt modelId="{EA074627-2E02-458D-B4CD-2DFF36B75312}" type="pres">
      <dgm:prSet presAssocID="{7A57E242-260E-48EC-BC81-AB6302D77684}" presName="compNode" presStyleCnt="0"/>
      <dgm:spPr/>
    </dgm:pt>
    <dgm:pt modelId="{4B692369-1515-42B3-8ED8-08B463764213}" type="pres">
      <dgm:prSet presAssocID="{7A57E242-260E-48EC-BC81-AB6302D7768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67004537-9564-471B-85E0-00688BF8109C}" type="pres">
      <dgm:prSet presAssocID="{7A57E242-260E-48EC-BC81-AB6302D77684}" presName="spaceRect" presStyleCnt="0"/>
      <dgm:spPr/>
    </dgm:pt>
    <dgm:pt modelId="{7137D25F-1608-4AD9-9867-22EC125AA506}" type="pres">
      <dgm:prSet presAssocID="{7A57E242-260E-48EC-BC81-AB6302D77684}" presName="textRect" presStyleLbl="revTx" presStyleIdx="1" presStyleCnt="3">
        <dgm:presLayoutVars>
          <dgm:chMax val="1"/>
          <dgm:chPref val="1"/>
        </dgm:presLayoutVars>
      </dgm:prSet>
      <dgm:spPr/>
    </dgm:pt>
    <dgm:pt modelId="{F5D7B2B8-FFD5-4180-9F39-EDCDE3E19570}" type="pres">
      <dgm:prSet presAssocID="{C9596105-2C7B-481D-8E71-47A7EB4805D9}" presName="sibTrans" presStyleCnt="0"/>
      <dgm:spPr/>
    </dgm:pt>
    <dgm:pt modelId="{4E362B87-0237-4044-8E79-83E230774D85}" type="pres">
      <dgm:prSet presAssocID="{88CD539B-A882-41D3-B597-192B4C3F26AF}" presName="compNode" presStyleCnt="0"/>
      <dgm:spPr/>
    </dgm:pt>
    <dgm:pt modelId="{D5C1F255-AB10-4DBA-A9A1-20C56BD8FE69}" type="pres">
      <dgm:prSet presAssocID="{88CD539B-A882-41D3-B597-192B4C3F26A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0F33E2AA-C82E-4CED-AEF7-7B6B8B78273B}" type="pres">
      <dgm:prSet presAssocID="{88CD539B-A882-41D3-B597-192B4C3F26AF}" presName="spaceRect" presStyleCnt="0"/>
      <dgm:spPr/>
    </dgm:pt>
    <dgm:pt modelId="{231A524C-CB44-413D-89A3-08FD6D277C21}" type="pres">
      <dgm:prSet presAssocID="{88CD539B-A882-41D3-B597-192B4C3F26AF}" presName="textRect" presStyleLbl="revTx" presStyleIdx="2" presStyleCnt="3">
        <dgm:presLayoutVars>
          <dgm:chMax val="1"/>
          <dgm:chPref val="1"/>
        </dgm:presLayoutVars>
      </dgm:prSet>
      <dgm:spPr/>
    </dgm:pt>
  </dgm:ptLst>
  <dgm:cxnLst>
    <dgm:cxn modelId="{C6451904-6417-46C3-967A-00AB8D98013C}" type="presOf" srcId="{7A57E242-260E-48EC-BC81-AB6302D77684}" destId="{7137D25F-1608-4AD9-9867-22EC125AA506}" srcOrd="0" destOrd="0" presId="urn:microsoft.com/office/officeart/2018/2/layout/IconLabelList"/>
    <dgm:cxn modelId="{7994F944-3DFD-4F04-96B3-17583545EC9C}" type="presOf" srcId="{EFDD30CB-6B07-4D7C-97AD-D9BD5B115249}" destId="{E7572BA3-940C-49E4-A60A-4F255CB453DD}" srcOrd="0" destOrd="0" presId="urn:microsoft.com/office/officeart/2018/2/layout/IconLabelList"/>
    <dgm:cxn modelId="{7B452150-442E-4E33-86E5-E2AFEA411B18}" srcId="{E94B3E08-122D-4922-B8D8-4648A1014DD6}" destId="{7A57E242-260E-48EC-BC81-AB6302D77684}" srcOrd="1" destOrd="0" parTransId="{0BE06AA3-44F2-4847-A58F-4308E5265A95}" sibTransId="{C9596105-2C7B-481D-8E71-47A7EB4805D9}"/>
    <dgm:cxn modelId="{E8B84555-439C-48DE-8A2F-F363B59A6230}" type="presOf" srcId="{88CD539B-A882-41D3-B597-192B4C3F26AF}" destId="{231A524C-CB44-413D-89A3-08FD6D277C21}" srcOrd="0" destOrd="0" presId="urn:microsoft.com/office/officeart/2018/2/layout/IconLabelList"/>
    <dgm:cxn modelId="{DA4ACF7F-8D21-4C08-84D5-FAAAAED729DF}" srcId="{E94B3E08-122D-4922-B8D8-4648A1014DD6}" destId="{EFDD30CB-6B07-4D7C-97AD-D9BD5B115249}" srcOrd="0" destOrd="0" parTransId="{B14E18E4-0336-41B4-A1A4-1038C6A12BDE}" sibTransId="{0AD3D83B-E57C-4A77-B1CD-22E1181C3560}"/>
    <dgm:cxn modelId="{61812E86-8E42-484B-AFFD-62A0ABD7AEFA}" srcId="{E94B3E08-122D-4922-B8D8-4648A1014DD6}" destId="{88CD539B-A882-41D3-B597-192B4C3F26AF}" srcOrd="2" destOrd="0" parTransId="{7EBE6411-727A-42B2-A301-683A32AFD3DB}" sibTransId="{9932FB62-D2DB-4C7F-A0FE-049DDC08DFE2}"/>
    <dgm:cxn modelId="{4AC37FB6-4AF4-41B2-AF73-6D35D21A5CD9}" type="presOf" srcId="{E94B3E08-122D-4922-B8D8-4648A1014DD6}" destId="{5401004E-EA91-4C46-A5DC-4533C4162CEB}" srcOrd="0" destOrd="0" presId="urn:microsoft.com/office/officeart/2018/2/layout/IconLabelList"/>
    <dgm:cxn modelId="{94BCF40E-7246-4968-907E-3E767647BE73}" type="presParOf" srcId="{5401004E-EA91-4C46-A5DC-4533C4162CEB}" destId="{AC8CA225-018D-4B97-BA91-4E99938ED5EE}" srcOrd="0" destOrd="0" presId="urn:microsoft.com/office/officeart/2018/2/layout/IconLabelList"/>
    <dgm:cxn modelId="{9C872FAA-4553-4D0A-A341-6E487AF7CA48}" type="presParOf" srcId="{AC8CA225-018D-4B97-BA91-4E99938ED5EE}" destId="{42AE4D8E-917D-4613-8037-8B257ED8CF03}" srcOrd="0" destOrd="0" presId="urn:microsoft.com/office/officeart/2018/2/layout/IconLabelList"/>
    <dgm:cxn modelId="{FC914319-4988-4FF2-B114-1E350DA6AA07}" type="presParOf" srcId="{AC8CA225-018D-4B97-BA91-4E99938ED5EE}" destId="{1A4B5C77-365E-45EF-8073-7BD0AE7E3BF5}" srcOrd="1" destOrd="0" presId="urn:microsoft.com/office/officeart/2018/2/layout/IconLabelList"/>
    <dgm:cxn modelId="{9DA45F55-DF3C-4EC3-B31B-D2768D750FCA}" type="presParOf" srcId="{AC8CA225-018D-4B97-BA91-4E99938ED5EE}" destId="{E7572BA3-940C-49E4-A60A-4F255CB453DD}" srcOrd="2" destOrd="0" presId="urn:microsoft.com/office/officeart/2018/2/layout/IconLabelList"/>
    <dgm:cxn modelId="{4F89FC1D-945A-486E-AF30-1808BE489851}" type="presParOf" srcId="{5401004E-EA91-4C46-A5DC-4533C4162CEB}" destId="{85934209-C6B6-4DE1-9576-C1396C923F0E}" srcOrd="1" destOrd="0" presId="urn:microsoft.com/office/officeart/2018/2/layout/IconLabelList"/>
    <dgm:cxn modelId="{C4582432-7A0D-4284-8849-1CFEAF5B790A}" type="presParOf" srcId="{5401004E-EA91-4C46-A5DC-4533C4162CEB}" destId="{EA074627-2E02-458D-B4CD-2DFF36B75312}" srcOrd="2" destOrd="0" presId="urn:microsoft.com/office/officeart/2018/2/layout/IconLabelList"/>
    <dgm:cxn modelId="{59CEE9CB-AC2B-4EE6-9230-C5F52719D47A}" type="presParOf" srcId="{EA074627-2E02-458D-B4CD-2DFF36B75312}" destId="{4B692369-1515-42B3-8ED8-08B463764213}" srcOrd="0" destOrd="0" presId="urn:microsoft.com/office/officeart/2018/2/layout/IconLabelList"/>
    <dgm:cxn modelId="{48705CA7-1A38-4714-B14D-29BB28D9C9DE}" type="presParOf" srcId="{EA074627-2E02-458D-B4CD-2DFF36B75312}" destId="{67004537-9564-471B-85E0-00688BF8109C}" srcOrd="1" destOrd="0" presId="urn:microsoft.com/office/officeart/2018/2/layout/IconLabelList"/>
    <dgm:cxn modelId="{D58D19E3-A29B-434F-BE9F-B527C21F395B}" type="presParOf" srcId="{EA074627-2E02-458D-B4CD-2DFF36B75312}" destId="{7137D25F-1608-4AD9-9867-22EC125AA506}" srcOrd="2" destOrd="0" presId="urn:microsoft.com/office/officeart/2018/2/layout/IconLabelList"/>
    <dgm:cxn modelId="{7BAE5DCE-C19F-4214-A860-1CCDF49A8AD0}" type="presParOf" srcId="{5401004E-EA91-4C46-A5DC-4533C4162CEB}" destId="{F5D7B2B8-FFD5-4180-9F39-EDCDE3E19570}" srcOrd="3" destOrd="0" presId="urn:microsoft.com/office/officeart/2018/2/layout/IconLabelList"/>
    <dgm:cxn modelId="{B8BD2A7A-68EE-4658-9659-F58E0001D7AF}" type="presParOf" srcId="{5401004E-EA91-4C46-A5DC-4533C4162CEB}" destId="{4E362B87-0237-4044-8E79-83E230774D85}" srcOrd="4" destOrd="0" presId="urn:microsoft.com/office/officeart/2018/2/layout/IconLabelList"/>
    <dgm:cxn modelId="{F5D3770D-5D47-48E1-93B3-DE9817D8AD99}" type="presParOf" srcId="{4E362B87-0237-4044-8E79-83E230774D85}" destId="{D5C1F255-AB10-4DBA-A9A1-20C56BD8FE69}" srcOrd="0" destOrd="0" presId="urn:microsoft.com/office/officeart/2018/2/layout/IconLabelList"/>
    <dgm:cxn modelId="{E897AB94-CC39-4DC1-BB17-0ADC8D4EBA44}" type="presParOf" srcId="{4E362B87-0237-4044-8E79-83E230774D85}" destId="{0F33E2AA-C82E-4CED-AEF7-7B6B8B78273B}" srcOrd="1" destOrd="0" presId="urn:microsoft.com/office/officeart/2018/2/layout/IconLabelList"/>
    <dgm:cxn modelId="{4FDDADFE-93B4-4FCE-8588-93DE695F1A78}" type="presParOf" srcId="{4E362B87-0237-4044-8E79-83E230774D85}" destId="{231A524C-CB44-413D-89A3-08FD6D277C2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2BF515-1461-4986-AA28-337F0C7D3EE0}">
      <dsp:nvSpPr>
        <dsp:cNvPr id="0" name=""/>
        <dsp:cNvSpPr/>
      </dsp:nvSpPr>
      <dsp:spPr>
        <a:xfrm>
          <a:off x="1416017" y="98355"/>
          <a:ext cx="2237549" cy="111877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Size: 240 MB</a:t>
          </a:r>
        </a:p>
      </dsp:txBody>
      <dsp:txXfrm>
        <a:off x="1448785" y="131123"/>
        <a:ext cx="2172013" cy="1053238"/>
      </dsp:txXfrm>
    </dsp:sp>
    <dsp:sp modelId="{EE35391F-377B-4989-8F98-1A6B13F81EA8}">
      <dsp:nvSpPr>
        <dsp:cNvPr id="0" name=""/>
        <dsp:cNvSpPr/>
      </dsp:nvSpPr>
      <dsp:spPr>
        <a:xfrm>
          <a:off x="1639772" y="1217130"/>
          <a:ext cx="320627" cy="875005"/>
        </a:xfrm>
        <a:custGeom>
          <a:avLst/>
          <a:gdLst/>
          <a:ahLst/>
          <a:cxnLst/>
          <a:rect l="0" t="0" r="0" b="0"/>
          <a:pathLst>
            <a:path>
              <a:moveTo>
                <a:pt x="0" y="0"/>
              </a:moveTo>
              <a:lnTo>
                <a:pt x="0" y="875005"/>
              </a:lnTo>
              <a:lnTo>
                <a:pt x="320627" y="87500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76A8AE-29F5-4944-A404-2D4D2ED3BA4D}">
      <dsp:nvSpPr>
        <dsp:cNvPr id="0" name=""/>
        <dsp:cNvSpPr/>
      </dsp:nvSpPr>
      <dsp:spPr>
        <a:xfrm>
          <a:off x="1960400" y="1532748"/>
          <a:ext cx="1790039" cy="1118774"/>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296 Covid-19 X-Ray Images</a:t>
          </a:r>
        </a:p>
      </dsp:txBody>
      <dsp:txXfrm>
        <a:off x="1993168" y="1565516"/>
        <a:ext cx="1724503" cy="1053238"/>
      </dsp:txXfrm>
    </dsp:sp>
    <dsp:sp modelId="{01C1EA9D-62AE-4CC8-B1D2-841536A23B0A}">
      <dsp:nvSpPr>
        <dsp:cNvPr id="0" name=""/>
        <dsp:cNvSpPr/>
      </dsp:nvSpPr>
      <dsp:spPr>
        <a:xfrm>
          <a:off x="1639772" y="1217130"/>
          <a:ext cx="329004" cy="2139314"/>
        </a:xfrm>
        <a:custGeom>
          <a:avLst/>
          <a:gdLst/>
          <a:ahLst/>
          <a:cxnLst/>
          <a:rect l="0" t="0" r="0" b="0"/>
          <a:pathLst>
            <a:path>
              <a:moveTo>
                <a:pt x="0" y="0"/>
              </a:moveTo>
              <a:lnTo>
                <a:pt x="0" y="2139314"/>
              </a:lnTo>
              <a:lnTo>
                <a:pt x="329004" y="2139314"/>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54EF87-DBF7-4FE6-835E-5D69EACDE4BA}">
      <dsp:nvSpPr>
        <dsp:cNvPr id="0" name=""/>
        <dsp:cNvSpPr/>
      </dsp:nvSpPr>
      <dsp:spPr>
        <a:xfrm>
          <a:off x="1968777" y="2797058"/>
          <a:ext cx="1790039" cy="1118774"/>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64 Other Respiratory Diseases</a:t>
          </a:r>
        </a:p>
      </dsp:txBody>
      <dsp:txXfrm>
        <a:off x="2001545" y="2829826"/>
        <a:ext cx="1724503" cy="10532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CEE5C7-0D3D-4B69-B594-900C5FE8CA49}">
      <dsp:nvSpPr>
        <dsp:cNvPr id="0" name=""/>
        <dsp:cNvSpPr/>
      </dsp:nvSpPr>
      <dsp:spPr>
        <a:xfrm>
          <a:off x="6385907" y="0"/>
          <a:ext cx="2237549" cy="111877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1GB</a:t>
          </a:r>
        </a:p>
      </dsp:txBody>
      <dsp:txXfrm>
        <a:off x="6418675" y="32768"/>
        <a:ext cx="2172013" cy="1053238"/>
      </dsp:txXfrm>
    </dsp:sp>
    <dsp:sp modelId="{BBF60BD8-2A84-46E4-A145-70C6ADA15B66}">
      <dsp:nvSpPr>
        <dsp:cNvPr id="0" name=""/>
        <dsp:cNvSpPr/>
      </dsp:nvSpPr>
      <dsp:spPr>
        <a:xfrm>
          <a:off x="6609662" y="1118774"/>
          <a:ext cx="279237" cy="891433"/>
        </a:xfrm>
        <a:custGeom>
          <a:avLst/>
          <a:gdLst/>
          <a:ahLst/>
          <a:cxnLst/>
          <a:rect l="0" t="0" r="0" b="0"/>
          <a:pathLst>
            <a:path>
              <a:moveTo>
                <a:pt x="0" y="0"/>
              </a:moveTo>
              <a:lnTo>
                <a:pt x="0" y="891433"/>
              </a:lnTo>
              <a:lnTo>
                <a:pt x="279237" y="891433"/>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7A7897-8042-40A5-A78F-F0290FCD3A4C}">
      <dsp:nvSpPr>
        <dsp:cNvPr id="0" name=""/>
        <dsp:cNvSpPr/>
      </dsp:nvSpPr>
      <dsp:spPr>
        <a:xfrm>
          <a:off x="6888899" y="1450820"/>
          <a:ext cx="1790039" cy="1118774"/>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219 Covid-19 X-Rays Images</a:t>
          </a:r>
        </a:p>
      </dsp:txBody>
      <dsp:txXfrm>
        <a:off x="6921667" y="1483588"/>
        <a:ext cx="1724503" cy="1053238"/>
      </dsp:txXfrm>
    </dsp:sp>
    <dsp:sp modelId="{E4CB8308-DE66-4C12-9CCD-944A277650B0}">
      <dsp:nvSpPr>
        <dsp:cNvPr id="0" name=""/>
        <dsp:cNvSpPr/>
      </dsp:nvSpPr>
      <dsp:spPr>
        <a:xfrm>
          <a:off x="6609662" y="1118774"/>
          <a:ext cx="279237" cy="2204058"/>
        </a:xfrm>
        <a:custGeom>
          <a:avLst/>
          <a:gdLst/>
          <a:ahLst/>
          <a:cxnLst/>
          <a:rect l="0" t="0" r="0" b="0"/>
          <a:pathLst>
            <a:path>
              <a:moveTo>
                <a:pt x="0" y="0"/>
              </a:moveTo>
              <a:lnTo>
                <a:pt x="0" y="2204058"/>
              </a:lnTo>
              <a:lnTo>
                <a:pt x="279237" y="220405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FF74C0-D19A-4979-8E05-E7040775BC73}">
      <dsp:nvSpPr>
        <dsp:cNvPr id="0" name=""/>
        <dsp:cNvSpPr/>
      </dsp:nvSpPr>
      <dsp:spPr>
        <a:xfrm>
          <a:off x="6888899" y="2763445"/>
          <a:ext cx="1790039" cy="1118774"/>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1341 Normal X Rays Images</a:t>
          </a:r>
        </a:p>
      </dsp:txBody>
      <dsp:txXfrm>
        <a:off x="6921667" y="2796213"/>
        <a:ext cx="1724503" cy="10532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AE4D8E-917D-4613-8037-8B257ED8CF03}">
      <dsp:nvSpPr>
        <dsp:cNvPr id="0" name=""/>
        <dsp:cNvSpPr/>
      </dsp:nvSpPr>
      <dsp:spPr>
        <a:xfrm>
          <a:off x="1225236" y="607945"/>
          <a:ext cx="1302444" cy="13024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572BA3-940C-49E4-A60A-4F255CB453DD}">
      <dsp:nvSpPr>
        <dsp:cNvPr id="0" name=""/>
        <dsp:cNvSpPr/>
      </dsp:nvSpPr>
      <dsp:spPr>
        <a:xfrm>
          <a:off x="429298" y="2338887"/>
          <a:ext cx="2894321"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Issues with initial dataset selection &gt; Insufficient data &gt; Absence of Normal X-Ray Images</a:t>
          </a:r>
        </a:p>
      </dsp:txBody>
      <dsp:txXfrm>
        <a:off x="429298" y="2338887"/>
        <a:ext cx="2894321" cy="1125000"/>
      </dsp:txXfrm>
    </dsp:sp>
    <dsp:sp modelId="{4B692369-1515-42B3-8ED8-08B463764213}">
      <dsp:nvSpPr>
        <dsp:cNvPr id="0" name=""/>
        <dsp:cNvSpPr/>
      </dsp:nvSpPr>
      <dsp:spPr>
        <a:xfrm>
          <a:off x="4626064" y="607945"/>
          <a:ext cx="1302444" cy="13024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37D25F-1608-4AD9-9867-22EC125AA506}">
      <dsp:nvSpPr>
        <dsp:cNvPr id="0" name=""/>
        <dsp:cNvSpPr/>
      </dsp:nvSpPr>
      <dsp:spPr>
        <a:xfrm>
          <a:off x="3830126" y="2338887"/>
          <a:ext cx="2894321"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Runtime Issues &gt; The RAM size on your systems made it extremely difficult/time consuming to read images &gt; So we decided to convert them to grayscale</a:t>
          </a:r>
        </a:p>
      </dsp:txBody>
      <dsp:txXfrm>
        <a:off x="3830126" y="2338887"/>
        <a:ext cx="2894321" cy="1125000"/>
      </dsp:txXfrm>
    </dsp:sp>
    <dsp:sp modelId="{D5C1F255-AB10-4DBA-A9A1-20C56BD8FE69}">
      <dsp:nvSpPr>
        <dsp:cNvPr id="0" name=""/>
        <dsp:cNvSpPr/>
      </dsp:nvSpPr>
      <dsp:spPr>
        <a:xfrm>
          <a:off x="8026892" y="607945"/>
          <a:ext cx="1302444" cy="13024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1A524C-CB44-413D-89A3-08FD6D277C21}">
      <dsp:nvSpPr>
        <dsp:cNvPr id="0" name=""/>
        <dsp:cNvSpPr/>
      </dsp:nvSpPr>
      <dsp:spPr>
        <a:xfrm>
          <a:off x="7230954" y="2338887"/>
          <a:ext cx="2894321"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Training time with the 1GB dataset was very high</a:t>
          </a:r>
        </a:p>
        <a:p>
          <a:pPr marL="0" lvl="0" indent="0" algn="ctr" defTabSz="800100">
            <a:lnSpc>
              <a:spcPct val="100000"/>
            </a:lnSpc>
            <a:spcBef>
              <a:spcPct val="0"/>
            </a:spcBef>
            <a:spcAft>
              <a:spcPct val="35000"/>
            </a:spcAft>
            <a:buNone/>
          </a:pPr>
          <a:endParaRPr lang="en-US" sz="1800" kern="1200" dirty="0"/>
        </a:p>
      </dsp:txBody>
      <dsp:txXfrm>
        <a:off x="7230954" y="2338887"/>
        <a:ext cx="2894321" cy="112500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3C082-5293-4CAE-B52A-3012BE7E6F1D}" type="datetimeFigureOut">
              <a:rPr lang="en-US" smtClean="0"/>
              <a:t>12/16/2020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C7EC72-E134-4B30-ACFB-E89F956AC88B}" type="slidenum">
              <a:rPr lang="en-US" smtClean="0"/>
              <a:t>‹#›</a:t>
            </a:fld>
            <a:endParaRPr lang="en-US"/>
          </a:p>
        </p:txBody>
      </p:sp>
    </p:spTree>
    <p:extLst>
      <p:ext uri="{BB962C8B-B14F-4D97-AF65-F5344CB8AC3E}">
        <p14:creationId xmlns:p14="http://schemas.microsoft.com/office/powerpoint/2010/main" val="1304818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businesswire.com/news/home/20201116005082/en/DarwinAI-and-Red-Hat-Team-Up-to-Bring-COVID-Net-Radiography-Screening-AI-to-Hospitals-Using-Underlying-Technology-from-Boston-Children%E2%80%99s-Hospita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Around the world, artificial intelligence (AI) technologies are being rapidly deployed as part of efforts to tackle the coronavirus pandemic. </a:t>
            </a:r>
            <a:endParaRPr lang="en-US" sz="1100" dirty="0"/>
          </a:p>
          <a:p>
            <a:pPr fontAlgn="base"/>
            <a:r>
              <a:rPr lang="en-US" b="1" dirty="0"/>
              <a:t>When Covid-19 was at its height in China, in May, doctors in the city of Wuhan were able to use artificial intelligence (AI) algorithms to scan the lungs of thousands of patients.</a:t>
            </a:r>
            <a:endParaRPr lang="en-US" dirty="0"/>
          </a:p>
          <a:p>
            <a:pPr fontAlgn="base"/>
            <a:r>
              <a:rPr lang="en-US" sz="1200" b="0" i="0" kern="1200" dirty="0">
                <a:solidFill>
                  <a:schemeClr val="tx1"/>
                </a:solidFill>
                <a:effectLst/>
                <a:latin typeface="+mn-lt"/>
                <a:ea typeface="+mn-ea"/>
                <a:cs typeface="+mn-cs"/>
              </a:rPr>
              <a:t> few British hospitals are now rolling out AI tools to help medical staff interpret chest X-rays more quickly. </a:t>
            </a:r>
            <a:endParaRPr lang="en-US" sz="1100" dirty="0"/>
          </a:p>
          <a:p>
            <a:r>
              <a:rPr lang="en-US" sz="1100" dirty="0"/>
              <a:t>In October 2020, University of Minnesota trained a model using </a:t>
            </a:r>
            <a:r>
              <a:rPr lang="en-US" dirty="0"/>
              <a:t>100,000 X-rays of patients who did not have COVID-19 and 18,000 X-rays of patients who did. Their tool could detect COVID-19 in seconds and display the risk score right away</a:t>
            </a:r>
          </a:p>
          <a:p>
            <a:r>
              <a:rPr lang="en-US" dirty="0"/>
              <a:t>In November 2020, a locally developed AI model trained with 35,000 CXRs gained approval from </a:t>
            </a:r>
            <a:r>
              <a:rPr lang="en-US" dirty="0" err="1"/>
              <a:t>Drap</a:t>
            </a:r>
            <a:r>
              <a:rPr lang="en-US" dirty="0"/>
              <a:t> – the Drug Regulatory Authority of Pakistan</a:t>
            </a:r>
          </a:p>
          <a:p>
            <a:r>
              <a:rPr lang="en-US" dirty="0"/>
              <a:t>Again in late November this year, another major breakthrough by the Northwestern University – </a:t>
            </a:r>
            <a:r>
              <a:rPr lang="en-US" dirty="0" err="1"/>
              <a:t>DeepCOVID</a:t>
            </a:r>
            <a:r>
              <a:rPr lang="en-US" dirty="0"/>
              <a:t>-XR could perform better than a team of specialized thoracic radiologists by spotting COVID-19 in X-rays about 10 times faster and 1%-6% more accurately. Accuracy from the radiologists ranged from 76% to 81%, while the algorithm had 82% accuracy.</a:t>
            </a:r>
          </a:p>
          <a:p>
            <a:r>
              <a:rPr lang="en-US" dirty="0"/>
              <a:t>Red Hat and artificial intelligence (AI) company </a:t>
            </a:r>
            <a:r>
              <a:rPr lang="en-US" dirty="0" err="1"/>
              <a:t>DarwinAI</a:t>
            </a:r>
            <a:r>
              <a:rPr lang="en-US" dirty="0"/>
              <a:t> also recently </a:t>
            </a:r>
            <a:r>
              <a:rPr lang="en-US" b="1" dirty="0">
                <a:hlinkClick r:id="rId3"/>
              </a:rPr>
              <a:t>collaborated</a:t>
            </a:r>
            <a:r>
              <a:rPr lang="en-US" dirty="0"/>
              <a:t> to bring a COVID-19 tool to hospitals and healthcare facilities. </a:t>
            </a:r>
          </a:p>
          <a:p>
            <a:endParaRPr lang="en-US" dirty="0"/>
          </a:p>
        </p:txBody>
      </p:sp>
      <p:sp>
        <p:nvSpPr>
          <p:cNvPr id="4" name="Slide Number Placeholder 3"/>
          <p:cNvSpPr>
            <a:spLocks noGrp="1"/>
          </p:cNvSpPr>
          <p:nvPr>
            <p:ph type="sldNum" sz="quarter" idx="5"/>
          </p:nvPr>
        </p:nvSpPr>
        <p:spPr/>
        <p:txBody>
          <a:bodyPr/>
          <a:lstStyle/>
          <a:p>
            <a:fld id="{54C7EC72-E134-4B30-ACFB-E89F956AC88B}" type="slidenum">
              <a:rPr lang="en-US" smtClean="0"/>
              <a:t>3</a:t>
            </a:fld>
            <a:endParaRPr lang="en-US"/>
          </a:p>
        </p:txBody>
      </p:sp>
    </p:spTree>
    <p:extLst>
      <p:ext uri="{BB962C8B-B14F-4D97-AF65-F5344CB8AC3E}">
        <p14:creationId xmlns:p14="http://schemas.microsoft.com/office/powerpoint/2010/main" val="2763976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architecture of a </a:t>
            </a:r>
            <a:r>
              <a:rPr lang="en-US" sz="1200" b="0" i="0" kern="1200" dirty="0" err="1">
                <a:solidFill>
                  <a:schemeClr val="tx1"/>
                </a:solidFill>
                <a:effectLst/>
                <a:latin typeface="+mn-lt"/>
                <a:ea typeface="+mn-ea"/>
                <a:cs typeface="+mn-cs"/>
              </a:rPr>
              <a:t>ConvNet</a:t>
            </a:r>
            <a:r>
              <a:rPr lang="en-US" sz="1200" b="0" i="0" kern="1200" dirty="0">
                <a:solidFill>
                  <a:schemeClr val="tx1"/>
                </a:solidFill>
                <a:effectLst/>
                <a:latin typeface="+mn-lt"/>
                <a:ea typeface="+mn-ea"/>
                <a:cs typeface="+mn-cs"/>
              </a:rPr>
              <a:t> is analogous to that of the connectivity pattern of Neurons in the Human Brain and was inspired by the organization of the Visual Cortex. Individual neurons respond to stimuli only in a restricted region of the visual field known as the Receptive Field. A collection of such fields overlap to cover the entire visual area.</a:t>
            </a:r>
            <a:endParaRPr lang="en-US" dirty="0"/>
          </a:p>
        </p:txBody>
      </p:sp>
      <p:sp>
        <p:nvSpPr>
          <p:cNvPr id="4" name="Slide Number Placeholder 3"/>
          <p:cNvSpPr>
            <a:spLocks noGrp="1"/>
          </p:cNvSpPr>
          <p:nvPr>
            <p:ph type="sldNum" sz="quarter" idx="5"/>
          </p:nvPr>
        </p:nvSpPr>
        <p:spPr/>
        <p:txBody>
          <a:bodyPr/>
          <a:lstStyle/>
          <a:p>
            <a:fld id="{54C7EC72-E134-4B30-ACFB-E89F956AC88B}" type="slidenum">
              <a:rPr lang="en-US" smtClean="0"/>
              <a:t>14</a:t>
            </a:fld>
            <a:endParaRPr lang="en-US"/>
          </a:p>
        </p:txBody>
      </p:sp>
    </p:spTree>
    <p:extLst>
      <p:ext uri="{BB962C8B-B14F-4D97-AF65-F5344CB8AC3E}">
        <p14:creationId xmlns:p14="http://schemas.microsoft.com/office/powerpoint/2010/main" val="346909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C7EC72-E134-4B30-ACFB-E89F956AC88B}" type="slidenum">
              <a:rPr lang="en-US" smtClean="0"/>
              <a:t>19</a:t>
            </a:fld>
            <a:endParaRPr lang="en-US"/>
          </a:p>
        </p:txBody>
      </p:sp>
    </p:spTree>
    <p:extLst>
      <p:ext uri="{BB962C8B-B14F-4D97-AF65-F5344CB8AC3E}">
        <p14:creationId xmlns:p14="http://schemas.microsoft.com/office/powerpoint/2010/main" val="1751231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C7EC72-E134-4B30-ACFB-E89F956AC88B}" type="slidenum">
              <a:rPr lang="en-US" smtClean="0"/>
              <a:t>20</a:t>
            </a:fld>
            <a:endParaRPr lang="en-US"/>
          </a:p>
        </p:txBody>
      </p:sp>
    </p:spTree>
    <p:extLst>
      <p:ext uri="{BB962C8B-B14F-4D97-AF65-F5344CB8AC3E}">
        <p14:creationId xmlns:p14="http://schemas.microsoft.com/office/powerpoint/2010/main" val="2588642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6AC40-D5B5-432F-9600-4ECB36F90B1F}"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7A1A3-9BDC-44A7-94C5-32F236FFA958}" type="slidenum">
              <a:rPr lang="en-US" smtClean="0"/>
              <a:t>‹#›</a:t>
            </a:fld>
            <a:endParaRPr lang="en-US"/>
          </a:p>
        </p:txBody>
      </p:sp>
    </p:spTree>
    <p:extLst>
      <p:ext uri="{BB962C8B-B14F-4D97-AF65-F5344CB8AC3E}">
        <p14:creationId xmlns:p14="http://schemas.microsoft.com/office/powerpoint/2010/main" val="2196458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96AC40-D5B5-432F-9600-4ECB36F90B1F}"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7A1A3-9BDC-44A7-94C5-32F236FFA958}" type="slidenum">
              <a:rPr lang="en-US" smtClean="0"/>
              <a:t>‹#›</a:t>
            </a:fld>
            <a:endParaRPr lang="en-US"/>
          </a:p>
        </p:txBody>
      </p:sp>
    </p:spTree>
    <p:extLst>
      <p:ext uri="{BB962C8B-B14F-4D97-AF65-F5344CB8AC3E}">
        <p14:creationId xmlns:p14="http://schemas.microsoft.com/office/powerpoint/2010/main" val="965469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4996AC40-D5B5-432F-9600-4ECB36F90B1F}"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7A1A3-9BDC-44A7-94C5-32F236FFA958}" type="slidenum">
              <a:rPr lang="en-US" smtClean="0"/>
              <a:t>‹#›</a:t>
            </a:fld>
            <a:endParaRPr lang="en-US"/>
          </a:p>
        </p:txBody>
      </p:sp>
    </p:spTree>
    <p:extLst>
      <p:ext uri="{BB962C8B-B14F-4D97-AF65-F5344CB8AC3E}">
        <p14:creationId xmlns:p14="http://schemas.microsoft.com/office/powerpoint/2010/main" val="570738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996AC40-D5B5-432F-9600-4ECB36F90B1F}" type="datetimeFigureOut">
              <a:rPr lang="en-US" smtClean="0"/>
              <a:t>12/16/2020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17A1A3-9BDC-44A7-94C5-32F236FFA958}" type="slidenum">
              <a:rPr lang="en-US" smtClean="0"/>
              <a:t>‹#›</a:t>
            </a:fld>
            <a:endParaRPr lang="en-US"/>
          </a:p>
        </p:txBody>
      </p:sp>
    </p:spTree>
    <p:extLst>
      <p:ext uri="{BB962C8B-B14F-4D97-AF65-F5344CB8AC3E}">
        <p14:creationId xmlns:p14="http://schemas.microsoft.com/office/powerpoint/2010/main" val="1625896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96AC40-D5B5-432F-9600-4ECB36F90B1F}"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7A1A3-9BDC-44A7-94C5-32F236FFA958}" type="slidenum">
              <a:rPr lang="en-US" smtClean="0"/>
              <a:t>‹#›</a:t>
            </a:fld>
            <a:endParaRPr lang="en-US"/>
          </a:p>
        </p:txBody>
      </p:sp>
    </p:spTree>
    <p:extLst>
      <p:ext uri="{BB962C8B-B14F-4D97-AF65-F5344CB8AC3E}">
        <p14:creationId xmlns:p14="http://schemas.microsoft.com/office/powerpoint/2010/main" val="1053679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96AC40-D5B5-432F-9600-4ECB36F90B1F}"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7A1A3-9BDC-44A7-94C5-32F236FFA958}" type="slidenum">
              <a:rPr lang="en-US" smtClean="0"/>
              <a:t>‹#›</a:t>
            </a:fld>
            <a:endParaRPr lang="en-US"/>
          </a:p>
        </p:txBody>
      </p:sp>
    </p:spTree>
    <p:extLst>
      <p:ext uri="{BB962C8B-B14F-4D97-AF65-F5344CB8AC3E}">
        <p14:creationId xmlns:p14="http://schemas.microsoft.com/office/powerpoint/2010/main" val="112885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96AC40-D5B5-432F-9600-4ECB36F90B1F}"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7A1A3-9BDC-44A7-94C5-32F236FFA958}" type="slidenum">
              <a:rPr lang="en-US" smtClean="0"/>
              <a:t>‹#›</a:t>
            </a:fld>
            <a:endParaRPr lang="en-US"/>
          </a:p>
        </p:txBody>
      </p:sp>
    </p:spTree>
    <p:extLst>
      <p:ext uri="{BB962C8B-B14F-4D97-AF65-F5344CB8AC3E}">
        <p14:creationId xmlns:p14="http://schemas.microsoft.com/office/powerpoint/2010/main" val="2275919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96AC40-D5B5-432F-9600-4ECB36F90B1F}"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7A1A3-9BDC-44A7-94C5-32F236FFA958}" type="slidenum">
              <a:rPr lang="en-US" smtClean="0"/>
              <a:t>‹#›</a:t>
            </a:fld>
            <a:endParaRPr lang="en-US"/>
          </a:p>
        </p:txBody>
      </p:sp>
    </p:spTree>
    <p:extLst>
      <p:ext uri="{BB962C8B-B14F-4D97-AF65-F5344CB8AC3E}">
        <p14:creationId xmlns:p14="http://schemas.microsoft.com/office/powerpoint/2010/main" val="4143774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96AC40-D5B5-432F-9600-4ECB36F90B1F}"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7A1A3-9BDC-44A7-94C5-32F236FFA958}" type="slidenum">
              <a:rPr lang="en-US" smtClean="0"/>
              <a:t>‹#›</a:t>
            </a:fld>
            <a:endParaRPr lang="en-US"/>
          </a:p>
        </p:txBody>
      </p:sp>
    </p:spTree>
    <p:extLst>
      <p:ext uri="{BB962C8B-B14F-4D97-AF65-F5344CB8AC3E}">
        <p14:creationId xmlns:p14="http://schemas.microsoft.com/office/powerpoint/2010/main" val="1501845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96AC40-D5B5-432F-9600-4ECB36F90B1F}" type="datetimeFigureOut">
              <a:rPr lang="en-US" smtClean="0"/>
              <a:t>12/16/2020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17A1A3-9BDC-44A7-94C5-32F236FFA958}" type="slidenum">
              <a:rPr lang="en-US" smtClean="0"/>
              <a:t>‹#›</a:t>
            </a:fld>
            <a:endParaRPr lang="en-US"/>
          </a:p>
        </p:txBody>
      </p:sp>
    </p:spTree>
    <p:extLst>
      <p:ext uri="{BB962C8B-B14F-4D97-AF65-F5344CB8AC3E}">
        <p14:creationId xmlns:p14="http://schemas.microsoft.com/office/powerpoint/2010/main" val="744948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96AC40-D5B5-432F-9600-4ECB36F90B1F}" type="datetimeFigureOut">
              <a:rPr lang="en-US" smtClean="0"/>
              <a:t>12/16/2020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17A1A3-9BDC-44A7-94C5-32F236FFA958}" type="slidenum">
              <a:rPr lang="en-US" smtClean="0"/>
              <a:t>‹#›</a:t>
            </a:fld>
            <a:endParaRPr lang="en-US"/>
          </a:p>
        </p:txBody>
      </p:sp>
    </p:spTree>
    <p:extLst>
      <p:ext uri="{BB962C8B-B14F-4D97-AF65-F5344CB8AC3E}">
        <p14:creationId xmlns:p14="http://schemas.microsoft.com/office/powerpoint/2010/main" val="2489957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6AC40-D5B5-432F-9600-4ECB36F90B1F}" type="datetimeFigureOut">
              <a:rPr lang="en-US" smtClean="0"/>
              <a:t>12/16/2020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17A1A3-9BDC-44A7-94C5-32F236FFA958}" type="slidenum">
              <a:rPr lang="en-US" smtClean="0"/>
              <a:t>‹#›</a:t>
            </a:fld>
            <a:endParaRPr lang="en-US"/>
          </a:p>
        </p:txBody>
      </p:sp>
    </p:spTree>
    <p:extLst>
      <p:ext uri="{BB962C8B-B14F-4D97-AF65-F5344CB8AC3E}">
        <p14:creationId xmlns:p14="http://schemas.microsoft.com/office/powerpoint/2010/main" val="3899399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96AC40-D5B5-432F-9600-4ECB36F90B1F}"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7A1A3-9BDC-44A7-94C5-32F236FFA958}" type="slidenum">
              <a:rPr lang="en-US" smtClean="0"/>
              <a:t>‹#›</a:t>
            </a:fld>
            <a:endParaRPr lang="en-US"/>
          </a:p>
        </p:txBody>
      </p:sp>
    </p:spTree>
    <p:extLst>
      <p:ext uri="{BB962C8B-B14F-4D97-AF65-F5344CB8AC3E}">
        <p14:creationId xmlns:p14="http://schemas.microsoft.com/office/powerpoint/2010/main" val="577532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4996AC40-D5B5-432F-9600-4ECB36F90B1F}" type="datetimeFigureOut">
              <a:rPr lang="en-US" smtClean="0"/>
              <a:t>12/16/2020</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F417A1A3-9BDC-44A7-94C5-32F236FFA958}" type="slidenum">
              <a:rPr lang="en-US" smtClean="0"/>
              <a:t>‹#›</a:t>
            </a:fld>
            <a:endParaRPr lang="en-US"/>
          </a:p>
        </p:txBody>
      </p:sp>
    </p:spTree>
    <p:extLst>
      <p:ext uri="{BB962C8B-B14F-4D97-AF65-F5344CB8AC3E}">
        <p14:creationId xmlns:p14="http://schemas.microsoft.com/office/powerpoint/2010/main" val="4093539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996AC40-D5B5-432F-9600-4ECB36F90B1F}" type="datetimeFigureOut">
              <a:rPr lang="en-US" smtClean="0"/>
              <a:t>12/16/2020</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F417A1A3-9BDC-44A7-94C5-32F236FFA958}" type="slidenum">
              <a:rPr lang="en-US" smtClean="0"/>
              <a:t>‹#›</a:t>
            </a:fld>
            <a:endParaRPr lang="en-US"/>
          </a:p>
        </p:txBody>
      </p:sp>
    </p:spTree>
    <p:extLst>
      <p:ext uri="{BB962C8B-B14F-4D97-AF65-F5344CB8AC3E}">
        <p14:creationId xmlns:p14="http://schemas.microsoft.com/office/powerpoint/2010/main" val="3239316754"/>
      </p:ext>
    </p:extLst>
  </p:cSld>
  <p:clrMap bg1="dk1" tx1="lt1" bg2="dk2" tx2="lt2" accent1="accent1" accent2="accent2" accent3="accent3" accent4="accent4" accent5="accent5" accent6="accent6" hlink="hlink" folHlink="folHlink"/>
  <p:sldLayoutIdLst>
    <p:sldLayoutId id="2147484063" r:id="rId1"/>
    <p:sldLayoutId id="2147484064" r:id="rId2"/>
    <p:sldLayoutId id="2147484065" r:id="rId3"/>
    <p:sldLayoutId id="2147484066" r:id="rId4"/>
    <p:sldLayoutId id="2147484067" r:id="rId5"/>
    <p:sldLayoutId id="2147484068" r:id="rId6"/>
    <p:sldLayoutId id="2147484069" r:id="rId7"/>
    <p:sldLayoutId id="2147484070" r:id="rId8"/>
    <p:sldLayoutId id="2147484071" r:id="rId9"/>
    <p:sldLayoutId id="2147484072" r:id="rId10"/>
    <p:sldLayoutId id="2147484073" r:id="rId11"/>
    <p:sldLayoutId id="2147484074" r:id="rId12"/>
    <p:sldLayoutId id="2147484075" r:id="rId13"/>
    <p:sldLayoutId id="214748407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1A4BF-70A4-49A5-A88F-9EFB64CEE227}"/>
              </a:ext>
            </a:extLst>
          </p:cNvPr>
          <p:cNvSpPr>
            <a:spLocks noGrp="1"/>
          </p:cNvSpPr>
          <p:nvPr>
            <p:ph type="ctrTitle"/>
          </p:nvPr>
        </p:nvSpPr>
        <p:spPr>
          <a:xfrm>
            <a:off x="2362874" y="1726808"/>
            <a:ext cx="8017566" cy="1702192"/>
          </a:xfrm>
        </p:spPr>
        <p:txBody>
          <a:bodyPr vert="horz" lIns="91440" tIns="45720" rIns="91440" bIns="45720" rtlCol="0" anchor="t">
            <a:normAutofit fontScale="90000"/>
          </a:bodyPr>
          <a:lstStyle/>
          <a:p>
            <a:pPr algn="ctr"/>
            <a:r>
              <a:rPr lang="en-US" dirty="0">
                <a:solidFill>
                  <a:schemeClr val="tx1"/>
                </a:solidFill>
                <a:effectLst>
                  <a:outerShdw blurRad="38100" dist="38100" dir="2700000" algn="tl">
                    <a:srgbClr val="000000">
                      <a:alpha val="43137"/>
                    </a:srgbClr>
                  </a:outerShdw>
                </a:effectLst>
              </a:rPr>
              <a:t>COVID-19 Diagnosis with </a:t>
            </a:r>
            <a:br>
              <a:rPr lang="en-US" dirty="0">
                <a:solidFill>
                  <a:schemeClr val="tx1"/>
                </a:solidFill>
                <a:effectLst>
                  <a:outerShdw blurRad="38100" dist="38100" dir="2700000" algn="tl">
                    <a:srgbClr val="000000">
                      <a:alpha val="43137"/>
                    </a:srgbClr>
                  </a:outerShdw>
                </a:effectLst>
              </a:rPr>
            </a:br>
            <a:r>
              <a:rPr lang="en-US" dirty="0">
                <a:solidFill>
                  <a:schemeClr val="tx1"/>
                </a:solidFill>
                <a:effectLst>
                  <a:outerShdw blurRad="38100" dist="38100" dir="2700000" algn="tl">
                    <a:srgbClr val="000000">
                      <a:alpha val="43137"/>
                    </a:srgbClr>
                  </a:outerShdw>
                </a:effectLst>
              </a:rPr>
              <a:t>Neural-Networks</a:t>
            </a:r>
            <a:endParaRPr lang="en-US" dirty="0">
              <a:solidFill>
                <a:schemeClr val="tx1"/>
              </a:solidFill>
            </a:endParaRPr>
          </a:p>
        </p:txBody>
      </p:sp>
      <p:sp>
        <p:nvSpPr>
          <p:cNvPr id="3" name="Subtitle 2">
            <a:extLst>
              <a:ext uri="{FF2B5EF4-FFF2-40B4-BE49-F238E27FC236}">
                <a16:creationId xmlns:a16="http://schemas.microsoft.com/office/drawing/2014/main" id="{77F7767D-E410-4D06-8340-11101D848A5A}"/>
              </a:ext>
            </a:extLst>
          </p:cNvPr>
          <p:cNvSpPr>
            <a:spLocks noGrp="1"/>
          </p:cNvSpPr>
          <p:nvPr>
            <p:ph type="subTitle" idx="1"/>
          </p:nvPr>
        </p:nvSpPr>
        <p:spPr>
          <a:xfrm>
            <a:off x="2362874" y="4965894"/>
            <a:ext cx="8207265" cy="1702191"/>
          </a:xfrm>
        </p:spPr>
        <p:txBody>
          <a:bodyPr vert="horz" lIns="91440" tIns="45720" rIns="91440" bIns="45720" rtlCol="0" anchor="t">
            <a:normAutofit/>
          </a:bodyPr>
          <a:lstStyle/>
          <a:p>
            <a:pPr algn="ctr"/>
            <a:r>
              <a:rPr lang="en-US" dirty="0"/>
              <a:t>Kratica Rastogi</a:t>
            </a:r>
          </a:p>
          <a:p>
            <a:pPr algn="ctr"/>
            <a:r>
              <a:rPr lang="en-US" dirty="0"/>
              <a:t>Ankita Chakraborty</a:t>
            </a:r>
          </a:p>
          <a:p>
            <a:pPr algn="ctr"/>
            <a:r>
              <a:rPr lang="en-US" dirty="0"/>
              <a:t>CSS 581 Machine Learning</a:t>
            </a:r>
          </a:p>
          <a:p>
            <a:pPr algn="ctr"/>
            <a:r>
              <a:rPr lang="en-US" dirty="0"/>
              <a:t>Autumn 2020</a:t>
            </a:r>
          </a:p>
        </p:txBody>
      </p:sp>
    </p:spTree>
    <p:extLst>
      <p:ext uri="{BB962C8B-B14F-4D97-AF65-F5344CB8AC3E}">
        <p14:creationId xmlns:p14="http://schemas.microsoft.com/office/powerpoint/2010/main" val="2929856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8A400-82D7-4012-A215-818F55025FB8}"/>
              </a:ext>
            </a:extLst>
          </p:cNvPr>
          <p:cNvSpPr>
            <a:spLocks noGrp="1"/>
          </p:cNvSpPr>
          <p:nvPr>
            <p:ph type="title"/>
          </p:nvPr>
        </p:nvSpPr>
        <p:spPr/>
        <p:txBody>
          <a:bodyPr/>
          <a:lstStyle/>
          <a:p>
            <a:r>
              <a:rPr lang="en-US" dirty="0"/>
              <a:t>Methods Used</a:t>
            </a:r>
          </a:p>
        </p:txBody>
      </p:sp>
      <p:sp>
        <p:nvSpPr>
          <p:cNvPr id="3" name="Content Placeholder 2">
            <a:extLst>
              <a:ext uri="{FF2B5EF4-FFF2-40B4-BE49-F238E27FC236}">
                <a16:creationId xmlns:a16="http://schemas.microsoft.com/office/drawing/2014/main" id="{B0EAB7B9-14DD-4BB2-BE56-B29D400987CF}"/>
              </a:ext>
            </a:extLst>
          </p:cNvPr>
          <p:cNvSpPr>
            <a:spLocks noGrp="1"/>
          </p:cNvSpPr>
          <p:nvPr>
            <p:ph idx="1"/>
          </p:nvPr>
        </p:nvSpPr>
        <p:spPr>
          <a:xfrm>
            <a:off x="818712" y="2222287"/>
            <a:ext cx="10299862" cy="4417052"/>
          </a:xfrm>
        </p:spPr>
        <p:txBody>
          <a:bodyPr/>
          <a:lstStyle/>
          <a:p>
            <a:r>
              <a:rPr lang="en-US" dirty="0"/>
              <a:t>KNN – On 1 Gb dataset</a:t>
            </a:r>
          </a:p>
          <a:p>
            <a:r>
              <a:rPr lang="en-US" dirty="0"/>
              <a:t>SVM – On 1 Gb dataset</a:t>
            </a:r>
          </a:p>
          <a:p>
            <a:r>
              <a:rPr lang="en-US" dirty="0"/>
              <a:t>Random Forest – On 1 Gb dataset</a:t>
            </a:r>
          </a:p>
          <a:p>
            <a:r>
              <a:rPr lang="en-US" dirty="0"/>
              <a:t>CNN without PCA – On Both Datasets</a:t>
            </a:r>
          </a:p>
          <a:p>
            <a:r>
              <a:rPr lang="en-US" dirty="0"/>
              <a:t>CNN with PCA – On Both Datasets</a:t>
            </a:r>
          </a:p>
          <a:p>
            <a:pPr marL="0" indent="0">
              <a:buNone/>
            </a:pPr>
            <a:endParaRPr lang="en-US" dirty="0"/>
          </a:p>
          <a:p>
            <a:endParaRPr lang="en-US" dirty="0"/>
          </a:p>
        </p:txBody>
      </p:sp>
    </p:spTree>
    <p:extLst>
      <p:ext uri="{BB962C8B-B14F-4D97-AF65-F5344CB8AC3E}">
        <p14:creationId xmlns:p14="http://schemas.microsoft.com/office/powerpoint/2010/main" val="559598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0D757-5400-45F5-89EC-C0E8112E9E04}"/>
              </a:ext>
            </a:extLst>
          </p:cNvPr>
          <p:cNvSpPr>
            <a:spLocks noGrp="1"/>
          </p:cNvSpPr>
          <p:nvPr>
            <p:ph type="title"/>
          </p:nvPr>
        </p:nvSpPr>
        <p:spPr/>
        <p:txBody>
          <a:bodyPr/>
          <a:lstStyle/>
          <a:p>
            <a:r>
              <a:rPr lang="en-US" dirty="0"/>
              <a:t>Method 1: KNN</a:t>
            </a:r>
          </a:p>
        </p:txBody>
      </p:sp>
      <p:pic>
        <p:nvPicPr>
          <p:cNvPr id="9" name="Picture 8">
            <a:extLst>
              <a:ext uri="{FF2B5EF4-FFF2-40B4-BE49-F238E27FC236}">
                <a16:creationId xmlns:a16="http://schemas.microsoft.com/office/drawing/2014/main" id="{1683D48E-DAE4-48B7-80D1-0EB18EE6409F}"/>
              </a:ext>
            </a:extLst>
          </p:cNvPr>
          <p:cNvPicPr/>
          <p:nvPr/>
        </p:nvPicPr>
        <p:blipFill>
          <a:blip r:embed="rId2"/>
          <a:stretch>
            <a:fillRect/>
          </a:stretch>
        </p:blipFill>
        <p:spPr>
          <a:xfrm>
            <a:off x="4004441" y="2391266"/>
            <a:ext cx="3745096" cy="3489269"/>
          </a:xfrm>
          <a:prstGeom prst="rect">
            <a:avLst/>
          </a:prstGeom>
          <a:ln>
            <a:noFill/>
          </a:ln>
          <a:effectLst>
            <a:softEdge rad="112500"/>
          </a:effectLst>
        </p:spPr>
      </p:pic>
      <p:pic>
        <p:nvPicPr>
          <p:cNvPr id="10" name="Content Placeholder 9">
            <a:extLst>
              <a:ext uri="{FF2B5EF4-FFF2-40B4-BE49-F238E27FC236}">
                <a16:creationId xmlns:a16="http://schemas.microsoft.com/office/drawing/2014/main" id="{AAD4A1D0-5DFC-402F-94CD-C59201ECE3A0}"/>
              </a:ext>
            </a:extLst>
          </p:cNvPr>
          <p:cNvPicPr>
            <a:picLocks noGrp="1"/>
          </p:cNvPicPr>
          <p:nvPr>
            <p:ph idx="1"/>
          </p:nvPr>
        </p:nvPicPr>
        <p:blipFill>
          <a:blip r:embed="rId3"/>
          <a:stretch>
            <a:fillRect/>
          </a:stretch>
        </p:blipFill>
        <p:spPr>
          <a:xfrm>
            <a:off x="8108894" y="2391268"/>
            <a:ext cx="3745096" cy="3489270"/>
          </a:xfrm>
          <a:prstGeom prst="rect">
            <a:avLst/>
          </a:prstGeom>
          <a:ln>
            <a:noFill/>
          </a:ln>
          <a:effectLst>
            <a:softEdge rad="112500"/>
          </a:effectLst>
        </p:spPr>
      </p:pic>
      <p:pic>
        <p:nvPicPr>
          <p:cNvPr id="4" name="Picture 3">
            <a:extLst>
              <a:ext uri="{FF2B5EF4-FFF2-40B4-BE49-F238E27FC236}">
                <a16:creationId xmlns:a16="http://schemas.microsoft.com/office/drawing/2014/main" id="{5F4255C4-4A94-4DB5-AE85-CC7055787A6D}"/>
              </a:ext>
            </a:extLst>
          </p:cNvPr>
          <p:cNvPicPr>
            <a:picLocks noChangeAspect="1"/>
          </p:cNvPicPr>
          <p:nvPr/>
        </p:nvPicPr>
        <p:blipFill>
          <a:blip r:embed="rId4"/>
          <a:stretch>
            <a:fillRect/>
          </a:stretch>
        </p:blipFill>
        <p:spPr>
          <a:xfrm>
            <a:off x="528637" y="2946400"/>
            <a:ext cx="3209925" cy="198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31846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0D757-5400-45F5-89EC-C0E8112E9E04}"/>
              </a:ext>
            </a:extLst>
          </p:cNvPr>
          <p:cNvSpPr>
            <a:spLocks noGrp="1"/>
          </p:cNvSpPr>
          <p:nvPr>
            <p:ph type="title"/>
          </p:nvPr>
        </p:nvSpPr>
        <p:spPr/>
        <p:txBody>
          <a:bodyPr/>
          <a:lstStyle/>
          <a:p>
            <a:r>
              <a:rPr lang="en-US" dirty="0"/>
              <a:t>Method 2: SVM</a:t>
            </a:r>
          </a:p>
        </p:txBody>
      </p:sp>
      <p:pic>
        <p:nvPicPr>
          <p:cNvPr id="9" name="Picture 8">
            <a:extLst>
              <a:ext uri="{FF2B5EF4-FFF2-40B4-BE49-F238E27FC236}">
                <a16:creationId xmlns:a16="http://schemas.microsoft.com/office/drawing/2014/main" id="{B29727E9-9070-4941-8A64-F24CF765BE0E}"/>
              </a:ext>
            </a:extLst>
          </p:cNvPr>
          <p:cNvPicPr/>
          <p:nvPr/>
        </p:nvPicPr>
        <p:blipFill>
          <a:blip r:embed="rId2"/>
          <a:stretch>
            <a:fillRect/>
          </a:stretch>
        </p:blipFill>
        <p:spPr>
          <a:xfrm>
            <a:off x="4273992" y="2452932"/>
            <a:ext cx="3687593" cy="3427606"/>
          </a:xfrm>
          <a:prstGeom prst="rect">
            <a:avLst/>
          </a:prstGeom>
          <a:ln>
            <a:noFill/>
          </a:ln>
          <a:effectLst>
            <a:softEdge rad="112500"/>
          </a:effectLst>
        </p:spPr>
      </p:pic>
      <p:pic>
        <p:nvPicPr>
          <p:cNvPr id="10" name="Content Placeholder 9">
            <a:extLst>
              <a:ext uri="{FF2B5EF4-FFF2-40B4-BE49-F238E27FC236}">
                <a16:creationId xmlns:a16="http://schemas.microsoft.com/office/drawing/2014/main" id="{2D216E4C-F1EB-4DD7-92A2-528B0B2AFE90}"/>
              </a:ext>
            </a:extLst>
          </p:cNvPr>
          <p:cNvPicPr>
            <a:picLocks noGrp="1"/>
          </p:cNvPicPr>
          <p:nvPr>
            <p:ph idx="1"/>
          </p:nvPr>
        </p:nvPicPr>
        <p:blipFill>
          <a:blip r:embed="rId3"/>
          <a:stretch>
            <a:fillRect/>
          </a:stretch>
        </p:blipFill>
        <p:spPr>
          <a:xfrm>
            <a:off x="8246901" y="2452931"/>
            <a:ext cx="3545703" cy="3427606"/>
          </a:xfrm>
          <a:prstGeom prst="rect">
            <a:avLst/>
          </a:prstGeom>
          <a:ln>
            <a:noFill/>
          </a:ln>
          <a:effectLst>
            <a:softEdge rad="112500"/>
          </a:effectLst>
        </p:spPr>
      </p:pic>
      <p:pic>
        <p:nvPicPr>
          <p:cNvPr id="4" name="Picture 3">
            <a:extLst>
              <a:ext uri="{FF2B5EF4-FFF2-40B4-BE49-F238E27FC236}">
                <a16:creationId xmlns:a16="http://schemas.microsoft.com/office/drawing/2014/main" id="{E71BD8E7-DBE7-45A7-AF42-24F722C4C273}"/>
              </a:ext>
            </a:extLst>
          </p:cNvPr>
          <p:cNvPicPr>
            <a:picLocks noChangeAspect="1"/>
          </p:cNvPicPr>
          <p:nvPr/>
        </p:nvPicPr>
        <p:blipFill>
          <a:blip r:embed="rId4"/>
          <a:stretch>
            <a:fillRect/>
          </a:stretch>
        </p:blipFill>
        <p:spPr>
          <a:xfrm>
            <a:off x="612919" y="2703800"/>
            <a:ext cx="3133725" cy="1838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82149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0D757-5400-45F5-89EC-C0E8112E9E04}"/>
              </a:ext>
            </a:extLst>
          </p:cNvPr>
          <p:cNvSpPr>
            <a:spLocks noGrp="1"/>
          </p:cNvSpPr>
          <p:nvPr>
            <p:ph type="title"/>
          </p:nvPr>
        </p:nvSpPr>
        <p:spPr/>
        <p:txBody>
          <a:bodyPr/>
          <a:lstStyle/>
          <a:p>
            <a:r>
              <a:rPr lang="en-US" dirty="0"/>
              <a:t>Method 3 : Random Forest</a:t>
            </a:r>
          </a:p>
        </p:txBody>
      </p:sp>
      <p:pic>
        <p:nvPicPr>
          <p:cNvPr id="9" name="Picture 8">
            <a:extLst>
              <a:ext uri="{FF2B5EF4-FFF2-40B4-BE49-F238E27FC236}">
                <a16:creationId xmlns:a16="http://schemas.microsoft.com/office/drawing/2014/main" id="{4024E0A9-668C-466B-82D4-AD5A683CCDE8}"/>
              </a:ext>
            </a:extLst>
          </p:cNvPr>
          <p:cNvPicPr/>
          <p:nvPr/>
        </p:nvPicPr>
        <p:blipFill>
          <a:blip r:embed="rId2"/>
          <a:stretch>
            <a:fillRect/>
          </a:stretch>
        </p:blipFill>
        <p:spPr>
          <a:xfrm>
            <a:off x="4064792" y="2461569"/>
            <a:ext cx="3737114" cy="3210133"/>
          </a:xfrm>
          <a:prstGeom prst="rect">
            <a:avLst/>
          </a:prstGeom>
          <a:ln>
            <a:noFill/>
          </a:ln>
          <a:effectLst>
            <a:softEdge rad="112500"/>
          </a:effectLst>
        </p:spPr>
      </p:pic>
      <p:pic>
        <p:nvPicPr>
          <p:cNvPr id="10" name="Picture 9">
            <a:extLst>
              <a:ext uri="{FF2B5EF4-FFF2-40B4-BE49-F238E27FC236}">
                <a16:creationId xmlns:a16="http://schemas.microsoft.com/office/drawing/2014/main" id="{DC196B84-82ED-4F81-A30B-5E68F6EFAE10}"/>
              </a:ext>
            </a:extLst>
          </p:cNvPr>
          <p:cNvPicPr/>
          <p:nvPr/>
        </p:nvPicPr>
        <p:blipFill>
          <a:blip r:embed="rId3"/>
          <a:stretch>
            <a:fillRect/>
          </a:stretch>
        </p:blipFill>
        <p:spPr>
          <a:xfrm>
            <a:off x="7989649" y="2461568"/>
            <a:ext cx="3737114" cy="3210133"/>
          </a:xfrm>
          <a:prstGeom prst="rect">
            <a:avLst/>
          </a:prstGeom>
          <a:ln>
            <a:noFill/>
          </a:ln>
          <a:effectLst>
            <a:softEdge rad="112500"/>
          </a:effectLst>
        </p:spPr>
      </p:pic>
      <p:pic>
        <p:nvPicPr>
          <p:cNvPr id="6" name="Picture 5">
            <a:extLst>
              <a:ext uri="{FF2B5EF4-FFF2-40B4-BE49-F238E27FC236}">
                <a16:creationId xmlns:a16="http://schemas.microsoft.com/office/drawing/2014/main" id="{676EC421-5B73-4E0F-903A-004724E2269B}"/>
              </a:ext>
            </a:extLst>
          </p:cNvPr>
          <p:cNvPicPr>
            <a:picLocks noChangeAspect="1"/>
          </p:cNvPicPr>
          <p:nvPr/>
        </p:nvPicPr>
        <p:blipFill>
          <a:blip r:embed="rId4"/>
          <a:stretch>
            <a:fillRect/>
          </a:stretch>
        </p:blipFill>
        <p:spPr>
          <a:xfrm>
            <a:off x="810000" y="2620241"/>
            <a:ext cx="3219450" cy="2171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3447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7E4CA8E-5CC0-4B96-8E67-040FB5673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9">
            <a:extLst>
              <a:ext uri="{FF2B5EF4-FFF2-40B4-BE49-F238E27FC236}">
                <a16:creationId xmlns:a16="http://schemas.microsoft.com/office/drawing/2014/main" id="{E9E16A42-F4F8-425E-9DA6-3237A0CBD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EBB9D6-05E1-4CC3-942B-F02502C60AC4}"/>
              </a:ext>
            </a:extLst>
          </p:cNvPr>
          <p:cNvSpPr>
            <a:spLocks noGrp="1"/>
          </p:cNvSpPr>
          <p:nvPr>
            <p:ph type="title"/>
          </p:nvPr>
        </p:nvSpPr>
        <p:spPr>
          <a:xfrm>
            <a:off x="810000" y="447188"/>
            <a:ext cx="5039035" cy="1559412"/>
          </a:xfrm>
        </p:spPr>
        <p:txBody>
          <a:bodyPr>
            <a:normAutofit/>
          </a:bodyPr>
          <a:lstStyle/>
          <a:p>
            <a:r>
              <a:rPr lang="en-US" dirty="0"/>
              <a:t>CNN Models</a:t>
            </a:r>
          </a:p>
        </p:txBody>
      </p:sp>
      <p:sp>
        <p:nvSpPr>
          <p:cNvPr id="3" name="Content Placeholder 2">
            <a:extLst>
              <a:ext uri="{FF2B5EF4-FFF2-40B4-BE49-F238E27FC236}">
                <a16:creationId xmlns:a16="http://schemas.microsoft.com/office/drawing/2014/main" id="{6E10646F-635D-4BB7-A10B-61B2EEC931FA}"/>
              </a:ext>
            </a:extLst>
          </p:cNvPr>
          <p:cNvSpPr>
            <a:spLocks noGrp="1"/>
          </p:cNvSpPr>
          <p:nvPr>
            <p:ph idx="1"/>
          </p:nvPr>
        </p:nvSpPr>
        <p:spPr>
          <a:xfrm>
            <a:off x="818712" y="2413000"/>
            <a:ext cx="5016259" cy="3632200"/>
          </a:xfrm>
        </p:spPr>
        <p:txBody>
          <a:bodyPr>
            <a:normAutofit/>
          </a:bodyPr>
          <a:lstStyle/>
          <a:p>
            <a:r>
              <a:rPr lang="en-US" dirty="0"/>
              <a:t>A </a:t>
            </a:r>
            <a:r>
              <a:rPr lang="en-US" b="1" dirty="0"/>
              <a:t>Convolutional Neural Network (</a:t>
            </a:r>
            <a:r>
              <a:rPr lang="en-US" b="1" dirty="0" err="1"/>
              <a:t>ConvNet</a:t>
            </a:r>
            <a:r>
              <a:rPr lang="en-US" b="1" dirty="0"/>
              <a:t>/CNN)</a:t>
            </a:r>
            <a:r>
              <a:rPr lang="en-US" dirty="0"/>
              <a:t> is a Deep Learning algorithm which can take in an input image, assign importance (learnable weights and biases) to various aspects/objects in the image and be able to differentiate one from the other.</a:t>
            </a:r>
          </a:p>
          <a:p>
            <a:r>
              <a:rPr lang="en-US" dirty="0"/>
              <a:t>The pre-processing required in a </a:t>
            </a:r>
            <a:r>
              <a:rPr lang="en-US" dirty="0" err="1"/>
              <a:t>ConvNet</a:t>
            </a:r>
            <a:r>
              <a:rPr lang="en-US" dirty="0"/>
              <a:t> is much lower as compared to other classification algorithms.</a:t>
            </a:r>
          </a:p>
          <a:p>
            <a:endParaRPr lang="en-US" dirty="0"/>
          </a:p>
        </p:txBody>
      </p:sp>
      <p:sp>
        <p:nvSpPr>
          <p:cNvPr id="24" name="Rounded Rectangle 17">
            <a:extLst>
              <a:ext uri="{FF2B5EF4-FFF2-40B4-BE49-F238E27FC236}">
                <a16:creationId xmlns:a16="http://schemas.microsoft.com/office/drawing/2014/main" id="{15285B77-8322-4381-BE3F-F6FE0271B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83A908F-D8F9-46C6-B8D1-28EFB5AB7A85}"/>
              </a:ext>
            </a:extLst>
          </p:cNvPr>
          <p:cNvPicPr>
            <a:picLocks noChangeAspect="1"/>
          </p:cNvPicPr>
          <p:nvPr/>
        </p:nvPicPr>
        <p:blipFill>
          <a:blip r:embed="rId3"/>
          <a:stretch>
            <a:fillRect/>
          </a:stretch>
        </p:blipFill>
        <p:spPr>
          <a:xfrm>
            <a:off x="7197754" y="1509965"/>
            <a:ext cx="4291077" cy="2179476"/>
          </a:xfrm>
          <a:prstGeom prst="rect">
            <a:avLst/>
          </a:prstGeom>
        </p:spPr>
      </p:pic>
      <p:pic>
        <p:nvPicPr>
          <p:cNvPr id="6" name="Picture 5">
            <a:extLst>
              <a:ext uri="{FF2B5EF4-FFF2-40B4-BE49-F238E27FC236}">
                <a16:creationId xmlns:a16="http://schemas.microsoft.com/office/drawing/2014/main" id="{145783B4-0FD6-4E0E-8063-C37F603DDB3F}"/>
              </a:ext>
            </a:extLst>
          </p:cNvPr>
          <p:cNvPicPr>
            <a:picLocks noChangeAspect="1"/>
          </p:cNvPicPr>
          <p:nvPr/>
        </p:nvPicPr>
        <p:blipFill>
          <a:blip r:embed="rId4"/>
          <a:stretch>
            <a:fillRect/>
          </a:stretch>
        </p:blipFill>
        <p:spPr>
          <a:xfrm>
            <a:off x="7389876" y="3618058"/>
            <a:ext cx="3778306" cy="1841923"/>
          </a:xfrm>
          <a:prstGeom prst="rect">
            <a:avLst/>
          </a:prstGeom>
        </p:spPr>
      </p:pic>
      <p:sp>
        <p:nvSpPr>
          <p:cNvPr id="7" name="TextBox 6">
            <a:extLst>
              <a:ext uri="{FF2B5EF4-FFF2-40B4-BE49-F238E27FC236}">
                <a16:creationId xmlns:a16="http://schemas.microsoft.com/office/drawing/2014/main" id="{322FB3F9-36A1-462A-B6B4-EAA595BB608E}"/>
              </a:ext>
            </a:extLst>
          </p:cNvPr>
          <p:cNvSpPr txBox="1"/>
          <p:nvPr/>
        </p:nvSpPr>
        <p:spPr>
          <a:xfrm>
            <a:off x="7458676" y="5377450"/>
            <a:ext cx="3778306" cy="184192"/>
          </a:xfrm>
          <a:prstGeom prst="rect">
            <a:avLst/>
          </a:prstGeom>
          <a:solidFill>
            <a:srgbClr val="000000">
              <a:alpha val="50000"/>
            </a:srgbClr>
          </a:solidFill>
          <a:ln>
            <a:noFill/>
          </a:ln>
        </p:spPr>
        <p:txBody>
          <a:bodyPr wrap="square" rtlCol="0">
            <a:noAutofit/>
          </a:bodyPr>
          <a:lstStyle/>
          <a:p>
            <a:pPr algn="ctr">
              <a:spcAft>
                <a:spcPts val="600"/>
              </a:spcAft>
            </a:pPr>
            <a:r>
              <a:rPr lang="en-US" sz="800" dirty="0">
                <a:solidFill>
                  <a:srgbClr val="FFFFFF"/>
                </a:solidFill>
              </a:rPr>
              <a:t>https://adventuresinmachinelearning.com/convolutional-neural-networks-tutorial-tensorflow/</a:t>
            </a:r>
          </a:p>
        </p:txBody>
      </p:sp>
    </p:spTree>
    <p:extLst>
      <p:ext uri="{BB962C8B-B14F-4D97-AF65-F5344CB8AC3E}">
        <p14:creationId xmlns:p14="http://schemas.microsoft.com/office/powerpoint/2010/main" val="2935919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0D757-5400-45F5-89EC-C0E8112E9E04}"/>
              </a:ext>
            </a:extLst>
          </p:cNvPr>
          <p:cNvSpPr>
            <a:spLocks noGrp="1"/>
          </p:cNvSpPr>
          <p:nvPr>
            <p:ph type="title"/>
          </p:nvPr>
        </p:nvSpPr>
        <p:spPr>
          <a:xfrm>
            <a:off x="513835" y="2673150"/>
            <a:ext cx="5286000" cy="1113757"/>
          </a:xfrm>
        </p:spPr>
        <p:txBody>
          <a:bodyPr/>
          <a:lstStyle/>
          <a:p>
            <a:r>
              <a:rPr lang="en-US" dirty="0"/>
              <a:t>Main Graph for CNN</a:t>
            </a:r>
          </a:p>
        </p:txBody>
      </p:sp>
      <p:pic>
        <p:nvPicPr>
          <p:cNvPr id="4" name="Picture 3">
            <a:extLst>
              <a:ext uri="{FF2B5EF4-FFF2-40B4-BE49-F238E27FC236}">
                <a16:creationId xmlns:a16="http://schemas.microsoft.com/office/drawing/2014/main" id="{C1E187C0-2377-49C4-94B7-07E585DFDB5E}"/>
              </a:ext>
            </a:extLst>
          </p:cNvPr>
          <p:cNvPicPr>
            <a:picLocks noChangeAspect="1"/>
          </p:cNvPicPr>
          <p:nvPr/>
        </p:nvPicPr>
        <p:blipFill>
          <a:blip r:embed="rId2"/>
          <a:stretch>
            <a:fillRect/>
          </a:stretch>
        </p:blipFill>
        <p:spPr>
          <a:xfrm>
            <a:off x="5799835" y="205509"/>
            <a:ext cx="6198201" cy="6446982"/>
          </a:xfrm>
          <a:prstGeom prst="rect">
            <a:avLst/>
          </a:prstGeom>
          <a:ln>
            <a:noFill/>
          </a:ln>
          <a:effectLst>
            <a:softEdge rad="112500"/>
          </a:effectLst>
        </p:spPr>
      </p:pic>
    </p:spTree>
    <p:extLst>
      <p:ext uri="{BB962C8B-B14F-4D97-AF65-F5344CB8AC3E}">
        <p14:creationId xmlns:p14="http://schemas.microsoft.com/office/powerpoint/2010/main" val="1294103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A5BA3AE5-0FB8-4948-A421-5CEE1A5E8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9">
            <a:extLst>
              <a:ext uri="{FF2B5EF4-FFF2-40B4-BE49-F238E27FC236}">
                <a16:creationId xmlns:a16="http://schemas.microsoft.com/office/drawing/2014/main" id="{615FFFBF-F0D2-4BB8-BB9E-3ADC47E3B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49333A-0A65-4AAF-B34E-6B9FCC99DBD8}"/>
              </a:ext>
            </a:extLst>
          </p:cNvPr>
          <p:cNvSpPr>
            <a:spLocks noGrp="1"/>
          </p:cNvSpPr>
          <p:nvPr>
            <p:ph type="title"/>
          </p:nvPr>
        </p:nvSpPr>
        <p:spPr>
          <a:xfrm>
            <a:off x="810000" y="447188"/>
            <a:ext cx="5039035" cy="1559412"/>
          </a:xfrm>
        </p:spPr>
        <p:txBody>
          <a:bodyPr>
            <a:normAutofit/>
          </a:bodyPr>
          <a:lstStyle/>
          <a:p>
            <a:pPr>
              <a:lnSpc>
                <a:spcPct val="90000"/>
              </a:lnSpc>
            </a:pPr>
            <a:r>
              <a:rPr lang="en-US" sz="3400"/>
              <a:t>Applying Principal Component Analysis (PCA) </a:t>
            </a:r>
          </a:p>
        </p:txBody>
      </p:sp>
      <p:sp>
        <p:nvSpPr>
          <p:cNvPr id="3" name="Text Placeholder 2">
            <a:extLst>
              <a:ext uri="{FF2B5EF4-FFF2-40B4-BE49-F238E27FC236}">
                <a16:creationId xmlns:a16="http://schemas.microsoft.com/office/drawing/2014/main" id="{1FD51A92-F027-46E0-A414-DA3DC5730F6A}"/>
              </a:ext>
            </a:extLst>
          </p:cNvPr>
          <p:cNvSpPr>
            <a:spLocks noGrp="1"/>
          </p:cNvSpPr>
          <p:nvPr>
            <p:ph idx="1"/>
          </p:nvPr>
        </p:nvSpPr>
        <p:spPr>
          <a:xfrm>
            <a:off x="818712" y="2413000"/>
            <a:ext cx="5016259" cy="3632200"/>
          </a:xfrm>
        </p:spPr>
        <p:txBody>
          <a:bodyPr>
            <a:normAutofit/>
          </a:bodyPr>
          <a:lstStyle/>
          <a:p>
            <a:r>
              <a:rPr lang="en-US" b="1" dirty="0">
                <a:solidFill>
                  <a:srgbClr val="FFFFFF"/>
                </a:solidFill>
              </a:rPr>
              <a:t>For dimensionality reduction</a:t>
            </a:r>
          </a:p>
          <a:p>
            <a:r>
              <a:rPr lang="en-US" b="1" dirty="0">
                <a:solidFill>
                  <a:srgbClr val="FFFFFF"/>
                </a:solidFill>
              </a:rPr>
              <a:t>Chosen all important pixels from the image</a:t>
            </a:r>
          </a:p>
          <a:p>
            <a:r>
              <a:rPr lang="en-US" b="1" dirty="0">
                <a:solidFill>
                  <a:srgbClr val="FFFFFF"/>
                </a:solidFill>
              </a:rPr>
              <a:t>Image size in 1GB dataset was 1024x1024x3</a:t>
            </a:r>
          </a:p>
          <a:p>
            <a:r>
              <a:rPr lang="en-US" b="1" dirty="0">
                <a:solidFill>
                  <a:srgbClr val="FFFFFF"/>
                </a:solidFill>
              </a:rPr>
              <a:t>Applied PCA by taking </a:t>
            </a:r>
            <a:r>
              <a:rPr lang="en-US" b="1" dirty="0" err="1">
                <a:solidFill>
                  <a:srgbClr val="FFFFFF"/>
                </a:solidFill>
              </a:rPr>
              <a:t>n_components</a:t>
            </a:r>
            <a:r>
              <a:rPr lang="en-US" b="1" dirty="0">
                <a:solidFill>
                  <a:srgbClr val="FFFFFF"/>
                </a:solidFill>
              </a:rPr>
              <a:t> as 196 (14x14x1) </a:t>
            </a:r>
          </a:p>
          <a:p>
            <a:r>
              <a:rPr lang="en-US" b="1" dirty="0">
                <a:solidFill>
                  <a:srgbClr val="FFFFFF"/>
                </a:solidFill>
              </a:rPr>
              <a:t>Why 196? PCA = min(</a:t>
            </a:r>
            <a:r>
              <a:rPr lang="en-US" b="1" dirty="0" err="1">
                <a:solidFill>
                  <a:srgbClr val="FFFFFF"/>
                </a:solidFill>
              </a:rPr>
              <a:t>n_samples</a:t>
            </a:r>
            <a:r>
              <a:rPr lang="en-US" b="1" dirty="0">
                <a:solidFill>
                  <a:srgbClr val="FFFFFF"/>
                </a:solidFill>
              </a:rPr>
              <a:t>, </a:t>
            </a:r>
            <a:r>
              <a:rPr lang="en-US" b="1" dirty="0" err="1">
                <a:solidFill>
                  <a:srgbClr val="FFFFFF"/>
                </a:solidFill>
              </a:rPr>
              <a:t>n_features</a:t>
            </a:r>
            <a:r>
              <a:rPr lang="en-US" b="1" dirty="0">
                <a:solidFill>
                  <a:srgbClr val="FFFFFF"/>
                </a:solidFill>
              </a:rPr>
              <a:t>)</a:t>
            </a:r>
          </a:p>
        </p:txBody>
      </p:sp>
      <p:sp>
        <p:nvSpPr>
          <p:cNvPr id="14" name="Rounded Rectangle 17">
            <a:extLst>
              <a:ext uri="{FF2B5EF4-FFF2-40B4-BE49-F238E27FC236}">
                <a16:creationId xmlns:a16="http://schemas.microsoft.com/office/drawing/2014/main" id="{FD056B7E-FBD7-4858-966D-9C4DEDA7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D554E17-0301-4C8D-AB81-D72560198CC8}"/>
              </a:ext>
            </a:extLst>
          </p:cNvPr>
          <p:cNvPicPr>
            <a:picLocks noChangeAspect="1"/>
          </p:cNvPicPr>
          <p:nvPr/>
        </p:nvPicPr>
        <p:blipFill rotWithShape="1">
          <a:blip r:embed="rId2"/>
          <a:srcRect t="8467"/>
          <a:stretch/>
        </p:blipFill>
        <p:spPr>
          <a:xfrm>
            <a:off x="7304178" y="1659988"/>
            <a:ext cx="4077821" cy="3249637"/>
          </a:xfrm>
          <a:prstGeom prst="rect">
            <a:avLst/>
          </a:prstGeom>
        </p:spPr>
      </p:pic>
    </p:spTree>
    <p:extLst>
      <p:ext uri="{BB962C8B-B14F-4D97-AF65-F5344CB8AC3E}">
        <p14:creationId xmlns:p14="http://schemas.microsoft.com/office/powerpoint/2010/main" val="4065423943"/>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CD1E0B-08B7-4112-87BF-B0B72275E567}"/>
              </a:ext>
            </a:extLst>
          </p:cNvPr>
          <p:cNvSpPr>
            <a:spLocks noGrp="1"/>
          </p:cNvSpPr>
          <p:nvPr>
            <p:ph type="title"/>
          </p:nvPr>
        </p:nvSpPr>
        <p:spPr>
          <a:xfrm>
            <a:off x="810000" y="603070"/>
            <a:ext cx="10571998" cy="1119713"/>
          </a:xfrm>
        </p:spPr>
        <p:txBody>
          <a:bodyPr/>
          <a:lstStyle/>
          <a:p>
            <a:r>
              <a:rPr lang="en-US" dirty="0"/>
              <a:t>CNN using TensorFlow on 240 Mb dataset – Activation function </a:t>
            </a:r>
            <a:r>
              <a:rPr lang="en-US" dirty="0" err="1"/>
              <a:t>Relu</a:t>
            </a:r>
            <a:endParaRPr lang="en-US" dirty="0"/>
          </a:p>
        </p:txBody>
      </p:sp>
      <p:sp>
        <p:nvSpPr>
          <p:cNvPr id="8" name="Text Placeholder 7">
            <a:extLst>
              <a:ext uri="{FF2B5EF4-FFF2-40B4-BE49-F238E27FC236}">
                <a16:creationId xmlns:a16="http://schemas.microsoft.com/office/drawing/2014/main" id="{E2A28A04-A1C5-494B-8EBD-89C824EB165D}"/>
              </a:ext>
            </a:extLst>
          </p:cNvPr>
          <p:cNvSpPr>
            <a:spLocks noGrp="1"/>
          </p:cNvSpPr>
          <p:nvPr>
            <p:ph type="body" idx="1"/>
          </p:nvPr>
        </p:nvSpPr>
        <p:spPr>
          <a:xfrm>
            <a:off x="1544767" y="2174875"/>
            <a:ext cx="3267076" cy="437769"/>
          </a:xfrm>
        </p:spPr>
        <p:txBody>
          <a:bodyPr/>
          <a:lstStyle/>
          <a:p>
            <a:r>
              <a:rPr lang="en-US" dirty="0"/>
              <a:t>Without applying PCA	</a:t>
            </a:r>
          </a:p>
        </p:txBody>
      </p:sp>
      <p:sp>
        <p:nvSpPr>
          <p:cNvPr id="10" name="Text Placeholder 9">
            <a:extLst>
              <a:ext uri="{FF2B5EF4-FFF2-40B4-BE49-F238E27FC236}">
                <a16:creationId xmlns:a16="http://schemas.microsoft.com/office/drawing/2014/main" id="{968BD6C0-1954-45AC-BB0D-D01D1263AA33}"/>
              </a:ext>
            </a:extLst>
          </p:cNvPr>
          <p:cNvSpPr>
            <a:spLocks noGrp="1"/>
          </p:cNvSpPr>
          <p:nvPr>
            <p:ph type="body" sz="quarter" idx="3"/>
          </p:nvPr>
        </p:nvSpPr>
        <p:spPr>
          <a:xfrm>
            <a:off x="5817014" y="2186161"/>
            <a:ext cx="4983508" cy="437769"/>
          </a:xfrm>
        </p:spPr>
        <p:txBody>
          <a:bodyPr/>
          <a:lstStyle/>
          <a:p>
            <a:r>
              <a:rPr lang="en-US" dirty="0"/>
              <a:t>Applying PCA</a:t>
            </a:r>
          </a:p>
        </p:txBody>
      </p:sp>
      <p:pic>
        <p:nvPicPr>
          <p:cNvPr id="13" name="Content Placeholder 12">
            <a:extLst>
              <a:ext uri="{FF2B5EF4-FFF2-40B4-BE49-F238E27FC236}">
                <a16:creationId xmlns:a16="http://schemas.microsoft.com/office/drawing/2014/main" id="{5A0B76C1-40FA-4754-A7B3-AD0E9443CF03}"/>
              </a:ext>
            </a:extLst>
          </p:cNvPr>
          <p:cNvPicPr>
            <a:picLocks noGrp="1"/>
          </p:cNvPicPr>
          <p:nvPr>
            <p:ph sz="half" idx="2"/>
          </p:nvPr>
        </p:nvPicPr>
        <p:blipFill>
          <a:blip r:embed="rId2"/>
          <a:stretch>
            <a:fillRect/>
          </a:stretch>
        </p:blipFill>
        <p:spPr>
          <a:xfrm>
            <a:off x="1544767" y="2933702"/>
            <a:ext cx="3267075" cy="576262"/>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FAC8C023-EF6B-48D9-9C5C-C987C5B46AD2}"/>
              </a:ext>
            </a:extLst>
          </p:cNvPr>
          <p:cNvPicPr/>
          <p:nvPr/>
        </p:nvPicPr>
        <p:blipFill>
          <a:blip r:embed="rId3"/>
          <a:stretch>
            <a:fillRect/>
          </a:stretch>
        </p:blipFill>
        <p:spPr>
          <a:xfrm>
            <a:off x="1544767" y="3802064"/>
            <a:ext cx="3267075" cy="2247900"/>
          </a:xfrm>
          <a:prstGeom prst="rect">
            <a:avLst/>
          </a:prstGeom>
          <a:ln>
            <a:noFill/>
          </a:ln>
          <a:effectLst>
            <a:softEdge rad="112500"/>
          </a:effectLst>
        </p:spPr>
      </p:pic>
      <p:pic>
        <p:nvPicPr>
          <p:cNvPr id="19" name="Content Placeholder 18">
            <a:extLst>
              <a:ext uri="{FF2B5EF4-FFF2-40B4-BE49-F238E27FC236}">
                <a16:creationId xmlns:a16="http://schemas.microsoft.com/office/drawing/2014/main" id="{ED9B6593-5DE1-4307-874F-B406BEBEC2BD}"/>
              </a:ext>
            </a:extLst>
          </p:cNvPr>
          <p:cNvPicPr>
            <a:picLocks noGrp="1"/>
          </p:cNvPicPr>
          <p:nvPr>
            <p:ph sz="quarter" idx="4"/>
          </p:nvPr>
        </p:nvPicPr>
        <p:blipFill>
          <a:blip r:embed="rId4"/>
          <a:stretch>
            <a:fillRect/>
          </a:stretch>
        </p:blipFill>
        <p:spPr>
          <a:xfrm>
            <a:off x="5817015" y="2762424"/>
            <a:ext cx="5843682" cy="844842"/>
          </a:xfrm>
          <a:prstGeom prst="rect">
            <a:avLst/>
          </a:prstGeom>
          <a:ln>
            <a:noFill/>
          </a:ln>
          <a:effectLst>
            <a:outerShdw blurRad="292100" dist="139700" dir="2700000" algn="tl" rotWithShape="0">
              <a:srgbClr val="333333">
                <a:alpha val="65000"/>
              </a:srgbClr>
            </a:outerShdw>
          </a:effectLst>
        </p:spPr>
      </p:pic>
      <p:pic>
        <p:nvPicPr>
          <p:cNvPr id="20" name="Picture 19">
            <a:extLst>
              <a:ext uri="{FF2B5EF4-FFF2-40B4-BE49-F238E27FC236}">
                <a16:creationId xmlns:a16="http://schemas.microsoft.com/office/drawing/2014/main" id="{5ED740D3-6B59-4343-A9D5-258E8728D1D1}"/>
              </a:ext>
            </a:extLst>
          </p:cNvPr>
          <p:cNvPicPr/>
          <p:nvPr/>
        </p:nvPicPr>
        <p:blipFill>
          <a:blip r:embed="rId5"/>
          <a:stretch>
            <a:fillRect/>
          </a:stretch>
        </p:blipFill>
        <p:spPr>
          <a:xfrm>
            <a:off x="5817014" y="3802063"/>
            <a:ext cx="4983507" cy="2247900"/>
          </a:xfrm>
          <a:prstGeom prst="rect">
            <a:avLst/>
          </a:prstGeom>
          <a:ln>
            <a:noFill/>
          </a:ln>
          <a:effectLst>
            <a:softEdge rad="112500"/>
          </a:effectLst>
        </p:spPr>
      </p:pic>
    </p:spTree>
    <p:extLst>
      <p:ext uri="{BB962C8B-B14F-4D97-AF65-F5344CB8AC3E}">
        <p14:creationId xmlns:p14="http://schemas.microsoft.com/office/powerpoint/2010/main" val="26220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1+#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CD1E0B-08B7-4112-87BF-B0B72275E567}"/>
              </a:ext>
            </a:extLst>
          </p:cNvPr>
          <p:cNvSpPr>
            <a:spLocks noGrp="1"/>
          </p:cNvSpPr>
          <p:nvPr>
            <p:ph type="title"/>
          </p:nvPr>
        </p:nvSpPr>
        <p:spPr>
          <a:xfrm>
            <a:off x="809999" y="485224"/>
            <a:ext cx="10571998" cy="1797531"/>
          </a:xfrm>
        </p:spPr>
        <p:txBody>
          <a:bodyPr/>
          <a:lstStyle/>
          <a:p>
            <a:r>
              <a:rPr lang="en-US" dirty="0"/>
              <a:t>CNN using keras and TensorFlow on 240 Mb dataset - Applying PCA</a:t>
            </a:r>
            <a:br>
              <a:rPr lang="en-US" dirty="0"/>
            </a:br>
            <a:endParaRPr lang="en-US" dirty="0"/>
          </a:p>
        </p:txBody>
      </p:sp>
      <p:sp>
        <p:nvSpPr>
          <p:cNvPr id="16" name="Text Placeholder 15">
            <a:extLst>
              <a:ext uri="{FF2B5EF4-FFF2-40B4-BE49-F238E27FC236}">
                <a16:creationId xmlns:a16="http://schemas.microsoft.com/office/drawing/2014/main" id="{AB7C0DD2-44D1-492A-ACA2-8B61C5C024D4}"/>
              </a:ext>
            </a:extLst>
          </p:cNvPr>
          <p:cNvSpPr>
            <a:spLocks noGrp="1"/>
          </p:cNvSpPr>
          <p:nvPr>
            <p:ph type="body" idx="1"/>
          </p:nvPr>
        </p:nvSpPr>
        <p:spPr>
          <a:xfrm>
            <a:off x="217569" y="2193545"/>
            <a:ext cx="5189857" cy="576262"/>
          </a:xfrm>
        </p:spPr>
        <p:txBody>
          <a:bodyPr/>
          <a:lstStyle/>
          <a:p>
            <a:r>
              <a:rPr lang="en-US" dirty="0"/>
              <a:t>Epochs = 10</a:t>
            </a:r>
          </a:p>
        </p:txBody>
      </p:sp>
      <p:sp>
        <p:nvSpPr>
          <p:cNvPr id="10" name="Text Placeholder 9">
            <a:extLst>
              <a:ext uri="{FF2B5EF4-FFF2-40B4-BE49-F238E27FC236}">
                <a16:creationId xmlns:a16="http://schemas.microsoft.com/office/drawing/2014/main" id="{968BD6C0-1954-45AC-BB0D-D01D1263AA33}"/>
              </a:ext>
            </a:extLst>
          </p:cNvPr>
          <p:cNvSpPr>
            <a:spLocks noGrp="1"/>
          </p:cNvSpPr>
          <p:nvPr>
            <p:ph type="body" sz="quarter" idx="3"/>
          </p:nvPr>
        </p:nvSpPr>
        <p:spPr>
          <a:xfrm>
            <a:off x="7195123" y="2193545"/>
            <a:ext cx="5194583" cy="576262"/>
          </a:xfrm>
        </p:spPr>
        <p:txBody>
          <a:bodyPr/>
          <a:lstStyle/>
          <a:p>
            <a:pPr algn="l"/>
            <a:r>
              <a:rPr lang="en-US" dirty="0"/>
              <a:t>Epochs = 100</a:t>
            </a:r>
          </a:p>
        </p:txBody>
      </p:sp>
      <p:pic>
        <p:nvPicPr>
          <p:cNvPr id="21" name="Content Placeholder 20">
            <a:extLst>
              <a:ext uri="{FF2B5EF4-FFF2-40B4-BE49-F238E27FC236}">
                <a16:creationId xmlns:a16="http://schemas.microsoft.com/office/drawing/2014/main" id="{F4FC1383-A51F-4692-9060-01425B983259}"/>
              </a:ext>
            </a:extLst>
          </p:cNvPr>
          <p:cNvPicPr>
            <a:picLocks noGrp="1"/>
          </p:cNvPicPr>
          <p:nvPr>
            <p:ph sz="half" idx="2"/>
          </p:nvPr>
        </p:nvPicPr>
        <p:blipFill>
          <a:blip r:embed="rId2"/>
          <a:stretch>
            <a:fillRect/>
          </a:stretch>
        </p:blipFill>
        <p:spPr>
          <a:xfrm>
            <a:off x="810000" y="2962275"/>
            <a:ext cx="4457488" cy="466725"/>
          </a:xfrm>
          <a:prstGeom prst="rect">
            <a:avLst/>
          </a:prstGeom>
          <a:ln>
            <a:noFill/>
          </a:ln>
          <a:effectLst>
            <a:outerShdw blurRad="292100" dist="139700" dir="2700000" algn="tl" rotWithShape="0">
              <a:srgbClr val="333333">
                <a:alpha val="65000"/>
              </a:srgbClr>
            </a:outerShdw>
          </a:effectLst>
        </p:spPr>
      </p:pic>
      <p:pic>
        <p:nvPicPr>
          <p:cNvPr id="22" name="Picture 21">
            <a:extLst>
              <a:ext uri="{FF2B5EF4-FFF2-40B4-BE49-F238E27FC236}">
                <a16:creationId xmlns:a16="http://schemas.microsoft.com/office/drawing/2014/main" id="{17EFCE55-3FAA-44E9-B31E-FAACED1BCE17}"/>
              </a:ext>
            </a:extLst>
          </p:cNvPr>
          <p:cNvPicPr/>
          <p:nvPr/>
        </p:nvPicPr>
        <p:blipFill>
          <a:blip r:embed="rId3"/>
          <a:stretch>
            <a:fillRect/>
          </a:stretch>
        </p:blipFill>
        <p:spPr>
          <a:xfrm>
            <a:off x="810000" y="3791985"/>
            <a:ext cx="4457488" cy="2343907"/>
          </a:xfrm>
          <a:prstGeom prst="rect">
            <a:avLst/>
          </a:prstGeom>
          <a:ln>
            <a:noFill/>
          </a:ln>
          <a:effectLst>
            <a:softEdge rad="112500"/>
          </a:effectLst>
        </p:spPr>
      </p:pic>
      <p:pic>
        <p:nvPicPr>
          <p:cNvPr id="23" name="Content Placeholder 22">
            <a:extLst>
              <a:ext uri="{FF2B5EF4-FFF2-40B4-BE49-F238E27FC236}">
                <a16:creationId xmlns:a16="http://schemas.microsoft.com/office/drawing/2014/main" id="{6B4AE054-829A-4A46-AA10-27D35711C00D}"/>
              </a:ext>
            </a:extLst>
          </p:cNvPr>
          <p:cNvPicPr>
            <a:picLocks noGrp="1"/>
          </p:cNvPicPr>
          <p:nvPr>
            <p:ph sz="quarter" idx="4"/>
          </p:nvPr>
        </p:nvPicPr>
        <p:blipFill>
          <a:blip r:embed="rId4"/>
          <a:stretch>
            <a:fillRect/>
          </a:stretch>
        </p:blipFill>
        <p:spPr>
          <a:xfrm>
            <a:off x="6095999" y="2962275"/>
            <a:ext cx="3492618" cy="644991"/>
          </a:xfrm>
          <a:prstGeom prst="rect">
            <a:avLst/>
          </a:prstGeom>
          <a:ln>
            <a:noFill/>
          </a:ln>
          <a:effectLst>
            <a:outerShdw blurRad="292100" dist="139700" dir="2700000" algn="tl" rotWithShape="0">
              <a:srgbClr val="333333">
                <a:alpha val="65000"/>
              </a:srgbClr>
            </a:outerShdw>
          </a:effectLst>
        </p:spPr>
      </p:pic>
      <p:pic>
        <p:nvPicPr>
          <p:cNvPr id="24" name="Picture 23">
            <a:extLst>
              <a:ext uri="{FF2B5EF4-FFF2-40B4-BE49-F238E27FC236}">
                <a16:creationId xmlns:a16="http://schemas.microsoft.com/office/drawing/2014/main" id="{C3375C31-FF99-412C-B084-46482CB77341}"/>
              </a:ext>
            </a:extLst>
          </p:cNvPr>
          <p:cNvPicPr/>
          <p:nvPr/>
        </p:nvPicPr>
        <p:blipFill>
          <a:blip r:embed="rId5"/>
          <a:stretch>
            <a:fillRect/>
          </a:stretch>
        </p:blipFill>
        <p:spPr>
          <a:xfrm>
            <a:off x="6095998" y="3712335"/>
            <a:ext cx="4457488" cy="2343906"/>
          </a:xfrm>
          <a:prstGeom prst="rect">
            <a:avLst/>
          </a:prstGeom>
        </p:spPr>
      </p:pic>
      <p:sp>
        <p:nvSpPr>
          <p:cNvPr id="25" name="Rectangle 24">
            <a:extLst>
              <a:ext uri="{FF2B5EF4-FFF2-40B4-BE49-F238E27FC236}">
                <a16:creationId xmlns:a16="http://schemas.microsoft.com/office/drawing/2014/main" id="{196F784D-9F5E-42AF-A0C5-D4F71BB8A431}"/>
              </a:ext>
            </a:extLst>
          </p:cNvPr>
          <p:cNvSpPr/>
          <p:nvPr/>
        </p:nvSpPr>
        <p:spPr>
          <a:xfrm>
            <a:off x="640703" y="6288159"/>
            <a:ext cx="10741295" cy="407035"/>
          </a:xfrm>
          <a:prstGeom prst="rect">
            <a:avLst/>
          </a:prstGeom>
        </p:spPr>
        <p:txBody>
          <a:bodyPr wrap="square">
            <a:spAutoFit/>
          </a:bodyPr>
          <a:lstStyle/>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Tried 240 MB dataset having PCA activation function from </a:t>
            </a:r>
            <a:r>
              <a:rPr lang="en-US" sz="2000" dirty="0" err="1">
                <a:latin typeface="Calibri" panose="020F0502020204030204" pitchFamily="34" charset="0"/>
                <a:ea typeface="Calibri" panose="020F0502020204030204" pitchFamily="34" charset="0"/>
                <a:cs typeface="Times New Roman" panose="02020603050405020304" pitchFamily="18" charset="0"/>
              </a:rPr>
              <a:t>relu</a:t>
            </a:r>
            <a:r>
              <a:rPr lang="en-US" sz="2000" dirty="0">
                <a:latin typeface="Calibri" panose="020F0502020204030204" pitchFamily="34" charset="0"/>
                <a:ea typeface="Calibri" panose="020F0502020204030204" pitchFamily="34" charset="0"/>
                <a:cs typeface="Times New Roman" panose="02020603050405020304" pitchFamily="18" charset="0"/>
              </a:rPr>
              <a:t> to sigmoid. Got accuracy as ~77%</a:t>
            </a:r>
          </a:p>
        </p:txBody>
      </p:sp>
    </p:spTree>
    <p:extLst>
      <p:ext uri="{BB962C8B-B14F-4D97-AF65-F5344CB8AC3E}">
        <p14:creationId xmlns:p14="http://schemas.microsoft.com/office/powerpoint/2010/main" val="2156694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CD1E0B-08B7-4112-87BF-B0B72275E567}"/>
              </a:ext>
            </a:extLst>
          </p:cNvPr>
          <p:cNvSpPr>
            <a:spLocks noGrp="1"/>
          </p:cNvSpPr>
          <p:nvPr>
            <p:ph type="title"/>
          </p:nvPr>
        </p:nvSpPr>
        <p:spPr>
          <a:xfrm>
            <a:off x="810000" y="603070"/>
            <a:ext cx="10571998" cy="1119713"/>
          </a:xfrm>
        </p:spPr>
        <p:txBody>
          <a:bodyPr/>
          <a:lstStyle/>
          <a:p>
            <a:r>
              <a:rPr lang="en-US" dirty="0"/>
              <a:t>CNN using keras and TensorFlow on 1Gb dataset – Activation function </a:t>
            </a:r>
            <a:r>
              <a:rPr lang="en-US" dirty="0" err="1"/>
              <a:t>Relu</a:t>
            </a:r>
            <a:endParaRPr lang="en-US" dirty="0"/>
          </a:p>
        </p:txBody>
      </p:sp>
      <p:sp>
        <p:nvSpPr>
          <p:cNvPr id="8" name="Text Placeholder 7">
            <a:extLst>
              <a:ext uri="{FF2B5EF4-FFF2-40B4-BE49-F238E27FC236}">
                <a16:creationId xmlns:a16="http://schemas.microsoft.com/office/drawing/2014/main" id="{E2A28A04-A1C5-494B-8EBD-89C824EB165D}"/>
              </a:ext>
            </a:extLst>
          </p:cNvPr>
          <p:cNvSpPr>
            <a:spLocks noGrp="1"/>
          </p:cNvSpPr>
          <p:nvPr>
            <p:ph type="body" idx="1"/>
          </p:nvPr>
        </p:nvSpPr>
        <p:spPr>
          <a:xfrm>
            <a:off x="810000" y="2296440"/>
            <a:ext cx="3267076" cy="437769"/>
          </a:xfrm>
        </p:spPr>
        <p:txBody>
          <a:bodyPr/>
          <a:lstStyle/>
          <a:p>
            <a:r>
              <a:rPr lang="en-US" dirty="0"/>
              <a:t>Without applying PCA	</a:t>
            </a:r>
          </a:p>
        </p:txBody>
      </p:sp>
      <p:sp>
        <p:nvSpPr>
          <p:cNvPr id="3" name="Content Placeholder 2">
            <a:extLst>
              <a:ext uri="{FF2B5EF4-FFF2-40B4-BE49-F238E27FC236}">
                <a16:creationId xmlns:a16="http://schemas.microsoft.com/office/drawing/2014/main" id="{AEDC5C70-B038-442E-A4B0-10C38DE5553E}"/>
              </a:ext>
            </a:extLst>
          </p:cNvPr>
          <p:cNvSpPr>
            <a:spLocks noGrp="1"/>
          </p:cNvSpPr>
          <p:nvPr>
            <p:ph sz="half" idx="2"/>
          </p:nvPr>
        </p:nvSpPr>
        <p:spPr/>
        <p:txBody>
          <a:bodyPr/>
          <a:lstStyle/>
          <a:p>
            <a:endParaRPr lang="en-US" dirty="0"/>
          </a:p>
        </p:txBody>
      </p:sp>
      <p:pic>
        <p:nvPicPr>
          <p:cNvPr id="11" name="Picture 10">
            <a:extLst>
              <a:ext uri="{FF2B5EF4-FFF2-40B4-BE49-F238E27FC236}">
                <a16:creationId xmlns:a16="http://schemas.microsoft.com/office/drawing/2014/main" id="{C5406822-A824-46BC-9E5B-80260B9FE577}"/>
              </a:ext>
            </a:extLst>
          </p:cNvPr>
          <p:cNvPicPr/>
          <p:nvPr/>
        </p:nvPicPr>
        <p:blipFill>
          <a:blip r:embed="rId3"/>
          <a:stretch>
            <a:fillRect/>
          </a:stretch>
        </p:blipFill>
        <p:spPr>
          <a:xfrm>
            <a:off x="437857" y="2739852"/>
            <a:ext cx="5566728" cy="3269062"/>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DA1911FF-8CCE-4AE9-8B5C-706E9BD54D51}"/>
              </a:ext>
            </a:extLst>
          </p:cNvPr>
          <p:cNvPicPr>
            <a:picLocks noChangeAspect="1"/>
          </p:cNvPicPr>
          <p:nvPr/>
        </p:nvPicPr>
        <p:blipFill>
          <a:blip r:embed="rId4"/>
          <a:stretch>
            <a:fillRect/>
          </a:stretch>
        </p:blipFill>
        <p:spPr>
          <a:xfrm>
            <a:off x="6591815" y="2015422"/>
            <a:ext cx="4984992" cy="4717922"/>
          </a:xfrm>
          <a:prstGeom prst="rect">
            <a:avLst/>
          </a:prstGeom>
          <a:ln>
            <a:noFill/>
          </a:ln>
          <a:effectLst>
            <a:softEdge rad="112500"/>
          </a:effectLst>
        </p:spPr>
      </p:pic>
    </p:spTree>
    <p:extLst>
      <p:ext uri="{BB962C8B-B14F-4D97-AF65-F5344CB8AC3E}">
        <p14:creationId xmlns:p14="http://schemas.microsoft.com/office/powerpoint/2010/main" val="3721819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descr="A picture containing film, clothing, water&#10;&#10;Description automatically generated">
            <a:extLst>
              <a:ext uri="{FF2B5EF4-FFF2-40B4-BE49-F238E27FC236}">
                <a16:creationId xmlns:a16="http://schemas.microsoft.com/office/drawing/2014/main" id="{6B3C3F84-6118-4514-9D8A-020B1D789BB3}"/>
              </a:ext>
            </a:extLst>
          </p:cNvPr>
          <p:cNvPicPr>
            <a:picLocks noChangeAspect="1"/>
          </p:cNvPicPr>
          <p:nvPr/>
        </p:nvPicPr>
        <p:blipFill rotWithShape="1">
          <a:blip r:embed="rId2">
            <a:extLst>
              <a:ext uri="{28A0092B-C50C-407E-A947-70E740481C1C}">
                <a14:useLocalDpi xmlns:a14="http://schemas.microsoft.com/office/drawing/2010/main" val="0"/>
              </a:ext>
            </a:extLst>
          </a:blip>
          <a:srcRect b="1316"/>
          <a:stretch/>
        </p:blipFill>
        <p:spPr>
          <a:xfrm>
            <a:off x="20" y="10"/>
            <a:ext cx="12191980" cy="6857989"/>
          </a:xfrm>
          <a:prstGeom prst="rect">
            <a:avLst/>
          </a:prstGeom>
        </p:spPr>
      </p:pic>
      <p:sp>
        <p:nvSpPr>
          <p:cNvPr id="24" name="Rectangle 5">
            <a:extLst>
              <a:ext uri="{FF2B5EF4-FFF2-40B4-BE49-F238E27FC236}">
                <a16:creationId xmlns:a16="http://schemas.microsoft.com/office/drawing/2014/main" id="{E6C93A5D-0985-4386-8EC7-3EE1F82A8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40967" cy="6858000"/>
          </a:xfrm>
          <a:custGeom>
            <a:avLst/>
            <a:gdLst/>
            <a:ahLst/>
            <a:cxnLst/>
            <a:rect l="l" t="t" r="r" b="b"/>
            <a:pathLst>
              <a:path w="6040967" h="6858000">
                <a:moveTo>
                  <a:pt x="0" y="0"/>
                </a:moveTo>
                <a:lnTo>
                  <a:pt x="6040967" y="0"/>
                </a:lnTo>
                <a:lnTo>
                  <a:pt x="6040967" y="1900238"/>
                </a:lnTo>
                <a:lnTo>
                  <a:pt x="5670550" y="2178050"/>
                </a:lnTo>
                <a:lnTo>
                  <a:pt x="5666317" y="2184400"/>
                </a:lnTo>
                <a:lnTo>
                  <a:pt x="5659967" y="2193925"/>
                </a:lnTo>
                <a:lnTo>
                  <a:pt x="5653617" y="2201863"/>
                </a:lnTo>
                <a:lnTo>
                  <a:pt x="5653617" y="2211388"/>
                </a:lnTo>
                <a:lnTo>
                  <a:pt x="5653617" y="2220913"/>
                </a:lnTo>
                <a:lnTo>
                  <a:pt x="5659967" y="2228850"/>
                </a:lnTo>
                <a:lnTo>
                  <a:pt x="5666317" y="2238375"/>
                </a:lnTo>
                <a:lnTo>
                  <a:pt x="5670550" y="2244725"/>
                </a:lnTo>
                <a:lnTo>
                  <a:pt x="6040967" y="2522538"/>
                </a:lnTo>
                <a:lnTo>
                  <a:pt x="6040967" y="6858000"/>
                </a:lnTo>
                <a:lnTo>
                  <a:pt x="0" y="6858000"/>
                </a:lnTo>
                <a:close/>
              </a:path>
            </a:pathLst>
          </a:custGeom>
          <a:solidFill>
            <a:schemeClr val="accent1">
              <a:alpha val="6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5">
            <a:extLst>
              <a:ext uri="{FF2B5EF4-FFF2-40B4-BE49-F238E27FC236}">
                <a16:creationId xmlns:a16="http://schemas.microsoft.com/office/drawing/2014/main" id="{36028FD2-3146-4CFE-9D16-590EF832D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653617" y="0"/>
            <a:ext cx="6538383" cy="6858000"/>
          </a:xfrm>
          <a:custGeom>
            <a:avLst/>
            <a:gdLst/>
            <a:ahLst/>
            <a:cxnLst/>
            <a:rect l="l" t="t" r="r" b="b"/>
            <a:pathLst>
              <a:path w="6538383" h="6858000">
                <a:moveTo>
                  <a:pt x="387350" y="0"/>
                </a:moveTo>
                <a:lnTo>
                  <a:pt x="4874683" y="0"/>
                </a:lnTo>
                <a:lnTo>
                  <a:pt x="6093883" y="0"/>
                </a:lnTo>
                <a:lnTo>
                  <a:pt x="6538383" y="0"/>
                </a:lnTo>
                <a:lnTo>
                  <a:pt x="6538383" y="6858000"/>
                </a:lnTo>
                <a:lnTo>
                  <a:pt x="6093883" y="6858000"/>
                </a:lnTo>
                <a:lnTo>
                  <a:pt x="4874683" y="6858000"/>
                </a:lnTo>
                <a:lnTo>
                  <a:pt x="387350" y="6858000"/>
                </a:lnTo>
                <a:lnTo>
                  <a:pt x="387350" y="2522538"/>
                </a:lnTo>
                <a:lnTo>
                  <a:pt x="16933" y="2244725"/>
                </a:lnTo>
                <a:lnTo>
                  <a:pt x="12700" y="2238375"/>
                </a:lnTo>
                <a:lnTo>
                  <a:pt x="6350" y="2228850"/>
                </a:lnTo>
                <a:lnTo>
                  <a:pt x="0" y="2220913"/>
                </a:lnTo>
                <a:lnTo>
                  <a:pt x="0" y="2211388"/>
                </a:lnTo>
                <a:lnTo>
                  <a:pt x="0" y="2201863"/>
                </a:lnTo>
                <a:lnTo>
                  <a:pt x="6350" y="2193925"/>
                </a:lnTo>
                <a:lnTo>
                  <a:pt x="12700" y="2184400"/>
                </a:lnTo>
                <a:lnTo>
                  <a:pt x="16933" y="2178050"/>
                </a:lnTo>
                <a:lnTo>
                  <a:pt x="387350" y="1900238"/>
                </a:lnTo>
                <a:close/>
              </a:path>
            </a:pathLst>
          </a:custGeom>
          <a:solidFill>
            <a:schemeClr val="bg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33A341A-D2D1-4A56-8A9F-C76F3740CF3C}"/>
              </a:ext>
            </a:extLst>
          </p:cNvPr>
          <p:cNvSpPr>
            <a:spLocks noGrp="1"/>
          </p:cNvSpPr>
          <p:nvPr>
            <p:ph type="title"/>
          </p:nvPr>
        </p:nvSpPr>
        <p:spPr>
          <a:xfrm>
            <a:off x="1280583" y="2363657"/>
            <a:ext cx="5223934" cy="1262342"/>
          </a:xfrm>
        </p:spPr>
        <p:txBody>
          <a:bodyPr>
            <a:normAutofit/>
          </a:bodyPr>
          <a:lstStyle/>
          <a:p>
            <a:r>
              <a:rPr lang="en-US" sz="4800" dirty="0">
                <a:solidFill>
                  <a:srgbClr val="4A4A4A"/>
                </a:solidFill>
              </a:rPr>
              <a:t>Background</a:t>
            </a:r>
          </a:p>
        </p:txBody>
      </p:sp>
      <p:sp>
        <p:nvSpPr>
          <p:cNvPr id="5" name="Content Placeholder 4">
            <a:extLst>
              <a:ext uri="{FF2B5EF4-FFF2-40B4-BE49-F238E27FC236}">
                <a16:creationId xmlns:a16="http://schemas.microsoft.com/office/drawing/2014/main" id="{15E65931-FC4C-401C-B2CC-CA23912B1C0C}"/>
              </a:ext>
            </a:extLst>
          </p:cNvPr>
          <p:cNvSpPr>
            <a:spLocks noGrp="1"/>
          </p:cNvSpPr>
          <p:nvPr>
            <p:ph idx="1"/>
          </p:nvPr>
        </p:nvSpPr>
        <p:spPr>
          <a:xfrm>
            <a:off x="6519333" y="172278"/>
            <a:ext cx="5223934" cy="6509877"/>
          </a:xfrm>
        </p:spPr>
        <p:txBody>
          <a:bodyPr>
            <a:normAutofit fontScale="77500" lnSpcReduction="20000"/>
          </a:bodyPr>
          <a:lstStyle/>
          <a:p>
            <a:pPr marL="0" indent="0">
              <a:lnSpc>
                <a:spcPct val="90000"/>
              </a:lnSpc>
              <a:buNone/>
            </a:pPr>
            <a:r>
              <a:rPr lang="en-US" sz="1600" dirty="0">
                <a:latin typeface="Arial" panose="020B0604020202020204" pitchFamily="34" charset="0"/>
                <a:cs typeface="Arial" panose="020B0604020202020204" pitchFamily="34" charset="0"/>
              </a:rPr>
              <a:t> </a:t>
            </a:r>
          </a:p>
          <a:p>
            <a:pPr>
              <a:lnSpc>
                <a:spcPct val="160000"/>
              </a:lnSpc>
            </a:pPr>
            <a:r>
              <a:rPr lang="en-US" dirty="0">
                <a:latin typeface="Arial" panose="020B0604020202020204" pitchFamily="34" charset="0"/>
                <a:cs typeface="Arial" panose="020B0604020202020204" pitchFamily="34" charset="0"/>
              </a:rPr>
              <a:t>Coronavirus can infect the upper or lower part of the respiratory tract and can sometimes reach all the way down into the alveoli</a:t>
            </a:r>
          </a:p>
          <a:p>
            <a:pPr>
              <a:lnSpc>
                <a:spcPct val="160000"/>
              </a:lnSpc>
            </a:pPr>
            <a:r>
              <a:rPr lang="en-US" dirty="0">
                <a:latin typeface="Arial" panose="020B0604020202020204" pitchFamily="34" charset="0"/>
                <a:cs typeface="Arial" panose="020B0604020202020204" pitchFamily="34" charset="0"/>
              </a:rPr>
              <a:t>These signs of respiratory inflammation can be analyzed by doctors by performing a chest Xray or CT scan. </a:t>
            </a:r>
          </a:p>
          <a:p>
            <a:pPr>
              <a:lnSpc>
                <a:spcPct val="160000"/>
              </a:lnSpc>
            </a:pPr>
            <a:r>
              <a:rPr lang="en-US" dirty="0">
                <a:latin typeface="Arial" panose="020B0604020202020204" pitchFamily="34" charset="0"/>
                <a:cs typeface="Arial" panose="020B0604020202020204" pitchFamily="34" charset="0"/>
              </a:rPr>
              <a:t>For an infected individual, a chest scan, might seem like “ground-glass opacity” because is looks like frosted glass on a shower door.</a:t>
            </a:r>
          </a:p>
          <a:p>
            <a:pPr>
              <a:lnSpc>
                <a:spcPct val="160000"/>
              </a:lnSpc>
            </a:pPr>
            <a:r>
              <a:rPr lang="en-US" dirty="0">
                <a:latin typeface="Arial" panose="020B0604020202020204" pitchFamily="34" charset="0"/>
                <a:cs typeface="Arial" panose="020B0604020202020204" pitchFamily="34" charset="0"/>
              </a:rPr>
              <a:t>Suspected COVID patients need to know their infection status quickly for proper treatment, self isolation and informing close contacts.</a:t>
            </a:r>
          </a:p>
          <a:p>
            <a:pPr>
              <a:lnSpc>
                <a:spcPct val="160000"/>
              </a:lnSpc>
            </a:pPr>
            <a:r>
              <a:rPr lang="en-US" dirty="0">
                <a:latin typeface="Arial" panose="020B0604020202020204" pitchFamily="34" charset="0"/>
                <a:cs typeface="Arial" panose="020B0604020202020204" pitchFamily="34" charset="0"/>
              </a:rPr>
              <a:t>Current lab test (RT-PCR) of nose and throat samples take nearly 24 hours</a:t>
            </a:r>
          </a:p>
          <a:p>
            <a:pPr>
              <a:lnSpc>
                <a:spcPct val="160000"/>
              </a:lnSpc>
            </a:pPr>
            <a:r>
              <a:rPr lang="en-US" dirty="0">
                <a:latin typeface="Arial" panose="020B0604020202020204" pitchFamily="34" charset="0"/>
                <a:cs typeface="Arial" panose="020B0604020202020204" pitchFamily="34" charset="0"/>
              </a:rPr>
              <a:t>Development of an AI system for the detection of Covid-19 in lungs could help in rapid screening of patients, aiding in speedy detection of the virus which could potentially protect several associated lives by enforcing an early isolation .</a:t>
            </a:r>
          </a:p>
          <a:p>
            <a:pPr>
              <a:lnSpc>
                <a:spcPct val="90000"/>
              </a:lnSpc>
            </a:pPr>
            <a:endParaRPr 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0527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CD1E0B-08B7-4112-87BF-B0B72275E567}"/>
              </a:ext>
            </a:extLst>
          </p:cNvPr>
          <p:cNvSpPr>
            <a:spLocks noGrp="1"/>
          </p:cNvSpPr>
          <p:nvPr>
            <p:ph type="title"/>
          </p:nvPr>
        </p:nvSpPr>
        <p:spPr>
          <a:xfrm>
            <a:off x="810000" y="603070"/>
            <a:ext cx="10571998" cy="1119713"/>
          </a:xfrm>
        </p:spPr>
        <p:txBody>
          <a:bodyPr/>
          <a:lstStyle/>
          <a:p>
            <a:r>
              <a:rPr lang="en-US" dirty="0"/>
              <a:t>CNN using keras and TensorFlow on 1Gb dataset – Activation function </a:t>
            </a:r>
            <a:r>
              <a:rPr lang="en-US" dirty="0" err="1"/>
              <a:t>Relu</a:t>
            </a:r>
            <a:endParaRPr lang="en-US" dirty="0"/>
          </a:p>
        </p:txBody>
      </p:sp>
      <p:sp>
        <p:nvSpPr>
          <p:cNvPr id="8" name="Text Placeholder 7">
            <a:extLst>
              <a:ext uri="{FF2B5EF4-FFF2-40B4-BE49-F238E27FC236}">
                <a16:creationId xmlns:a16="http://schemas.microsoft.com/office/drawing/2014/main" id="{E2A28A04-A1C5-494B-8EBD-89C824EB165D}"/>
              </a:ext>
            </a:extLst>
          </p:cNvPr>
          <p:cNvSpPr>
            <a:spLocks noGrp="1"/>
          </p:cNvSpPr>
          <p:nvPr>
            <p:ph type="body" idx="1"/>
          </p:nvPr>
        </p:nvSpPr>
        <p:spPr>
          <a:xfrm>
            <a:off x="407328" y="2195923"/>
            <a:ext cx="3267076" cy="437769"/>
          </a:xfrm>
        </p:spPr>
        <p:txBody>
          <a:bodyPr/>
          <a:lstStyle/>
          <a:p>
            <a:r>
              <a:rPr lang="en-US"/>
              <a:t>After applying PCA	</a:t>
            </a:r>
            <a:endParaRPr lang="en-US" dirty="0"/>
          </a:p>
        </p:txBody>
      </p:sp>
      <p:pic>
        <p:nvPicPr>
          <p:cNvPr id="11" name="Content Placeholder 10">
            <a:extLst>
              <a:ext uri="{FF2B5EF4-FFF2-40B4-BE49-F238E27FC236}">
                <a16:creationId xmlns:a16="http://schemas.microsoft.com/office/drawing/2014/main" id="{0DAA85A7-787B-4DB9-9966-03978EB15396}"/>
              </a:ext>
            </a:extLst>
          </p:cNvPr>
          <p:cNvPicPr>
            <a:picLocks noGrp="1"/>
          </p:cNvPicPr>
          <p:nvPr>
            <p:ph sz="half" idx="2"/>
          </p:nvPr>
        </p:nvPicPr>
        <p:blipFill>
          <a:blip r:embed="rId3"/>
          <a:stretch>
            <a:fillRect/>
          </a:stretch>
        </p:blipFill>
        <p:spPr>
          <a:xfrm>
            <a:off x="407328" y="2633692"/>
            <a:ext cx="6457706" cy="4016490"/>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3A042BF0-ADE8-45DD-8B1D-1C921D419F4D}"/>
              </a:ext>
            </a:extLst>
          </p:cNvPr>
          <p:cNvPicPr>
            <a:picLocks noChangeAspect="1"/>
          </p:cNvPicPr>
          <p:nvPr/>
        </p:nvPicPr>
        <p:blipFill>
          <a:blip r:embed="rId4"/>
          <a:stretch>
            <a:fillRect/>
          </a:stretch>
        </p:blipFill>
        <p:spPr>
          <a:xfrm>
            <a:off x="7174523" y="2118935"/>
            <a:ext cx="4472532" cy="4531247"/>
          </a:xfrm>
          <a:prstGeom prst="rect">
            <a:avLst/>
          </a:prstGeom>
          <a:ln>
            <a:noFill/>
          </a:ln>
          <a:effectLst>
            <a:softEdge rad="112500"/>
          </a:effectLst>
        </p:spPr>
      </p:pic>
    </p:spTree>
    <p:extLst>
      <p:ext uri="{BB962C8B-B14F-4D97-AF65-F5344CB8AC3E}">
        <p14:creationId xmlns:p14="http://schemas.microsoft.com/office/powerpoint/2010/main" val="2247272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6A94D-E9A0-48FE-8EA6-D34FD95CD6A5}"/>
              </a:ext>
            </a:extLst>
          </p:cNvPr>
          <p:cNvSpPr>
            <a:spLocks noGrp="1"/>
          </p:cNvSpPr>
          <p:nvPr>
            <p:ph type="title"/>
          </p:nvPr>
        </p:nvSpPr>
        <p:spPr/>
        <p:txBody>
          <a:bodyPr/>
          <a:lstStyle/>
          <a:p>
            <a:r>
              <a:rPr lang="en-US" dirty="0"/>
              <a:t>Comparing Model Results</a:t>
            </a:r>
          </a:p>
        </p:txBody>
      </p:sp>
      <p:graphicFrame>
        <p:nvGraphicFramePr>
          <p:cNvPr id="4" name="Table 4">
            <a:extLst>
              <a:ext uri="{FF2B5EF4-FFF2-40B4-BE49-F238E27FC236}">
                <a16:creationId xmlns:a16="http://schemas.microsoft.com/office/drawing/2014/main" id="{9C74F464-04E7-4296-BF95-E1E32E1E2C5B}"/>
              </a:ext>
            </a:extLst>
          </p:cNvPr>
          <p:cNvGraphicFramePr>
            <a:graphicFrameLocks noGrp="1"/>
          </p:cNvGraphicFramePr>
          <p:nvPr>
            <p:ph idx="1"/>
            <p:extLst>
              <p:ext uri="{D42A27DB-BD31-4B8C-83A1-F6EECF244321}">
                <p14:modId xmlns:p14="http://schemas.microsoft.com/office/powerpoint/2010/main" val="3697788382"/>
              </p:ext>
            </p:extLst>
          </p:nvPr>
        </p:nvGraphicFramePr>
        <p:xfrm>
          <a:off x="828298" y="2812048"/>
          <a:ext cx="10553700" cy="1854200"/>
        </p:xfrm>
        <a:graphic>
          <a:graphicData uri="http://schemas.openxmlformats.org/drawingml/2006/table">
            <a:tbl>
              <a:tblPr firstRow="1" bandRow="1">
                <a:tableStyleId>{5C22544A-7EE6-4342-B048-85BDC9FD1C3A}</a:tableStyleId>
              </a:tblPr>
              <a:tblGrid>
                <a:gridCol w="2110740">
                  <a:extLst>
                    <a:ext uri="{9D8B030D-6E8A-4147-A177-3AD203B41FA5}">
                      <a16:colId xmlns:a16="http://schemas.microsoft.com/office/drawing/2014/main" val="359477384"/>
                    </a:ext>
                  </a:extLst>
                </a:gridCol>
                <a:gridCol w="2110740">
                  <a:extLst>
                    <a:ext uri="{9D8B030D-6E8A-4147-A177-3AD203B41FA5}">
                      <a16:colId xmlns:a16="http://schemas.microsoft.com/office/drawing/2014/main" val="3564966234"/>
                    </a:ext>
                  </a:extLst>
                </a:gridCol>
                <a:gridCol w="2110740">
                  <a:extLst>
                    <a:ext uri="{9D8B030D-6E8A-4147-A177-3AD203B41FA5}">
                      <a16:colId xmlns:a16="http://schemas.microsoft.com/office/drawing/2014/main" val="4102539108"/>
                    </a:ext>
                  </a:extLst>
                </a:gridCol>
                <a:gridCol w="2110740">
                  <a:extLst>
                    <a:ext uri="{9D8B030D-6E8A-4147-A177-3AD203B41FA5}">
                      <a16:colId xmlns:a16="http://schemas.microsoft.com/office/drawing/2014/main" val="2835309218"/>
                    </a:ext>
                  </a:extLst>
                </a:gridCol>
                <a:gridCol w="2110740">
                  <a:extLst>
                    <a:ext uri="{9D8B030D-6E8A-4147-A177-3AD203B41FA5}">
                      <a16:colId xmlns:a16="http://schemas.microsoft.com/office/drawing/2014/main" val="2549533774"/>
                    </a:ext>
                  </a:extLst>
                </a:gridCol>
              </a:tblGrid>
              <a:tr h="370840">
                <a:tc>
                  <a:txBody>
                    <a:bodyPr/>
                    <a:lstStyle/>
                    <a:p>
                      <a:r>
                        <a:rPr lang="en-US" dirty="0"/>
                        <a:t>Model</a:t>
                      </a:r>
                    </a:p>
                  </a:txBody>
                  <a:tcPr marL="91768" marR="91768"/>
                </a:tc>
                <a:tc>
                  <a:txBody>
                    <a:bodyPr/>
                    <a:lstStyle/>
                    <a:p>
                      <a:r>
                        <a:rPr lang="en-US" dirty="0"/>
                        <a:t>Accuracy(%)</a:t>
                      </a:r>
                    </a:p>
                  </a:txBody>
                  <a:tcPr marL="91768" marR="91768"/>
                </a:tc>
                <a:tc>
                  <a:txBody>
                    <a:bodyPr/>
                    <a:lstStyle/>
                    <a:p>
                      <a:r>
                        <a:rPr lang="en-US" dirty="0"/>
                        <a:t>Precision(%)</a:t>
                      </a:r>
                    </a:p>
                  </a:txBody>
                  <a:tcPr marL="91768" marR="91768"/>
                </a:tc>
                <a:tc>
                  <a:txBody>
                    <a:bodyPr/>
                    <a:lstStyle/>
                    <a:p>
                      <a:r>
                        <a:rPr lang="en-US" dirty="0"/>
                        <a:t>Recall(%)</a:t>
                      </a:r>
                    </a:p>
                  </a:txBody>
                  <a:tcPr marL="91768" marR="91768"/>
                </a:tc>
                <a:tc>
                  <a:txBody>
                    <a:bodyPr/>
                    <a:lstStyle/>
                    <a:p>
                      <a:r>
                        <a:rPr lang="en-US" dirty="0"/>
                        <a:t>F1 Score(%)</a:t>
                      </a:r>
                    </a:p>
                  </a:txBody>
                  <a:tcPr marL="91768" marR="91768"/>
                </a:tc>
                <a:extLst>
                  <a:ext uri="{0D108BD9-81ED-4DB2-BD59-A6C34878D82A}">
                    <a16:rowId xmlns:a16="http://schemas.microsoft.com/office/drawing/2014/main" val="3826957470"/>
                  </a:ext>
                </a:extLst>
              </a:tr>
              <a:tr h="370840">
                <a:tc>
                  <a:txBody>
                    <a:bodyPr/>
                    <a:lstStyle/>
                    <a:p>
                      <a:r>
                        <a:rPr lang="en-US" dirty="0"/>
                        <a:t>KNN</a:t>
                      </a:r>
                    </a:p>
                  </a:txBody>
                  <a:tcPr marL="91768" marR="91768"/>
                </a:tc>
                <a:tc>
                  <a:txBody>
                    <a:bodyPr/>
                    <a:lstStyle/>
                    <a:p>
                      <a:r>
                        <a:rPr lang="en-US" dirty="0"/>
                        <a:t>96.36</a:t>
                      </a:r>
                    </a:p>
                  </a:txBody>
                  <a:tcPr marL="91768" marR="91768"/>
                </a:tc>
                <a:tc>
                  <a:txBody>
                    <a:bodyPr/>
                    <a:lstStyle/>
                    <a:p>
                      <a:r>
                        <a:rPr lang="en-US" dirty="0"/>
                        <a:t>96.42</a:t>
                      </a:r>
                    </a:p>
                  </a:txBody>
                  <a:tcPr marL="91768" marR="91768"/>
                </a:tc>
                <a:tc>
                  <a:txBody>
                    <a:bodyPr/>
                    <a:lstStyle/>
                    <a:p>
                      <a:r>
                        <a:rPr lang="en-US" dirty="0"/>
                        <a:t>96.36</a:t>
                      </a:r>
                    </a:p>
                  </a:txBody>
                  <a:tcPr marL="91768" marR="91768"/>
                </a:tc>
                <a:tc>
                  <a:txBody>
                    <a:bodyPr/>
                    <a:lstStyle/>
                    <a:p>
                      <a:r>
                        <a:rPr lang="en-US" dirty="0"/>
                        <a:t>96.36</a:t>
                      </a:r>
                    </a:p>
                  </a:txBody>
                  <a:tcPr marL="91768" marR="91768"/>
                </a:tc>
                <a:extLst>
                  <a:ext uri="{0D108BD9-81ED-4DB2-BD59-A6C34878D82A}">
                    <a16:rowId xmlns:a16="http://schemas.microsoft.com/office/drawing/2014/main" val="2318869616"/>
                  </a:ext>
                </a:extLst>
              </a:tr>
              <a:tr h="370840">
                <a:tc>
                  <a:txBody>
                    <a:bodyPr/>
                    <a:lstStyle/>
                    <a:p>
                      <a:r>
                        <a:rPr lang="en-US" dirty="0"/>
                        <a:t>SVM</a:t>
                      </a:r>
                    </a:p>
                  </a:txBody>
                  <a:tcPr marL="91768" marR="91768"/>
                </a:tc>
                <a:tc>
                  <a:txBody>
                    <a:bodyPr/>
                    <a:lstStyle/>
                    <a:p>
                      <a:r>
                        <a:rPr lang="en-US" dirty="0"/>
                        <a:t>98.18</a:t>
                      </a:r>
                    </a:p>
                  </a:txBody>
                  <a:tcPr marL="91768" marR="91768"/>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98.18</a:t>
                      </a:r>
                    </a:p>
                  </a:txBody>
                  <a:tcPr marL="91768" marR="91768"/>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98.18</a:t>
                      </a:r>
                    </a:p>
                  </a:txBody>
                  <a:tcPr marL="91768" marR="91768"/>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98.18</a:t>
                      </a:r>
                    </a:p>
                  </a:txBody>
                  <a:tcPr marL="91768" marR="91768"/>
                </a:tc>
                <a:extLst>
                  <a:ext uri="{0D108BD9-81ED-4DB2-BD59-A6C34878D82A}">
                    <a16:rowId xmlns:a16="http://schemas.microsoft.com/office/drawing/2014/main" val="4051828051"/>
                  </a:ext>
                </a:extLst>
              </a:tr>
              <a:tr h="370840">
                <a:tc>
                  <a:txBody>
                    <a:bodyPr/>
                    <a:lstStyle/>
                    <a:p>
                      <a:r>
                        <a:rPr lang="en-US" dirty="0"/>
                        <a:t>Random Forest</a:t>
                      </a:r>
                    </a:p>
                  </a:txBody>
                  <a:tcPr marL="91768" marR="91768"/>
                </a:tc>
                <a:tc>
                  <a:txBody>
                    <a:bodyPr/>
                    <a:lstStyle/>
                    <a:p>
                      <a:r>
                        <a:rPr lang="en-US" dirty="0"/>
                        <a:t>95.45</a:t>
                      </a:r>
                    </a:p>
                  </a:txBody>
                  <a:tcPr marL="91768" marR="91768"/>
                </a:tc>
                <a:tc>
                  <a:txBody>
                    <a:bodyPr/>
                    <a:lstStyle/>
                    <a:p>
                      <a:r>
                        <a:rPr lang="en-US" dirty="0"/>
                        <a:t>95.47</a:t>
                      </a:r>
                    </a:p>
                  </a:txBody>
                  <a:tcPr marL="91768" marR="91768"/>
                </a:tc>
                <a:tc>
                  <a:txBody>
                    <a:bodyPr/>
                    <a:lstStyle/>
                    <a:p>
                      <a:r>
                        <a:rPr lang="en-US" dirty="0"/>
                        <a:t>95.45</a:t>
                      </a:r>
                    </a:p>
                  </a:txBody>
                  <a:tcPr marL="91768" marR="91768"/>
                </a:tc>
                <a:tc>
                  <a:txBody>
                    <a:bodyPr/>
                    <a:lstStyle/>
                    <a:p>
                      <a:r>
                        <a:rPr lang="en-US" dirty="0"/>
                        <a:t>95.45</a:t>
                      </a:r>
                    </a:p>
                  </a:txBody>
                  <a:tcPr marL="91768" marR="91768"/>
                </a:tc>
                <a:extLst>
                  <a:ext uri="{0D108BD9-81ED-4DB2-BD59-A6C34878D82A}">
                    <a16:rowId xmlns:a16="http://schemas.microsoft.com/office/drawing/2014/main" val="2471563781"/>
                  </a:ext>
                </a:extLst>
              </a:tr>
              <a:tr h="370840">
                <a:tc>
                  <a:txBody>
                    <a:bodyPr/>
                    <a:lstStyle/>
                    <a:p>
                      <a:r>
                        <a:rPr lang="en-US" dirty="0"/>
                        <a:t>CNN(after PCA)</a:t>
                      </a:r>
                    </a:p>
                  </a:txBody>
                  <a:tcPr marL="91768" marR="91768"/>
                </a:tc>
                <a:tc>
                  <a:txBody>
                    <a:bodyPr/>
                    <a:lstStyle/>
                    <a:p>
                      <a:r>
                        <a:rPr lang="en-US" dirty="0"/>
                        <a:t>98.18</a:t>
                      </a:r>
                    </a:p>
                  </a:txBody>
                  <a:tcPr marL="91768" marR="91768"/>
                </a:tc>
                <a:tc>
                  <a:txBody>
                    <a:bodyPr/>
                    <a:lstStyle/>
                    <a:p>
                      <a:r>
                        <a:rPr lang="en-US" dirty="0"/>
                        <a:t>98.76</a:t>
                      </a:r>
                    </a:p>
                  </a:txBody>
                  <a:tcPr marL="91768" marR="91768"/>
                </a:tc>
                <a:tc>
                  <a:txBody>
                    <a:bodyPr/>
                    <a:lstStyle/>
                    <a:p>
                      <a:r>
                        <a:rPr lang="en-US" dirty="0"/>
                        <a:t>98.19</a:t>
                      </a:r>
                    </a:p>
                  </a:txBody>
                  <a:tcPr marL="91768" marR="91768"/>
                </a:tc>
                <a:tc>
                  <a:txBody>
                    <a:bodyPr/>
                    <a:lstStyle/>
                    <a:p>
                      <a:r>
                        <a:rPr lang="en-US" dirty="0"/>
                        <a:t>98.16</a:t>
                      </a:r>
                    </a:p>
                  </a:txBody>
                  <a:tcPr marL="91768" marR="91768"/>
                </a:tc>
                <a:extLst>
                  <a:ext uri="{0D108BD9-81ED-4DB2-BD59-A6C34878D82A}">
                    <a16:rowId xmlns:a16="http://schemas.microsoft.com/office/drawing/2014/main" val="3827010657"/>
                  </a:ext>
                </a:extLst>
              </a:tr>
            </a:tbl>
          </a:graphicData>
        </a:graphic>
      </p:graphicFrame>
    </p:spTree>
    <p:extLst>
      <p:ext uri="{BB962C8B-B14F-4D97-AF65-F5344CB8AC3E}">
        <p14:creationId xmlns:p14="http://schemas.microsoft.com/office/powerpoint/2010/main" val="815358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9D234-35FD-4EF2-B4DC-455C2F6C91C3}"/>
              </a:ext>
            </a:extLst>
          </p:cNvPr>
          <p:cNvSpPr>
            <a:spLocks noGrp="1"/>
          </p:cNvSpPr>
          <p:nvPr>
            <p:ph type="title"/>
          </p:nvPr>
        </p:nvSpPr>
        <p:spPr/>
        <p:txBody>
          <a:bodyPr/>
          <a:lstStyle/>
          <a:p>
            <a:r>
              <a:rPr lang="en-US" dirty="0"/>
              <a:t>Challenges faced</a:t>
            </a:r>
          </a:p>
        </p:txBody>
      </p:sp>
      <p:graphicFrame>
        <p:nvGraphicFramePr>
          <p:cNvPr id="5" name="Content Placeholder 2">
            <a:extLst>
              <a:ext uri="{FF2B5EF4-FFF2-40B4-BE49-F238E27FC236}">
                <a16:creationId xmlns:a16="http://schemas.microsoft.com/office/drawing/2014/main" id="{7EC67FDE-EC0D-4B3F-BFC9-9D1E31E29937}"/>
              </a:ext>
            </a:extLst>
          </p:cNvPr>
          <p:cNvGraphicFramePr>
            <a:graphicFrameLocks noGrp="1"/>
          </p:cNvGraphicFramePr>
          <p:nvPr>
            <p:ph idx="1"/>
            <p:extLst>
              <p:ext uri="{D42A27DB-BD31-4B8C-83A1-F6EECF244321}">
                <p14:modId xmlns:p14="http://schemas.microsoft.com/office/powerpoint/2010/main" val="3697020762"/>
              </p:ext>
            </p:extLst>
          </p:nvPr>
        </p:nvGraphicFramePr>
        <p:xfrm>
          <a:off x="818712" y="2222287"/>
          <a:ext cx="10554574" cy="40718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30EB1B06-F3C1-4775-A610-D84D6D0FF4FB}"/>
              </a:ext>
            </a:extLst>
          </p:cNvPr>
          <p:cNvSpPr/>
          <p:nvPr/>
        </p:nvSpPr>
        <p:spPr>
          <a:xfrm>
            <a:off x="-476834" y="5858797"/>
            <a:ext cx="7599087" cy="63428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Tree>
    <p:extLst>
      <p:ext uri="{BB962C8B-B14F-4D97-AF65-F5344CB8AC3E}">
        <p14:creationId xmlns:p14="http://schemas.microsoft.com/office/powerpoint/2010/main" val="1946675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9D234-35FD-4EF2-B4DC-455C2F6C91C3}"/>
              </a:ext>
            </a:extLst>
          </p:cNvPr>
          <p:cNvSpPr>
            <a:spLocks noGrp="1"/>
          </p:cNvSpPr>
          <p:nvPr>
            <p:ph type="title"/>
          </p:nvPr>
        </p:nvSpPr>
        <p:spPr/>
        <p:txBody>
          <a:bodyPr/>
          <a:lstStyle/>
          <a:p>
            <a:r>
              <a:rPr lang="en-US" dirty="0"/>
              <a:t>CPU performance without applying PCA </a:t>
            </a:r>
          </a:p>
        </p:txBody>
      </p:sp>
      <p:sp>
        <p:nvSpPr>
          <p:cNvPr id="6" name="Rectangle 5">
            <a:extLst>
              <a:ext uri="{FF2B5EF4-FFF2-40B4-BE49-F238E27FC236}">
                <a16:creationId xmlns:a16="http://schemas.microsoft.com/office/drawing/2014/main" id="{30EB1B06-F3C1-4775-A610-D84D6D0FF4FB}"/>
              </a:ext>
            </a:extLst>
          </p:cNvPr>
          <p:cNvSpPr/>
          <p:nvPr/>
        </p:nvSpPr>
        <p:spPr>
          <a:xfrm>
            <a:off x="-476834" y="5858797"/>
            <a:ext cx="7599087" cy="63428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pic>
        <p:nvPicPr>
          <p:cNvPr id="8" name="Content Placeholder 7">
            <a:extLst>
              <a:ext uri="{FF2B5EF4-FFF2-40B4-BE49-F238E27FC236}">
                <a16:creationId xmlns:a16="http://schemas.microsoft.com/office/drawing/2014/main" id="{41DC45D0-AEE6-44EC-BB03-5CB771A806C3}"/>
              </a:ext>
            </a:extLst>
          </p:cNvPr>
          <p:cNvPicPr>
            <a:picLocks noGrp="1" noChangeAspect="1"/>
          </p:cNvPicPr>
          <p:nvPr>
            <p:ph idx="1"/>
          </p:nvPr>
        </p:nvPicPr>
        <p:blipFill>
          <a:blip r:embed="rId2"/>
          <a:stretch>
            <a:fillRect/>
          </a:stretch>
        </p:blipFill>
        <p:spPr>
          <a:xfrm>
            <a:off x="2819400" y="2019300"/>
            <a:ext cx="7894783" cy="4607337"/>
          </a:xfrm>
        </p:spPr>
      </p:pic>
    </p:spTree>
    <p:extLst>
      <p:ext uri="{BB962C8B-B14F-4D97-AF65-F5344CB8AC3E}">
        <p14:creationId xmlns:p14="http://schemas.microsoft.com/office/powerpoint/2010/main" val="2017368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E7561-E7CC-41C4-A534-6133B35D3262}"/>
              </a:ext>
            </a:extLst>
          </p:cNvPr>
          <p:cNvSpPr>
            <a:spLocks noGrp="1"/>
          </p:cNvSpPr>
          <p:nvPr>
            <p:ph type="title"/>
          </p:nvPr>
        </p:nvSpPr>
        <p:spPr/>
        <p:txBody>
          <a:bodyPr/>
          <a:lstStyle/>
          <a:p>
            <a:r>
              <a:rPr lang="en-US" dirty="0"/>
              <a:t>Future Plans/Possibilities</a:t>
            </a:r>
          </a:p>
        </p:txBody>
      </p:sp>
      <p:sp>
        <p:nvSpPr>
          <p:cNvPr id="3" name="Content Placeholder 2">
            <a:extLst>
              <a:ext uri="{FF2B5EF4-FFF2-40B4-BE49-F238E27FC236}">
                <a16:creationId xmlns:a16="http://schemas.microsoft.com/office/drawing/2014/main" id="{0EC9188E-45CC-43A6-A221-8E5A1AB2E7D3}"/>
              </a:ext>
            </a:extLst>
          </p:cNvPr>
          <p:cNvSpPr>
            <a:spLocks noGrp="1"/>
          </p:cNvSpPr>
          <p:nvPr>
            <p:ph idx="1"/>
          </p:nvPr>
        </p:nvSpPr>
        <p:spPr>
          <a:xfrm>
            <a:off x="810000" y="2237431"/>
            <a:ext cx="10894320" cy="2875990"/>
          </a:xfrm>
        </p:spPr>
        <p:txBody>
          <a:bodyPr/>
          <a:lstStyle/>
          <a:p>
            <a:r>
              <a:rPr lang="en-US" dirty="0"/>
              <a:t>We can add features to our model that would predict the risk factor of the infected patient</a:t>
            </a:r>
          </a:p>
          <a:p>
            <a:r>
              <a:rPr lang="en-US" dirty="0"/>
              <a:t>Addition of an UI, wherein uploading the Xray would simply classify the image and predict the result </a:t>
            </a:r>
          </a:p>
        </p:txBody>
      </p:sp>
    </p:spTree>
    <p:extLst>
      <p:ext uri="{BB962C8B-B14F-4D97-AF65-F5344CB8AC3E}">
        <p14:creationId xmlns:p14="http://schemas.microsoft.com/office/powerpoint/2010/main" val="696253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Freeform 6">
            <a:extLst>
              <a:ext uri="{FF2B5EF4-FFF2-40B4-BE49-F238E27FC236}">
                <a16:creationId xmlns:a16="http://schemas.microsoft.com/office/drawing/2014/main" id="{E446B7E6-8568-417F-959E-DB3D1E7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29" name="Rectangle 28">
            <a:extLst>
              <a:ext uri="{FF2B5EF4-FFF2-40B4-BE49-F238E27FC236}">
                <a16:creationId xmlns:a16="http://schemas.microsoft.com/office/drawing/2014/main" id="{54047A07-72EC-41BC-A55F-C264F639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3" descr="A picture containing food, bed, room, bedroom&#10;&#10;Description automatically generated">
            <a:extLst>
              <a:ext uri="{FF2B5EF4-FFF2-40B4-BE49-F238E27FC236}">
                <a16:creationId xmlns:a16="http://schemas.microsoft.com/office/drawing/2014/main" id="{86407FE9-7943-4D34-B840-C51F1DBD5758}"/>
              </a:ext>
            </a:extLst>
          </p:cNvPr>
          <p:cNvPicPr>
            <a:picLocks noChangeAspect="1"/>
          </p:cNvPicPr>
          <p:nvPr/>
        </p:nvPicPr>
        <p:blipFill rotWithShape="1">
          <a:blip r:embed="rId2">
            <a:alphaModFix amt="40000"/>
          </a:blip>
          <a:srcRect t="7787"/>
          <a:stretch/>
        </p:blipFill>
        <p:spPr>
          <a:xfrm>
            <a:off x="20" y="10"/>
            <a:ext cx="12191980" cy="6857990"/>
          </a:xfrm>
          <a:prstGeom prst="rect">
            <a:avLst/>
          </a:prstGeom>
        </p:spPr>
      </p:pic>
      <p:sp>
        <p:nvSpPr>
          <p:cNvPr id="2" name="TextBox 1">
            <a:extLst>
              <a:ext uri="{FF2B5EF4-FFF2-40B4-BE49-F238E27FC236}">
                <a16:creationId xmlns:a16="http://schemas.microsoft.com/office/drawing/2014/main" id="{167A7B72-C645-480C-BF11-0239CB2F4ACE}"/>
              </a:ext>
            </a:extLst>
          </p:cNvPr>
          <p:cNvSpPr txBox="1"/>
          <p:nvPr/>
        </p:nvSpPr>
        <p:spPr>
          <a:xfrm>
            <a:off x="810000" y="318179"/>
            <a:ext cx="10572000" cy="3732453"/>
          </a:xfrm>
          <a:prstGeom prst="rect">
            <a:avLst/>
          </a:prstGeom>
        </p:spPr>
        <p:txBody>
          <a:bodyPr vert="horz" lIns="91440" tIns="45720" rIns="91440" bIns="45720" rtlCol="0" anchor="b">
            <a:normAutofit/>
          </a:bodyPr>
          <a:lstStyle/>
          <a:p>
            <a:pPr>
              <a:spcBef>
                <a:spcPct val="0"/>
              </a:spcBef>
              <a:spcAft>
                <a:spcPts val="600"/>
              </a:spcAft>
            </a:pPr>
            <a:r>
              <a:rPr lang="en-US" sz="5400" b="1" dirty="0">
                <a:solidFill>
                  <a:srgbClr val="FEFEFE"/>
                </a:solidFill>
                <a:latin typeface="+mj-lt"/>
                <a:ea typeface="+mj-ea"/>
                <a:cs typeface="+mj-cs"/>
              </a:rPr>
              <a:t>Questions or Comments</a:t>
            </a:r>
          </a:p>
        </p:txBody>
      </p:sp>
    </p:spTree>
    <p:extLst>
      <p:ext uri="{BB962C8B-B14F-4D97-AF65-F5344CB8AC3E}">
        <p14:creationId xmlns:p14="http://schemas.microsoft.com/office/powerpoint/2010/main" val="832548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1"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EBF5267-898A-45DA-8BD3-97BE5E1D7A10}"/>
              </a:ext>
            </a:extLst>
          </p:cNvPr>
          <p:cNvSpPr>
            <a:spLocks noGrp="1"/>
          </p:cNvSpPr>
          <p:nvPr>
            <p:ph type="title"/>
          </p:nvPr>
        </p:nvSpPr>
        <p:spPr>
          <a:xfrm>
            <a:off x="810002" y="639097"/>
            <a:ext cx="3211392" cy="3781101"/>
          </a:xfrm>
        </p:spPr>
        <p:txBody>
          <a:bodyPr vert="horz" lIns="91440" tIns="45720" rIns="91440" bIns="45720" rtlCol="0" anchor="b">
            <a:normAutofit/>
          </a:bodyPr>
          <a:lstStyle/>
          <a:p>
            <a:r>
              <a:rPr lang="en-US" sz="3700" dirty="0"/>
              <a:t>In the News</a:t>
            </a:r>
          </a:p>
        </p:txBody>
      </p:sp>
      <p:sp>
        <p:nvSpPr>
          <p:cNvPr id="63" name="Rectangle 62">
            <a:extLst>
              <a:ext uri="{FF2B5EF4-FFF2-40B4-BE49-F238E27FC236}">
                <a16:creationId xmlns:a16="http://schemas.microsoft.com/office/drawing/2014/main" id="{6383B6F6-E8E8-4C9B-BEDE-6E743086F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14">
            <a:extLst>
              <a:ext uri="{FF2B5EF4-FFF2-40B4-BE49-F238E27FC236}">
                <a16:creationId xmlns:a16="http://schemas.microsoft.com/office/drawing/2014/main" id="{4E45A778-B5BB-477D-BEE9-D874E8DCD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a:extLst>
              <a:ext uri="{FF2B5EF4-FFF2-40B4-BE49-F238E27FC236}">
                <a16:creationId xmlns:a16="http://schemas.microsoft.com/office/drawing/2014/main" id="{3ADABA32-3D36-4843-831B-C121877C0DBB}"/>
              </a:ext>
            </a:extLst>
          </p:cNvPr>
          <p:cNvPicPr>
            <a:picLocks noChangeAspect="1"/>
          </p:cNvPicPr>
          <p:nvPr/>
        </p:nvPicPr>
        <p:blipFill>
          <a:blip r:embed="rId3"/>
          <a:stretch>
            <a:fillRect/>
          </a:stretch>
        </p:blipFill>
        <p:spPr>
          <a:xfrm>
            <a:off x="5611035" y="1104352"/>
            <a:ext cx="2724939" cy="2075618"/>
          </a:xfrm>
          <a:prstGeom prst="rect">
            <a:avLst/>
          </a:prstGeom>
        </p:spPr>
      </p:pic>
      <p:pic>
        <p:nvPicPr>
          <p:cNvPr id="19" name="Picture 18" descr="Graphical user interface, text, application&#10;&#10;Description automatically generated">
            <a:extLst>
              <a:ext uri="{FF2B5EF4-FFF2-40B4-BE49-F238E27FC236}">
                <a16:creationId xmlns:a16="http://schemas.microsoft.com/office/drawing/2014/main" id="{88F65F90-E973-4FBF-9FF5-ADB35795EC7E}"/>
              </a:ext>
            </a:extLst>
          </p:cNvPr>
          <p:cNvPicPr>
            <a:picLocks noChangeAspect="1"/>
          </p:cNvPicPr>
          <p:nvPr/>
        </p:nvPicPr>
        <p:blipFill>
          <a:blip r:embed="rId4"/>
          <a:stretch>
            <a:fillRect/>
          </a:stretch>
        </p:blipFill>
        <p:spPr>
          <a:xfrm>
            <a:off x="8501865" y="978618"/>
            <a:ext cx="2726022" cy="2263491"/>
          </a:xfrm>
          <a:prstGeom prst="rect">
            <a:avLst/>
          </a:prstGeom>
        </p:spPr>
      </p:pic>
      <p:pic>
        <p:nvPicPr>
          <p:cNvPr id="21" name="Picture 20" descr="A screen shot of a person&#10;&#10;Description automatically generated">
            <a:extLst>
              <a:ext uri="{FF2B5EF4-FFF2-40B4-BE49-F238E27FC236}">
                <a16:creationId xmlns:a16="http://schemas.microsoft.com/office/drawing/2014/main" id="{DFF1C75E-79E4-4245-887A-4EB7F742BAD3}"/>
              </a:ext>
            </a:extLst>
          </p:cNvPr>
          <p:cNvPicPr>
            <a:picLocks noChangeAspect="1"/>
          </p:cNvPicPr>
          <p:nvPr/>
        </p:nvPicPr>
        <p:blipFill>
          <a:blip r:embed="rId5"/>
          <a:stretch>
            <a:fillRect/>
          </a:stretch>
        </p:blipFill>
        <p:spPr>
          <a:xfrm>
            <a:off x="5611062" y="3664151"/>
            <a:ext cx="2724912" cy="1864061"/>
          </a:xfrm>
          <a:prstGeom prst="rect">
            <a:avLst/>
          </a:prstGeom>
        </p:spPr>
      </p:pic>
      <p:pic>
        <p:nvPicPr>
          <p:cNvPr id="52" name="Picture 51" descr="Graphical user interface, application&#10;&#10;Description automatically generated">
            <a:extLst>
              <a:ext uri="{FF2B5EF4-FFF2-40B4-BE49-F238E27FC236}">
                <a16:creationId xmlns:a16="http://schemas.microsoft.com/office/drawing/2014/main" id="{4A79E09F-E518-4D6F-B750-CFAC13092F55}"/>
              </a:ext>
            </a:extLst>
          </p:cNvPr>
          <p:cNvPicPr>
            <a:picLocks noChangeAspect="1"/>
          </p:cNvPicPr>
          <p:nvPr/>
        </p:nvPicPr>
        <p:blipFill>
          <a:blip r:embed="rId6"/>
          <a:stretch>
            <a:fillRect/>
          </a:stretch>
        </p:blipFill>
        <p:spPr>
          <a:xfrm>
            <a:off x="8493274" y="3569673"/>
            <a:ext cx="2724939" cy="1907457"/>
          </a:xfrm>
          <a:prstGeom prst="rect">
            <a:avLst/>
          </a:prstGeom>
        </p:spPr>
      </p:pic>
      <p:sp>
        <p:nvSpPr>
          <p:cNvPr id="23" name="TextBox 22">
            <a:extLst>
              <a:ext uri="{FF2B5EF4-FFF2-40B4-BE49-F238E27FC236}">
                <a16:creationId xmlns:a16="http://schemas.microsoft.com/office/drawing/2014/main" id="{1B3EB5BE-F778-4308-8020-D494F3AE8682}"/>
              </a:ext>
            </a:extLst>
          </p:cNvPr>
          <p:cNvSpPr txBox="1"/>
          <p:nvPr/>
        </p:nvSpPr>
        <p:spPr>
          <a:xfrm>
            <a:off x="5611035" y="3193849"/>
            <a:ext cx="2724939" cy="404463"/>
          </a:xfrm>
          <a:prstGeom prst="rect">
            <a:avLst/>
          </a:prstGeom>
          <a:solidFill>
            <a:srgbClr val="000000">
              <a:alpha val="50000"/>
            </a:srgbClr>
          </a:solidFill>
          <a:ln>
            <a:noFill/>
          </a:ln>
        </p:spPr>
        <p:txBody>
          <a:bodyPr wrap="square" rtlCol="0">
            <a:noAutofit/>
          </a:bodyPr>
          <a:lstStyle/>
          <a:p>
            <a:pPr algn="ctr">
              <a:spcAft>
                <a:spcPts val="600"/>
              </a:spcAft>
            </a:pPr>
            <a:r>
              <a:rPr lang="en-US" sz="800" dirty="0">
                <a:solidFill>
                  <a:srgbClr val="FFFFFF"/>
                </a:solidFill>
              </a:rPr>
              <a:t>https://twin-cities.umn.edu/news-events/university-minnesota-develops-ai-algorithm-analyze-chest-x-rays-covid-19</a:t>
            </a:r>
          </a:p>
        </p:txBody>
      </p:sp>
      <p:sp>
        <p:nvSpPr>
          <p:cNvPr id="53" name="TextBox 52">
            <a:extLst>
              <a:ext uri="{FF2B5EF4-FFF2-40B4-BE49-F238E27FC236}">
                <a16:creationId xmlns:a16="http://schemas.microsoft.com/office/drawing/2014/main" id="{181452FD-F9A7-426D-A1DA-7275E83F71C7}"/>
              </a:ext>
            </a:extLst>
          </p:cNvPr>
          <p:cNvSpPr txBox="1"/>
          <p:nvPr/>
        </p:nvSpPr>
        <p:spPr>
          <a:xfrm>
            <a:off x="5611034" y="5684832"/>
            <a:ext cx="2724939" cy="190745"/>
          </a:xfrm>
          <a:prstGeom prst="rect">
            <a:avLst/>
          </a:prstGeom>
          <a:solidFill>
            <a:srgbClr val="000000">
              <a:alpha val="50000"/>
            </a:srgbClr>
          </a:solidFill>
          <a:ln>
            <a:noFill/>
          </a:ln>
        </p:spPr>
        <p:txBody>
          <a:bodyPr wrap="square" rtlCol="0">
            <a:noAutofit/>
          </a:bodyPr>
          <a:lstStyle/>
          <a:p>
            <a:pPr algn="ctr">
              <a:spcAft>
                <a:spcPts val="600"/>
              </a:spcAft>
            </a:pPr>
            <a:r>
              <a:rPr lang="en-US" sz="800" dirty="0">
                <a:solidFill>
                  <a:srgbClr val="FFFFFF"/>
                </a:solidFill>
              </a:rPr>
              <a:t>https://www.medicaldesignandoutsourcing.com/this-ai-algorithm-could-detect-covid-19-in-chest-x-rays/</a:t>
            </a:r>
          </a:p>
        </p:txBody>
      </p:sp>
      <p:sp>
        <p:nvSpPr>
          <p:cNvPr id="54" name="TextBox 53">
            <a:extLst>
              <a:ext uri="{FF2B5EF4-FFF2-40B4-BE49-F238E27FC236}">
                <a16:creationId xmlns:a16="http://schemas.microsoft.com/office/drawing/2014/main" id="{3A132039-01F7-4438-A781-C3FFC203AD32}"/>
              </a:ext>
            </a:extLst>
          </p:cNvPr>
          <p:cNvSpPr txBox="1"/>
          <p:nvPr/>
        </p:nvSpPr>
        <p:spPr>
          <a:xfrm>
            <a:off x="8579243" y="5704574"/>
            <a:ext cx="2726023" cy="148568"/>
          </a:xfrm>
          <a:prstGeom prst="rect">
            <a:avLst/>
          </a:prstGeom>
          <a:solidFill>
            <a:srgbClr val="000000">
              <a:alpha val="50000"/>
            </a:srgbClr>
          </a:solidFill>
          <a:ln>
            <a:noFill/>
          </a:ln>
        </p:spPr>
        <p:txBody>
          <a:bodyPr wrap="square" rtlCol="0">
            <a:noAutofit/>
          </a:bodyPr>
          <a:lstStyle/>
          <a:p>
            <a:pPr algn="ctr">
              <a:spcAft>
                <a:spcPts val="600"/>
              </a:spcAft>
            </a:pPr>
            <a:r>
              <a:rPr lang="en-US" sz="800" dirty="0">
                <a:solidFill>
                  <a:srgbClr val="FFFFFF"/>
                </a:solidFill>
              </a:rPr>
              <a:t>https://hitinfrastructure.com/news/red-hat-darwinai-partner-for-covid-19-artificial-intelligence</a:t>
            </a:r>
          </a:p>
        </p:txBody>
      </p:sp>
      <p:sp>
        <p:nvSpPr>
          <p:cNvPr id="56" name="TextBox 55">
            <a:extLst>
              <a:ext uri="{FF2B5EF4-FFF2-40B4-BE49-F238E27FC236}">
                <a16:creationId xmlns:a16="http://schemas.microsoft.com/office/drawing/2014/main" id="{4DC04118-FCB2-49E8-A63D-27DB880D4961}"/>
              </a:ext>
            </a:extLst>
          </p:cNvPr>
          <p:cNvSpPr txBox="1"/>
          <p:nvPr/>
        </p:nvSpPr>
        <p:spPr>
          <a:xfrm>
            <a:off x="8501865" y="3367228"/>
            <a:ext cx="2726022" cy="173783"/>
          </a:xfrm>
          <a:prstGeom prst="rect">
            <a:avLst/>
          </a:prstGeom>
          <a:solidFill>
            <a:srgbClr val="000000">
              <a:alpha val="50000"/>
            </a:srgbClr>
          </a:solidFill>
          <a:ln>
            <a:noFill/>
          </a:ln>
        </p:spPr>
        <p:txBody>
          <a:bodyPr wrap="square" rtlCol="0">
            <a:noAutofit/>
          </a:bodyPr>
          <a:lstStyle/>
          <a:p>
            <a:pPr algn="ctr">
              <a:spcAft>
                <a:spcPts val="600"/>
              </a:spcAft>
            </a:pPr>
            <a:r>
              <a:rPr lang="en-US" sz="800" dirty="0">
                <a:solidFill>
                  <a:srgbClr val="FFFFFF"/>
                </a:solidFill>
              </a:rPr>
              <a:t>https://www.dawn.com/news/1591603</a:t>
            </a:r>
          </a:p>
        </p:txBody>
      </p:sp>
    </p:spTree>
    <p:extLst>
      <p:ext uri="{BB962C8B-B14F-4D97-AF65-F5344CB8AC3E}">
        <p14:creationId xmlns:p14="http://schemas.microsoft.com/office/powerpoint/2010/main" val="4006200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46761-D990-40D0-9243-81C10D117BB9}"/>
              </a:ext>
            </a:extLst>
          </p:cNvPr>
          <p:cNvSpPr>
            <a:spLocks noGrp="1"/>
          </p:cNvSpPr>
          <p:nvPr>
            <p:ph type="title"/>
          </p:nvPr>
        </p:nvSpPr>
        <p:spPr/>
        <p:txBody>
          <a:bodyPr/>
          <a:lstStyle/>
          <a:p>
            <a:r>
              <a:rPr lang="en-US" dirty="0"/>
              <a:t>Existing Research</a:t>
            </a:r>
          </a:p>
        </p:txBody>
      </p:sp>
      <p:pic>
        <p:nvPicPr>
          <p:cNvPr id="4" name="Content Placeholder 3">
            <a:extLst>
              <a:ext uri="{FF2B5EF4-FFF2-40B4-BE49-F238E27FC236}">
                <a16:creationId xmlns:a16="http://schemas.microsoft.com/office/drawing/2014/main" id="{A3E9FE47-4392-4B17-8D7C-304339F99AA5}"/>
              </a:ext>
            </a:extLst>
          </p:cNvPr>
          <p:cNvPicPr>
            <a:picLocks noGrp="1" noChangeAspect="1"/>
          </p:cNvPicPr>
          <p:nvPr>
            <p:ph idx="1"/>
          </p:nvPr>
        </p:nvPicPr>
        <p:blipFill>
          <a:blip r:embed="rId2"/>
          <a:stretch>
            <a:fillRect/>
          </a:stretch>
        </p:blipFill>
        <p:spPr>
          <a:xfrm>
            <a:off x="426720" y="2286000"/>
            <a:ext cx="11308080" cy="3986054"/>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644D5629-A8DC-42E1-9116-894310E07757}"/>
              </a:ext>
            </a:extLst>
          </p:cNvPr>
          <p:cNvSpPr txBox="1"/>
          <p:nvPr/>
        </p:nvSpPr>
        <p:spPr>
          <a:xfrm>
            <a:off x="164122" y="6272055"/>
            <a:ext cx="7910733" cy="307777"/>
          </a:xfrm>
          <a:prstGeom prst="rect">
            <a:avLst/>
          </a:prstGeom>
          <a:noFill/>
        </p:spPr>
        <p:txBody>
          <a:bodyPr wrap="square" rtlCol="0">
            <a:spAutoFit/>
          </a:bodyPr>
          <a:lstStyle/>
          <a:p>
            <a:r>
              <a:rPr lang="en-US" sz="1400" dirty="0"/>
              <a:t>https://www.ncbi.nlm.nih.gov/pmc/articles/PMC7448820/table/t0005/?report=objectonly</a:t>
            </a:r>
          </a:p>
        </p:txBody>
      </p:sp>
    </p:spTree>
    <p:extLst>
      <p:ext uri="{BB962C8B-B14F-4D97-AF65-F5344CB8AC3E}">
        <p14:creationId xmlns:p14="http://schemas.microsoft.com/office/powerpoint/2010/main" val="615393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46761-D990-40D0-9243-81C10D117BB9}"/>
              </a:ext>
            </a:extLst>
          </p:cNvPr>
          <p:cNvSpPr>
            <a:spLocks noGrp="1"/>
          </p:cNvSpPr>
          <p:nvPr>
            <p:ph type="title"/>
          </p:nvPr>
        </p:nvSpPr>
        <p:spPr/>
        <p:txBody>
          <a:bodyPr/>
          <a:lstStyle/>
          <a:p>
            <a:r>
              <a:rPr lang="en-US" dirty="0"/>
              <a:t>Existing Research</a:t>
            </a:r>
          </a:p>
        </p:txBody>
      </p:sp>
      <p:sp>
        <p:nvSpPr>
          <p:cNvPr id="6" name="TextBox 5">
            <a:extLst>
              <a:ext uri="{FF2B5EF4-FFF2-40B4-BE49-F238E27FC236}">
                <a16:creationId xmlns:a16="http://schemas.microsoft.com/office/drawing/2014/main" id="{644D5629-A8DC-42E1-9116-894310E07757}"/>
              </a:ext>
            </a:extLst>
          </p:cNvPr>
          <p:cNvSpPr txBox="1"/>
          <p:nvPr/>
        </p:nvSpPr>
        <p:spPr>
          <a:xfrm>
            <a:off x="164122" y="6272055"/>
            <a:ext cx="7910733" cy="307777"/>
          </a:xfrm>
          <a:prstGeom prst="rect">
            <a:avLst/>
          </a:prstGeom>
          <a:noFill/>
        </p:spPr>
        <p:txBody>
          <a:bodyPr wrap="square" rtlCol="0">
            <a:spAutoFit/>
          </a:bodyPr>
          <a:lstStyle/>
          <a:p>
            <a:r>
              <a:rPr lang="en-US" sz="1400" dirty="0"/>
              <a:t>https://www.ncbi.nlm.nih.gov/pmc/articles/PMC7448820/table/t0005/?report=objectonly</a:t>
            </a:r>
          </a:p>
        </p:txBody>
      </p:sp>
      <p:sp>
        <p:nvSpPr>
          <p:cNvPr id="5" name="Content Placeholder 4">
            <a:extLst>
              <a:ext uri="{FF2B5EF4-FFF2-40B4-BE49-F238E27FC236}">
                <a16:creationId xmlns:a16="http://schemas.microsoft.com/office/drawing/2014/main" id="{B60D69A8-99BD-4648-9B7D-B42F0FCA723B}"/>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65B6F83E-E367-43C3-918C-953F64EA8EFA}"/>
              </a:ext>
            </a:extLst>
          </p:cNvPr>
          <p:cNvPicPr>
            <a:picLocks noChangeAspect="1"/>
          </p:cNvPicPr>
          <p:nvPr/>
        </p:nvPicPr>
        <p:blipFill>
          <a:blip r:embed="rId2"/>
          <a:stretch>
            <a:fillRect/>
          </a:stretch>
        </p:blipFill>
        <p:spPr>
          <a:xfrm>
            <a:off x="820632" y="2328530"/>
            <a:ext cx="10571998" cy="39541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05283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46761-D990-40D0-9243-81C10D117BB9}"/>
              </a:ext>
            </a:extLst>
          </p:cNvPr>
          <p:cNvSpPr>
            <a:spLocks noGrp="1"/>
          </p:cNvSpPr>
          <p:nvPr>
            <p:ph type="title"/>
          </p:nvPr>
        </p:nvSpPr>
        <p:spPr>
          <a:xfrm>
            <a:off x="810000" y="699851"/>
            <a:ext cx="10571998" cy="970450"/>
          </a:xfrm>
        </p:spPr>
        <p:txBody>
          <a:bodyPr/>
          <a:lstStyle/>
          <a:p>
            <a:r>
              <a:rPr lang="en-US" dirty="0"/>
              <a:t>Problem Statement</a:t>
            </a:r>
          </a:p>
        </p:txBody>
      </p:sp>
      <p:sp>
        <p:nvSpPr>
          <p:cNvPr id="3" name="Content Placeholder 2">
            <a:extLst>
              <a:ext uri="{FF2B5EF4-FFF2-40B4-BE49-F238E27FC236}">
                <a16:creationId xmlns:a16="http://schemas.microsoft.com/office/drawing/2014/main" id="{6ABAE298-4EBF-4871-864E-88B8FFFAAEA9}"/>
              </a:ext>
            </a:extLst>
          </p:cNvPr>
          <p:cNvSpPr>
            <a:spLocks noGrp="1"/>
          </p:cNvSpPr>
          <p:nvPr>
            <p:ph idx="1"/>
          </p:nvPr>
        </p:nvSpPr>
        <p:spPr>
          <a:xfrm>
            <a:off x="642221" y="1837631"/>
            <a:ext cx="10563286" cy="3814010"/>
          </a:xfrm>
        </p:spPr>
        <p:txBody>
          <a:bodyPr>
            <a:normAutofit/>
          </a:bodyPr>
          <a:lstStyle/>
          <a:p>
            <a:endParaRPr lang="en-IN" dirty="0"/>
          </a:p>
          <a:p>
            <a:r>
              <a:rPr lang="en-US" dirty="0"/>
              <a:t>Chest X-Ray (CXR) is the globally accepted standard for performing preliminary investigations of pulmonary ailments in a noninvasive manner. </a:t>
            </a:r>
          </a:p>
          <a:p>
            <a:r>
              <a:rPr lang="en-US" dirty="0"/>
              <a:t>After retrospective analysis of the various researches of our predecessors, we found that the number of CXR images used in the existing studies were quite limited, which may have led to “under-fitting of the data-hungry DL models“</a:t>
            </a:r>
          </a:p>
          <a:p>
            <a:r>
              <a:rPr lang="en-US" dirty="0"/>
              <a:t>This project is a preliminary step in the recognition and analysis of Human chest rays for COVID – 19 infections.</a:t>
            </a:r>
          </a:p>
          <a:p>
            <a:r>
              <a:rPr lang="en-US" dirty="0"/>
              <a:t>We have trained various benchmarked Machine learning models to detect whether an X-Ray image is COVID or non-COVID</a:t>
            </a:r>
            <a:r>
              <a:rPr lang="en-IN" dirty="0"/>
              <a:t>. </a:t>
            </a:r>
          </a:p>
        </p:txBody>
      </p:sp>
    </p:spTree>
    <p:extLst>
      <p:ext uri="{BB962C8B-B14F-4D97-AF65-F5344CB8AC3E}">
        <p14:creationId xmlns:p14="http://schemas.microsoft.com/office/powerpoint/2010/main" val="1959442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E9CC5D8A-675A-461D-B6AC-3F6665612A31}"/>
              </a:ext>
            </a:extLst>
          </p:cNvPr>
          <p:cNvPicPr>
            <a:picLocks noChangeAspect="1"/>
          </p:cNvPicPr>
          <p:nvPr/>
        </p:nvPicPr>
        <p:blipFill rotWithShape="1">
          <a:blip r:embed="rId2">
            <a:duotone>
              <a:prstClr val="black"/>
              <a:schemeClr val="tx2">
                <a:tint val="45000"/>
                <a:satMod val="400000"/>
              </a:schemeClr>
            </a:duotone>
            <a:alphaModFix amt="3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91C11A8-BB98-479C-917A-2EF1375FE082}"/>
              </a:ext>
            </a:extLst>
          </p:cNvPr>
          <p:cNvSpPr>
            <a:spLocks noGrp="1"/>
          </p:cNvSpPr>
          <p:nvPr>
            <p:ph type="title"/>
          </p:nvPr>
        </p:nvSpPr>
        <p:spPr/>
        <p:txBody>
          <a:bodyPr>
            <a:normAutofit/>
          </a:bodyPr>
          <a:lstStyle/>
          <a:p>
            <a:r>
              <a:rPr lang="en-US" dirty="0"/>
              <a:t>Dataset</a:t>
            </a:r>
          </a:p>
        </p:txBody>
      </p:sp>
      <p:graphicFrame>
        <p:nvGraphicFramePr>
          <p:cNvPr id="4" name="Content Placeholder 3">
            <a:extLst>
              <a:ext uri="{FF2B5EF4-FFF2-40B4-BE49-F238E27FC236}">
                <a16:creationId xmlns:a16="http://schemas.microsoft.com/office/drawing/2014/main" id="{DD807D9D-94D4-4C0D-AD1C-E7089ABDDF25}"/>
              </a:ext>
            </a:extLst>
          </p:cNvPr>
          <p:cNvGraphicFramePr>
            <a:graphicFrameLocks noGrp="1"/>
          </p:cNvGraphicFramePr>
          <p:nvPr>
            <p:ph idx="1"/>
          </p:nvPr>
        </p:nvGraphicFramePr>
        <p:xfrm>
          <a:off x="819150" y="2222500"/>
          <a:ext cx="10553700" cy="3636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a:extLst>
              <a:ext uri="{FF2B5EF4-FFF2-40B4-BE49-F238E27FC236}">
                <a16:creationId xmlns:a16="http://schemas.microsoft.com/office/drawing/2014/main" id="{64FD0653-1CCC-461C-B109-B87659F1C90B}"/>
              </a:ext>
            </a:extLst>
          </p:cNvPr>
          <p:cNvGraphicFramePr/>
          <p:nvPr>
            <p:extLst>
              <p:ext uri="{D42A27DB-BD31-4B8C-83A1-F6EECF244321}">
                <p14:modId xmlns:p14="http://schemas.microsoft.com/office/powerpoint/2010/main" val="504904187"/>
              </p:ext>
            </p:extLst>
          </p:nvPr>
        </p:nvGraphicFramePr>
        <p:xfrm>
          <a:off x="-263790" y="2361305"/>
          <a:ext cx="10263163" cy="39158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7" name="Picture 6">
            <a:extLst>
              <a:ext uri="{FF2B5EF4-FFF2-40B4-BE49-F238E27FC236}">
                <a16:creationId xmlns:a16="http://schemas.microsoft.com/office/drawing/2014/main" id="{853446AA-C928-45BF-BED5-7C8CF07E417B}"/>
              </a:ext>
            </a:extLst>
          </p:cNvPr>
          <p:cNvPicPr>
            <a:picLocks noChangeAspect="1"/>
          </p:cNvPicPr>
          <p:nvPr/>
        </p:nvPicPr>
        <p:blipFill>
          <a:blip r:embed="rId13"/>
          <a:stretch>
            <a:fillRect/>
          </a:stretch>
        </p:blipFill>
        <p:spPr>
          <a:xfrm>
            <a:off x="4655890" y="2077140"/>
            <a:ext cx="6639811" cy="4490429"/>
          </a:xfrm>
          <a:prstGeom prst="rect">
            <a:avLst/>
          </a:prstGeom>
        </p:spPr>
      </p:pic>
    </p:spTree>
    <p:extLst>
      <p:ext uri="{BB962C8B-B14F-4D97-AF65-F5344CB8AC3E}">
        <p14:creationId xmlns:p14="http://schemas.microsoft.com/office/powerpoint/2010/main" val="2385228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E9CC5D8A-675A-461D-B6AC-3F6665612A31}"/>
              </a:ext>
            </a:extLst>
          </p:cNvPr>
          <p:cNvPicPr>
            <a:picLocks noChangeAspect="1"/>
          </p:cNvPicPr>
          <p:nvPr/>
        </p:nvPicPr>
        <p:blipFill rotWithShape="1">
          <a:blip r:embed="rId2">
            <a:duotone>
              <a:prstClr val="black"/>
              <a:schemeClr val="tx2">
                <a:tint val="45000"/>
                <a:satMod val="400000"/>
              </a:schemeClr>
            </a:duotone>
            <a:alphaModFix amt="30000"/>
          </a:blip>
          <a:srcRect/>
          <a:stretch/>
        </p:blipFill>
        <p:spPr>
          <a:xfrm>
            <a:off x="10653" y="10"/>
            <a:ext cx="12191980" cy="6857990"/>
          </a:xfrm>
          <a:prstGeom prst="rect">
            <a:avLst/>
          </a:prstGeom>
        </p:spPr>
      </p:pic>
      <p:sp>
        <p:nvSpPr>
          <p:cNvPr id="2" name="Title 1">
            <a:extLst>
              <a:ext uri="{FF2B5EF4-FFF2-40B4-BE49-F238E27FC236}">
                <a16:creationId xmlns:a16="http://schemas.microsoft.com/office/drawing/2014/main" id="{D91C11A8-BB98-479C-917A-2EF1375FE082}"/>
              </a:ext>
            </a:extLst>
          </p:cNvPr>
          <p:cNvSpPr>
            <a:spLocks noGrp="1"/>
          </p:cNvSpPr>
          <p:nvPr>
            <p:ph type="title"/>
          </p:nvPr>
        </p:nvSpPr>
        <p:spPr/>
        <p:txBody>
          <a:bodyPr>
            <a:normAutofit/>
          </a:bodyPr>
          <a:lstStyle/>
          <a:p>
            <a:r>
              <a:rPr lang="en-US"/>
              <a:t>Dataset</a:t>
            </a:r>
            <a:endParaRPr lang="en-US" dirty="0"/>
          </a:p>
        </p:txBody>
      </p:sp>
      <p:graphicFrame>
        <p:nvGraphicFramePr>
          <p:cNvPr id="4" name="Content Placeholder 3">
            <a:extLst>
              <a:ext uri="{FF2B5EF4-FFF2-40B4-BE49-F238E27FC236}">
                <a16:creationId xmlns:a16="http://schemas.microsoft.com/office/drawing/2014/main" id="{DD807D9D-94D4-4C0D-AD1C-E7089ABDDF25}"/>
              </a:ext>
            </a:extLst>
          </p:cNvPr>
          <p:cNvGraphicFramePr>
            <a:graphicFrameLocks noGrp="1"/>
          </p:cNvGraphicFramePr>
          <p:nvPr>
            <p:ph idx="1"/>
            <p:extLst>
              <p:ext uri="{D42A27DB-BD31-4B8C-83A1-F6EECF244321}">
                <p14:modId xmlns:p14="http://schemas.microsoft.com/office/powerpoint/2010/main" val="2618548796"/>
              </p:ext>
            </p:extLst>
          </p:nvPr>
        </p:nvGraphicFramePr>
        <p:xfrm>
          <a:off x="819150" y="2222500"/>
          <a:ext cx="10553700" cy="3636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a:extLst>
              <a:ext uri="{FF2B5EF4-FFF2-40B4-BE49-F238E27FC236}">
                <a16:creationId xmlns:a16="http://schemas.microsoft.com/office/drawing/2014/main" id="{64FD0653-1CCC-461C-B109-B87659F1C90B}"/>
              </a:ext>
            </a:extLst>
          </p:cNvPr>
          <p:cNvGraphicFramePr/>
          <p:nvPr>
            <p:extLst>
              <p:ext uri="{D42A27DB-BD31-4B8C-83A1-F6EECF244321}">
                <p14:modId xmlns:p14="http://schemas.microsoft.com/office/powerpoint/2010/main" val="1602685276"/>
              </p:ext>
            </p:extLst>
          </p:nvPr>
        </p:nvGraphicFramePr>
        <p:xfrm>
          <a:off x="831265" y="2320558"/>
          <a:ext cx="10263163" cy="39158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Content Placeholder 2">
            <a:extLst>
              <a:ext uri="{FF2B5EF4-FFF2-40B4-BE49-F238E27FC236}">
                <a16:creationId xmlns:a16="http://schemas.microsoft.com/office/drawing/2014/main" id="{68F9676C-494B-4C60-9367-5C75027B0EE9}"/>
              </a:ext>
            </a:extLst>
          </p:cNvPr>
          <p:cNvSpPr txBox="1">
            <a:spLocks/>
          </p:cNvSpPr>
          <p:nvPr/>
        </p:nvSpPr>
        <p:spPr>
          <a:xfrm>
            <a:off x="810000" y="2533092"/>
            <a:ext cx="4659299" cy="401410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240MB dataset has more COVID images which result model to be more biased towards COVID images while training the model.</a:t>
            </a:r>
          </a:p>
          <a:p>
            <a:r>
              <a:rPr lang="en-US" dirty="0"/>
              <a:t>Therefore, train the same model on 1GB dataset which has COVID and non-COVID images. </a:t>
            </a:r>
          </a:p>
          <a:p>
            <a:r>
              <a:rPr lang="en-US" dirty="0"/>
              <a:t>We reduced 1GB dataset non- COVID images to same number to those of COVID images. </a:t>
            </a:r>
          </a:p>
          <a:p>
            <a:pPr marL="0" indent="0">
              <a:buFont typeface="Wingdings 2" charset="2"/>
              <a:buNone/>
            </a:pPr>
            <a:endParaRPr lang="en-US" dirty="0"/>
          </a:p>
          <a:p>
            <a:endParaRPr lang="en-US" dirty="0"/>
          </a:p>
        </p:txBody>
      </p:sp>
    </p:spTree>
    <p:extLst>
      <p:ext uri="{BB962C8B-B14F-4D97-AF65-F5344CB8AC3E}">
        <p14:creationId xmlns:p14="http://schemas.microsoft.com/office/powerpoint/2010/main" val="2210039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9C215-E9BD-4EA7-8505-02FA660B235E}"/>
              </a:ext>
            </a:extLst>
          </p:cNvPr>
          <p:cNvSpPr>
            <a:spLocks noGrp="1"/>
          </p:cNvSpPr>
          <p:nvPr>
            <p:ph type="title"/>
          </p:nvPr>
        </p:nvSpPr>
        <p:spPr/>
        <p:txBody>
          <a:bodyPr/>
          <a:lstStyle/>
          <a:p>
            <a:r>
              <a:rPr lang="en-US" dirty="0"/>
              <a:t>Pre-Processing of data</a:t>
            </a:r>
          </a:p>
        </p:txBody>
      </p:sp>
      <p:sp>
        <p:nvSpPr>
          <p:cNvPr id="3" name="Text Placeholder 2">
            <a:extLst>
              <a:ext uri="{FF2B5EF4-FFF2-40B4-BE49-F238E27FC236}">
                <a16:creationId xmlns:a16="http://schemas.microsoft.com/office/drawing/2014/main" id="{D0967110-729A-403D-BA27-869ADAD84054}"/>
              </a:ext>
            </a:extLst>
          </p:cNvPr>
          <p:cNvSpPr>
            <a:spLocks noGrp="1"/>
          </p:cNvSpPr>
          <p:nvPr>
            <p:ph type="body" idx="1"/>
          </p:nvPr>
        </p:nvSpPr>
        <p:spPr>
          <a:xfrm>
            <a:off x="814728" y="2174875"/>
            <a:ext cx="5189857" cy="970450"/>
          </a:xfrm>
        </p:spPr>
        <p:txBody>
          <a:bodyPr/>
          <a:lstStyle/>
          <a:p>
            <a:r>
              <a:rPr lang="en-US" dirty="0"/>
              <a:t>Image resizing</a:t>
            </a:r>
          </a:p>
          <a:p>
            <a:endParaRPr lang="en-US" dirty="0"/>
          </a:p>
        </p:txBody>
      </p:sp>
      <p:sp>
        <p:nvSpPr>
          <p:cNvPr id="4" name="Content Placeholder 3">
            <a:extLst>
              <a:ext uri="{FF2B5EF4-FFF2-40B4-BE49-F238E27FC236}">
                <a16:creationId xmlns:a16="http://schemas.microsoft.com/office/drawing/2014/main" id="{512A0166-09B9-4DF8-AFB2-C3852FF45265}"/>
              </a:ext>
            </a:extLst>
          </p:cNvPr>
          <p:cNvSpPr>
            <a:spLocks noGrp="1"/>
          </p:cNvSpPr>
          <p:nvPr>
            <p:ph sz="half" idx="2"/>
          </p:nvPr>
        </p:nvSpPr>
        <p:spPr/>
        <p:txBody>
          <a:bodyPr/>
          <a:lstStyle/>
          <a:p>
            <a:pPr>
              <a:buFont typeface="Courier New" panose="02070309020205020404" pitchFamily="49" charset="0"/>
              <a:buChar char="o"/>
            </a:pPr>
            <a:r>
              <a:rPr lang="en-US" dirty="0"/>
              <a:t>240MB dataset, images size are different.</a:t>
            </a:r>
          </a:p>
          <a:p>
            <a:pPr>
              <a:buFont typeface="Courier New" panose="02070309020205020404" pitchFamily="49" charset="0"/>
              <a:buChar char="o"/>
            </a:pPr>
            <a:r>
              <a:rPr lang="en-US" dirty="0"/>
              <a:t>Resize all images by computing smallest image size amongst all image</a:t>
            </a:r>
          </a:p>
          <a:p>
            <a:pPr>
              <a:buFont typeface="Courier New" panose="02070309020205020404" pitchFamily="49" charset="0"/>
              <a:buChar char="o"/>
            </a:pPr>
            <a:r>
              <a:rPr lang="en-US" dirty="0"/>
              <a:t>1GB images size are same. </a:t>
            </a:r>
          </a:p>
          <a:p>
            <a:endParaRPr lang="en-US" dirty="0"/>
          </a:p>
        </p:txBody>
      </p:sp>
      <p:sp>
        <p:nvSpPr>
          <p:cNvPr id="5" name="Text Placeholder 4">
            <a:extLst>
              <a:ext uri="{FF2B5EF4-FFF2-40B4-BE49-F238E27FC236}">
                <a16:creationId xmlns:a16="http://schemas.microsoft.com/office/drawing/2014/main" id="{6CE19A31-DD49-46D8-92FC-DE3D963DFBBF}"/>
              </a:ext>
            </a:extLst>
          </p:cNvPr>
          <p:cNvSpPr>
            <a:spLocks noGrp="1"/>
          </p:cNvSpPr>
          <p:nvPr>
            <p:ph type="body" sz="quarter" idx="3"/>
          </p:nvPr>
        </p:nvSpPr>
        <p:spPr>
          <a:xfrm>
            <a:off x="6187415" y="2174874"/>
            <a:ext cx="5194583" cy="970449"/>
          </a:xfrm>
        </p:spPr>
        <p:txBody>
          <a:bodyPr/>
          <a:lstStyle/>
          <a:p>
            <a:r>
              <a:rPr lang="en-US" dirty="0"/>
              <a:t>Data transformation and preprocessing</a:t>
            </a:r>
          </a:p>
          <a:p>
            <a:endParaRPr lang="en-US" dirty="0"/>
          </a:p>
        </p:txBody>
      </p:sp>
      <p:sp>
        <p:nvSpPr>
          <p:cNvPr id="6" name="Content Placeholder 5">
            <a:extLst>
              <a:ext uri="{FF2B5EF4-FFF2-40B4-BE49-F238E27FC236}">
                <a16:creationId xmlns:a16="http://schemas.microsoft.com/office/drawing/2014/main" id="{FB74ABC1-9A80-4C87-9F9F-E1E6AF5CCEF7}"/>
              </a:ext>
            </a:extLst>
          </p:cNvPr>
          <p:cNvSpPr>
            <a:spLocks noGrp="1"/>
          </p:cNvSpPr>
          <p:nvPr>
            <p:ph sz="quarter" idx="4"/>
          </p:nvPr>
        </p:nvSpPr>
        <p:spPr/>
        <p:txBody>
          <a:bodyPr/>
          <a:lstStyle/>
          <a:p>
            <a:pPr>
              <a:buFont typeface="Courier New" panose="02070309020205020404" pitchFamily="49" charset="0"/>
              <a:buChar char="o"/>
            </a:pPr>
            <a:r>
              <a:rPr lang="en-US" dirty="0"/>
              <a:t>Loading the images using </a:t>
            </a:r>
            <a:r>
              <a:rPr lang="en-US" dirty="0" err="1"/>
              <a:t>imread</a:t>
            </a:r>
            <a:r>
              <a:rPr lang="en-US" dirty="0"/>
              <a:t> from the specified folder </a:t>
            </a:r>
          </a:p>
          <a:p>
            <a:pPr>
              <a:buFont typeface="Courier New" panose="02070309020205020404" pitchFamily="49" charset="0"/>
              <a:buChar char="o"/>
            </a:pPr>
            <a:r>
              <a:rPr lang="en-US" dirty="0"/>
              <a:t>Changing these images to GRAYSCALE images</a:t>
            </a:r>
          </a:p>
          <a:p>
            <a:pPr>
              <a:buFont typeface="Courier New" panose="02070309020205020404" pitchFamily="49" charset="0"/>
              <a:buChar char="o"/>
            </a:pPr>
            <a:r>
              <a:rPr lang="en-US" dirty="0"/>
              <a:t>Normalizing the pixel value of images to 0 or 1 </a:t>
            </a:r>
          </a:p>
          <a:p>
            <a:pPr>
              <a:buFont typeface="Courier New" panose="02070309020205020404" pitchFamily="49" charset="0"/>
              <a:buChar char="o"/>
            </a:pPr>
            <a:r>
              <a:rPr lang="en-US" dirty="0"/>
              <a:t>Performed Label encoding technique to normalize the labels  </a:t>
            </a:r>
          </a:p>
          <a:p>
            <a:endParaRPr lang="en-US" dirty="0"/>
          </a:p>
        </p:txBody>
      </p:sp>
    </p:spTree>
    <p:extLst>
      <p:ext uri="{BB962C8B-B14F-4D97-AF65-F5344CB8AC3E}">
        <p14:creationId xmlns:p14="http://schemas.microsoft.com/office/powerpoint/2010/main" val="36999182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1211</Words>
  <Application>Microsoft Office PowerPoint</Application>
  <PresentationFormat>Widescreen</PresentationFormat>
  <Paragraphs>127</Paragraphs>
  <Slides>25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Century Gothic</vt:lpstr>
      <vt:lpstr>Courier New</vt:lpstr>
      <vt:lpstr>Wingdings 2</vt:lpstr>
      <vt:lpstr>Quotable</vt:lpstr>
      <vt:lpstr>COVID-19 Diagnosis with  Neural-Networks</vt:lpstr>
      <vt:lpstr>Background</vt:lpstr>
      <vt:lpstr>In the News</vt:lpstr>
      <vt:lpstr>Existing Research</vt:lpstr>
      <vt:lpstr>Existing Research</vt:lpstr>
      <vt:lpstr>Problem Statement</vt:lpstr>
      <vt:lpstr>Dataset</vt:lpstr>
      <vt:lpstr>Dataset</vt:lpstr>
      <vt:lpstr>Pre-Processing of data</vt:lpstr>
      <vt:lpstr>Methods Used</vt:lpstr>
      <vt:lpstr>Method 1: KNN</vt:lpstr>
      <vt:lpstr>Method 2: SVM</vt:lpstr>
      <vt:lpstr>Method 3 : Random Forest</vt:lpstr>
      <vt:lpstr>CNN Models</vt:lpstr>
      <vt:lpstr>Main Graph for CNN</vt:lpstr>
      <vt:lpstr>Applying Principal Component Analysis (PCA) </vt:lpstr>
      <vt:lpstr>CNN using TensorFlow on 240 Mb dataset – Activation function Relu</vt:lpstr>
      <vt:lpstr>CNN using keras and TensorFlow on 240 Mb dataset - Applying PCA </vt:lpstr>
      <vt:lpstr>CNN using keras and TensorFlow on 1Gb dataset – Activation function Relu</vt:lpstr>
      <vt:lpstr>CNN using keras and TensorFlow on 1Gb dataset – Activation function Relu</vt:lpstr>
      <vt:lpstr>Comparing Model Results</vt:lpstr>
      <vt:lpstr>Challenges faced</vt:lpstr>
      <vt:lpstr>CPU performance without applying PCA </vt:lpstr>
      <vt:lpstr>Future Plans/Possibilities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Diagnosis with  Neural-Networks</dc:title>
  <dc:creator>Windows User</dc:creator>
  <cp:lastModifiedBy>Windows User</cp:lastModifiedBy>
  <cp:revision>19</cp:revision>
  <dcterms:created xsi:type="dcterms:W3CDTF">2020-12-17T02:48:28Z</dcterms:created>
  <dcterms:modified xsi:type="dcterms:W3CDTF">2020-12-17T05:44:40Z</dcterms:modified>
</cp:coreProperties>
</file>