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AA1B3F-115D-45E6-9DE2-7403F91BF890}">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0FC5BBF-1A5C-47CB-A303-D024FBF261D8}"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406050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FC5BBF-1A5C-47CB-A303-D024FBF261D8}"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237136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FC5BBF-1A5C-47CB-A303-D024FBF261D8}"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377271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FC5BBF-1A5C-47CB-A303-D024FBF261D8}"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372005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FC5BBF-1A5C-47CB-A303-D024FBF261D8}"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69467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FC5BBF-1A5C-47CB-A303-D024FBF261D8}"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373626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0FC5BBF-1A5C-47CB-A303-D024FBF261D8}" type="datetimeFigureOut">
              <a:rPr lang="en-IN" smtClean="0"/>
              <a:t>02-04-2023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125158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0FC5BBF-1A5C-47CB-A303-D024FBF261D8}" type="datetimeFigureOut">
              <a:rPr lang="en-IN" smtClean="0"/>
              <a:t>02-04-2023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17272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C5BBF-1A5C-47CB-A303-D024FBF261D8}" type="datetimeFigureOut">
              <a:rPr lang="en-IN" smtClean="0"/>
              <a:t>02-04-2023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270526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C5BBF-1A5C-47CB-A303-D024FBF261D8}"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206574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C5BBF-1A5C-47CB-A303-D024FBF261D8}"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279879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C5BBF-1A5C-47CB-A303-D024FBF261D8}" type="datetimeFigureOut">
              <a:rPr lang="en-IN" smtClean="0"/>
              <a:t>02-04-2023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62041-A217-451C-AB0C-07CFB067048A}" type="slidenum">
              <a:rPr lang="en-IN" smtClean="0"/>
              <a:t>‹#›</a:t>
            </a:fld>
            <a:endParaRPr lang="en-IN"/>
          </a:p>
        </p:txBody>
      </p:sp>
    </p:spTree>
    <p:extLst>
      <p:ext uri="{BB962C8B-B14F-4D97-AF65-F5344CB8AC3E}">
        <p14:creationId xmlns:p14="http://schemas.microsoft.com/office/powerpoint/2010/main" val="3364665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2856"/>
            <a:ext cx="7772400" cy="1467594"/>
          </a:xfrm>
        </p:spPr>
        <p:txBody>
          <a:bodyPr>
            <a:noAutofit/>
          </a:bodyPr>
          <a:lstStyle/>
          <a:p>
            <a:r>
              <a:rPr lang="en-US" b="1" u="sng" dirty="0" smtClean="0">
                <a:latin typeface="Times New Roman" panose="02020603050405020304" pitchFamily="18" charset="0"/>
                <a:cs typeface="Times New Roman" panose="02020603050405020304" pitchFamily="18" charset="0"/>
              </a:rPr>
              <a:t>Spanish Wine Price Prediction Project</a:t>
            </a:r>
            <a:endParaRPr lang="en-IN"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886200"/>
            <a:ext cx="45719" cy="46856"/>
          </a:xfrm>
        </p:spPr>
        <p:txBody>
          <a:bodyPr>
            <a:normAutofit fontScale="25000" lnSpcReduction="20000"/>
          </a:bodyPr>
          <a:lstStyle/>
          <a:p>
            <a:endParaRPr lang="en-IN" dirty="0"/>
          </a:p>
        </p:txBody>
      </p:sp>
    </p:spTree>
    <p:extLst>
      <p:ext uri="{BB962C8B-B14F-4D97-AF65-F5344CB8AC3E}">
        <p14:creationId xmlns:p14="http://schemas.microsoft.com/office/powerpoint/2010/main" val="3852688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solidFill>
                  <a:schemeClr val="accent2">
                    <a:lumMod val="20000"/>
                    <a:lumOff val="80000"/>
                  </a:schemeClr>
                </a:solidFill>
              </a:rPr>
              <a:t/>
            </a:r>
            <a:br>
              <a:rPr lang="en-IN" b="1" dirty="0">
                <a:solidFill>
                  <a:schemeClr val="accent2">
                    <a:lumMod val="20000"/>
                    <a:lumOff val="80000"/>
                  </a:schemeClr>
                </a:solidFill>
              </a:rPr>
            </a:br>
            <a:endParaRPr lang="en-IN" dirty="0">
              <a:solidFill>
                <a:schemeClr val="accent2">
                  <a:lumMod val="20000"/>
                  <a:lumOff val="80000"/>
                </a:schemeClr>
              </a:solidFill>
            </a:endParaRPr>
          </a:p>
        </p:txBody>
      </p:sp>
      <p:sp>
        <p:nvSpPr>
          <p:cNvPr id="4" name="Text Placeholder 3"/>
          <p:cNvSpPr>
            <a:spLocks noGrp="1"/>
          </p:cNvSpPr>
          <p:nvPr>
            <p:ph type="body" sz="half" idx="2"/>
          </p:nvPr>
        </p:nvSpPr>
        <p:spPr>
          <a:xfrm>
            <a:off x="467544" y="5132840"/>
            <a:ext cx="8280920" cy="1464512"/>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Price </a:t>
            </a:r>
            <a:r>
              <a:rPr lang="en-US" sz="1800" dirty="0">
                <a:latin typeface="Times New Roman" panose="02020603050405020304" pitchFamily="18" charset="0"/>
                <a:cs typeface="Times New Roman" panose="02020603050405020304" pitchFamily="18" charset="0"/>
              </a:rPr>
              <a:t>of most of the wines less than </a:t>
            </a:r>
            <a:r>
              <a:rPr lang="en-US" sz="1800" dirty="0" smtClean="0">
                <a:latin typeface="Times New Roman" panose="02020603050405020304" pitchFamily="18" charset="0"/>
                <a:cs typeface="Times New Roman" panose="02020603050405020304" pitchFamily="18" charset="0"/>
              </a:rPr>
              <a:t>500</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above graph shows that price has right </a:t>
            </a:r>
            <a:r>
              <a:rPr lang="en-US" sz="1800" dirty="0" err="1" smtClean="0">
                <a:latin typeface="Times New Roman" panose="02020603050405020304" pitchFamily="18" charset="0"/>
                <a:cs typeface="Times New Roman" panose="02020603050405020304" pitchFamily="18" charset="0"/>
              </a:rPr>
              <a:t>skewness</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we know that the assumption of linear regression tells us that the distribution of dependent variable has to be normal, so for that reason we had converted it into normal distribution.</a:t>
            </a:r>
          </a:p>
          <a:p>
            <a:endParaRPr lang="en-IN" sz="1600" dirty="0"/>
          </a:p>
        </p:txBody>
      </p:sp>
      <p:sp>
        <p:nvSpPr>
          <p:cNvPr id="5" name="TextBox 4"/>
          <p:cNvSpPr txBox="1"/>
          <p:nvPr/>
        </p:nvSpPr>
        <p:spPr>
          <a:xfrm>
            <a:off x="1403648" y="392687"/>
            <a:ext cx="6552728" cy="584775"/>
          </a:xfrm>
          <a:prstGeom prst="rect">
            <a:avLst/>
          </a:prstGeom>
          <a:noFill/>
        </p:spPr>
        <p:txBody>
          <a:bodyPr wrap="square" rtlCol="0">
            <a:spAutoFit/>
          </a:bodyPr>
          <a:lstStyle/>
          <a:p>
            <a:r>
              <a:rPr lang="en-IN" sz="3200" b="1" u="sng" dirty="0" smtClean="0">
                <a:solidFill>
                  <a:schemeClr val="accent2"/>
                </a:solidFill>
                <a:latin typeface="Times New Roman" panose="02020603050405020304" pitchFamily="18" charset="0"/>
                <a:cs typeface="Times New Roman" panose="02020603050405020304" pitchFamily="18" charset="0"/>
              </a:rPr>
              <a:t>Analysis of Price (Target Variable)</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4144" r="14144"/>
          <a:stretch>
            <a:fillRect/>
          </a:stretch>
        </p:blipFill>
        <p:spPr>
          <a:xfrm>
            <a:off x="1399879" y="1196752"/>
            <a:ext cx="6552728" cy="3887217"/>
          </a:xfrm>
        </p:spPr>
      </p:pic>
    </p:spTree>
    <p:extLst>
      <p:ext uri="{BB962C8B-B14F-4D97-AF65-F5344CB8AC3E}">
        <p14:creationId xmlns:p14="http://schemas.microsoft.com/office/powerpoint/2010/main" val="2872323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79513" y="4842870"/>
            <a:ext cx="72008" cy="45719"/>
          </a:xfrm>
        </p:spPr>
        <p:txBody>
          <a:bodyPr>
            <a:normAutofit fontScale="90000"/>
          </a:bodyPr>
          <a:lstStyle/>
          <a:p>
            <a:r>
              <a:rPr lang="en-IN" dirty="0" smtClean="0"/>
              <a:t> </a:t>
            </a:r>
            <a:endParaRPr lang="en-IN" dirty="0"/>
          </a:p>
        </p:txBody>
      </p:sp>
      <p:sp>
        <p:nvSpPr>
          <p:cNvPr id="4" name="Text Placeholder 3"/>
          <p:cNvSpPr>
            <a:spLocks noGrp="1"/>
          </p:cNvSpPr>
          <p:nvPr>
            <p:ph type="body" sz="half" idx="2"/>
          </p:nvPr>
        </p:nvSpPr>
        <p:spPr>
          <a:xfrm>
            <a:off x="7232968" y="5997481"/>
            <a:ext cx="45719" cy="45719"/>
          </a:xfrm>
        </p:spPr>
        <p:txBody>
          <a:bodyPr>
            <a:normAutofit fontScale="25000" lnSpcReduction="20000"/>
          </a:bodyPr>
          <a:lstStyle/>
          <a:p>
            <a:r>
              <a:rPr lang="en-IN" dirty="0" smtClean="0">
                <a:solidFill>
                  <a:schemeClr val="bg1"/>
                </a:solidFill>
              </a:rPr>
              <a:t> </a:t>
            </a:r>
            <a:endParaRPr lang="en-IN" dirty="0">
              <a:solidFill>
                <a:schemeClr val="bg1"/>
              </a:solidFill>
            </a:endParaRPr>
          </a:p>
        </p:txBody>
      </p:sp>
      <p:sp>
        <p:nvSpPr>
          <p:cNvPr id="5" name="Picture Placeholder 2"/>
          <p:cNvSpPr txBox="1">
            <a:spLocks/>
          </p:cNvSpPr>
          <p:nvPr/>
        </p:nvSpPr>
        <p:spPr>
          <a:xfrm>
            <a:off x="1763688" y="620688"/>
            <a:ext cx="5486400" cy="4114800"/>
          </a:xfrm>
          <a:prstGeom prst="rect">
            <a:avLst/>
          </a:prstGeom>
        </p:spPr>
      </p:sp>
      <p:sp>
        <p:nvSpPr>
          <p:cNvPr id="9" name="TextBox 8"/>
          <p:cNvSpPr txBox="1"/>
          <p:nvPr/>
        </p:nvSpPr>
        <p:spPr>
          <a:xfrm>
            <a:off x="1907704" y="-10309"/>
            <a:ext cx="6696744" cy="584775"/>
          </a:xfrm>
          <a:prstGeom prst="rect">
            <a:avLst/>
          </a:prstGeom>
          <a:noFill/>
        </p:spPr>
        <p:txBody>
          <a:bodyPr wrap="square" rtlCol="0">
            <a:spAutoFit/>
          </a:bodyPr>
          <a:lstStyle/>
          <a:p>
            <a:r>
              <a:rPr lang="en-US" dirty="0" smtClean="0"/>
              <a:t>                              </a:t>
            </a:r>
            <a:r>
              <a:rPr lang="en-US" sz="3200" b="1" u="sng" dirty="0" smtClean="0">
                <a:solidFill>
                  <a:schemeClr val="accent2"/>
                </a:solidFill>
                <a:latin typeface="Times New Roman" panose="02020603050405020304" pitchFamily="18" charset="0"/>
                <a:cs typeface="Times New Roman" panose="02020603050405020304" pitchFamily="18" charset="0"/>
              </a:rPr>
              <a:t>BOX-Plots</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pic>
        <p:nvPicPr>
          <p:cNvPr id="14" name="Picture Placeholder 13"/>
          <p:cNvPicPr>
            <a:picLocks noGrp="1" noChangeAspect="1"/>
          </p:cNvPicPr>
          <p:nvPr>
            <p:ph type="pic" idx="1"/>
          </p:nvPr>
        </p:nvPicPr>
        <p:blipFill>
          <a:blip r:embed="rId2">
            <a:extLst>
              <a:ext uri="{28A0092B-C50C-407E-A947-70E740481C1C}">
                <a14:useLocalDpi xmlns:a14="http://schemas.microsoft.com/office/drawing/2010/main" val="0"/>
              </a:ext>
            </a:extLst>
          </a:blip>
          <a:srcRect l="6364" r="6364"/>
          <a:stretch>
            <a:fillRect/>
          </a:stretch>
        </p:blipFill>
        <p:spPr>
          <a:xfrm>
            <a:off x="1403648" y="981075"/>
            <a:ext cx="6336704" cy="4323159"/>
          </a:xfrm>
        </p:spPr>
      </p:pic>
      <p:sp>
        <p:nvSpPr>
          <p:cNvPr id="17" name="TextBox 16"/>
          <p:cNvSpPr txBox="1"/>
          <p:nvPr/>
        </p:nvSpPr>
        <p:spPr>
          <a:xfrm>
            <a:off x="539552" y="5661248"/>
            <a:ext cx="8064896"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We can see, all of the columns contain outliers, but </a:t>
            </a:r>
            <a:r>
              <a:rPr lang="en-US" dirty="0" err="1" smtClean="0">
                <a:latin typeface="Times New Roman" panose="02020603050405020304" pitchFamily="18" charset="0"/>
                <a:cs typeface="Times New Roman" panose="02020603050405020304" pitchFamily="18" charset="0"/>
              </a:rPr>
              <a:t>num_reviews</a:t>
            </a:r>
            <a:r>
              <a:rPr lang="en-US" dirty="0" smtClean="0">
                <a:latin typeface="Times New Roman" panose="02020603050405020304" pitchFamily="18" charset="0"/>
                <a:cs typeface="Times New Roman" panose="02020603050405020304" pitchFamily="18" charset="0"/>
              </a:rPr>
              <a:t> contain most outliers from them.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996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800600"/>
            <a:ext cx="5486400" cy="566738"/>
          </a:xfrm>
        </p:spPr>
        <p:txBody>
          <a:bodyPr>
            <a:normAutofit fontScale="90000"/>
          </a:bodyPr>
          <a:lstStyle/>
          <a:p>
            <a:r>
              <a:rPr lang="en-IN" dirty="0" smtClean="0"/>
              <a:t> </a:t>
            </a:r>
            <a:br>
              <a:rPr lang="en-IN" dirty="0" smtClean="0"/>
            </a:br>
            <a:r>
              <a:rPr lang="en-IN" dirty="0"/>
              <a:t/>
            </a:r>
            <a:br>
              <a:rPr lang="en-IN" dirty="0"/>
            </a:br>
            <a:endParaRPr lang="en-IN" dirty="0"/>
          </a:p>
        </p:txBody>
      </p:sp>
      <p:sp>
        <p:nvSpPr>
          <p:cNvPr id="4" name="Text Placeholder 3"/>
          <p:cNvSpPr>
            <a:spLocks noGrp="1"/>
          </p:cNvSpPr>
          <p:nvPr>
            <p:ph type="body" sz="half" idx="2"/>
          </p:nvPr>
        </p:nvSpPr>
        <p:spPr/>
        <p:txBody>
          <a:bodyPr/>
          <a:lstStyle/>
          <a:p>
            <a:r>
              <a:rPr lang="en-IN" dirty="0" smtClean="0"/>
              <a:t> </a:t>
            </a:r>
          </a:p>
          <a:p>
            <a:endParaRPr lang="en-IN" dirty="0"/>
          </a:p>
        </p:txBody>
      </p:sp>
      <p:sp>
        <p:nvSpPr>
          <p:cNvPr id="5" name="Picture Placeholder 2"/>
          <p:cNvSpPr txBox="1">
            <a:spLocks/>
          </p:cNvSpPr>
          <p:nvPr/>
        </p:nvSpPr>
        <p:spPr>
          <a:xfrm>
            <a:off x="1835696" y="620688"/>
            <a:ext cx="5486400" cy="4114800"/>
          </a:xfrm>
          <a:prstGeom prst="rect">
            <a:avLst/>
          </a:prstGeom>
        </p:spPr>
      </p:sp>
      <p:sp>
        <p:nvSpPr>
          <p:cNvPr id="6" name="TextBox 5"/>
          <p:cNvSpPr txBox="1"/>
          <p:nvPr/>
        </p:nvSpPr>
        <p:spPr>
          <a:xfrm>
            <a:off x="359024" y="97468"/>
            <a:ext cx="8352928" cy="523220"/>
          </a:xfrm>
          <a:prstGeom prst="rect">
            <a:avLst/>
          </a:prstGeom>
          <a:noFill/>
        </p:spPr>
        <p:txBody>
          <a:bodyPr wrap="square" rtlCol="0">
            <a:spAutoFit/>
          </a:bodyPr>
          <a:lstStyle/>
          <a:p>
            <a:r>
              <a:rPr lang="en-IN" sz="2800" b="1" u="sng" dirty="0" smtClean="0">
                <a:solidFill>
                  <a:schemeClr val="accent2"/>
                </a:solidFill>
                <a:latin typeface="Times New Roman" panose="02020603050405020304" pitchFamily="18" charset="0"/>
                <a:cs typeface="Times New Roman" panose="02020603050405020304" pitchFamily="18" charset="0"/>
              </a:rPr>
              <a:t>UNIVARIATE ANALYSIS</a:t>
            </a:r>
            <a:endParaRPr lang="en-IN" sz="2800" b="1" u="sng" dirty="0">
              <a:solidFill>
                <a:schemeClr val="accent2"/>
              </a:solidFill>
              <a:latin typeface="Times New Roman" panose="02020603050405020304" pitchFamily="18" charset="0"/>
              <a:cs typeface="Times New Roman" panose="02020603050405020304" pitchFamily="18" charset="0"/>
            </a:endParaRPr>
          </a:p>
        </p:txBody>
      </p:sp>
      <p:pic>
        <p:nvPicPr>
          <p:cNvPr id="17" name="Picture Placeholder 16"/>
          <p:cNvPicPr>
            <a:picLocks noGrp="1" noChangeAspect="1"/>
          </p:cNvPicPr>
          <p:nvPr>
            <p:ph type="pic" idx="1"/>
          </p:nvPr>
        </p:nvPicPr>
        <p:blipFill>
          <a:blip r:embed="rId2">
            <a:extLst>
              <a:ext uri="{28A0092B-C50C-407E-A947-70E740481C1C}">
                <a14:useLocalDpi xmlns:a14="http://schemas.microsoft.com/office/drawing/2010/main" val="0"/>
              </a:ext>
            </a:extLst>
          </a:blip>
          <a:srcRect l="24720" r="24720"/>
          <a:stretch>
            <a:fillRect/>
          </a:stretch>
        </p:blipFill>
        <p:spPr>
          <a:xfrm>
            <a:off x="359023" y="704682"/>
            <a:ext cx="3708919" cy="2781689"/>
          </a:xfr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22" y="3605360"/>
            <a:ext cx="3708919" cy="2960621"/>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263" y="706626"/>
            <a:ext cx="4449689" cy="2785039"/>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373" y="3569314"/>
            <a:ext cx="4384579" cy="2996667"/>
          </a:xfrm>
          <a:prstGeom prst="rect">
            <a:avLst/>
          </a:prstGeom>
        </p:spPr>
      </p:pic>
    </p:spTree>
    <p:extLst>
      <p:ext uri="{BB962C8B-B14F-4D97-AF65-F5344CB8AC3E}">
        <p14:creationId xmlns:p14="http://schemas.microsoft.com/office/powerpoint/2010/main" val="2338916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 </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91208"/>
            <a:ext cx="8229600" cy="2921768"/>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56993"/>
            <a:ext cx="8229600" cy="3024336"/>
          </a:xfrm>
          <a:prstGeom prst="rect">
            <a:avLst/>
          </a:prstGeom>
        </p:spPr>
      </p:pic>
    </p:spTree>
    <p:extLst>
      <p:ext uri="{BB962C8B-B14F-4D97-AF65-F5344CB8AC3E}">
        <p14:creationId xmlns:p14="http://schemas.microsoft.com/office/powerpoint/2010/main" val="3295949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 </a:t>
            </a:r>
            <a:br>
              <a:rPr lang="en-IN" dirty="0" smtClean="0"/>
            </a:br>
            <a:endParaRPr lang="en-IN" dirty="0"/>
          </a:p>
        </p:txBody>
      </p:sp>
      <p:sp>
        <p:nvSpPr>
          <p:cNvPr id="6" name="Text Placeholder 5"/>
          <p:cNvSpPr>
            <a:spLocks noGrp="1"/>
          </p:cNvSpPr>
          <p:nvPr>
            <p:ph type="body" sz="half" idx="2"/>
          </p:nvPr>
        </p:nvSpPr>
        <p:spPr/>
        <p:txBody>
          <a:bodyPr/>
          <a:lstStyle/>
          <a:p>
            <a:r>
              <a:rPr lang="en-IN" dirty="0" smtClean="0"/>
              <a:t>  </a:t>
            </a:r>
            <a:endParaRPr lang="en-IN" dirty="0"/>
          </a:p>
        </p:txBody>
      </p:sp>
      <p:sp>
        <p:nvSpPr>
          <p:cNvPr id="7" name="TextBox 6"/>
          <p:cNvSpPr txBox="1"/>
          <p:nvPr/>
        </p:nvSpPr>
        <p:spPr>
          <a:xfrm>
            <a:off x="149896" y="77884"/>
            <a:ext cx="7128792" cy="523220"/>
          </a:xfrm>
          <a:prstGeom prst="rect">
            <a:avLst/>
          </a:prstGeom>
          <a:noFill/>
        </p:spPr>
        <p:txBody>
          <a:bodyPr wrap="square" rtlCol="0">
            <a:spAutoFit/>
          </a:bodyPr>
          <a:lstStyle/>
          <a:p>
            <a:r>
              <a:rPr lang="en-IN" sz="2800" b="1" u="sng" dirty="0" smtClean="0">
                <a:solidFill>
                  <a:schemeClr val="accent2"/>
                </a:solidFill>
                <a:latin typeface="Times New Roman" panose="02020603050405020304" pitchFamily="18" charset="0"/>
                <a:cs typeface="Times New Roman" panose="02020603050405020304" pitchFamily="18" charset="0"/>
              </a:rPr>
              <a:t>BIVARIATE ANALYSIS</a:t>
            </a:r>
            <a:endParaRPr lang="en-IN" sz="2800" b="1" u="sng" dirty="0">
              <a:solidFill>
                <a:schemeClr val="accent2"/>
              </a:solidFill>
              <a:latin typeface="Times New Roman" panose="02020603050405020304" pitchFamily="18" charset="0"/>
              <a:cs typeface="Times New Roman" panose="02020603050405020304" pitchFamily="18" charset="0"/>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l="13893" r="13893"/>
          <a:stretch>
            <a:fillRect/>
          </a:stretch>
        </p:blipFill>
        <p:spPr>
          <a:xfrm>
            <a:off x="184605" y="656587"/>
            <a:ext cx="4067544" cy="24740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337" y="84159"/>
            <a:ext cx="3983126" cy="216736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538" y="3275011"/>
            <a:ext cx="4056611" cy="275282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4338" y="2298522"/>
            <a:ext cx="3983126" cy="230590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338" y="4651426"/>
            <a:ext cx="3983125" cy="2000302"/>
          </a:xfrm>
          <a:prstGeom prst="rect">
            <a:avLst/>
          </a:prstGeom>
        </p:spPr>
      </p:pic>
    </p:spTree>
    <p:extLst>
      <p:ext uri="{BB962C8B-B14F-4D97-AF65-F5344CB8AC3E}">
        <p14:creationId xmlns:p14="http://schemas.microsoft.com/office/powerpoint/2010/main" val="56633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 </a:t>
            </a:r>
            <a:br>
              <a:rPr lang="en-IN" dirty="0" smtClean="0"/>
            </a:br>
            <a:endParaRPr lang="en-IN" dirty="0"/>
          </a:p>
        </p:txBody>
      </p:sp>
      <p:sp>
        <p:nvSpPr>
          <p:cNvPr id="6" name="Content Placeholder 5"/>
          <p:cNvSpPr>
            <a:spLocks noGrp="1"/>
          </p:cNvSpPr>
          <p:nvPr>
            <p:ph idx="1"/>
          </p:nvPr>
        </p:nvSpPr>
        <p:spPr>
          <a:xfrm>
            <a:off x="467544" y="476672"/>
            <a:ext cx="8229600" cy="5649491"/>
          </a:xfrm>
        </p:spPr>
        <p:txBody>
          <a:bodyPr>
            <a:normAutofit fontScale="62500" lnSpcReduction="20000"/>
          </a:bodyPr>
          <a:lstStyle/>
          <a:p>
            <a:r>
              <a:rPr lang="en-US" sz="3400" dirty="0">
                <a:latin typeface="Times New Roman" panose="02020603050405020304" pitchFamily="18" charset="0"/>
                <a:cs typeface="Times New Roman" panose="02020603050405020304" pitchFamily="18" charset="0"/>
              </a:rPr>
              <a:t>prices of wines is low for wines which have grapes harvested about 20-30 years.</a:t>
            </a:r>
          </a:p>
          <a:p>
            <a:r>
              <a:rPr lang="en-US" sz="3400" dirty="0">
                <a:latin typeface="Times New Roman" panose="02020603050405020304" pitchFamily="18" charset="0"/>
                <a:cs typeface="Times New Roman" panose="02020603050405020304" pitchFamily="18" charset="0"/>
              </a:rPr>
              <a:t>But as the data range values after 1990 would be interesting to </a:t>
            </a:r>
            <a:r>
              <a:rPr lang="en-US" sz="3400" dirty="0" smtClean="0">
                <a:latin typeface="Times New Roman" panose="02020603050405020304" pitchFamily="18" charset="0"/>
                <a:cs typeface="Times New Roman" panose="02020603050405020304" pitchFamily="18" charset="0"/>
              </a:rPr>
              <a:t>see . There </a:t>
            </a:r>
            <a:r>
              <a:rPr lang="en-US" sz="3400" dirty="0">
                <a:latin typeface="Times New Roman" panose="02020603050405020304" pitchFamily="18" charset="0"/>
                <a:cs typeface="Times New Roman" panose="02020603050405020304" pitchFamily="18" charset="0"/>
              </a:rPr>
              <a:t>is clearly a downward trend , as time period is increasing price is </a:t>
            </a:r>
            <a:r>
              <a:rPr lang="en-US" sz="3400" dirty="0" smtClean="0">
                <a:latin typeface="Times New Roman" panose="02020603050405020304" pitchFamily="18" charset="0"/>
                <a:cs typeface="Times New Roman" panose="02020603050405020304" pitchFamily="18" charset="0"/>
              </a:rPr>
              <a:t>decreasing.</a:t>
            </a:r>
            <a:endParaRPr lang="en-US" sz="3400" dirty="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we can say that their is gradual increase in the price of wine with increase in ratings.(+ </a:t>
            </a:r>
            <a:r>
              <a:rPr lang="en-US" sz="3400" dirty="0" err="1">
                <a:latin typeface="Times New Roman" panose="02020603050405020304" pitchFamily="18" charset="0"/>
                <a:cs typeface="Times New Roman" panose="02020603050405020304" pitchFamily="18" charset="0"/>
              </a:rPr>
              <a:t>ve</a:t>
            </a:r>
            <a:r>
              <a:rPr lang="en-US" sz="3400" dirty="0">
                <a:latin typeface="Times New Roman" panose="02020603050405020304" pitchFamily="18" charset="0"/>
                <a:cs typeface="Times New Roman" panose="02020603050405020304" pitchFamily="18" charset="0"/>
              </a:rPr>
              <a:t> linear relation),we have also </a:t>
            </a:r>
            <a:r>
              <a:rPr lang="en-US" sz="3400" dirty="0" err="1">
                <a:latin typeface="Times New Roman" panose="02020603050405020304" pitchFamily="18" charset="0"/>
                <a:cs typeface="Times New Roman" panose="02020603050405020304" pitchFamily="18" charset="0"/>
              </a:rPr>
              <a:t>analyse</a:t>
            </a:r>
            <a:r>
              <a:rPr lang="en-US" sz="3400" dirty="0">
                <a:latin typeface="Times New Roman" panose="02020603050405020304" pitchFamily="18" charset="0"/>
                <a:cs typeface="Times New Roman" panose="02020603050405020304" pitchFamily="18" charset="0"/>
              </a:rPr>
              <a:t> the relation between number of years and ratings.</a:t>
            </a:r>
          </a:p>
          <a:p>
            <a:r>
              <a:rPr lang="en-US" sz="3400" dirty="0">
                <a:latin typeface="Times New Roman" panose="02020603050405020304" pitchFamily="18" charset="0"/>
                <a:cs typeface="Times New Roman" panose="02020603050405020304" pitchFamily="18" charset="0"/>
              </a:rPr>
              <a:t>Older Wine is more valuable than recent </a:t>
            </a:r>
            <a:r>
              <a:rPr lang="en-US" sz="3400" dirty="0" err="1">
                <a:latin typeface="Times New Roman" panose="02020603050405020304" pitchFamily="18" charset="0"/>
                <a:cs typeface="Times New Roman" panose="02020603050405020304" pitchFamily="18" charset="0"/>
              </a:rPr>
              <a:t>grapped</a:t>
            </a:r>
            <a:r>
              <a:rPr lang="en-US" sz="3400" dirty="0">
                <a:latin typeface="Times New Roman" panose="02020603050405020304" pitchFamily="18" charset="0"/>
                <a:cs typeface="Times New Roman" panose="02020603050405020304" pitchFamily="18" charset="0"/>
              </a:rPr>
              <a:t> ones.</a:t>
            </a:r>
          </a:p>
          <a:p>
            <a:r>
              <a:rPr lang="en-US" sz="3400" dirty="0">
                <a:latin typeface="Times New Roman" panose="02020603050405020304" pitchFamily="18" charset="0"/>
                <a:cs typeface="Times New Roman" panose="02020603050405020304" pitchFamily="18" charset="0"/>
              </a:rPr>
              <a:t>prices of wine is high, when the number of reviews are </a:t>
            </a:r>
            <a:r>
              <a:rPr lang="en-US" sz="3400" dirty="0" smtClean="0">
                <a:latin typeface="Times New Roman" panose="02020603050405020304" pitchFamily="18" charset="0"/>
                <a:cs typeface="Times New Roman" panose="02020603050405020304" pitchFamily="18" charset="0"/>
              </a:rPr>
              <a:t>less . As </a:t>
            </a:r>
            <a:r>
              <a:rPr lang="en-US" sz="3400" dirty="0">
                <a:latin typeface="Times New Roman" panose="02020603050405020304" pitchFamily="18" charset="0"/>
                <a:cs typeface="Times New Roman" panose="02020603050405020304" pitchFamily="18" charset="0"/>
              </a:rPr>
              <a:t>price is positively linearly related with rating ,we have also checked the relation between ratings and number of reviews.</a:t>
            </a:r>
          </a:p>
          <a:p>
            <a:r>
              <a:rPr lang="en-US" sz="3400" dirty="0">
                <a:latin typeface="Times New Roman" panose="02020603050405020304" pitchFamily="18" charset="0"/>
                <a:cs typeface="Times New Roman" panose="02020603050405020304" pitchFamily="18" charset="0"/>
              </a:rPr>
              <a:t>The more people review a wine, the less rating this wine get.</a:t>
            </a:r>
          </a:p>
          <a:p>
            <a:r>
              <a:rPr lang="en-US" sz="3400" dirty="0">
                <a:latin typeface="Times New Roman" panose="02020603050405020304" pitchFamily="18" charset="0"/>
                <a:cs typeface="Times New Roman" panose="02020603050405020304" pitchFamily="18" charset="0"/>
              </a:rPr>
              <a:t>Their is linear positive relation between body score and price.</a:t>
            </a:r>
          </a:p>
          <a:p>
            <a:r>
              <a:rPr lang="en-US" sz="3400" dirty="0">
                <a:latin typeface="Times New Roman" panose="02020603050405020304" pitchFamily="18" charset="0"/>
                <a:cs typeface="Times New Roman" panose="02020603050405020304" pitchFamily="18" charset="0"/>
              </a:rPr>
              <a:t>Prices of wines having high acidity values is low because most of high acidity score wines are made of grapes that are harvested in recent past, as we have already concluded Older wine has higher price.</a:t>
            </a:r>
          </a:p>
          <a:p>
            <a:endParaRPr lang="en-IN" dirty="0"/>
          </a:p>
        </p:txBody>
      </p:sp>
    </p:spTree>
    <p:extLst>
      <p:ext uri="{BB962C8B-B14F-4D97-AF65-F5344CB8AC3E}">
        <p14:creationId xmlns:p14="http://schemas.microsoft.com/office/powerpoint/2010/main" val="1800032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636"/>
            <a:ext cx="3610744" cy="648072"/>
          </a:xfrm>
        </p:spPr>
        <p:txBody>
          <a:bodyPr>
            <a:normAutofit/>
          </a:bodyPr>
          <a:lstStyle/>
          <a:p>
            <a:r>
              <a:rPr lang="en-US" sz="3200" b="1" u="sng" dirty="0" smtClean="0">
                <a:solidFill>
                  <a:schemeClr val="accent2"/>
                </a:solidFill>
                <a:latin typeface="Times New Roman" panose="02020603050405020304" pitchFamily="18" charset="0"/>
                <a:cs typeface="Times New Roman" panose="02020603050405020304" pitchFamily="18" charset="0"/>
              </a:rPr>
              <a:t>Heat-map</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96752"/>
            <a:ext cx="8229600" cy="4929411"/>
          </a:xfrm>
        </p:spPr>
        <p:txBody>
          <a:bodyPr/>
          <a:lstStyle/>
          <a:p>
            <a:pPr marL="0" indent="0">
              <a:buNone/>
            </a:pPr>
            <a:endParaRPr lang="en-IN" dirty="0"/>
          </a:p>
          <a:p>
            <a:pPr marL="0" indent="0">
              <a:buNone/>
            </a:pPr>
            <a:r>
              <a:rPr lang="en-IN" dirty="0" smtClean="0"/>
              <a:t> </a:t>
            </a:r>
          </a:p>
        </p:txBody>
      </p:sp>
      <p:sp>
        <p:nvSpPr>
          <p:cNvPr id="4" name="TextBox 3"/>
          <p:cNvSpPr txBox="1"/>
          <p:nvPr/>
        </p:nvSpPr>
        <p:spPr>
          <a:xfrm>
            <a:off x="539552" y="4509120"/>
            <a:ext cx="8352928" cy="169277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Their is high correlation between price and rating as already discussed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also have moderate correlation between year and acidity.</a:t>
            </a:r>
          </a:p>
          <a:p>
            <a:pPr algn="just"/>
            <a:r>
              <a:rPr lang="en-US" sz="2000" dirty="0" smtClean="0">
                <a:latin typeface="Times New Roman" panose="02020603050405020304" pitchFamily="18" charset="0"/>
                <a:cs typeface="Times New Roman" panose="02020603050405020304" pitchFamily="18" charset="0"/>
              </a:rPr>
              <a:t>Their </a:t>
            </a:r>
            <a:r>
              <a:rPr lang="en-US" sz="2000" dirty="0">
                <a:latin typeface="Times New Roman" panose="02020603050405020304" pitchFamily="18" charset="0"/>
                <a:cs typeface="Times New Roman" panose="02020603050405020304" pitchFamily="18" charset="0"/>
              </a:rPr>
              <a:t>is also moderate </a:t>
            </a:r>
            <a:r>
              <a:rPr lang="en-US" sz="2000" dirty="0" smtClean="0">
                <a:latin typeface="Times New Roman" panose="02020603050405020304" pitchFamily="18" charset="0"/>
                <a:cs typeface="Times New Roman" panose="02020603050405020304" pitchFamily="18" charset="0"/>
              </a:rPr>
              <a:t>relation </a:t>
            </a:r>
            <a:r>
              <a:rPr lang="en-US" sz="2000" dirty="0">
                <a:latin typeface="Times New Roman" panose="02020603050405020304" pitchFamily="18" charset="0"/>
                <a:cs typeface="Times New Roman" panose="02020603050405020304" pitchFamily="18" charset="0"/>
              </a:rPr>
              <a:t>between rating and year.</a:t>
            </a:r>
          </a:p>
          <a:p>
            <a:pPr algn="just"/>
            <a:r>
              <a:rPr lang="en-US" sz="2000" dirty="0">
                <a:latin typeface="Times New Roman" panose="02020603050405020304" pitchFamily="18" charset="0"/>
                <a:cs typeface="Times New Roman" panose="02020603050405020304" pitchFamily="18" charset="0"/>
              </a:rPr>
              <a:t>Their is high -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correlation between price and year.</a:t>
            </a:r>
          </a:p>
          <a:p>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942" y="677262"/>
            <a:ext cx="6916115" cy="3667637"/>
          </a:xfrm>
          <a:prstGeom prst="rect">
            <a:avLst/>
          </a:prstGeom>
        </p:spPr>
      </p:pic>
    </p:spTree>
    <p:extLst>
      <p:ext uri="{BB962C8B-B14F-4D97-AF65-F5344CB8AC3E}">
        <p14:creationId xmlns:p14="http://schemas.microsoft.com/office/powerpoint/2010/main" val="114354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301006"/>
          </a:xfrm>
        </p:spPr>
        <p:txBody>
          <a:bodyPr>
            <a:noAutofit/>
          </a:bodyPr>
          <a:lstStyle/>
          <a:p>
            <a:r>
              <a:rPr lang="en-IN" sz="3200" b="1" u="sng" dirty="0">
                <a:solidFill>
                  <a:schemeClr val="accent2"/>
                </a:solidFill>
                <a:latin typeface="Times New Roman" panose="02020603050405020304" pitchFamily="18" charset="0"/>
                <a:cs typeface="Times New Roman" panose="02020603050405020304" pitchFamily="18" charset="0"/>
              </a:rPr>
              <a:t>Fitting Different Model</a:t>
            </a:r>
            <a:r>
              <a:rPr lang="en-IN" sz="6000" dirty="0"/>
              <a:t/>
            </a:r>
            <a:br>
              <a:rPr lang="en-IN" sz="6000" dirty="0"/>
            </a:br>
            <a:endParaRPr lang="en-IN" sz="6000" dirty="0"/>
          </a:p>
        </p:txBody>
      </p:sp>
      <p:sp>
        <p:nvSpPr>
          <p:cNvPr id="3" name="Content Placeholder 2"/>
          <p:cNvSpPr>
            <a:spLocks noGrp="1"/>
          </p:cNvSpPr>
          <p:nvPr>
            <p:ph idx="1"/>
          </p:nvPr>
        </p:nvSpPr>
        <p:spPr>
          <a:xfrm>
            <a:off x="457200" y="1052736"/>
            <a:ext cx="8229600" cy="5073427"/>
          </a:xfrm>
        </p:spPr>
        <p:txBody>
          <a:bodyPr>
            <a:normAutofit/>
          </a:bodyPr>
          <a:lstStyle/>
          <a:p>
            <a:pPr lvl="0"/>
            <a:r>
              <a:rPr lang="en-IN" sz="2400" dirty="0">
                <a:latin typeface="Times New Roman" panose="02020603050405020304" pitchFamily="18" charset="0"/>
                <a:cs typeface="Times New Roman" panose="02020603050405020304" pitchFamily="18" charset="0"/>
              </a:rPr>
              <a:t>Following classifiers are used for predicting whether employee seek mental treatment or not:</a:t>
            </a:r>
          </a:p>
          <a:p>
            <a:r>
              <a:rPr lang="en-IN" sz="2400" dirty="0" smtClean="0">
                <a:latin typeface="Times New Roman" panose="02020603050405020304" pitchFamily="18" charset="0"/>
                <a:cs typeface="Times New Roman" panose="02020603050405020304" pitchFamily="18" charset="0"/>
              </a:rPr>
              <a:t>Linear Regression</a:t>
            </a:r>
          </a:p>
          <a:p>
            <a:r>
              <a:rPr lang="en-IN" sz="2400" dirty="0" smtClean="0">
                <a:latin typeface="Times New Roman" panose="02020603050405020304" pitchFamily="18" charset="0"/>
                <a:cs typeface="Times New Roman" panose="02020603050405020304" pitchFamily="18" charset="0"/>
              </a:rPr>
              <a:t>Lasso Regression</a:t>
            </a:r>
          </a:p>
          <a:p>
            <a:r>
              <a:rPr lang="en-IN" sz="2400" dirty="0" smtClean="0">
                <a:latin typeface="Times New Roman" panose="02020603050405020304" pitchFamily="18" charset="0"/>
                <a:cs typeface="Times New Roman" panose="02020603050405020304" pitchFamily="18" charset="0"/>
              </a:rPr>
              <a:t>Ridge Regression</a:t>
            </a:r>
          </a:p>
          <a:p>
            <a:r>
              <a:rPr lang="en-IN" sz="2400" dirty="0" smtClean="0">
                <a:latin typeface="Times New Roman" panose="02020603050405020304" pitchFamily="18" charset="0"/>
                <a:cs typeface="Times New Roman" panose="02020603050405020304" pitchFamily="18" charset="0"/>
              </a:rPr>
              <a:t>Elastic net Regression</a:t>
            </a:r>
          </a:p>
          <a:p>
            <a:r>
              <a:rPr lang="en-IN" sz="2400" dirty="0" smtClean="0">
                <a:latin typeface="Times New Roman" panose="02020603050405020304" pitchFamily="18" charset="0"/>
                <a:cs typeface="Times New Roman" panose="02020603050405020304" pitchFamily="18" charset="0"/>
              </a:rPr>
              <a:t>Decision Tree</a:t>
            </a:r>
          </a:p>
          <a:p>
            <a:r>
              <a:rPr lang="en-IN" sz="2400" dirty="0" smtClean="0">
                <a:latin typeface="Times New Roman" panose="02020603050405020304" pitchFamily="18" charset="0"/>
                <a:cs typeface="Times New Roman" panose="02020603050405020304" pitchFamily="18" charset="0"/>
              </a:rPr>
              <a:t>Random Forest</a:t>
            </a:r>
          </a:p>
          <a:p>
            <a:r>
              <a:rPr lang="en-IN" sz="2400" dirty="0" smtClean="0">
                <a:latin typeface="Times New Roman" panose="02020603050405020304" pitchFamily="18" charset="0"/>
                <a:cs typeface="Times New Roman" panose="02020603050405020304" pitchFamily="18" charset="0"/>
              </a:rPr>
              <a:t>Gradient Boosting</a:t>
            </a:r>
          </a:p>
          <a:p>
            <a:r>
              <a:rPr lang="en-IN" sz="2400" dirty="0" err="1" smtClean="0">
                <a:latin typeface="Times New Roman" panose="02020603050405020304" pitchFamily="18" charset="0"/>
                <a:cs typeface="Times New Roman" panose="02020603050405020304" pitchFamily="18" charset="0"/>
              </a:rPr>
              <a:t>Xtreme</a:t>
            </a:r>
            <a:r>
              <a:rPr lang="en-IN" sz="2400" dirty="0" smtClean="0">
                <a:latin typeface="Times New Roman" panose="02020603050405020304" pitchFamily="18" charset="0"/>
                <a:cs typeface="Times New Roman" panose="02020603050405020304" pitchFamily="18" charset="0"/>
              </a:rPr>
              <a:t> Gradient Boosting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266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endParaRPr lang="en-IN" dirty="0"/>
          </a:p>
        </p:txBody>
      </p:sp>
      <p:sp>
        <p:nvSpPr>
          <p:cNvPr id="3" name="Content Placeholder 2"/>
          <p:cNvSpPr>
            <a:spLocks noGrp="1"/>
          </p:cNvSpPr>
          <p:nvPr>
            <p:ph idx="1"/>
          </p:nvPr>
        </p:nvSpPr>
        <p:spPr>
          <a:xfrm>
            <a:off x="251520" y="274638"/>
            <a:ext cx="8229600" cy="5865515"/>
          </a:xfrm>
        </p:spPr>
        <p:txBody>
          <a:bodyPr>
            <a:normAutofit/>
          </a:bodyPr>
          <a:lstStyle/>
          <a:p>
            <a:pPr marL="0" indent="0">
              <a:buNone/>
            </a:pPr>
            <a:r>
              <a:rPr lang="en-US" b="1" u="sng" dirty="0" smtClean="0">
                <a:solidFill>
                  <a:schemeClr val="accent2"/>
                </a:solidFill>
                <a:latin typeface="Times New Roman" panose="02020603050405020304" pitchFamily="18" charset="0"/>
                <a:cs typeface="Times New Roman" panose="02020603050405020304" pitchFamily="18" charset="0"/>
              </a:rPr>
              <a:t>Model Approaches Used &amp; Why</a:t>
            </a:r>
          </a:p>
          <a:p>
            <a:pPr marL="0" indent="0">
              <a:buNone/>
            </a:pPr>
            <a:endParaRPr lang="en-IN" sz="3600" b="1" dirty="0">
              <a:solidFill>
                <a:schemeClr val="bg2">
                  <a:lumMod val="10000"/>
                </a:schemeClr>
              </a:solidFill>
            </a:endParaRPr>
          </a:p>
        </p:txBody>
      </p:sp>
      <p:sp>
        <p:nvSpPr>
          <p:cNvPr id="4" name="Rounded Rectangle 3"/>
          <p:cNvSpPr/>
          <p:nvPr/>
        </p:nvSpPr>
        <p:spPr>
          <a:xfrm>
            <a:off x="539552" y="980728"/>
            <a:ext cx="2376264"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11560" y="980729"/>
            <a:ext cx="2162901" cy="1508105"/>
          </a:xfrm>
          <a:prstGeom prst="rect">
            <a:avLst/>
          </a:prstGeom>
          <a:noFill/>
        </p:spPr>
        <p:txBody>
          <a:bodyPr wrap="square" rtlCol="0">
            <a:spAutoFit/>
          </a:bodyPr>
          <a:lstStyle/>
          <a:p>
            <a:r>
              <a:rPr lang="en-IN" sz="1400" b="1" dirty="0" smtClean="0">
                <a:latin typeface="Times New Roman" panose="02020603050405020304" pitchFamily="18" charset="0"/>
                <a:cs typeface="Times New Roman" panose="02020603050405020304" pitchFamily="18" charset="0"/>
              </a:rPr>
              <a:t>   </a:t>
            </a:r>
            <a:r>
              <a:rPr lang="en-IN" sz="1400" b="1" dirty="0" smtClean="0">
                <a:solidFill>
                  <a:schemeClr val="accent6"/>
                </a:solidFill>
                <a:latin typeface="Times New Roman" panose="02020603050405020304" pitchFamily="18" charset="0"/>
                <a:cs typeface="Times New Roman" panose="02020603050405020304" pitchFamily="18" charset="0"/>
              </a:rPr>
              <a:t>Linear Regression</a:t>
            </a:r>
          </a:p>
          <a:p>
            <a:r>
              <a:rPr lang="en-IN" sz="1400" b="1" dirty="0" smtClean="0">
                <a:solidFill>
                  <a:schemeClr val="bg1"/>
                </a:solidFill>
                <a:latin typeface="Times New Roman" panose="02020603050405020304" pitchFamily="18" charset="0"/>
                <a:cs typeface="Times New Roman" panose="02020603050405020304" pitchFamily="18" charset="0"/>
              </a:rPr>
              <a:t>R-2 Score Training and Testing is very low .</a:t>
            </a:r>
          </a:p>
          <a:p>
            <a:r>
              <a:rPr lang="en-IN" sz="1400" b="1" dirty="0" smtClean="0">
                <a:solidFill>
                  <a:schemeClr val="bg1"/>
                </a:solidFill>
                <a:latin typeface="Times New Roman" panose="02020603050405020304" pitchFamily="18" charset="0"/>
                <a:cs typeface="Times New Roman" panose="02020603050405020304" pitchFamily="18" charset="0"/>
              </a:rPr>
              <a:t>RMSE is very High.</a:t>
            </a:r>
          </a:p>
          <a:p>
            <a:endParaRPr lang="en-IN" b="1" dirty="0" smtClean="0">
              <a:solidFill>
                <a:schemeClr val="bg1"/>
              </a:solidFill>
            </a:endParaRPr>
          </a:p>
          <a:p>
            <a:endParaRPr lang="en-IN" b="1" dirty="0">
              <a:solidFill>
                <a:schemeClr val="bg1"/>
              </a:solidFill>
            </a:endParaRPr>
          </a:p>
        </p:txBody>
      </p:sp>
      <p:sp>
        <p:nvSpPr>
          <p:cNvPr id="8" name="Rounded Rectangle 7"/>
          <p:cNvSpPr/>
          <p:nvPr/>
        </p:nvSpPr>
        <p:spPr>
          <a:xfrm>
            <a:off x="1619672" y="2204864"/>
            <a:ext cx="324036" cy="36004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629562" y="2564904"/>
            <a:ext cx="2304256"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83568" y="2564904"/>
            <a:ext cx="2088232" cy="1169551"/>
          </a:xfrm>
          <a:prstGeom prst="rect">
            <a:avLst/>
          </a:prstGeom>
          <a:noFill/>
        </p:spPr>
        <p:txBody>
          <a:bodyPr wrap="square" rtlCol="0">
            <a:spAutoFit/>
          </a:bodyPr>
          <a:lstStyle/>
          <a:p>
            <a:r>
              <a:rPr lang="en-IN" sz="1400" b="1" dirty="0" smtClean="0">
                <a:solidFill>
                  <a:schemeClr val="accent6"/>
                </a:solidFill>
                <a:latin typeface="Times New Roman" panose="02020603050405020304" pitchFamily="18" charset="0"/>
                <a:cs typeface="Times New Roman" panose="02020603050405020304" pitchFamily="18" charset="0"/>
              </a:rPr>
              <a:t>Lasso Regression              </a:t>
            </a:r>
          </a:p>
          <a:p>
            <a:r>
              <a:rPr lang="en-IN" sz="1400" dirty="0" smtClean="0">
                <a:solidFill>
                  <a:schemeClr val="bg1"/>
                </a:solidFill>
                <a:latin typeface="Times New Roman" panose="02020603050405020304" pitchFamily="18" charset="0"/>
                <a:cs typeface="Times New Roman" panose="02020603050405020304" pitchFamily="18" charset="0"/>
              </a:rPr>
              <a:t>Same as linear regression, but it’s train &amp; test both R2 score is more than linear regression.</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1619672" y="3861048"/>
            <a:ext cx="324036" cy="43204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755576" y="4312975"/>
            <a:ext cx="2304256" cy="1276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13664" y="4293096"/>
            <a:ext cx="2188079" cy="954107"/>
          </a:xfrm>
          <a:prstGeom prst="rect">
            <a:avLst/>
          </a:prstGeom>
          <a:noFill/>
        </p:spPr>
        <p:txBody>
          <a:bodyPr wrap="square" rtlCol="0">
            <a:spAutoFit/>
          </a:bodyPr>
          <a:lstStyle/>
          <a:p>
            <a:r>
              <a:rPr lang="en-IN" sz="1400" b="1" dirty="0" smtClean="0">
                <a:solidFill>
                  <a:schemeClr val="accent6"/>
                </a:solidFill>
                <a:latin typeface="Times New Roman" panose="02020603050405020304" pitchFamily="18" charset="0"/>
                <a:cs typeface="Times New Roman" panose="02020603050405020304" pitchFamily="18" charset="0"/>
              </a:rPr>
              <a:t>Ridge Regression</a:t>
            </a:r>
          </a:p>
          <a:p>
            <a:r>
              <a:rPr lang="en-IN" sz="1400" b="1" dirty="0" smtClean="0">
                <a:solidFill>
                  <a:schemeClr val="bg1"/>
                </a:solidFill>
                <a:latin typeface="Times New Roman" panose="02020603050405020304" pitchFamily="18" charset="0"/>
                <a:cs typeface="Times New Roman" panose="02020603050405020304" pitchFamily="18" charset="0"/>
              </a:rPr>
              <a:t>R-2 Score Training and Testing is very low.</a:t>
            </a:r>
          </a:p>
          <a:p>
            <a:r>
              <a:rPr lang="en-IN" sz="1400" b="1" dirty="0" smtClean="0">
                <a:solidFill>
                  <a:schemeClr val="bg1"/>
                </a:solidFill>
                <a:latin typeface="Times New Roman" panose="02020603050405020304" pitchFamily="18" charset="0"/>
                <a:cs typeface="Times New Roman" panose="02020603050405020304" pitchFamily="18" charset="0"/>
              </a:rPr>
              <a:t>RMSE is very high</a:t>
            </a:r>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3059832" y="4941168"/>
            <a:ext cx="504056" cy="2880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3563888" y="4291677"/>
            <a:ext cx="2314600" cy="1297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3635896" y="4312975"/>
            <a:ext cx="2232248" cy="954107"/>
          </a:xfrm>
          <a:prstGeom prst="rect">
            <a:avLst/>
          </a:prstGeom>
          <a:noFill/>
        </p:spPr>
        <p:txBody>
          <a:bodyPr wrap="square" rtlCol="0">
            <a:spAutoFit/>
          </a:bodyPr>
          <a:lstStyle/>
          <a:p>
            <a:r>
              <a:rPr lang="en-IN" sz="1400" dirty="0" smtClean="0">
                <a:solidFill>
                  <a:schemeClr val="accent6"/>
                </a:solidFill>
                <a:latin typeface="Times New Roman" panose="02020603050405020304" pitchFamily="18" charset="0"/>
                <a:cs typeface="Times New Roman" panose="02020603050405020304" pitchFamily="18" charset="0"/>
              </a:rPr>
              <a:t>Elastic Net Regression</a:t>
            </a:r>
          </a:p>
          <a:p>
            <a:r>
              <a:rPr lang="en-IN" sz="1400" dirty="0" smtClean="0">
                <a:solidFill>
                  <a:schemeClr val="bg1"/>
                </a:solidFill>
                <a:latin typeface="Times New Roman" panose="02020603050405020304" pitchFamily="18" charset="0"/>
                <a:cs typeface="Times New Roman" panose="02020603050405020304" pitchFamily="18" charset="0"/>
              </a:rPr>
              <a:t>R-2 Score Training and Testing is very low.</a:t>
            </a:r>
          </a:p>
          <a:p>
            <a:r>
              <a:rPr lang="en-IN" sz="1400" dirty="0" smtClean="0">
                <a:solidFill>
                  <a:schemeClr val="bg1"/>
                </a:solidFill>
                <a:latin typeface="Times New Roman" panose="02020603050405020304" pitchFamily="18" charset="0"/>
                <a:cs typeface="Times New Roman" panose="02020603050405020304" pitchFamily="18" charset="0"/>
              </a:rPr>
              <a:t>RMSE is very High.</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4572000" y="3699034"/>
            <a:ext cx="360040" cy="5926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a:off x="3414700" y="2608204"/>
            <a:ext cx="2674640" cy="1080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3527884" y="2616784"/>
            <a:ext cx="2664296" cy="1015663"/>
          </a:xfrm>
          <a:prstGeom prst="rect">
            <a:avLst/>
          </a:prstGeom>
          <a:noFill/>
        </p:spPr>
        <p:txBody>
          <a:bodyPr wrap="square" rtlCol="0">
            <a:spAutoFit/>
          </a:bodyPr>
          <a:lstStyle/>
          <a:p>
            <a:r>
              <a:rPr lang="en-IN" sz="1400" dirty="0" smtClean="0">
                <a:solidFill>
                  <a:schemeClr val="accent6"/>
                </a:solidFill>
                <a:latin typeface="Times New Roman" panose="02020603050405020304" pitchFamily="18" charset="0"/>
                <a:cs typeface="Times New Roman" panose="02020603050405020304" pitchFamily="18" charset="0"/>
              </a:rPr>
              <a:t>Decision Tree </a:t>
            </a:r>
            <a:r>
              <a:rPr lang="en-IN" sz="1400" dirty="0" err="1" smtClean="0">
                <a:solidFill>
                  <a:schemeClr val="accent6"/>
                </a:solidFill>
                <a:latin typeface="Times New Roman" panose="02020603050405020304" pitchFamily="18" charset="0"/>
                <a:cs typeface="Times New Roman" panose="02020603050405020304" pitchFamily="18" charset="0"/>
              </a:rPr>
              <a:t>Regressor</a:t>
            </a:r>
            <a:endParaRPr lang="en-IN" sz="1400" dirty="0" smtClean="0">
              <a:solidFill>
                <a:schemeClr val="accent6"/>
              </a:solidFill>
              <a:latin typeface="Times New Roman" panose="02020603050405020304" pitchFamily="18" charset="0"/>
              <a:cs typeface="Times New Roman" panose="02020603050405020304" pitchFamily="18" charset="0"/>
            </a:endParaRPr>
          </a:p>
          <a:p>
            <a:r>
              <a:rPr lang="en-IN" sz="1400" b="1" dirty="0">
                <a:solidFill>
                  <a:schemeClr val="bg1"/>
                </a:solidFill>
                <a:latin typeface="Times New Roman" panose="02020603050405020304" pitchFamily="18" charset="0"/>
                <a:cs typeface="Times New Roman" panose="02020603050405020304" pitchFamily="18" charset="0"/>
              </a:rPr>
              <a:t>It gives the highest R2 score in </a:t>
            </a:r>
            <a:r>
              <a:rPr lang="en-IN" sz="1400" b="1" dirty="0" smtClean="0">
                <a:solidFill>
                  <a:schemeClr val="bg1"/>
                </a:solidFill>
                <a:latin typeface="Times New Roman" panose="02020603050405020304" pitchFamily="18" charset="0"/>
                <a:cs typeface="Times New Roman" panose="02020603050405020304" pitchFamily="18" charset="0"/>
              </a:rPr>
              <a:t>training </a:t>
            </a:r>
            <a:r>
              <a:rPr lang="en-IN" sz="1400" b="1" dirty="0">
                <a:solidFill>
                  <a:schemeClr val="bg1"/>
                </a:solidFill>
                <a:latin typeface="Times New Roman" panose="02020603050405020304" pitchFamily="18" charset="0"/>
                <a:cs typeface="Times New Roman" panose="02020603050405020304" pitchFamily="18" charset="0"/>
              </a:rPr>
              <a:t>accuracy.</a:t>
            </a:r>
          </a:p>
          <a:p>
            <a:endParaRPr lang="en-IN" b="1" dirty="0" smtClean="0">
              <a:solidFill>
                <a:schemeClr val="accent6"/>
              </a:solidFill>
            </a:endParaRPr>
          </a:p>
        </p:txBody>
      </p:sp>
      <p:sp>
        <p:nvSpPr>
          <p:cNvPr id="24" name="Rounded Rectangle 23"/>
          <p:cNvSpPr/>
          <p:nvPr/>
        </p:nvSpPr>
        <p:spPr>
          <a:xfrm>
            <a:off x="4572000" y="2060847"/>
            <a:ext cx="360040" cy="5367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3491880" y="836712"/>
            <a:ext cx="22894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3563888" y="836712"/>
            <a:ext cx="2121304" cy="954107"/>
          </a:xfrm>
          <a:prstGeom prst="rect">
            <a:avLst/>
          </a:prstGeom>
          <a:noFill/>
        </p:spPr>
        <p:txBody>
          <a:bodyPr wrap="square" rtlCol="0">
            <a:spAutoFit/>
          </a:bodyPr>
          <a:lstStyle/>
          <a:p>
            <a:r>
              <a:rPr lang="en-IN" sz="1400" b="1" dirty="0" smtClean="0">
                <a:solidFill>
                  <a:schemeClr val="accent6"/>
                </a:solidFill>
                <a:latin typeface="Times New Roman" panose="02020603050405020304" pitchFamily="18" charset="0"/>
                <a:cs typeface="Times New Roman" panose="02020603050405020304" pitchFamily="18" charset="0"/>
              </a:rPr>
              <a:t>Random </a:t>
            </a:r>
            <a:r>
              <a:rPr lang="en-IN" sz="1400" b="1" dirty="0" smtClean="0">
                <a:solidFill>
                  <a:schemeClr val="accent6"/>
                </a:solidFill>
                <a:latin typeface="Times New Roman" panose="02020603050405020304" pitchFamily="18" charset="0"/>
                <a:cs typeface="Times New Roman" panose="02020603050405020304" pitchFamily="18" charset="0"/>
              </a:rPr>
              <a:t>Forest </a:t>
            </a:r>
            <a:r>
              <a:rPr lang="en-IN" sz="1400" b="1" dirty="0" err="1" smtClean="0">
                <a:solidFill>
                  <a:schemeClr val="accent6"/>
                </a:solidFill>
                <a:latin typeface="Times New Roman" panose="02020603050405020304" pitchFamily="18" charset="0"/>
                <a:cs typeface="Times New Roman" panose="02020603050405020304" pitchFamily="18" charset="0"/>
              </a:rPr>
              <a:t>Regressor</a:t>
            </a:r>
            <a:endParaRPr lang="en-IN" sz="1400" b="1" dirty="0" smtClean="0">
              <a:solidFill>
                <a:schemeClr val="accent6"/>
              </a:solidFill>
              <a:latin typeface="Times New Roman" panose="02020603050405020304" pitchFamily="18" charset="0"/>
              <a:cs typeface="Times New Roman" panose="02020603050405020304" pitchFamily="18" charset="0"/>
            </a:endParaRPr>
          </a:p>
          <a:p>
            <a:r>
              <a:rPr lang="en-IN" sz="1400" b="1" dirty="0" smtClean="0">
                <a:solidFill>
                  <a:schemeClr val="bg1"/>
                </a:solidFill>
                <a:latin typeface="Times New Roman" panose="02020603050405020304" pitchFamily="18" charset="0"/>
                <a:cs typeface="Times New Roman" panose="02020603050405020304" pitchFamily="18" charset="0"/>
              </a:rPr>
              <a:t>It gives the highest R2 score in test accuracy.</a:t>
            </a:r>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7" name="Rounded Rectangle 26"/>
          <p:cNvSpPr/>
          <p:nvPr/>
        </p:nvSpPr>
        <p:spPr>
          <a:xfrm>
            <a:off x="5781328" y="1436875"/>
            <a:ext cx="662880" cy="3539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6444208" y="836712"/>
            <a:ext cx="2699792"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444208" y="836712"/>
            <a:ext cx="2699792" cy="800219"/>
          </a:xfrm>
          <a:prstGeom prst="rect">
            <a:avLst/>
          </a:prstGeom>
          <a:noFill/>
        </p:spPr>
        <p:txBody>
          <a:bodyPr wrap="square" rtlCol="0">
            <a:spAutoFit/>
          </a:bodyPr>
          <a:lstStyle/>
          <a:p>
            <a:r>
              <a:rPr lang="en-IN" dirty="0" smtClean="0"/>
              <a:t>  </a:t>
            </a:r>
            <a:r>
              <a:rPr lang="en-IN" sz="1400" b="1" dirty="0" smtClean="0">
                <a:solidFill>
                  <a:schemeClr val="accent6"/>
                </a:solidFill>
                <a:latin typeface="Times New Roman" panose="02020603050405020304" pitchFamily="18" charset="0"/>
                <a:cs typeface="Times New Roman" panose="02020603050405020304" pitchFamily="18" charset="0"/>
              </a:rPr>
              <a:t>Gradient Boosting </a:t>
            </a:r>
          </a:p>
          <a:p>
            <a:r>
              <a:rPr lang="en-IN" sz="1400" dirty="0" smtClean="0">
                <a:solidFill>
                  <a:schemeClr val="bg1"/>
                </a:solidFill>
                <a:latin typeface="Times New Roman" panose="02020603050405020304" pitchFamily="18" charset="0"/>
                <a:cs typeface="Times New Roman" panose="02020603050405020304" pitchFamily="18" charset="0"/>
              </a:rPr>
              <a:t>R2 score are same in both training &amp; test set.</a:t>
            </a:r>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30" name="Rounded Rectangle 29"/>
          <p:cNvSpPr/>
          <p:nvPr/>
        </p:nvSpPr>
        <p:spPr>
          <a:xfrm>
            <a:off x="7623363" y="2208718"/>
            <a:ext cx="432048" cy="5722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6457484" y="2750640"/>
            <a:ext cx="2532839" cy="1110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6525409" y="2706887"/>
            <a:ext cx="2426695" cy="800219"/>
          </a:xfrm>
          <a:prstGeom prst="rect">
            <a:avLst/>
          </a:prstGeom>
          <a:noFill/>
        </p:spPr>
        <p:txBody>
          <a:bodyPr wrap="square" rtlCol="0">
            <a:spAutoFit/>
          </a:bodyPr>
          <a:lstStyle/>
          <a:p>
            <a:r>
              <a:rPr lang="en-IN" dirty="0" smtClean="0"/>
              <a:t> </a:t>
            </a:r>
            <a:r>
              <a:rPr lang="en-IN" sz="1400" b="1" dirty="0" smtClean="0">
                <a:solidFill>
                  <a:schemeClr val="accent6"/>
                </a:solidFill>
                <a:latin typeface="Times New Roman" panose="02020603050405020304" pitchFamily="18" charset="0"/>
                <a:cs typeface="Times New Roman" panose="02020603050405020304" pitchFamily="18" charset="0"/>
              </a:rPr>
              <a:t>XG Boost </a:t>
            </a:r>
            <a:r>
              <a:rPr lang="en-IN" sz="1400" b="1" dirty="0" err="1" smtClean="0">
                <a:solidFill>
                  <a:schemeClr val="accent6"/>
                </a:solidFill>
                <a:latin typeface="Times New Roman" panose="02020603050405020304" pitchFamily="18" charset="0"/>
                <a:cs typeface="Times New Roman" panose="02020603050405020304" pitchFamily="18" charset="0"/>
              </a:rPr>
              <a:t>Regressor</a:t>
            </a:r>
            <a:endParaRPr lang="en-IN" sz="1400" b="1" dirty="0" smtClean="0">
              <a:solidFill>
                <a:schemeClr val="accent6"/>
              </a:solidFill>
              <a:latin typeface="Times New Roman" panose="02020603050405020304" pitchFamily="18" charset="0"/>
              <a:cs typeface="Times New Roman" panose="02020603050405020304" pitchFamily="18" charset="0"/>
            </a:endParaRPr>
          </a:p>
          <a:p>
            <a:r>
              <a:rPr lang="en-IN" sz="1400" b="1" dirty="0" smtClean="0">
                <a:solidFill>
                  <a:schemeClr val="bg1"/>
                </a:solidFill>
                <a:latin typeface="Times New Roman" panose="02020603050405020304" pitchFamily="18" charset="0"/>
                <a:cs typeface="Times New Roman" panose="02020603050405020304" pitchFamily="18" charset="0"/>
              </a:rPr>
              <a:t>It gives good accuracy in both cases.</a:t>
            </a:r>
            <a:endParaRPr lang="en-IN" sz="1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097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b="1" u="sng" dirty="0" smtClean="0">
                <a:solidFill>
                  <a:schemeClr val="accent2"/>
                </a:solidFill>
                <a:latin typeface="Times New Roman" panose="02020603050405020304" pitchFamily="18" charset="0"/>
                <a:cs typeface="Times New Roman" panose="02020603050405020304" pitchFamily="18" charset="0"/>
              </a:rPr>
              <a:t>Performance </a:t>
            </a:r>
            <a:r>
              <a:rPr lang="en-IN" sz="3200" b="1" u="sng" dirty="0" err="1" smtClean="0">
                <a:solidFill>
                  <a:schemeClr val="accent2"/>
                </a:solidFill>
                <a:latin typeface="Times New Roman" panose="02020603050405020304" pitchFamily="18" charset="0"/>
                <a:cs typeface="Times New Roman" panose="02020603050405020304" pitchFamily="18" charset="0"/>
              </a:rPr>
              <a:t>Metrices</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052736"/>
            <a:ext cx="8242393" cy="5509226"/>
          </a:xfrm>
        </p:spPr>
      </p:pic>
    </p:spTree>
    <p:extLst>
      <p:ext uri="{BB962C8B-B14F-4D97-AF65-F5344CB8AC3E}">
        <p14:creationId xmlns:p14="http://schemas.microsoft.com/office/powerpoint/2010/main" val="1315956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29600" cy="778098"/>
          </a:xfrm>
        </p:spPr>
        <p:txBody>
          <a:bodyPr>
            <a:noAutofit/>
          </a:bodyPr>
          <a:lstStyle/>
          <a:p>
            <a:r>
              <a:rPr lang="en-US" sz="3200" b="1" u="sng" dirty="0" smtClean="0">
                <a:solidFill>
                  <a:schemeClr val="accent2"/>
                </a:solidFill>
                <a:latin typeface="Times New Roman" panose="02020603050405020304" pitchFamily="18" charset="0"/>
                <a:cs typeface="Times New Roman" panose="02020603050405020304" pitchFamily="18" charset="0"/>
              </a:rPr>
              <a:t>Business Problem Understanding</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556792"/>
            <a:ext cx="8229600" cy="4065315"/>
          </a:xfrm>
        </p:spPr>
        <p:txBody>
          <a:bodyPr>
            <a:normAutofit/>
          </a:bodyPr>
          <a:lstStyle/>
          <a:p>
            <a:r>
              <a:rPr lang="en-US" sz="2400" b="1" dirty="0" smtClean="0">
                <a:latin typeface="Times New Roman" panose="02020603050405020304" pitchFamily="18" charset="0"/>
                <a:cs typeface="Times New Roman" panose="02020603050405020304" pitchFamily="18" charset="0"/>
              </a:rPr>
              <a:t>Business Problem We are trying to Solve</a:t>
            </a:r>
          </a:p>
          <a:p>
            <a:r>
              <a:rPr lang="en-US" sz="2400" b="1" dirty="0" smtClean="0">
                <a:latin typeface="Times New Roman" panose="02020603050405020304" pitchFamily="18" charset="0"/>
                <a:cs typeface="Times New Roman" panose="02020603050405020304" pitchFamily="18" charset="0"/>
              </a:rPr>
              <a:t>Constraints</a:t>
            </a:r>
          </a:p>
          <a:p>
            <a:r>
              <a:rPr lang="en-US" sz="2400" b="1" dirty="0" smtClean="0">
                <a:latin typeface="Times New Roman" panose="02020603050405020304" pitchFamily="18" charset="0"/>
                <a:cs typeface="Times New Roman" panose="02020603050405020304" pitchFamily="18" charset="0"/>
              </a:rPr>
              <a:t>Scope</a:t>
            </a:r>
          </a:p>
          <a:p>
            <a:r>
              <a:rPr lang="en-US" sz="2400" b="1" dirty="0" smtClean="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125620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3200" b="1" u="sng" dirty="0" smtClean="0">
                <a:solidFill>
                  <a:schemeClr val="accent2"/>
                </a:solidFill>
                <a:latin typeface="Times New Roman" panose="02020603050405020304" pitchFamily="18" charset="0"/>
                <a:cs typeface="Times New Roman" panose="02020603050405020304" pitchFamily="18" charset="0"/>
              </a:rPr>
              <a:t>Final Conclusions</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best performance is given by the Random forest regression model.</a:t>
            </a:r>
          </a:p>
          <a:p>
            <a:r>
              <a:rPr lang="en-US" sz="2000" dirty="0">
                <a:latin typeface="Times New Roman" panose="02020603050405020304" pitchFamily="18" charset="0"/>
                <a:cs typeface="Times New Roman" panose="02020603050405020304" pitchFamily="18" charset="0"/>
              </a:rPr>
              <a:t>The top key features that drive the price of the wine are: </a:t>
            </a:r>
            <a:r>
              <a:rPr lang="en-US" sz="2000" dirty="0" err="1">
                <a:latin typeface="Times New Roman" panose="02020603050405020304" pitchFamily="18" charset="0"/>
                <a:cs typeface="Times New Roman" panose="02020603050405020304" pitchFamily="18" charset="0"/>
              </a:rPr>
              <a:t>rating,year,wine,acidity,num_reviews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above data is also reinforced by the analysis done during bivariate analysis.</a:t>
            </a:r>
          </a:p>
          <a:p>
            <a:pPr marL="0" indent="0">
              <a:buNone/>
            </a:pPr>
            <a:endParaRPr lang="en-IN" dirty="0"/>
          </a:p>
        </p:txBody>
      </p:sp>
    </p:spTree>
    <p:extLst>
      <p:ext uri="{BB962C8B-B14F-4D97-AF65-F5344CB8AC3E}">
        <p14:creationId xmlns:p14="http://schemas.microsoft.com/office/powerpoint/2010/main" val="78186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36014" y="2564904"/>
            <a:ext cx="8229600" cy="1468760"/>
          </a:xfrm>
        </p:spPr>
        <p:txBody>
          <a:bodyPr/>
          <a:lstStyle/>
          <a:p>
            <a:pPr marL="0" indent="0">
              <a:buNone/>
            </a:pPr>
            <a:r>
              <a:rPr lang="en-IN" dirty="0" smtClean="0"/>
              <a:t>                              </a:t>
            </a:r>
          </a:p>
          <a:p>
            <a:pPr marL="0" indent="0">
              <a:buNone/>
            </a:pPr>
            <a:r>
              <a:rPr lang="en-IN" sz="4400" dirty="0">
                <a:latin typeface="Times New Roman" panose="02020603050405020304" pitchFamily="18" charset="0"/>
                <a:cs typeface="Times New Roman" panose="02020603050405020304" pitchFamily="18" charset="0"/>
              </a:rPr>
              <a:t> </a:t>
            </a:r>
            <a:r>
              <a:rPr lang="en-IN" sz="4400" dirty="0" smtClean="0">
                <a:latin typeface="Times New Roman" panose="02020603050405020304" pitchFamily="18" charset="0"/>
                <a:cs typeface="Times New Roman" panose="02020603050405020304" pitchFamily="18" charset="0"/>
              </a:rPr>
              <a:t>                  </a:t>
            </a:r>
            <a:r>
              <a:rPr lang="en-IN" sz="4400" dirty="0" smtClean="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014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smtClean="0">
                <a:solidFill>
                  <a:schemeClr val="accent2"/>
                </a:solidFill>
                <a:latin typeface="Times New Roman" panose="02020603050405020304" pitchFamily="18" charset="0"/>
                <a:cs typeface="Times New Roman" panose="02020603050405020304" pitchFamily="18" charset="0"/>
              </a:rPr>
              <a:t>Business Problem We are trying to Solve</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72816"/>
            <a:ext cx="8229600" cy="3777283"/>
          </a:xfrm>
        </p:spPr>
        <p:txBody>
          <a:bodyPr/>
          <a:lstStyle/>
          <a:p>
            <a:r>
              <a:rPr lang="en-US" sz="2400" b="1" dirty="0" smtClean="0">
                <a:latin typeface="Times New Roman" panose="02020603050405020304" pitchFamily="18" charset="0"/>
                <a:cs typeface="Times New Roman" panose="02020603050405020304" pitchFamily="18" charset="0"/>
              </a:rPr>
              <a:t>Information </a:t>
            </a:r>
            <a:r>
              <a:rPr lang="en-US" sz="2400" b="1" dirty="0">
                <a:latin typeface="Times New Roman" panose="02020603050405020304" pitchFamily="18" charset="0"/>
                <a:cs typeface="Times New Roman" panose="02020603050405020304" pitchFamily="18" charset="0"/>
              </a:rPr>
              <a:t>of different wineries and their </a:t>
            </a:r>
            <a:r>
              <a:rPr lang="en-US" sz="2400" b="1" dirty="0" smtClean="0">
                <a:latin typeface="Times New Roman" panose="02020603050405020304" pitchFamily="18" charset="0"/>
                <a:cs typeface="Times New Roman" panose="02020603050405020304" pitchFamily="18" charset="0"/>
              </a:rPr>
              <a:t>wines are given </a:t>
            </a:r>
            <a:r>
              <a:rPr lang="en-US" sz="2400" b="1" dirty="0">
                <a:latin typeface="Times New Roman" panose="02020603050405020304" pitchFamily="18" charset="0"/>
                <a:cs typeface="Times New Roman" panose="02020603050405020304" pitchFamily="18" charset="0"/>
              </a:rPr>
              <a:t>and we want to fit a regression model to predict the price of each bottle</a:t>
            </a:r>
            <a:r>
              <a:rPr lang="en-US" sz="2400" b="1"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We want to understand what factors are affecting price of wine.</a:t>
            </a:r>
          </a:p>
          <a:p>
            <a:endParaRPr lang="en-US" b="1" dirty="0">
              <a:solidFill>
                <a:schemeClr val="bg1"/>
              </a:solidFill>
            </a:endParaRPr>
          </a:p>
          <a:p>
            <a:endParaRPr lang="en-IN" dirty="0"/>
          </a:p>
        </p:txBody>
      </p:sp>
    </p:spTree>
    <p:extLst>
      <p:ext uri="{BB962C8B-B14F-4D97-AF65-F5344CB8AC3E}">
        <p14:creationId xmlns:p14="http://schemas.microsoft.com/office/powerpoint/2010/main" val="56693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smtClean="0">
                <a:solidFill>
                  <a:schemeClr val="accent2"/>
                </a:solidFill>
                <a:latin typeface="Times New Roman" panose="02020603050405020304" pitchFamily="18" charset="0"/>
                <a:cs typeface="Times New Roman" panose="02020603050405020304" pitchFamily="18" charset="0"/>
              </a:rPr>
              <a:t>Constraints</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60849"/>
            <a:ext cx="8229600" cy="2736304"/>
          </a:xfrm>
        </p:spPr>
        <p:txBody>
          <a:bodyPr/>
          <a:lstStyle/>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Some form of interpretability.</a:t>
            </a:r>
          </a:p>
          <a:p>
            <a:r>
              <a:rPr lang="en-IN" sz="2400" dirty="0" smtClean="0">
                <a:latin typeface="Times New Roman" panose="02020603050405020304" pitchFamily="18" charset="0"/>
                <a:cs typeface="Times New Roman" panose="02020603050405020304" pitchFamily="18" charset="0"/>
              </a:rPr>
              <a:t>Minimize </a:t>
            </a:r>
            <a:r>
              <a:rPr lang="en-IN" sz="2400" b="1" dirty="0" smtClean="0">
                <a:latin typeface="Times New Roman" panose="02020603050405020304" pitchFamily="18" charset="0"/>
                <a:cs typeface="Times New Roman" panose="02020603050405020304" pitchFamily="18" charset="0"/>
              </a:rPr>
              <a:t>RMSE </a:t>
            </a:r>
            <a:r>
              <a:rPr lang="en-IN" sz="2400" dirty="0" smtClean="0">
                <a:latin typeface="Times New Roman" panose="02020603050405020304" pitchFamily="18" charset="0"/>
                <a:cs typeface="Times New Roman" panose="02020603050405020304" pitchFamily="18" charset="0"/>
              </a:rPr>
              <a:t>and</a:t>
            </a:r>
            <a:r>
              <a:rPr lang="en-IN" sz="2400" b="1" dirty="0" smtClean="0">
                <a:latin typeface="Times New Roman" panose="02020603050405020304" pitchFamily="18" charset="0"/>
                <a:cs typeface="Times New Roman" panose="02020603050405020304" pitchFamily="18" charset="0"/>
              </a:rPr>
              <a:t> Maximize R-2 Score.</a:t>
            </a:r>
          </a:p>
          <a:p>
            <a:r>
              <a:rPr lang="en-US" sz="2400" dirty="0" smtClean="0">
                <a:latin typeface="Times New Roman" panose="02020603050405020304" pitchFamily="18" charset="0"/>
                <a:cs typeface="Times New Roman" panose="02020603050405020304" pitchFamily="18" charset="0"/>
              </a:rPr>
              <a:t>Getting the Good model which will not over fit</a:t>
            </a:r>
          </a:p>
          <a:p>
            <a:r>
              <a:rPr lang="en-US" sz="2400" dirty="0" smtClean="0">
                <a:latin typeface="Times New Roman" panose="02020603050405020304" pitchFamily="18" charset="0"/>
                <a:cs typeface="Times New Roman" panose="02020603050405020304" pitchFamily="18" charset="0"/>
              </a:rPr>
              <a:t>Selection of Important Feature</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6057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smtClean="0">
                <a:solidFill>
                  <a:schemeClr val="accent2"/>
                </a:solidFill>
                <a:latin typeface="Times New Roman" panose="02020603050405020304" pitchFamily="18" charset="0"/>
                <a:cs typeface="Times New Roman" panose="02020603050405020304" pitchFamily="18" charset="0"/>
              </a:rPr>
              <a:t>Scope</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3052936"/>
          </a:xfrm>
        </p:spPr>
        <p:txBody>
          <a:bodyPr/>
          <a:lstStyle/>
          <a:p>
            <a:r>
              <a:rPr lang="en-US" sz="2400" dirty="0" smtClean="0">
                <a:latin typeface="Times New Roman" panose="02020603050405020304" pitchFamily="18" charset="0"/>
                <a:cs typeface="Times New Roman" panose="02020603050405020304" pitchFamily="18" charset="0"/>
              </a:rPr>
              <a:t>We can add more feature in the future to add them in our analysis.</a:t>
            </a:r>
          </a:p>
          <a:p>
            <a:r>
              <a:rPr lang="en-US" sz="2400" dirty="0" smtClean="0">
                <a:latin typeface="Times New Roman" panose="02020603050405020304" pitchFamily="18" charset="0"/>
                <a:cs typeface="Times New Roman" panose="02020603050405020304" pitchFamily="18" charset="0"/>
              </a:rPr>
              <a:t>In this way, We can retrain over model and there might be a possibility of getting good results.</a:t>
            </a:r>
          </a:p>
          <a:p>
            <a:r>
              <a:rPr lang="en-US" sz="2400" dirty="0" smtClean="0">
                <a:latin typeface="Times New Roman" panose="02020603050405020304" pitchFamily="18" charset="0"/>
                <a:cs typeface="Times New Roman" panose="02020603050405020304" pitchFamily="18" charset="0"/>
              </a:rPr>
              <a:t>Developing a well-integrated web application that can predict prices whenever users want it to will complete the project.</a:t>
            </a:r>
          </a:p>
          <a:p>
            <a:endParaRPr lang="en-IN" dirty="0"/>
          </a:p>
        </p:txBody>
      </p:sp>
    </p:spTree>
    <p:extLst>
      <p:ext uri="{BB962C8B-B14F-4D97-AF65-F5344CB8AC3E}">
        <p14:creationId xmlns:p14="http://schemas.microsoft.com/office/powerpoint/2010/main" val="370275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smtClean="0">
                <a:solidFill>
                  <a:schemeClr val="accent2"/>
                </a:solidFill>
                <a:latin typeface="Times New Roman" panose="02020603050405020304" pitchFamily="18" charset="0"/>
                <a:cs typeface="Times New Roman" panose="02020603050405020304" pitchFamily="18" charset="0"/>
              </a:rPr>
              <a:t>Objectives</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60848"/>
            <a:ext cx="8229600" cy="2808312"/>
          </a:xfrm>
        </p:spPr>
        <p:txBody>
          <a:bodyPr>
            <a:normAutofit fontScale="92500"/>
          </a:bodyPr>
          <a:lstStyle/>
          <a:p>
            <a:pPr algn="just"/>
            <a:r>
              <a:rPr lang="en-US" sz="3500" dirty="0" smtClean="0"/>
              <a:t>Create an analytical framework to understand </a:t>
            </a:r>
            <a:r>
              <a:rPr lang="en-US" sz="3500" b="1" dirty="0" smtClean="0"/>
              <a:t>Key factors impacting Wine prices</a:t>
            </a:r>
            <a:endParaRPr lang="en-US" sz="3500" dirty="0" smtClean="0"/>
          </a:p>
          <a:p>
            <a:pPr marL="457200" lvl="4" indent="-457200" algn="just">
              <a:buFont typeface="Arial" panose="020B0604020202020204" pitchFamily="34" charset="0"/>
              <a:buChar char="•"/>
            </a:pPr>
            <a:r>
              <a:rPr lang="en-US" sz="3500" dirty="0" smtClean="0"/>
              <a:t>Develop a modeling framework </a:t>
            </a:r>
            <a:r>
              <a:rPr lang="en-US" sz="3500" b="1" dirty="0" smtClean="0"/>
              <a:t>To estimate the price of a wine that is up for sale</a:t>
            </a:r>
            <a:endParaRPr lang="en-US" sz="2800" b="1" dirty="0" smtClean="0"/>
          </a:p>
          <a:p>
            <a:pPr marL="0" indent="0">
              <a:buNone/>
            </a:pPr>
            <a:r>
              <a:rPr lang="en-US" dirty="0" smtClean="0">
                <a:solidFill>
                  <a:schemeClr val="bg1">
                    <a:lumMod val="85000"/>
                  </a:schemeClr>
                </a:solidFill>
              </a:rPr>
              <a:t> </a:t>
            </a:r>
          </a:p>
          <a:p>
            <a:endParaRPr lang="en-IN" dirty="0"/>
          </a:p>
        </p:txBody>
      </p:sp>
    </p:spTree>
    <p:extLst>
      <p:ext uri="{BB962C8B-B14F-4D97-AF65-F5344CB8AC3E}">
        <p14:creationId xmlns:p14="http://schemas.microsoft.com/office/powerpoint/2010/main" val="345281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solidFill>
                  <a:schemeClr val="accent2"/>
                </a:solidFill>
                <a:latin typeface="Times New Roman" panose="02020603050405020304" pitchFamily="18" charset="0"/>
                <a:cs typeface="Times New Roman" panose="02020603050405020304" pitchFamily="18" charset="0"/>
              </a:rPr>
              <a:t>Data Preparation</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Reading the Dataset- </a:t>
            </a:r>
            <a:r>
              <a:rPr lang="en-US" sz="2400" dirty="0" smtClean="0">
                <a:latin typeface="Times New Roman" panose="02020603050405020304" pitchFamily="18" charset="0"/>
                <a:cs typeface="Times New Roman" panose="02020603050405020304" pitchFamily="18" charset="0"/>
              </a:rPr>
              <a:t>We have read the data and understand it and then we see the null values and some unwanted values in between the data which we removed in the next steps.</a:t>
            </a:r>
          </a:p>
          <a:p>
            <a:r>
              <a:rPr lang="en-US" sz="2400" b="1" dirty="0" smtClean="0">
                <a:latin typeface="Times New Roman" panose="02020603050405020304" pitchFamily="18" charset="0"/>
                <a:cs typeface="Times New Roman" panose="02020603050405020304" pitchFamily="18" charset="0"/>
              </a:rPr>
              <a:t>Data Cleaning</a:t>
            </a:r>
          </a:p>
          <a:p>
            <a:r>
              <a:rPr lang="en-US" sz="2400" b="1" dirty="0" smtClean="0">
                <a:latin typeface="Times New Roman" panose="02020603050405020304" pitchFamily="18" charset="0"/>
                <a:cs typeface="Times New Roman" panose="02020603050405020304" pitchFamily="18" charset="0"/>
              </a:rPr>
              <a:t>Variable transformation- </a:t>
            </a:r>
            <a:r>
              <a:rPr lang="en-US" sz="2400" dirty="0">
                <a:latin typeface="Times New Roman" panose="02020603050405020304" pitchFamily="18" charset="0"/>
                <a:cs typeface="Times New Roman" panose="02020603050405020304" pitchFamily="18" charset="0"/>
              </a:rPr>
              <a:t>Data type of year column is </a:t>
            </a:r>
            <a:r>
              <a:rPr lang="en-US" sz="2400" dirty="0" smtClean="0">
                <a:latin typeface="Times New Roman" panose="02020603050405020304" pitchFamily="18" charset="0"/>
                <a:cs typeface="Times New Roman" panose="02020603050405020304" pitchFamily="18" charset="0"/>
              </a:rPr>
              <a:t>object , we </a:t>
            </a:r>
            <a:r>
              <a:rPr lang="en-US" sz="2400" dirty="0">
                <a:latin typeface="Times New Roman" panose="02020603050405020304" pitchFamily="18" charset="0"/>
                <a:cs typeface="Times New Roman" panose="02020603050405020304" pitchFamily="18" charset="0"/>
              </a:rPr>
              <a:t>need to convert it in numerical type</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There are null values in the </a:t>
            </a:r>
            <a:r>
              <a:rPr lang="en-US" sz="2400" dirty="0" smtClean="0">
                <a:latin typeface="Times New Roman" panose="02020603050405020304" pitchFamily="18" charset="0"/>
                <a:cs typeface="Times New Roman" panose="02020603050405020304" pitchFamily="18" charset="0"/>
              </a:rPr>
              <a:t>year ,type , body </a:t>
            </a:r>
            <a:r>
              <a:rPr lang="en-US" sz="2400" dirty="0">
                <a:latin typeface="Times New Roman" panose="02020603050405020304" pitchFamily="18" charset="0"/>
                <a:cs typeface="Times New Roman" panose="02020603050405020304" pitchFamily="18" charset="0"/>
              </a:rPr>
              <a:t>and acidity column.</a:t>
            </a:r>
          </a:p>
          <a:p>
            <a:r>
              <a:rPr lang="en-US" sz="2400" b="1" dirty="0" smtClean="0">
                <a:latin typeface="Times New Roman" panose="02020603050405020304" pitchFamily="18" charset="0"/>
                <a:cs typeface="Times New Roman" panose="02020603050405020304" pitchFamily="18" charset="0"/>
              </a:rPr>
              <a:t>Dealing With Missing Value- </a:t>
            </a:r>
            <a:r>
              <a:rPr lang="en-US" sz="2400" dirty="0">
                <a:latin typeface="Times New Roman" panose="02020603050405020304" pitchFamily="18" charset="0"/>
                <a:cs typeface="Times New Roman" panose="02020603050405020304" pitchFamily="18" charset="0"/>
              </a:rPr>
              <a:t>Filling the </a:t>
            </a:r>
            <a:r>
              <a:rPr lang="en-US" sz="2400" dirty="0" smtClean="0">
                <a:latin typeface="Times New Roman" panose="02020603050405020304" pitchFamily="18" charset="0"/>
                <a:cs typeface="Times New Roman" panose="02020603050405020304" pitchFamily="18" charset="0"/>
              </a:rPr>
              <a:t>missing </a:t>
            </a:r>
            <a:r>
              <a:rPr lang="en-US" sz="2400" dirty="0">
                <a:latin typeface="Times New Roman" panose="02020603050405020304" pitchFamily="18" charset="0"/>
                <a:cs typeface="Times New Roman" panose="02020603050405020304" pitchFamily="18" charset="0"/>
              </a:rPr>
              <a:t>value in the type column with the mode</a:t>
            </a:r>
          </a:p>
          <a:p>
            <a:r>
              <a:rPr lang="en-US" sz="2400" dirty="0">
                <a:latin typeface="Times New Roman" panose="02020603050405020304" pitchFamily="18" charset="0"/>
                <a:cs typeface="Times New Roman" panose="02020603050405020304" pitchFamily="18" charset="0"/>
              </a:rPr>
              <a:t>Filling the missing value in numerical variable using Median</a:t>
            </a:r>
          </a:p>
          <a:p>
            <a:endParaRPr lang="en-US" sz="2400" dirty="0" smtClean="0"/>
          </a:p>
          <a:p>
            <a:endParaRPr lang="en-US" sz="2400" dirty="0"/>
          </a:p>
          <a:p>
            <a:endParaRPr lang="en-US" b="1" dirty="0" smtClean="0">
              <a:solidFill>
                <a:srgbClr val="FFFF00"/>
              </a:solidFill>
            </a:endParaRPr>
          </a:p>
          <a:p>
            <a:endParaRPr lang="en-US" dirty="0" smtClean="0"/>
          </a:p>
          <a:p>
            <a:endParaRPr lang="en-IN" dirty="0"/>
          </a:p>
        </p:txBody>
      </p:sp>
    </p:spTree>
    <p:extLst>
      <p:ext uri="{BB962C8B-B14F-4D97-AF65-F5344CB8AC3E}">
        <p14:creationId xmlns:p14="http://schemas.microsoft.com/office/powerpoint/2010/main" val="95193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chemeClr val="accent2"/>
                </a:solidFill>
                <a:latin typeface="Times New Roman" panose="02020603050405020304" pitchFamily="18" charset="0"/>
                <a:cs typeface="Times New Roman" panose="02020603050405020304" pitchFamily="18" charset="0"/>
              </a:rPr>
              <a:t>Analysis Of the Data </a:t>
            </a:r>
            <a:endParaRPr lang="en-IN" sz="3200" b="1" u="sng" dirty="0">
              <a:solidFill>
                <a:schemeClr val="accent2"/>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772816"/>
            <a:ext cx="7453966" cy="4010119"/>
          </a:xfrm>
        </p:spPr>
      </p:pic>
    </p:spTree>
    <p:extLst>
      <p:ext uri="{BB962C8B-B14F-4D97-AF65-F5344CB8AC3E}">
        <p14:creationId xmlns:p14="http://schemas.microsoft.com/office/powerpoint/2010/main" val="408001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algn="just"/>
            <a:r>
              <a:rPr lang="en-US" sz="2000" dirty="0">
                <a:latin typeface="Times New Roman" panose="02020603050405020304" pitchFamily="18" charset="0"/>
                <a:cs typeface="Times New Roman" panose="02020603050405020304" pitchFamily="18" charset="0"/>
              </a:rPr>
              <a:t>'year' value ranges from 1910 to 2021.As mean &lt; median, we can say that it is </a:t>
            </a:r>
            <a:r>
              <a:rPr lang="en-US" sz="2000" dirty="0" smtClean="0">
                <a:latin typeface="Times New Roman" panose="02020603050405020304" pitchFamily="18" charset="0"/>
                <a:cs typeface="Times New Roman" panose="02020603050405020304" pitchFamily="18" charset="0"/>
              </a:rPr>
              <a:t>slightly </a:t>
            </a:r>
            <a:r>
              <a:rPr lang="en-US" sz="2000" dirty="0">
                <a:latin typeface="Times New Roman" panose="02020603050405020304" pitchFamily="18" charset="0"/>
                <a:cs typeface="Times New Roman" panose="02020603050405020304" pitchFamily="18" charset="0"/>
              </a:rPr>
              <a:t>left skewed.</a:t>
            </a:r>
          </a:p>
          <a:p>
            <a:pPr algn="just"/>
            <a:r>
              <a:rPr lang="en-US" sz="2000" dirty="0">
                <a:latin typeface="Times New Roman" panose="02020603050405020304" pitchFamily="18" charset="0"/>
                <a:cs typeface="Times New Roman" panose="02020603050405020304" pitchFamily="18" charset="0"/>
              </a:rPr>
              <a:t>'rating' ranges from 4.2 to 4.9.As mean and median are almost equal, we can say that it is </a:t>
            </a:r>
            <a:r>
              <a:rPr lang="en-US" sz="2000" dirty="0" smtClean="0">
                <a:latin typeface="Times New Roman" panose="02020603050405020304" pitchFamily="18" charset="0"/>
                <a:cs typeface="Times New Roman" panose="02020603050405020304" pitchFamily="18" charset="0"/>
              </a:rPr>
              <a:t>almost </a:t>
            </a:r>
            <a:r>
              <a:rPr lang="en-US" sz="2000" dirty="0">
                <a:latin typeface="Times New Roman" panose="02020603050405020304" pitchFamily="18" charset="0"/>
                <a:cs typeface="Times New Roman" panose="02020603050405020304" pitchFamily="18" charset="0"/>
              </a:rPr>
              <a:t>Normal Distributed.</a:t>
            </a:r>
          </a:p>
          <a:p>
            <a:pPr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num_reviews</a:t>
            </a:r>
            <a:r>
              <a:rPr lang="en-US" sz="2000" dirty="0">
                <a:latin typeface="Times New Roman" panose="02020603050405020304" pitchFamily="18" charset="0"/>
                <a:cs typeface="Times New Roman" panose="02020603050405020304" pitchFamily="18" charset="0"/>
              </a:rPr>
              <a:t>' ranges from 25 to 32624.As mean is almost 4 times as of median , we can say that it is </a:t>
            </a:r>
            <a:r>
              <a:rPr lang="en-US" sz="2000" dirty="0" smtClean="0">
                <a:latin typeface="Times New Roman" panose="02020603050405020304" pitchFamily="18" charset="0"/>
                <a:cs typeface="Times New Roman" panose="02020603050405020304" pitchFamily="18" charset="0"/>
              </a:rPr>
              <a:t>Highly </a:t>
            </a:r>
            <a:r>
              <a:rPr lang="en-US" sz="2000" dirty="0">
                <a:latin typeface="Times New Roman" panose="02020603050405020304" pitchFamily="18" charset="0"/>
                <a:cs typeface="Times New Roman" panose="02020603050405020304" pitchFamily="18" charset="0"/>
              </a:rPr>
              <a:t>rightly skewed.</a:t>
            </a:r>
          </a:p>
          <a:p>
            <a:pPr algn="just"/>
            <a:r>
              <a:rPr lang="en-US" sz="2000" dirty="0">
                <a:latin typeface="Times New Roman" panose="02020603050405020304" pitchFamily="18" charset="0"/>
                <a:cs typeface="Times New Roman" panose="02020603050405020304" pitchFamily="18" charset="0"/>
              </a:rPr>
              <a:t>Also in this column we have very big difference between the 3rd quartile and maximum value , their is very high chances of having outliers.</a:t>
            </a:r>
          </a:p>
          <a:p>
            <a:pPr algn="just"/>
            <a:r>
              <a:rPr lang="en-US" sz="2000" dirty="0">
                <a:latin typeface="Times New Roman" panose="02020603050405020304" pitchFamily="18" charset="0"/>
                <a:cs typeface="Times New Roman" panose="02020603050405020304" pitchFamily="18" charset="0"/>
              </a:rPr>
              <a:t>'price' ranges from 4.99 to 3119.mean is more than twice as that of median , it is </a:t>
            </a:r>
            <a:r>
              <a:rPr lang="en-US" sz="2000" dirty="0" smtClean="0">
                <a:latin typeface="Times New Roman" panose="02020603050405020304" pitchFamily="18" charset="0"/>
                <a:cs typeface="Times New Roman" panose="02020603050405020304" pitchFamily="18" charset="0"/>
              </a:rPr>
              <a:t>Highly </a:t>
            </a:r>
            <a:r>
              <a:rPr lang="en-US" sz="2000" dirty="0">
                <a:latin typeface="Times New Roman" panose="02020603050405020304" pitchFamily="18" charset="0"/>
                <a:cs typeface="Times New Roman" panose="02020603050405020304" pitchFamily="18" charset="0"/>
              </a:rPr>
              <a:t>rightly skewed.</a:t>
            </a:r>
          </a:p>
          <a:p>
            <a:pPr algn="just"/>
            <a:r>
              <a:rPr lang="en-US" sz="2000" dirty="0">
                <a:latin typeface="Times New Roman" panose="02020603050405020304" pitchFamily="18" charset="0"/>
                <a:cs typeface="Times New Roman" panose="02020603050405020304" pitchFamily="18" charset="0"/>
              </a:rPr>
              <a:t>Also in this column we have very big difference between the 3rd quartile and maximum value , their is very high chances of having outliers.</a:t>
            </a:r>
          </a:p>
          <a:p>
            <a:pPr algn="just"/>
            <a:r>
              <a:rPr lang="en-US" sz="2000" dirty="0">
                <a:latin typeface="Times New Roman" panose="02020603050405020304" pitchFamily="18" charset="0"/>
                <a:cs typeface="Times New Roman" panose="02020603050405020304" pitchFamily="18" charset="0"/>
              </a:rPr>
              <a:t>'body' value ranges from 2 to 5 . Mean is slightly greater than median , it is </a:t>
            </a:r>
            <a:r>
              <a:rPr lang="en-US" sz="2000" dirty="0" smtClean="0">
                <a:latin typeface="Times New Roman" panose="02020603050405020304" pitchFamily="18" charset="0"/>
                <a:cs typeface="Times New Roman" panose="02020603050405020304" pitchFamily="18" charset="0"/>
              </a:rPr>
              <a:t>slightly </a:t>
            </a:r>
            <a:r>
              <a:rPr lang="en-US" sz="2000" dirty="0">
                <a:latin typeface="Times New Roman" panose="02020603050405020304" pitchFamily="18" charset="0"/>
                <a:cs typeface="Times New Roman" panose="02020603050405020304" pitchFamily="18" charset="0"/>
              </a:rPr>
              <a:t>right skewed.</a:t>
            </a:r>
          </a:p>
          <a:p>
            <a:pPr algn="just"/>
            <a:r>
              <a:rPr lang="en-US" sz="2000" dirty="0">
                <a:latin typeface="Times New Roman" panose="02020603050405020304" pitchFamily="18" charset="0"/>
                <a:cs typeface="Times New Roman" panose="02020603050405020304" pitchFamily="18" charset="0"/>
              </a:rPr>
              <a:t>Also in this column we can observe big difference between the 1st quartile and minimum value , their is very high chances of having outliers.</a:t>
            </a:r>
          </a:p>
          <a:p>
            <a:pPr algn="just"/>
            <a:r>
              <a:rPr lang="en-US" sz="2000" dirty="0">
                <a:latin typeface="Times New Roman" panose="02020603050405020304" pitchFamily="18" charset="0"/>
                <a:cs typeface="Times New Roman" panose="02020603050405020304" pitchFamily="18" charset="0"/>
              </a:rPr>
              <a:t>'acidity' ranges from 1 to 3 . Mean ~ Median , we can say that it is </a:t>
            </a:r>
            <a:r>
              <a:rPr lang="en-US" sz="2000" dirty="0" smtClean="0">
                <a:latin typeface="Times New Roman" panose="02020603050405020304" pitchFamily="18" charset="0"/>
                <a:cs typeface="Times New Roman" panose="02020603050405020304" pitchFamily="18" charset="0"/>
              </a:rPr>
              <a:t>almost </a:t>
            </a:r>
            <a:r>
              <a:rPr lang="en-US" sz="2000" dirty="0">
                <a:latin typeface="Times New Roman" panose="02020603050405020304" pitchFamily="18" charset="0"/>
                <a:cs typeface="Times New Roman" panose="02020603050405020304" pitchFamily="18" charset="0"/>
              </a:rPr>
              <a:t>Normal Distributed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9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1011</Words>
  <Application>Microsoft Office PowerPoint</Application>
  <PresentationFormat>On-screen Show (4:3)</PresentationFormat>
  <Paragraphs>111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Spanish Wine Price Prediction Project</vt:lpstr>
      <vt:lpstr>Business Problem Understanding</vt:lpstr>
      <vt:lpstr>Business Problem We are trying to Solve</vt:lpstr>
      <vt:lpstr>Constraints</vt:lpstr>
      <vt:lpstr>Scope</vt:lpstr>
      <vt:lpstr>Objectives</vt:lpstr>
      <vt:lpstr>Data Preparation</vt:lpstr>
      <vt:lpstr>Analysis Of the Data </vt:lpstr>
      <vt:lpstr>PowerPoint Presentation</vt:lpstr>
      <vt:lpstr> </vt:lpstr>
      <vt:lpstr> </vt:lpstr>
      <vt:lpstr>   </vt:lpstr>
      <vt:lpstr> </vt:lpstr>
      <vt:lpstr>  </vt:lpstr>
      <vt:lpstr>  </vt:lpstr>
      <vt:lpstr>Heat-map</vt:lpstr>
      <vt:lpstr>Fitting Different Model </vt:lpstr>
      <vt:lpstr>  </vt:lpstr>
      <vt:lpstr>Performance Metrices</vt:lpstr>
      <vt:lpstr>Final Conclusions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Spanish Wine Price Prediction Project</dc:title>
  <dc:creator>ankit</dc:creator>
  <cp:lastModifiedBy>user</cp:lastModifiedBy>
  <cp:revision>50</cp:revision>
  <dcterms:created xsi:type="dcterms:W3CDTF">2022-11-15T16:56:48Z</dcterms:created>
  <dcterms:modified xsi:type="dcterms:W3CDTF">2023-04-02T11:49:55Z</dcterms:modified>
</cp:coreProperties>
</file>