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ownloads\heart_failure_clinical_records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Female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Gender!$F$4</c:f>
              <c:strCache>
                <c:ptCount val="1"/>
                <c:pt idx="0">
                  <c:v>Alive</c:v>
                </c:pt>
              </c:strCache>
            </c:strRef>
          </c:tx>
          <c:invertIfNegative val="0"/>
          <c:cat>
            <c:strRef>
              <c:f>Gender!$G$3:$H$3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Gender!$G$4:$H$4</c:f>
              <c:numCache>
                <c:formatCode>General</c:formatCode>
                <c:ptCount val="2"/>
                <c:pt idx="0">
                  <c:v>71</c:v>
                </c:pt>
                <c:pt idx="1">
                  <c:v>132</c:v>
                </c:pt>
              </c:numCache>
            </c:numRef>
          </c:val>
        </c:ser>
        <c:ser>
          <c:idx val="1"/>
          <c:order val="1"/>
          <c:tx>
            <c:strRef>
              <c:f>Gender!$F$5</c:f>
              <c:strCache>
                <c:ptCount val="1"/>
                <c:pt idx="0">
                  <c:v>Dead</c:v>
                </c:pt>
              </c:strCache>
            </c:strRef>
          </c:tx>
          <c:invertIfNegative val="0"/>
          <c:cat>
            <c:strRef>
              <c:f>Gender!$G$3:$H$3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Gender!$G$5:$H$5</c:f>
              <c:numCache>
                <c:formatCode>General</c:formatCode>
                <c:ptCount val="2"/>
                <c:pt idx="0">
                  <c:v>34</c:v>
                </c:pt>
                <c:pt idx="1">
                  <c:v>63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79128576"/>
        <c:axId val="179134464"/>
      </c:barChart>
      <c:catAx>
        <c:axId val="1791285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134464"/>
        <c:crosses val="autoZero"/>
        <c:auto val="1"/>
        <c:lblAlgn val="ctr"/>
        <c:lblOffset val="100"/>
        <c:noMultiLvlLbl val="0"/>
      </c:catAx>
      <c:valAx>
        <c:axId val="179134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1285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Female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7138047138047139E-2"/>
          <c:y val="0.28895276036166112"/>
          <c:w val="0.92592592592592593"/>
          <c:h val="0.5749314867050786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'Serum creatinine'!$L$5</c:f>
              <c:strCache>
                <c:ptCount val="1"/>
                <c:pt idx="0">
                  <c:v>Alive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3468013468013468"/>
                  <c:y val="-5.65930956423316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6498316498316498"/>
                  <c:y val="-8.48896434634974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'Serum creatinine'!$K$6:$K$7</c:f>
              <c:strCache>
                <c:ptCount val="2"/>
                <c:pt idx="0">
                  <c:v>0.5 -1</c:v>
                </c:pt>
                <c:pt idx="1">
                  <c:v>1.1 - above</c:v>
                </c:pt>
              </c:strCache>
            </c:strRef>
          </c:cat>
          <c:val>
            <c:numRef>
              <c:f>'Serum creatinine'!$L$6:$L$7</c:f>
              <c:numCache>
                <c:formatCode>0%</c:formatCode>
                <c:ptCount val="2"/>
                <c:pt idx="0">
                  <c:v>0.83018867924528306</c:v>
                </c:pt>
                <c:pt idx="1">
                  <c:v>0.51923076923076927</c:v>
                </c:pt>
              </c:numCache>
            </c:numRef>
          </c:val>
        </c:ser>
        <c:ser>
          <c:idx val="1"/>
          <c:order val="1"/>
          <c:tx>
            <c:strRef>
              <c:f>'Serum creatinine'!$M$5</c:f>
              <c:strCache>
                <c:ptCount val="1"/>
                <c:pt idx="0">
                  <c:v>Dead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0437710437710437"/>
                  <c:y val="-2.2637238256932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0101010101010101"/>
                  <c:y val="-6.2252405206564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'Serum creatinine'!$K$6:$K$7</c:f>
              <c:strCache>
                <c:ptCount val="2"/>
                <c:pt idx="0">
                  <c:v>0.5 -1</c:v>
                </c:pt>
                <c:pt idx="1">
                  <c:v>1.1 - above</c:v>
                </c:pt>
              </c:strCache>
            </c:strRef>
          </c:cat>
          <c:val>
            <c:numRef>
              <c:f>'Serum creatinine'!$M$6:$M$7</c:f>
              <c:numCache>
                <c:formatCode>0%</c:formatCode>
                <c:ptCount val="2"/>
                <c:pt idx="0">
                  <c:v>0.16981132075471697</c:v>
                </c:pt>
                <c:pt idx="1">
                  <c:v>0.48076923076923078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cone"/>
        <c:axId val="179516160"/>
        <c:axId val="179517696"/>
        <c:axId val="0"/>
      </c:bar3DChart>
      <c:catAx>
        <c:axId val="1795161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517696"/>
        <c:crosses val="autoZero"/>
        <c:auto val="1"/>
        <c:lblAlgn val="ctr"/>
        <c:lblOffset val="100"/>
        <c:noMultiLvlLbl val="0"/>
      </c:catAx>
      <c:valAx>
        <c:axId val="1795176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95161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Male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7187288708586883E-2"/>
          <c:y val="0.21955004359699559"/>
          <c:w val="0.92562542258282621"/>
          <c:h val="0.63963121810448231"/>
        </c:manualLayout>
      </c:layout>
      <c:bar3DChart>
        <c:barDir val="col"/>
        <c:grouping val="stacked"/>
        <c:varyColors val="0"/>
        <c:ser>
          <c:idx val="1"/>
          <c:order val="0"/>
          <c:tx>
            <c:strRef>
              <c:f>'Serum creatinine'!$L$21</c:f>
              <c:strCache>
                <c:ptCount val="1"/>
                <c:pt idx="0">
                  <c:v>Alive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3860716700473294"/>
                  <c:y val="-3.37268128161888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5889114266396215"/>
                  <c:y val="-5.6211354693648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'Serum creatinine'!$K$22:$K$23</c:f>
              <c:strCache>
                <c:ptCount val="2"/>
                <c:pt idx="0">
                  <c:v>0.7 - 1.2</c:v>
                </c:pt>
                <c:pt idx="1">
                  <c:v>1.3 - above</c:v>
                </c:pt>
              </c:strCache>
            </c:strRef>
          </c:cat>
          <c:val>
            <c:numRef>
              <c:f>'Serum creatinine'!$L$22:$L$23</c:f>
              <c:numCache>
                <c:formatCode>0%</c:formatCode>
                <c:ptCount val="2"/>
                <c:pt idx="0">
                  <c:v>0.76</c:v>
                </c:pt>
                <c:pt idx="1">
                  <c:v>0.52238805970149249</c:v>
                </c:pt>
              </c:numCache>
            </c:numRef>
          </c:val>
        </c:ser>
        <c:ser>
          <c:idx val="0"/>
          <c:order val="1"/>
          <c:tx>
            <c:strRef>
              <c:f>'Serum creatinine'!$M$21</c:f>
              <c:strCache>
                <c:ptCount val="1"/>
                <c:pt idx="0">
                  <c:v>Dead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0141987829614604"/>
                  <c:y val="-2.81056773468240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0818120351588911"/>
                  <c:y val="-8.9938167509836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'Serum creatinine'!$K$22:$K$23</c:f>
              <c:strCache>
                <c:ptCount val="2"/>
                <c:pt idx="0">
                  <c:v>0.7 - 1.2</c:v>
                </c:pt>
                <c:pt idx="1">
                  <c:v>1.3 - above</c:v>
                </c:pt>
              </c:strCache>
            </c:strRef>
          </c:cat>
          <c:val>
            <c:numRef>
              <c:f>'Serum creatinine'!$M$22:$M$23</c:f>
              <c:numCache>
                <c:formatCode>0%</c:formatCode>
                <c:ptCount val="2"/>
                <c:pt idx="0">
                  <c:v>0.24</c:v>
                </c:pt>
                <c:pt idx="1">
                  <c:v>0.47761194029850745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cone"/>
        <c:axId val="179564928"/>
        <c:axId val="179566464"/>
        <c:axId val="0"/>
      </c:bar3DChart>
      <c:catAx>
        <c:axId val="1795649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566464"/>
        <c:crosses val="autoZero"/>
        <c:auto val="1"/>
        <c:lblAlgn val="ctr"/>
        <c:lblOffset val="100"/>
        <c:noMultiLvlLbl val="0"/>
      </c:catAx>
      <c:valAx>
        <c:axId val="17956646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7956492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Age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2"/>
          <c:order val="0"/>
          <c:tx>
            <c:strRef>
              <c:f>age!$G$3</c:f>
              <c:strCache>
                <c:ptCount val="1"/>
                <c:pt idx="0">
                  <c:v>Alive</c:v>
                </c:pt>
              </c:strCache>
            </c:strRef>
          </c:tx>
          <c:invertIfNegative val="0"/>
          <c:cat>
            <c:numRef>
              <c:f>age!$F$4:$F$28</c:f>
              <c:numCache>
                <c:formatCode>General</c:formatCode>
                <c:ptCount val="25"/>
                <c:pt idx="0">
                  <c:v>40</c:v>
                </c:pt>
                <c:pt idx="1">
                  <c:v>42</c:v>
                </c:pt>
                <c:pt idx="2">
                  <c:v>44</c:v>
                </c:pt>
                <c:pt idx="3">
                  <c:v>45</c:v>
                </c:pt>
                <c:pt idx="4">
                  <c:v>46</c:v>
                </c:pt>
                <c:pt idx="5">
                  <c:v>49</c:v>
                </c:pt>
                <c:pt idx="6">
                  <c:v>50</c:v>
                </c:pt>
                <c:pt idx="7">
                  <c:v>51</c:v>
                </c:pt>
                <c:pt idx="8">
                  <c:v>52</c:v>
                </c:pt>
                <c:pt idx="9">
                  <c:v>53</c:v>
                </c:pt>
                <c:pt idx="10">
                  <c:v>55</c:v>
                </c:pt>
                <c:pt idx="11">
                  <c:v>57</c:v>
                </c:pt>
                <c:pt idx="12">
                  <c:v>58</c:v>
                </c:pt>
                <c:pt idx="13">
                  <c:v>59</c:v>
                </c:pt>
                <c:pt idx="14">
                  <c:v>60</c:v>
                </c:pt>
                <c:pt idx="15">
                  <c:v>60.667000000000002</c:v>
                </c:pt>
                <c:pt idx="16">
                  <c:v>61</c:v>
                </c:pt>
                <c:pt idx="17">
                  <c:v>62</c:v>
                </c:pt>
                <c:pt idx="18">
                  <c:v>63</c:v>
                </c:pt>
                <c:pt idx="19">
                  <c:v>64</c:v>
                </c:pt>
                <c:pt idx="20">
                  <c:v>65</c:v>
                </c:pt>
                <c:pt idx="21">
                  <c:v>67</c:v>
                </c:pt>
                <c:pt idx="22">
                  <c:v>68</c:v>
                </c:pt>
                <c:pt idx="23">
                  <c:v>69</c:v>
                </c:pt>
                <c:pt idx="24">
                  <c:v>70</c:v>
                </c:pt>
              </c:numCache>
            </c:numRef>
          </c:cat>
          <c:val>
            <c:numRef>
              <c:f>age!$G$4:$G$28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3">
                  <c:v>8</c:v>
                </c:pt>
                <c:pt idx="4">
                  <c:v>2</c:v>
                </c:pt>
                <c:pt idx="5">
                  <c:v>3</c:v>
                </c:pt>
                <c:pt idx="6">
                  <c:v>15</c:v>
                </c:pt>
                <c:pt idx="7">
                  <c:v>2</c:v>
                </c:pt>
                <c:pt idx="8">
                  <c:v>3</c:v>
                </c:pt>
                <c:pt idx="9">
                  <c:v>7</c:v>
                </c:pt>
                <c:pt idx="10">
                  <c:v>13</c:v>
                </c:pt>
                <c:pt idx="11">
                  <c:v>2</c:v>
                </c:pt>
                <c:pt idx="12">
                  <c:v>5</c:v>
                </c:pt>
                <c:pt idx="13">
                  <c:v>1</c:v>
                </c:pt>
                <c:pt idx="14">
                  <c:v>14</c:v>
                </c:pt>
                <c:pt idx="16">
                  <c:v>2</c:v>
                </c:pt>
                <c:pt idx="17">
                  <c:v>2</c:v>
                </c:pt>
                <c:pt idx="18">
                  <c:v>4</c:v>
                </c:pt>
                <c:pt idx="19">
                  <c:v>3</c:v>
                </c:pt>
                <c:pt idx="20">
                  <c:v>12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16</c:v>
                </c:pt>
              </c:numCache>
            </c:numRef>
          </c:val>
        </c:ser>
        <c:ser>
          <c:idx val="0"/>
          <c:order val="1"/>
          <c:tx>
            <c:strRef>
              <c:f>age!$H$3</c:f>
              <c:strCache>
                <c:ptCount val="1"/>
                <c:pt idx="0">
                  <c:v>Dead</c:v>
                </c:pt>
              </c:strCache>
            </c:strRef>
          </c:tx>
          <c:invertIfNegative val="0"/>
          <c:cat>
            <c:numRef>
              <c:f>age!$F$4:$F$28</c:f>
              <c:numCache>
                <c:formatCode>General</c:formatCode>
                <c:ptCount val="25"/>
                <c:pt idx="0">
                  <c:v>40</c:v>
                </c:pt>
                <c:pt idx="1">
                  <c:v>42</c:v>
                </c:pt>
                <c:pt idx="2">
                  <c:v>44</c:v>
                </c:pt>
                <c:pt idx="3">
                  <c:v>45</c:v>
                </c:pt>
                <c:pt idx="4">
                  <c:v>46</c:v>
                </c:pt>
                <c:pt idx="5">
                  <c:v>49</c:v>
                </c:pt>
                <c:pt idx="6">
                  <c:v>50</c:v>
                </c:pt>
                <c:pt idx="7">
                  <c:v>51</c:v>
                </c:pt>
                <c:pt idx="8">
                  <c:v>52</c:v>
                </c:pt>
                <c:pt idx="9">
                  <c:v>53</c:v>
                </c:pt>
                <c:pt idx="10">
                  <c:v>55</c:v>
                </c:pt>
                <c:pt idx="11">
                  <c:v>57</c:v>
                </c:pt>
                <c:pt idx="12">
                  <c:v>58</c:v>
                </c:pt>
                <c:pt idx="13">
                  <c:v>59</c:v>
                </c:pt>
                <c:pt idx="14">
                  <c:v>60</c:v>
                </c:pt>
                <c:pt idx="15">
                  <c:v>60.667000000000002</c:v>
                </c:pt>
                <c:pt idx="16">
                  <c:v>61</c:v>
                </c:pt>
                <c:pt idx="17">
                  <c:v>62</c:v>
                </c:pt>
                <c:pt idx="18">
                  <c:v>63</c:v>
                </c:pt>
                <c:pt idx="19">
                  <c:v>64</c:v>
                </c:pt>
                <c:pt idx="20">
                  <c:v>65</c:v>
                </c:pt>
                <c:pt idx="21">
                  <c:v>67</c:v>
                </c:pt>
                <c:pt idx="22">
                  <c:v>68</c:v>
                </c:pt>
                <c:pt idx="23">
                  <c:v>69</c:v>
                </c:pt>
                <c:pt idx="24">
                  <c:v>70</c:v>
                </c:pt>
              </c:numCache>
            </c:numRef>
          </c:cat>
          <c:val>
            <c:numRef>
              <c:f>age!$H$4:$H$28</c:f>
              <c:numCache>
                <c:formatCode>General</c:formatCode>
                <c:ptCount val="2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11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2">
                  <c:v>5</c:v>
                </c:pt>
                <c:pt idx="13">
                  <c:v>3</c:v>
                </c:pt>
                <c:pt idx="14">
                  <c:v>19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20">
                  <c:v>15</c:v>
                </c:pt>
                <c:pt idx="22">
                  <c:v>2</c:v>
                </c:pt>
                <c:pt idx="23">
                  <c:v>1</c:v>
                </c:pt>
                <c:pt idx="2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cone"/>
        <c:axId val="179243264"/>
        <c:axId val="179245056"/>
        <c:axId val="0"/>
      </c:bar3DChart>
      <c:catAx>
        <c:axId val="17924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9245056"/>
        <c:crosses val="autoZero"/>
        <c:auto val="1"/>
        <c:lblAlgn val="ctr"/>
        <c:lblOffset val="100"/>
        <c:noMultiLvlLbl val="0"/>
      </c:catAx>
      <c:valAx>
        <c:axId val="1792450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92432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Smoking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smoking!$F$5</c:f>
              <c:strCache>
                <c:ptCount val="1"/>
                <c:pt idx="0">
                  <c:v>Non-smoker</c:v>
                </c:pt>
              </c:strCache>
            </c:strRef>
          </c:tx>
          <c:invertIfNegative val="0"/>
          <c:cat>
            <c:strRef>
              <c:f>smoking!$G$4:$H$4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smoking!$G$5:$H$5</c:f>
              <c:numCache>
                <c:formatCode>General</c:formatCode>
                <c:ptCount val="2"/>
                <c:pt idx="0">
                  <c:v>137</c:v>
                </c:pt>
                <c:pt idx="1">
                  <c:v>67</c:v>
                </c:pt>
              </c:numCache>
            </c:numRef>
          </c:val>
        </c:ser>
        <c:ser>
          <c:idx val="1"/>
          <c:order val="1"/>
          <c:tx>
            <c:strRef>
              <c:f>smoking!$F$6</c:f>
              <c:strCache>
                <c:ptCount val="1"/>
                <c:pt idx="0">
                  <c:v>Smoker</c:v>
                </c:pt>
              </c:strCache>
            </c:strRef>
          </c:tx>
          <c:invertIfNegative val="0"/>
          <c:cat>
            <c:strRef>
              <c:f>smoking!$G$4:$H$4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smoking!$G$6:$H$6</c:f>
              <c:numCache>
                <c:formatCode>General</c:formatCode>
                <c:ptCount val="2"/>
                <c:pt idx="0">
                  <c:v>66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79284224"/>
        <c:axId val="179290112"/>
      </c:barChart>
      <c:catAx>
        <c:axId val="1792842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290112"/>
        <c:crosses val="autoZero"/>
        <c:auto val="1"/>
        <c:lblAlgn val="ctr"/>
        <c:lblOffset val="100"/>
        <c:noMultiLvlLbl val="0"/>
      </c:catAx>
      <c:valAx>
        <c:axId val="179290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928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Diabetes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Diabetes!$F$5</c:f>
              <c:strCache>
                <c:ptCount val="1"/>
                <c:pt idx="0">
                  <c:v>Normal</c:v>
                </c:pt>
              </c:strCache>
            </c:strRef>
          </c:tx>
          <c:invertIfNegative val="0"/>
          <c:cat>
            <c:strRef>
              <c:f>Diabetes!$G$4:$H$4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Diabetes!$G$5:$H$5</c:f>
              <c:numCache>
                <c:formatCode>General</c:formatCode>
                <c:ptCount val="2"/>
                <c:pt idx="0">
                  <c:v>118</c:v>
                </c:pt>
                <c:pt idx="1">
                  <c:v>57</c:v>
                </c:pt>
              </c:numCache>
            </c:numRef>
          </c:val>
        </c:ser>
        <c:ser>
          <c:idx val="1"/>
          <c:order val="1"/>
          <c:tx>
            <c:strRef>
              <c:f>Diabetes!$F$6</c:f>
              <c:strCache>
                <c:ptCount val="1"/>
                <c:pt idx="0">
                  <c:v>Diabetic</c:v>
                </c:pt>
              </c:strCache>
            </c:strRef>
          </c:tx>
          <c:invertIfNegative val="0"/>
          <c:cat>
            <c:strRef>
              <c:f>Diabetes!$G$4:$H$4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Diabetes!$G$6:$H$6</c:f>
              <c:numCache>
                <c:formatCode>General</c:formatCode>
                <c:ptCount val="2"/>
                <c:pt idx="0">
                  <c:v>85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pyramid"/>
        <c:axId val="179587328"/>
        <c:axId val="179593216"/>
        <c:axId val="0"/>
      </c:bar3DChart>
      <c:catAx>
        <c:axId val="179587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593216"/>
        <c:crosses val="autoZero"/>
        <c:auto val="1"/>
        <c:lblAlgn val="ctr"/>
        <c:lblOffset val="100"/>
        <c:noMultiLvlLbl val="0"/>
      </c:catAx>
      <c:valAx>
        <c:axId val="1795932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9587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Anaemia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Anaemia!$F$5</c:f>
              <c:strCache>
                <c:ptCount val="1"/>
                <c:pt idx="0">
                  <c:v>Normal</c:v>
                </c:pt>
              </c:strCache>
            </c:strRef>
          </c:tx>
          <c:invertIfNegative val="0"/>
          <c:cat>
            <c:strRef>
              <c:f>Anaemia!$G$4:$H$4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Anaemia!$G$5:$H$5</c:f>
              <c:numCache>
                <c:formatCode>General</c:formatCode>
                <c:ptCount val="2"/>
                <c:pt idx="0">
                  <c:v>120</c:v>
                </c:pt>
                <c:pt idx="1">
                  <c:v>50</c:v>
                </c:pt>
              </c:numCache>
            </c:numRef>
          </c:val>
        </c:ser>
        <c:ser>
          <c:idx val="1"/>
          <c:order val="1"/>
          <c:tx>
            <c:strRef>
              <c:f>Anaemia!$F$6</c:f>
              <c:strCache>
                <c:ptCount val="1"/>
                <c:pt idx="0">
                  <c:v>Anaemic</c:v>
                </c:pt>
              </c:strCache>
            </c:strRef>
          </c:tx>
          <c:invertIfNegative val="0"/>
          <c:cat>
            <c:strRef>
              <c:f>Anaemia!$G$4:$H$4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Anaemia!$G$6:$H$6</c:f>
              <c:numCache>
                <c:formatCode>General</c:formatCode>
                <c:ptCount val="2"/>
                <c:pt idx="0">
                  <c:v>83</c:v>
                </c:pt>
                <c:pt idx="1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cylinder"/>
        <c:axId val="179628288"/>
        <c:axId val="179306496"/>
        <c:axId val="0"/>
      </c:bar3DChart>
      <c:catAx>
        <c:axId val="179628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306496"/>
        <c:crosses val="autoZero"/>
        <c:auto val="1"/>
        <c:lblAlgn val="ctr"/>
        <c:lblOffset val="100"/>
        <c:noMultiLvlLbl val="0"/>
      </c:catAx>
      <c:valAx>
        <c:axId val="17930649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962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High</a:t>
            </a:r>
            <a:r>
              <a:rPr lang="en-US" baseline="0" dirty="0" smtClean="0"/>
              <a:t> blood pressure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'high blood pressure'!$F$5</c:f>
              <c:strCache>
                <c:ptCount val="1"/>
                <c:pt idx="0">
                  <c:v>Normal</c:v>
                </c:pt>
              </c:strCache>
            </c:strRef>
          </c:tx>
          <c:invertIfNegative val="0"/>
          <c:cat>
            <c:strRef>
              <c:f>'high blood pressure'!$G$4:$H$4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'high blood pressure'!$G$5:$H$5</c:f>
              <c:numCache>
                <c:formatCode>General</c:formatCode>
                <c:ptCount val="2"/>
                <c:pt idx="0">
                  <c:v>137</c:v>
                </c:pt>
                <c:pt idx="1">
                  <c:v>57</c:v>
                </c:pt>
              </c:numCache>
            </c:numRef>
          </c:val>
        </c:ser>
        <c:ser>
          <c:idx val="1"/>
          <c:order val="1"/>
          <c:tx>
            <c:strRef>
              <c:f>'high blood pressure'!$F$6</c:f>
              <c:strCache>
                <c:ptCount val="1"/>
                <c:pt idx="0">
                  <c:v>High blood pressure</c:v>
                </c:pt>
              </c:strCache>
            </c:strRef>
          </c:tx>
          <c:invertIfNegative val="0"/>
          <c:cat>
            <c:strRef>
              <c:f>'high blood pressure'!$G$4:$H$4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'high blood pressure'!$G$6:$H$6</c:f>
              <c:numCache>
                <c:formatCode>General</c:formatCode>
                <c:ptCount val="2"/>
                <c:pt idx="0">
                  <c:v>66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179341568"/>
        <c:axId val="179351552"/>
        <c:axId val="0"/>
      </c:bar3DChart>
      <c:catAx>
        <c:axId val="1793415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9351552"/>
        <c:crosses val="autoZero"/>
        <c:auto val="1"/>
        <c:lblAlgn val="ctr"/>
        <c:lblOffset val="100"/>
        <c:noMultiLvlLbl val="0"/>
      </c:catAx>
      <c:valAx>
        <c:axId val="1793515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9341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EF!$E$3</c:f>
              <c:strCache>
                <c:ptCount val="1"/>
                <c:pt idx="0">
                  <c:v>DEATH EVENT</c:v>
                </c:pt>
              </c:strCache>
            </c:strRef>
          </c:tx>
          <c:marker>
            <c:symbol val="none"/>
          </c:marker>
          <c:xVal>
            <c:numRef>
              <c:f>EF!$D$4:$D$19</c:f>
              <c:numCache>
                <c:formatCode>General</c:formatCode>
                <c:ptCount val="16"/>
                <c:pt idx="0">
                  <c:v>14</c:v>
                </c:pt>
                <c:pt idx="1">
                  <c:v>15</c:v>
                </c:pt>
                <c:pt idx="2">
                  <c:v>17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38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62</c:v>
                </c:pt>
                <c:pt idx="14">
                  <c:v>65</c:v>
                </c:pt>
                <c:pt idx="15">
                  <c:v>70</c:v>
                </c:pt>
              </c:numCache>
            </c:numRef>
          </c:xVal>
          <c:yVal>
            <c:numRef>
              <c:f>EF!$E$4:$E$19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16</c:v>
                </c:pt>
                <c:pt idx="4">
                  <c:v>18</c:v>
                </c:pt>
                <c:pt idx="5">
                  <c:v>13</c:v>
                </c:pt>
                <c:pt idx="6">
                  <c:v>7</c:v>
                </c:pt>
                <c:pt idx="7">
                  <c:v>15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1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393664"/>
        <c:axId val="179395584"/>
      </c:scatterChart>
      <c:valAx>
        <c:axId val="179393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Ejection Fraction in %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79395584"/>
        <c:crosses val="autoZero"/>
        <c:crossBetween val="midCat"/>
      </c:valAx>
      <c:valAx>
        <c:axId val="1793955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939366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Creatinine</a:t>
            </a:r>
            <a:r>
              <a:rPr lang="en-US" baseline="0" dirty="0" smtClean="0"/>
              <a:t> phosphokinase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'Creatinine Phosphokinase'!$G$4</c:f>
              <c:strCache>
                <c:ptCount val="1"/>
                <c:pt idx="0">
                  <c:v>Alive</c:v>
                </c:pt>
              </c:strCache>
            </c:strRef>
          </c:tx>
          <c:invertIfNegative val="0"/>
          <c:cat>
            <c:strRef>
              <c:f>'Creatinine Phosphokinase'!$F$5:$F$6</c:f>
              <c:strCache>
                <c:ptCount val="2"/>
                <c:pt idx="0">
                  <c:v>20-200</c:v>
                </c:pt>
                <c:pt idx="1">
                  <c:v>201-above</c:v>
                </c:pt>
              </c:strCache>
            </c:strRef>
          </c:cat>
          <c:val>
            <c:numRef>
              <c:f>'Creatinine Phosphokinase'!$G$5:$G$6</c:f>
              <c:numCache>
                <c:formatCode>General</c:formatCode>
                <c:ptCount val="2"/>
                <c:pt idx="0">
                  <c:v>89</c:v>
                </c:pt>
                <c:pt idx="1">
                  <c:v>114</c:v>
                </c:pt>
              </c:numCache>
            </c:numRef>
          </c:val>
        </c:ser>
        <c:ser>
          <c:idx val="1"/>
          <c:order val="1"/>
          <c:tx>
            <c:strRef>
              <c:f>'Creatinine Phosphokinase'!$H$4</c:f>
              <c:strCache>
                <c:ptCount val="1"/>
                <c:pt idx="0">
                  <c:v>Dead</c:v>
                </c:pt>
              </c:strCache>
            </c:strRef>
          </c:tx>
          <c:invertIfNegative val="0"/>
          <c:cat>
            <c:strRef>
              <c:f>'Creatinine Phosphokinase'!$F$5:$F$6</c:f>
              <c:strCache>
                <c:ptCount val="2"/>
                <c:pt idx="0">
                  <c:v>20-200</c:v>
                </c:pt>
                <c:pt idx="1">
                  <c:v>201-above</c:v>
                </c:pt>
              </c:strCache>
            </c:strRef>
          </c:cat>
          <c:val>
            <c:numRef>
              <c:f>'Creatinine Phosphokinase'!$H$5:$H$6</c:f>
              <c:numCache>
                <c:formatCode>General</c:formatCode>
                <c:ptCount val="2"/>
                <c:pt idx="0">
                  <c:v>40</c:v>
                </c:pt>
                <c:pt idx="1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430144"/>
        <c:axId val="179431680"/>
      </c:barChart>
      <c:catAx>
        <c:axId val="179430144"/>
        <c:scaling>
          <c:orientation val="minMax"/>
        </c:scaling>
        <c:delete val="0"/>
        <c:axPos val="l"/>
        <c:majorTickMark val="none"/>
        <c:minorTickMark val="none"/>
        <c:tickLblPos val="nextTo"/>
        <c:crossAx val="179431680"/>
        <c:crosses val="autoZero"/>
        <c:auto val="1"/>
        <c:lblAlgn val="ctr"/>
        <c:lblOffset val="100"/>
        <c:noMultiLvlLbl val="0"/>
      </c:catAx>
      <c:valAx>
        <c:axId val="179431680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7943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Time in days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time!$I$4</c:f>
              <c:strCache>
                <c:ptCount val="1"/>
                <c:pt idx="0">
                  <c:v>Dead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time!$G$5:$G$13</c:f>
              <c:strCache>
                <c:ptCount val="9"/>
                <c:pt idx="0">
                  <c:v>1 to 30</c:v>
                </c:pt>
                <c:pt idx="1">
                  <c:v>31 to 60</c:v>
                </c:pt>
                <c:pt idx="2">
                  <c:v>61 to 90</c:v>
                </c:pt>
                <c:pt idx="3">
                  <c:v>91 to 120</c:v>
                </c:pt>
                <c:pt idx="4">
                  <c:v>121 to 150</c:v>
                </c:pt>
                <c:pt idx="5">
                  <c:v>151 to 180</c:v>
                </c:pt>
                <c:pt idx="6">
                  <c:v>181 to 210</c:v>
                </c:pt>
                <c:pt idx="7">
                  <c:v>211 to 240</c:v>
                </c:pt>
                <c:pt idx="8">
                  <c:v>241 to above</c:v>
                </c:pt>
              </c:strCache>
            </c:strRef>
          </c:cat>
          <c:val>
            <c:numRef>
              <c:f>time!$I$5:$I$13</c:f>
              <c:numCache>
                <c:formatCode>General</c:formatCode>
                <c:ptCount val="9"/>
                <c:pt idx="0">
                  <c:v>17</c:v>
                </c:pt>
                <c:pt idx="1">
                  <c:v>15</c:v>
                </c:pt>
                <c:pt idx="2">
                  <c:v>12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9448448"/>
        <c:axId val="179475968"/>
      </c:barChart>
      <c:catAx>
        <c:axId val="1794484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79475968"/>
        <c:crosses val="autoZero"/>
        <c:auto val="1"/>
        <c:lblAlgn val="ctr"/>
        <c:lblOffset val="100"/>
        <c:noMultiLvlLbl val="0"/>
      </c:catAx>
      <c:valAx>
        <c:axId val="179475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944844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CFDD45-E585-409D-BAA0-0AE29C4F5D5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0232C2-35F7-40E6-A78D-E5CD6EA33354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Mortality by Heart failure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8. What </a:t>
            </a:r>
            <a:r>
              <a:rPr lang="en-US" sz="2800" dirty="0"/>
              <a:t>is the role of Creatinine Phosphokinase</a:t>
            </a:r>
            <a:r>
              <a:rPr lang="en-US" sz="2800" dirty="0" smtClean="0"/>
              <a:t> </a:t>
            </a:r>
            <a:r>
              <a:rPr lang="en-US" sz="2800" dirty="0"/>
              <a:t>in mortality by heart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r>
              <a:rPr lang="en-US" sz="2000" dirty="0" smtClean="0"/>
              <a:t>Normal </a:t>
            </a:r>
            <a:r>
              <a:rPr lang="en-US" sz="2000" dirty="0"/>
              <a:t>range of Creatinine Phosphokinase is 20 to 200 </a:t>
            </a:r>
            <a:r>
              <a:rPr lang="en-US" sz="2000" dirty="0" smtClean="0"/>
              <a:t>IU/L.</a:t>
            </a:r>
          </a:p>
          <a:p>
            <a:r>
              <a:rPr lang="en-US" sz="2000" dirty="0" smtClean="0"/>
              <a:t>20 – 200 IU/L = 40%</a:t>
            </a:r>
          </a:p>
          <a:p>
            <a:r>
              <a:rPr lang="en-US" sz="2000" dirty="0" smtClean="0"/>
              <a:t>201 – above IU/L = 57%</a:t>
            </a:r>
            <a:endParaRPr lang="en-US" sz="2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455160"/>
              </p:ext>
            </p:extLst>
          </p:nvPr>
        </p:nvGraphicFramePr>
        <p:xfrm>
          <a:off x="2286000" y="1676400"/>
          <a:ext cx="4724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4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9. What is rate of mortality by heart failure according to time?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Max chances – 1 to 30 days</a:t>
            </a:r>
            <a:endParaRPr lang="en-US" sz="1600" dirty="0"/>
          </a:p>
          <a:p>
            <a:r>
              <a:rPr lang="en-US" sz="1600" dirty="0" smtClean="0"/>
              <a:t>Min chances – 241 to above days</a:t>
            </a:r>
            <a:endParaRPr lang="en-US" sz="16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680880"/>
              </p:ext>
            </p:extLst>
          </p:nvPr>
        </p:nvGraphicFramePr>
        <p:xfrm>
          <a:off x="1371600" y="1295400"/>
          <a:ext cx="6629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10. What is the rate of mortality by heart failure because  </a:t>
            </a:r>
            <a:r>
              <a:rPr lang="en-US" sz="2800" dirty="0"/>
              <a:t>Serum </a:t>
            </a:r>
            <a:r>
              <a:rPr lang="en-US" sz="2800" dirty="0" smtClean="0"/>
              <a:t>creatinine abnormal range?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Within Normal range – 17%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Within </a:t>
            </a:r>
            <a:r>
              <a:rPr lang="en-US" sz="2000" dirty="0" smtClean="0">
                <a:solidFill>
                  <a:schemeClr val="tx1"/>
                </a:solidFill>
              </a:rPr>
              <a:t>Abnormal </a:t>
            </a:r>
            <a:r>
              <a:rPr lang="en-US" sz="2000" dirty="0">
                <a:solidFill>
                  <a:schemeClr val="tx1"/>
                </a:solidFill>
              </a:rPr>
              <a:t>range </a:t>
            </a:r>
            <a:r>
              <a:rPr lang="en-US" sz="2000" dirty="0" smtClean="0">
                <a:solidFill>
                  <a:schemeClr val="tx1"/>
                </a:solidFill>
              </a:rPr>
              <a:t>– 48%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5562600"/>
            <a:ext cx="4041775" cy="8382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Within </a:t>
            </a:r>
            <a:r>
              <a:rPr lang="en-US" dirty="0">
                <a:solidFill>
                  <a:schemeClr val="tx1"/>
                </a:solidFill>
              </a:rPr>
              <a:t>Normal range </a:t>
            </a:r>
            <a:r>
              <a:rPr lang="en-US" dirty="0" smtClean="0">
                <a:solidFill>
                  <a:schemeClr val="tx1"/>
                </a:solidFill>
              </a:rPr>
              <a:t>– 24%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Within Abnormal range </a:t>
            </a:r>
            <a:r>
              <a:rPr lang="en-US" dirty="0" smtClean="0">
                <a:solidFill>
                  <a:schemeClr val="tx1"/>
                </a:solidFill>
              </a:rPr>
              <a:t>– 48%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</p:nvPr>
        </p:nvGraphicFramePr>
        <p:xfrm>
          <a:off x="457200" y="1517650"/>
          <a:ext cx="4040188" cy="394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3248896"/>
              </p:ext>
            </p:extLst>
          </p:nvPr>
        </p:nvGraphicFramePr>
        <p:xfrm>
          <a:off x="4645025" y="1517650"/>
          <a:ext cx="4041775" cy="396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88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7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sz="1800" dirty="0"/>
              <a:t>Heart failure rate among male is higher than female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During  the age group  of 45-70 there are more chances of heart failure. It is observed that at the age of 60 there is highest chances of  mortality by heart failure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Smoking increases the chances of mortality by heart failure by 10%.</a:t>
            </a:r>
          </a:p>
          <a:p>
            <a:r>
              <a:rPr lang="en-US" sz="1800" dirty="0" smtClean="0"/>
              <a:t>Diabetes </a:t>
            </a:r>
            <a:r>
              <a:rPr lang="en-US" sz="1800" dirty="0"/>
              <a:t>increases the chances of mortality by heart failure by </a:t>
            </a:r>
            <a:r>
              <a:rPr lang="en-US" sz="1800" dirty="0" smtClean="0"/>
              <a:t>13%.</a:t>
            </a:r>
          </a:p>
          <a:p>
            <a:r>
              <a:rPr lang="en-US" sz="1800" dirty="0" smtClean="0"/>
              <a:t>Anaemia </a:t>
            </a:r>
            <a:r>
              <a:rPr lang="en-US" sz="1800" dirty="0"/>
              <a:t>increases the chances of mortality by heart failure by </a:t>
            </a:r>
            <a:r>
              <a:rPr lang="en-US" sz="1800" dirty="0" smtClean="0"/>
              <a:t>15%.</a:t>
            </a:r>
          </a:p>
          <a:p>
            <a:r>
              <a:rPr lang="en-US" sz="1800" dirty="0" smtClean="0"/>
              <a:t>High blood pressure </a:t>
            </a:r>
            <a:r>
              <a:rPr lang="en-US" sz="1800" dirty="0"/>
              <a:t>increases the chances of mortality by heart failure by </a:t>
            </a:r>
            <a:r>
              <a:rPr lang="en-US" sz="1800" dirty="0" smtClean="0"/>
              <a:t>13%.</a:t>
            </a:r>
          </a:p>
          <a:p>
            <a:r>
              <a:rPr lang="en-US" sz="1800" dirty="0" smtClean="0"/>
              <a:t>If Ejection fraction is below the normal range then there is 89% chances </a:t>
            </a:r>
            <a:r>
              <a:rPr lang="en-US" sz="1800" dirty="0"/>
              <a:t>of mortality by heart </a:t>
            </a:r>
            <a:r>
              <a:rPr lang="en-US" sz="1800" dirty="0" smtClean="0"/>
              <a:t>failure.</a:t>
            </a:r>
          </a:p>
          <a:p>
            <a:r>
              <a:rPr lang="en-US" sz="1800" dirty="0" smtClean="0"/>
              <a:t>It is observed that if </a:t>
            </a:r>
            <a:r>
              <a:rPr lang="en-US" sz="1800" dirty="0"/>
              <a:t>Creatinine Phosphokinase </a:t>
            </a:r>
            <a:r>
              <a:rPr lang="en-US" sz="1800" dirty="0" smtClean="0"/>
              <a:t>is above the normal range then there is 57% chances of mortality by heart failure.</a:t>
            </a:r>
          </a:p>
          <a:p>
            <a:r>
              <a:rPr lang="en-US" sz="1800" dirty="0" smtClean="0"/>
              <a:t>According to dataset the chances of mortality by heart failure reduced if the patient survived first 2 month after diagnosis of initial heart failure.</a:t>
            </a:r>
          </a:p>
          <a:p>
            <a:r>
              <a:rPr lang="en-US" sz="1800" dirty="0"/>
              <a:t>If S</a:t>
            </a:r>
            <a:r>
              <a:rPr lang="en-US" sz="1800" dirty="0" smtClean="0"/>
              <a:t>erum creatinine is not within the normal range then there are 48% chances of mortality by heart failure among male and female.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9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6126480"/>
          </a:xfrm>
        </p:spPr>
        <p:txBody>
          <a:bodyPr>
            <a:normAutofit/>
          </a:bodyPr>
          <a:lstStyle/>
          <a:p>
            <a:r>
              <a:rPr lang="en-US" sz="2400" b="1" dirty="0"/>
              <a:t>Dataset link: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https://www.kaggle.com/andrewmvd/heart-failure-clinical-data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Video link 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https</a:t>
            </a:r>
            <a:r>
              <a:rPr lang="en-US" sz="2400" dirty="0"/>
              <a:t>://drive.google.com/file/d/1LFl2-wQLWSVJyj1Z0iMzvl2qDSUWlXJo/view?usp=sharing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94596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38400"/>
            <a:ext cx="7470648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Column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Age</a:t>
            </a:r>
          </a:p>
          <a:p>
            <a:r>
              <a:rPr lang="en-US" sz="2000" dirty="0" smtClean="0"/>
              <a:t>Anaemia</a:t>
            </a:r>
          </a:p>
          <a:p>
            <a:r>
              <a:rPr lang="en-US" sz="2000" dirty="0" smtClean="0"/>
              <a:t>Creatinine Phosphokinase</a:t>
            </a:r>
          </a:p>
          <a:p>
            <a:r>
              <a:rPr lang="en-US" sz="2000" dirty="0" smtClean="0"/>
              <a:t>Diabetes</a:t>
            </a:r>
          </a:p>
          <a:p>
            <a:r>
              <a:rPr lang="en-US" sz="2000" dirty="0" smtClean="0"/>
              <a:t>Ejection Fraction</a:t>
            </a:r>
          </a:p>
          <a:p>
            <a:r>
              <a:rPr lang="en-US" sz="2000" dirty="0" smtClean="0"/>
              <a:t>High Blood Pressure</a:t>
            </a:r>
          </a:p>
          <a:p>
            <a:r>
              <a:rPr lang="en-US" sz="2000" dirty="0" smtClean="0"/>
              <a:t>Platelets</a:t>
            </a:r>
          </a:p>
          <a:p>
            <a:r>
              <a:rPr lang="en-US" sz="2000" dirty="0" smtClean="0"/>
              <a:t>Serum Creatinine</a:t>
            </a:r>
          </a:p>
          <a:p>
            <a:r>
              <a:rPr lang="en-US" sz="2000" dirty="0" smtClean="0"/>
              <a:t>Serum sodium</a:t>
            </a:r>
          </a:p>
          <a:p>
            <a:r>
              <a:rPr lang="en-US" sz="2000" dirty="0" smtClean="0"/>
              <a:t>Gender</a:t>
            </a:r>
          </a:p>
          <a:p>
            <a:r>
              <a:rPr lang="en-US" sz="2000" dirty="0" smtClean="0"/>
              <a:t>Smoking</a:t>
            </a:r>
          </a:p>
          <a:p>
            <a:r>
              <a:rPr lang="en-US" sz="2000" dirty="0" smtClean="0"/>
              <a:t>Time</a:t>
            </a:r>
          </a:p>
          <a:p>
            <a:r>
              <a:rPr lang="en-US" sz="2000" dirty="0" smtClean="0"/>
              <a:t>Death Event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74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What is Heart failure rate among male and female?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Heart failure rate among male is higher than female.</a:t>
            </a:r>
          </a:p>
          <a:p>
            <a:pPr marL="36576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136580"/>
              </p:ext>
            </p:extLst>
          </p:nvPr>
        </p:nvGraphicFramePr>
        <p:xfrm>
          <a:off x="1905000" y="1219200"/>
          <a:ext cx="5105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2. Which age group having more mortality by heart failure?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Age group – 40 to 45 = 19		Age group – 55 to 60 = 33</a:t>
            </a:r>
          </a:p>
          <a:p>
            <a:r>
              <a:rPr lang="en-US" sz="1800" dirty="0" smtClean="0"/>
              <a:t>Age group – 45 to 50 = 27		</a:t>
            </a:r>
            <a:r>
              <a:rPr lang="en-US" sz="1800" dirty="0"/>
              <a:t> Age group – </a:t>
            </a:r>
            <a:r>
              <a:rPr lang="en-US" sz="1800" dirty="0" smtClean="0"/>
              <a:t>60 </a:t>
            </a:r>
            <a:r>
              <a:rPr lang="en-US" sz="1800" dirty="0"/>
              <a:t>to </a:t>
            </a:r>
            <a:r>
              <a:rPr lang="en-US" sz="1800" dirty="0" smtClean="0"/>
              <a:t>65 = 27</a:t>
            </a:r>
          </a:p>
          <a:p>
            <a:r>
              <a:rPr lang="en-US" sz="1800" dirty="0" smtClean="0"/>
              <a:t>Age </a:t>
            </a:r>
            <a:r>
              <a:rPr lang="en-US" sz="1800" dirty="0"/>
              <a:t>group – </a:t>
            </a:r>
            <a:r>
              <a:rPr lang="en-US" sz="1800" dirty="0" smtClean="0"/>
              <a:t>50 </a:t>
            </a:r>
            <a:r>
              <a:rPr lang="en-US" sz="1800" dirty="0"/>
              <a:t>to </a:t>
            </a:r>
            <a:r>
              <a:rPr lang="en-US" sz="1800" dirty="0" smtClean="0"/>
              <a:t>55 = 17		</a:t>
            </a:r>
            <a:r>
              <a:rPr lang="en-US" sz="1800" dirty="0"/>
              <a:t> Age group – </a:t>
            </a:r>
            <a:r>
              <a:rPr lang="en-US" sz="1800" dirty="0" smtClean="0"/>
              <a:t>65 </a:t>
            </a:r>
            <a:r>
              <a:rPr lang="en-US" sz="1800" dirty="0"/>
              <a:t>to </a:t>
            </a:r>
            <a:r>
              <a:rPr lang="en-US" sz="1800" dirty="0" smtClean="0"/>
              <a:t>70 = 25</a:t>
            </a:r>
          </a:p>
          <a:p>
            <a:endParaRPr lang="en-US" sz="1800" dirty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82597"/>
              </p:ext>
            </p:extLst>
          </p:nvPr>
        </p:nvGraphicFramePr>
        <p:xfrm>
          <a:off x="762000" y="1219200"/>
          <a:ext cx="7696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2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3. What are the chances of  mortality by heart failure  for smoker and non-smoker?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Smoker – 10%</a:t>
            </a:r>
          </a:p>
          <a:p>
            <a:r>
              <a:rPr lang="en-US" sz="2400" dirty="0" smtClean="0"/>
              <a:t>Non-smoker – 22%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16311"/>
              </p:ext>
            </p:extLst>
          </p:nvPr>
        </p:nvGraphicFramePr>
        <p:xfrm>
          <a:off x="2286000" y="1752600"/>
          <a:ext cx="4953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3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4. What </a:t>
            </a:r>
            <a:r>
              <a:rPr lang="en-US" sz="2800" dirty="0"/>
              <a:t>are the chances of  mortality by heart failure </a:t>
            </a:r>
            <a:r>
              <a:rPr lang="en-US" sz="2800" dirty="0" smtClean="0"/>
              <a:t>for diabetic person?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Diabetic – 13%</a:t>
            </a:r>
          </a:p>
          <a:p>
            <a:r>
              <a:rPr lang="en-US" sz="2400" dirty="0" smtClean="0"/>
              <a:t>Normal – 19%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022617"/>
              </p:ext>
            </p:extLst>
          </p:nvPr>
        </p:nvGraphicFramePr>
        <p:xfrm>
          <a:off x="2057400" y="1981200"/>
          <a:ext cx="5181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1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5. What </a:t>
            </a:r>
            <a:r>
              <a:rPr lang="en-US" sz="2800" dirty="0"/>
              <a:t>are the chances of  mortality by heart failure for </a:t>
            </a:r>
            <a:r>
              <a:rPr lang="en-US" sz="2800" dirty="0" smtClean="0"/>
              <a:t>anemic person?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8768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Anemic – 15%</a:t>
            </a:r>
          </a:p>
          <a:p>
            <a:r>
              <a:rPr lang="en-US" sz="2400" dirty="0" smtClean="0"/>
              <a:t>Normal – 16%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758035"/>
              </p:ext>
            </p:extLst>
          </p:nvPr>
        </p:nvGraphicFramePr>
        <p:xfrm>
          <a:off x="1752600" y="1676400"/>
          <a:ext cx="5334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77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6. What </a:t>
            </a:r>
            <a:r>
              <a:rPr lang="en-US" sz="2800" dirty="0"/>
              <a:t>are the chances of  mortality by heart failure </a:t>
            </a:r>
            <a:r>
              <a:rPr lang="en-US" sz="2800" dirty="0" smtClean="0"/>
              <a:t>for person having high blood pressure?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600" dirty="0" smtClean="0"/>
              <a:t>High blood pressure – 13% </a:t>
            </a:r>
          </a:p>
          <a:p>
            <a:r>
              <a:rPr lang="en-US" sz="2600" dirty="0" smtClean="0"/>
              <a:t>Normal – 19%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904845"/>
              </p:ext>
            </p:extLst>
          </p:nvPr>
        </p:nvGraphicFramePr>
        <p:xfrm>
          <a:off x="1905000" y="1447800"/>
          <a:ext cx="5867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19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7. What is the role of Ejection fraction in mortality by heart failure?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/>
              <a:t>Ejection Fraction </a:t>
            </a:r>
            <a:r>
              <a:rPr lang="en-US" sz="1800" dirty="0" smtClean="0"/>
              <a:t>%: </a:t>
            </a:r>
            <a:r>
              <a:rPr lang="en-US" sz="1800" dirty="0"/>
              <a:t>55% to 70% (normal</a:t>
            </a:r>
            <a:r>
              <a:rPr lang="en-US" sz="1800" dirty="0" smtClean="0"/>
              <a:t>) – 8%</a:t>
            </a:r>
          </a:p>
          <a:p>
            <a:r>
              <a:rPr lang="en-US" sz="1800" dirty="0"/>
              <a:t>Ejection </a:t>
            </a:r>
            <a:r>
              <a:rPr lang="en-US" sz="1800" dirty="0" smtClean="0"/>
              <a:t>Fraction below 55% (abnormal) – 89%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593781"/>
              </p:ext>
            </p:extLst>
          </p:nvPr>
        </p:nvGraphicFramePr>
        <p:xfrm>
          <a:off x="1981200" y="1524000"/>
          <a:ext cx="5181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76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749</TotalTime>
  <Words>548</Words>
  <Application>Microsoft Office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Excel project</vt:lpstr>
      <vt:lpstr>Column Names</vt:lpstr>
      <vt:lpstr>1. What is Heart failure rate among male and female?</vt:lpstr>
      <vt:lpstr>2. Which age group having more mortality by heart failure?</vt:lpstr>
      <vt:lpstr>3. What are the chances of  mortality by heart failure  for smoker and non-smoker?</vt:lpstr>
      <vt:lpstr>4. What are the chances of  mortality by heart failure for diabetic person?</vt:lpstr>
      <vt:lpstr>5. What are the chances of  mortality by heart failure for anemic person?</vt:lpstr>
      <vt:lpstr>6. What are the chances of  mortality by heart failure for person having high blood pressure?</vt:lpstr>
      <vt:lpstr>7. What is the role of Ejection fraction in mortality by heart failure?</vt:lpstr>
      <vt:lpstr>8. What is the role of Creatinine Phosphokinase in mortality by heart failure?</vt:lpstr>
      <vt:lpstr>9. What is rate of mortality by heart failure according to time? </vt:lpstr>
      <vt:lpstr>10. What is the rate of mortality by heart failure because  Serum creatinine abnormal range?</vt:lpstr>
      <vt:lpstr>Conclusion</vt:lpstr>
      <vt:lpstr>Dataset link: https://www.kaggle.com/andrewmvd/heart-failure-clinical-data   Video link :  https://drive.google.com/file/d/1LFl2-wQLWSVJyj1Z0iMzvl2qDSUWlXJo/view?usp=sharing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Lenovo</dc:creator>
  <cp:lastModifiedBy>Lenovo</cp:lastModifiedBy>
  <cp:revision>37</cp:revision>
  <dcterms:created xsi:type="dcterms:W3CDTF">2021-08-16T10:37:33Z</dcterms:created>
  <dcterms:modified xsi:type="dcterms:W3CDTF">2021-08-19T12:18:53Z</dcterms:modified>
</cp:coreProperties>
</file>