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9" r:id="rId2"/>
    <p:sldId id="260" r:id="rId3"/>
    <p:sldId id="274" r:id="rId4"/>
    <p:sldId id="278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6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66"/>
    <a:srgbClr val="FF99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28-Aug-23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37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28-Aug-23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06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28-Aug-23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29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28-Aug-23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90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28-Aug-23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71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28-Aug-23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07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28-Aug-23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53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28-Aug-23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63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28-Aug-23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28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28-Aug-23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10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28-Aug-23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34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AAD347D-5ACD-4C99-B74B-A9C85AD731AF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 defTabSz="457200"/>
              <a:t>28-Aug-23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54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98292" y="2624426"/>
            <a:ext cx="8567281" cy="132343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 anchor="ctr">
            <a:spAutoFit/>
          </a:bodyPr>
          <a:lstStyle/>
          <a:p>
            <a:pPr algn="ctr" defTabSz="457200"/>
            <a:r>
              <a:rPr lang="en-US" sz="7200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12700" dist="38100" dir="2700000" algn="tl" rotWithShape="0">
                    <a:srgbClr val="54849A">
                      <a:lumMod val="60000"/>
                      <a:lumOff val="40000"/>
                    </a:srgbClr>
                  </a:outerShdw>
                </a:effectLst>
              </a:rPr>
              <a:t>Marketing </a:t>
            </a:r>
            <a:r>
              <a:rPr lang="en-US" sz="8000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12700" dist="38100" dir="2700000" algn="tl" rotWithShape="0">
                    <a:srgbClr val="54849A">
                      <a:lumMod val="60000"/>
                      <a:lumOff val="40000"/>
                    </a:srgbClr>
                  </a:outerShdw>
                </a:effectLst>
              </a:rPr>
              <a:t>Campaign</a:t>
            </a:r>
          </a:p>
        </p:txBody>
      </p:sp>
      <p:sp>
        <p:nvSpPr>
          <p:cNvPr id="2" name="Rectangle 1"/>
          <p:cNvSpPr/>
          <p:nvPr/>
        </p:nvSpPr>
        <p:spPr>
          <a:xfrm>
            <a:off x="7894424" y="6059274"/>
            <a:ext cx="3866167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000" b="1" cap="none" spc="0" dirty="0">
                <a:ln/>
                <a:solidFill>
                  <a:schemeClr val="bg2">
                    <a:lumMod val="10000"/>
                  </a:schemeClr>
                </a:solidFill>
                <a:effectLst/>
              </a:rPr>
              <a:t>Created By: </a:t>
            </a:r>
            <a:r>
              <a:rPr lang="en-US" sz="2000" b="1" cap="none" spc="0" dirty="0" err="1">
                <a:ln/>
                <a:solidFill>
                  <a:schemeClr val="bg2">
                    <a:lumMod val="10000"/>
                  </a:schemeClr>
                </a:solidFill>
                <a:effectLst/>
              </a:rPr>
              <a:t>Ankita</a:t>
            </a:r>
            <a:r>
              <a:rPr lang="en-US" sz="2000" b="1" cap="none" spc="0" dirty="0">
                <a:ln/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2000" b="1" cap="none" spc="0" dirty="0" err="1" smtClean="0">
                <a:ln/>
                <a:solidFill>
                  <a:schemeClr val="bg2">
                    <a:lumMod val="10000"/>
                  </a:schemeClr>
                </a:solidFill>
                <a:effectLst/>
              </a:rPr>
              <a:t>Gharate</a:t>
            </a:r>
            <a:endParaRPr lang="en-US" sz="2000" b="1" cap="none" spc="0" dirty="0" smtClean="0">
              <a:ln/>
              <a:solidFill>
                <a:schemeClr val="bg2">
                  <a:lumMod val="10000"/>
                </a:schemeClr>
              </a:solidFill>
              <a:effectLst/>
            </a:endParaRPr>
          </a:p>
          <a:p>
            <a:pPr algn="ctr"/>
            <a:r>
              <a:rPr lang="en-US" sz="2000" b="1" dirty="0" smtClean="0">
                <a:ln/>
                <a:solidFill>
                  <a:schemeClr val="bg2">
                    <a:lumMod val="10000"/>
                  </a:schemeClr>
                </a:solidFill>
              </a:rPr>
              <a:t>Batch PGA-22</a:t>
            </a:r>
            <a:endParaRPr lang="en-US" sz="2000" b="1" cap="none" spc="0" dirty="0">
              <a:ln/>
              <a:solidFill>
                <a:schemeClr val="bg2">
                  <a:lumMod val="1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735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2000">
              <a:srgbClr val="B4C7E7"/>
            </a:gs>
            <a:gs pos="71000">
              <a:srgbClr val="B4C7E7"/>
            </a:gs>
            <a:gs pos="100000">
              <a:schemeClr val="accent5">
                <a:lumMod val="40000"/>
                <a:lumOff val="60000"/>
              </a:schemeClr>
            </a:gs>
            <a:gs pos="1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733" y="0"/>
            <a:ext cx="11901267" cy="982952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Feature Engineering Techniques Used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Flowchart: Terminator 2"/>
          <p:cNvSpPr/>
          <p:nvPr/>
        </p:nvSpPr>
        <p:spPr>
          <a:xfrm>
            <a:off x="290733" y="1355624"/>
            <a:ext cx="3446584" cy="1291663"/>
          </a:xfrm>
          <a:prstGeom prst="flowChartTermina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+mn-lt"/>
              </a:rPr>
              <a:t>Encoding to convert categorical to numeric.</a:t>
            </a:r>
          </a:p>
        </p:txBody>
      </p:sp>
      <p:sp>
        <p:nvSpPr>
          <p:cNvPr id="4" name="Flowchart: Terminator 3"/>
          <p:cNvSpPr/>
          <p:nvPr/>
        </p:nvSpPr>
        <p:spPr>
          <a:xfrm>
            <a:off x="2893256" y="2732979"/>
            <a:ext cx="3446584" cy="1291663"/>
          </a:xfrm>
          <a:prstGeom prst="flowChartTermina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+mn-lt"/>
              </a:rPr>
              <a:t>Feature Selection</a:t>
            </a:r>
          </a:p>
        </p:txBody>
      </p:sp>
      <p:sp>
        <p:nvSpPr>
          <p:cNvPr id="5" name="Flowchart: Terminator 4"/>
          <p:cNvSpPr/>
          <p:nvPr/>
        </p:nvSpPr>
        <p:spPr>
          <a:xfrm>
            <a:off x="5399651" y="4110334"/>
            <a:ext cx="3446584" cy="1291663"/>
          </a:xfrm>
          <a:prstGeom prst="flowChartTermina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+mn-lt"/>
              </a:rPr>
              <a:t>Feature Scaling</a:t>
            </a:r>
          </a:p>
        </p:txBody>
      </p:sp>
      <p:sp>
        <p:nvSpPr>
          <p:cNvPr id="6" name="Flowchart: Terminator 5"/>
          <p:cNvSpPr/>
          <p:nvPr/>
        </p:nvSpPr>
        <p:spPr>
          <a:xfrm>
            <a:off x="8030307" y="5487689"/>
            <a:ext cx="3446584" cy="1291663"/>
          </a:xfrm>
          <a:prstGeom prst="flowChartTermina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+mn-lt"/>
              </a:rPr>
              <a:t>Balancing Target Variable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0733" y="851113"/>
            <a:ext cx="101568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Note: EDA + Feature Engineering Defines Pre-processing of model.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22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2000">
              <a:srgbClr val="B4C7E7"/>
            </a:gs>
            <a:gs pos="71000">
              <a:srgbClr val="B4C7E7"/>
            </a:gs>
            <a:gs pos="100000">
              <a:schemeClr val="accent5">
                <a:lumMod val="40000"/>
                <a:lumOff val="60000"/>
              </a:schemeClr>
            </a:gs>
            <a:gs pos="1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Arial Black" panose="020B0A04020102020204" pitchFamily="34" charset="0"/>
              </a:rPr>
              <a:t>Model Building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00" y="2025748"/>
            <a:ext cx="6074238" cy="39638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68085" y="1807055"/>
            <a:ext cx="53175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4000" dirty="0" smtClean="0">
                <a:latin typeface="Bahnschrift" panose="020B0502040204020203" pitchFamily="34" charset="0"/>
              </a:rPr>
              <a:t>Defining x and 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4000" dirty="0" smtClean="0">
                <a:latin typeface="Bahnschrift" panose="020B0502040204020203" pitchFamily="34" charset="0"/>
              </a:rPr>
              <a:t>Splitting the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4000" dirty="0" smtClean="0">
                <a:latin typeface="Bahnschrift" panose="020B0502040204020203" pitchFamily="34" charset="0"/>
              </a:rPr>
              <a:t>Trained the algorithm on training data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4000" dirty="0" smtClean="0">
                <a:latin typeface="Bahnschrift" panose="020B0502040204020203" pitchFamily="34" charset="0"/>
              </a:rPr>
              <a:t>Prediction is done on testing data</a:t>
            </a:r>
            <a:endParaRPr lang="en-IN" sz="4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45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2000">
              <a:srgbClr val="B4C7E7"/>
            </a:gs>
            <a:gs pos="71000">
              <a:srgbClr val="B4C7E7"/>
            </a:gs>
            <a:gs pos="100000">
              <a:schemeClr val="accent5">
                <a:lumMod val="40000"/>
                <a:lumOff val="60000"/>
              </a:schemeClr>
            </a:gs>
            <a:gs pos="1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455" y="90262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rial Black" panose="020B0A04020102020204" pitchFamily="34" charset="0"/>
              </a:rPr>
              <a:t>Model Evaluation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102209" y="1668006"/>
            <a:ext cx="3671668" cy="3584698"/>
            <a:chOff x="3784210" y="1879319"/>
            <a:chExt cx="3671668" cy="3584698"/>
          </a:xfrm>
          <a:solidFill>
            <a:schemeClr val="accent2">
              <a:lumMod val="75000"/>
            </a:schemeClr>
          </a:solidFill>
        </p:grpSpPr>
        <p:sp>
          <p:nvSpPr>
            <p:cNvPr id="3" name="Hexagon 2"/>
            <p:cNvSpPr/>
            <p:nvPr/>
          </p:nvSpPr>
          <p:spPr>
            <a:xfrm>
              <a:off x="4543865" y="2897945"/>
              <a:ext cx="2152357" cy="154744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anose="020B0A04020102020204" pitchFamily="34" charset="0"/>
                </a:rPr>
                <a:t>Confusion matrix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" name="Hexagon 3"/>
            <p:cNvSpPr/>
            <p:nvPr/>
          </p:nvSpPr>
          <p:spPr>
            <a:xfrm>
              <a:off x="4923536" y="1879319"/>
              <a:ext cx="1388686" cy="82999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Precision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" name="Hexagon 4"/>
            <p:cNvSpPr/>
            <p:nvPr/>
          </p:nvSpPr>
          <p:spPr>
            <a:xfrm rot="17791346">
              <a:off x="3601330" y="2604766"/>
              <a:ext cx="1195754" cy="82999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TPR</a:t>
              </a:r>
            </a:p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FPR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" name="Hexagon 5"/>
            <p:cNvSpPr/>
            <p:nvPr/>
          </p:nvSpPr>
          <p:spPr>
            <a:xfrm rot="17834410">
              <a:off x="6443004" y="3917856"/>
              <a:ext cx="1195754" cy="82999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Sensitivity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Hexagon 6"/>
            <p:cNvSpPr/>
            <p:nvPr/>
          </p:nvSpPr>
          <p:spPr>
            <a:xfrm rot="14550165" flipH="1">
              <a:off x="3601331" y="3933840"/>
              <a:ext cx="1195754" cy="82999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</a:rPr>
                <a:t>Specificity</a:t>
              </a:r>
            </a:p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Hexagon 7"/>
            <p:cNvSpPr/>
            <p:nvPr/>
          </p:nvSpPr>
          <p:spPr>
            <a:xfrm rot="3888336">
              <a:off x="6443004" y="2534728"/>
              <a:ext cx="1195754" cy="82999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Recall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" name="Hexagon 8"/>
            <p:cNvSpPr/>
            <p:nvPr/>
          </p:nvSpPr>
          <p:spPr>
            <a:xfrm>
              <a:off x="4923536" y="4634023"/>
              <a:ext cx="1388686" cy="82999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Accuracy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11" name="Hexagon 10"/>
          <p:cNvSpPr/>
          <p:nvPr/>
        </p:nvSpPr>
        <p:spPr>
          <a:xfrm>
            <a:off x="8454683" y="2441432"/>
            <a:ext cx="3080824" cy="2037846"/>
          </a:xfrm>
          <a:prstGeom prst="hex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AUC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Hexagon 11"/>
          <p:cNvSpPr/>
          <p:nvPr/>
        </p:nvSpPr>
        <p:spPr>
          <a:xfrm>
            <a:off x="350170" y="2441432"/>
            <a:ext cx="3080824" cy="2037846"/>
          </a:xfrm>
          <a:prstGeom prst="hex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ROC</a:t>
            </a:r>
            <a:endParaRPr lang="en-US" sz="6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07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2000">
              <a:srgbClr val="B4C7E7"/>
            </a:gs>
            <a:gs pos="71000">
              <a:srgbClr val="B4C7E7"/>
            </a:gs>
            <a:gs pos="100000">
              <a:schemeClr val="accent5">
                <a:lumMod val="40000"/>
                <a:lumOff val="60000"/>
              </a:schemeClr>
            </a:gs>
            <a:gs pos="1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19" y="168178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rial Black" panose="020B0A04020102020204" pitchFamily="34" charset="0"/>
              </a:rPr>
              <a:t>Model Optimization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244860" y="1941341"/>
            <a:ext cx="4230859" cy="4037428"/>
            <a:chOff x="5922498" y="2518117"/>
            <a:chExt cx="3545059" cy="2152357"/>
          </a:xfrm>
        </p:grpSpPr>
        <p:sp>
          <p:nvSpPr>
            <p:cNvPr id="4" name="Flowchart: Alternate Process 3"/>
            <p:cNvSpPr/>
            <p:nvPr/>
          </p:nvSpPr>
          <p:spPr>
            <a:xfrm>
              <a:off x="5922498" y="2518117"/>
              <a:ext cx="3545059" cy="2152357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1648" y="2755978"/>
              <a:ext cx="3066757" cy="1676634"/>
            </a:xfrm>
            <a:prstGeom prst="rect">
              <a:avLst/>
            </a:prstGeom>
          </p:spPr>
        </p:pic>
      </p:grpSp>
      <p:sp>
        <p:nvSpPr>
          <p:cNvPr id="8" name="Flowchart: Terminator 7"/>
          <p:cNvSpPr/>
          <p:nvPr/>
        </p:nvSpPr>
        <p:spPr>
          <a:xfrm>
            <a:off x="773723" y="1941341"/>
            <a:ext cx="5570806" cy="1497318"/>
          </a:xfrm>
          <a:prstGeom prst="flowChartTermina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latin typeface="+mn-lt"/>
              </a:rPr>
              <a:t>If accuracy is not good we will </a:t>
            </a:r>
            <a:r>
              <a:rPr lang="en-IN" dirty="0" err="1" smtClean="0">
                <a:latin typeface="+mn-lt"/>
              </a:rPr>
              <a:t>tunned</a:t>
            </a:r>
            <a:r>
              <a:rPr lang="en-IN" dirty="0" smtClean="0">
                <a:latin typeface="+mn-lt"/>
              </a:rPr>
              <a:t> our model by having different parameters called as HYPERPARAMETER TUNNING.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773723" y="3960054"/>
            <a:ext cx="5570806" cy="1572530"/>
          </a:xfrm>
          <a:prstGeom prst="flowChartTermina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 smtClean="0">
              <a:latin typeface="+mn-lt"/>
            </a:endParaRPr>
          </a:p>
          <a:p>
            <a:r>
              <a:rPr lang="en-IN" dirty="0" smtClean="0">
                <a:latin typeface="+mn-lt"/>
              </a:rPr>
              <a:t>   This can done by </a:t>
            </a:r>
            <a:r>
              <a:rPr lang="en-IN" dirty="0" err="1" smtClean="0">
                <a:latin typeface="+mn-lt"/>
              </a:rPr>
              <a:t>GridSearchCV</a:t>
            </a:r>
            <a:r>
              <a:rPr lang="en-IN" dirty="0" smtClean="0">
                <a:latin typeface="+mn-lt"/>
              </a:rPr>
              <a:t> or       </a:t>
            </a:r>
            <a:r>
              <a:rPr lang="en-IN" dirty="0" err="1" smtClean="0">
                <a:latin typeface="+mn-lt"/>
              </a:rPr>
              <a:t>RandomSearchCV</a:t>
            </a:r>
            <a:r>
              <a:rPr lang="en-IN" dirty="0" smtClean="0">
                <a:latin typeface="+mn-lt"/>
              </a:rPr>
              <a:t>.</a:t>
            </a:r>
          </a:p>
          <a:p>
            <a:r>
              <a:rPr lang="en-IN" dirty="0" smtClean="0"/>
              <a:t>  This gives us best parameters for particular algorithm.</a:t>
            </a:r>
            <a:endParaRPr lang="en-IN" dirty="0" smtClean="0">
              <a:latin typeface="+mn-lt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82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2000">
              <a:srgbClr val="B4C7E7"/>
            </a:gs>
            <a:gs pos="71000">
              <a:srgbClr val="B4C7E7"/>
            </a:gs>
            <a:gs pos="100000">
              <a:schemeClr val="accent5">
                <a:lumMod val="40000"/>
                <a:lumOff val="60000"/>
              </a:schemeClr>
            </a:gs>
            <a:gs pos="1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Arial Black" panose="020B0A04020102020204" pitchFamily="34" charset="0"/>
              </a:rPr>
              <a:t>Conclusion 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88592" y="1690688"/>
            <a:ext cx="37842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Accuracy scores for each of the models  on the train/test data split.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 As we can see, the XG Boosting and Random Forest models i.e. ensemble methods generally performed the best.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26" y="1690688"/>
            <a:ext cx="6106367" cy="4245878"/>
          </a:xfrm>
          <a:prstGeom prst="rect">
            <a:avLst/>
          </a:prstGeom>
          <a:pattFill prst="pct75">
            <a:fgClr>
              <a:schemeClr val="accent5">
                <a:lumMod val="75000"/>
              </a:schemeClr>
            </a:fgClr>
            <a:bgClr>
              <a:srgbClr val="002060"/>
            </a:bgClr>
          </a:pattFill>
          <a:effectLst>
            <a:glow rad="127000">
              <a:schemeClr val="accent5">
                <a:lumMod val="75000"/>
              </a:schemeClr>
            </a:glow>
            <a:outerShdw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5" name="Rounded Rectangle 4"/>
          <p:cNvSpPr/>
          <p:nvPr/>
        </p:nvSpPr>
        <p:spPr>
          <a:xfrm>
            <a:off x="5120640" y="4220307"/>
            <a:ext cx="661182" cy="225083"/>
          </a:xfrm>
          <a:prstGeom prst="roundRect">
            <a:avLst/>
          </a:prstGeom>
          <a:solidFill>
            <a:schemeClr val="accent4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120640" y="3137095"/>
            <a:ext cx="661182" cy="279753"/>
          </a:xfrm>
          <a:prstGeom prst="roundRect">
            <a:avLst/>
          </a:prstGeom>
          <a:solidFill>
            <a:schemeClr val="accent4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5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2000">
              <a:srgbClr val="B4C7E7"/>
            </a:gs>
            <a:gs pos="71000">
              <a:srgbClr val="B4C7E7"/>
            </a:gs>
            <a:gs pos="100000">
              <a:schemeClr val="accent5">
                <a:lumMod val="40000"/>
                <a:lumOff val="60000"/>
              </a:schemeClr>
            </a:gs>
            <a:gs pos="1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Arial Black" panose="020B0A04020102020204" pitchFamily="34" charset="0"/>
              </a:rPr>
              <a:t>Auto ML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9900" y="1690688"/>
            <a:ext cx="46609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We can do all this process by applying Auto ML libraries such as PYCARET.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This </a:t>
            </a:r>
            <a:r>
              <a:rPr lang="en-US" sz="2800" dirty="0" err="1" smtClean="0"/>
              <a:t>Pycaret</a:t>
            </a:r>
            <a:r>
              <a:rPr lang="en-US" sz="2800" dirty="0" smtClean="0"/>
              <a:t> includes steps like auto EDA, auto FE, and implement all the ml algorithms automatically.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This gives accuracy percentage of all model as mentioned</a:t>
            </a:r>
            <a:r>
              <a:rPr lang="en-US" dirty="0" smtClean="0"/>
              <a:t>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800" y="1092200"/>
            <a:ext cx="6451600" cy="521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4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2000">
              <a:srgbClr val="B4C7E7"/>
            </a:gs>
            <a:gs pos="71000">
              <a:srgbClr val="B4C7E7"/>
            </a:gs>
            <a:gs pos="100000">
              <a:schemeClr val="accent5">
                <a:lumMod val="40000"/>
                <a:lumOff val="60000"/>
              </a:schemeClr>
            </a:gs>
            <a:gs pos="1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730326" y="984738"/>
            <a:ext cx="9085385" cy="5247250"/>
            <a:chOff x="1730326" y="3488788"/>
            <a:chExt cx="9085385" cy="2743200"/>
          </a:xfrm>
        </p:grpSpPr>
        <p:grpSp>
          <p:nvGrpSpPr>
            <p:cNvPr id="8" name="Group 7"/>
            <p:cNvGrpSpPr/>
            <p:nvPr/>
          </p:nvGrpSpPr>
          <p:grpSpPr>
            <a:xfrm>
              <a:off x="1730326" y="3488788"/>
              <a:ext cx="3151163" cy="2560320"/>
              <a:chOff x="1730326" y="3488788"/>
              <a:chExt cx="3151163" cy="2560320"/>
            </a:xfrm>
          </p:grpSpPr>
          <p:sp>
            <p:nvSpPr>
              <p:cNvPr id="4" name="Diamond 3"/>
              <p:cNvSpPr/>
              <p:nvPr/>
            </p:nvSpPr>
            <p:spPr>
              <a:xfrm>
                <a:off x="1730326" y="3488788"/>
                <a:ext cx="2799471" cy="2560320"/>
              </a:xfrm>
              <a:prstGeom prst="diamond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Diamond 4"/>
              <p:cNvSpPr/>
              <p:nvPr/>
            </p:nvSpPr>
            <p:spPr>
              <a:xfrm>
                <a:off x="2546252" y="3727939"/>
                <a:ext cx="2335237" cy="2194560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664548" y="3671668"/>
              <a:ext cx="3151163" cy="2560320"/>
              <a:chOff x="7664548" y="3671668"/>
              <a:chExt cx="3151163" cy="2560320"/>
            </a:xfrm>
          </p:grpSpPr>
          <p:sp>
            <p:nvSpPr>
              <p:cNvPr id="6" name="Diamond 5"/>
              <p:cNvSpPr/>
              <p:nvPr/>
            </p:nvSpPr>
            <p:spPr>
              <a:xfrm>
                <a:off x="8016240" y="3671668"/>
                <a:ext cx="2799471" cy="2560320"/>
              </a:xfrm>
              <a:prstGeom prst="diamond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Diamond 6"/>
              <p:cNvSpPr/>
              <p:nvPr/>
            </p:nvSpPr>
            <p:spPr>
              <a:xfrm>
                <a:off x="7664548" y="3854548"/>
                <a:ext cx="2335237" cy="2194560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543887" y="4627929"/>
              <a:ext cx="5458263" cy="5792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91440" tIns="45720" rIns="91440" bIns="45720" anchor="ctr">
              <a:spAutoFit/>
            </a:bodyPr>
            <a:lstStyle/>
            <a:p>
              <a:pPr algn="ctr"/>
              <a:r>
                <a:rPr lang="en-US" sz="6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Thank You</a:t>
              </a:r>
              <a:endPara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519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262597" y="281353"/>
            <a:ext cx="11554264" cy="984738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latin typeface="Arial Black" panose="020B0A04020102020204" pitchFamily="34" charset="0"/>
              </a:rPr>
              <a:t>What is Marketing Campaign?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>
          <a:xfrm>
            <a:off x="4768948" y="1814732"/>
            <a:ext cx="6794695" cy="469861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n-lt"/>
              </a:rPr>
              <a:t>A marketing Campaign is a strategic sequence of steps and activities that promote your company’s product or service, with a specific goal.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n-lt"/>
              </a:rPr>
              <a:t>Market campaigns are crucial for businesses to raise awareness, create interest, drive engagement, and ultimately achieve their marketing and business goals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n-lt"/>
              </a:rPr>
              <a:t>Basically, it is an actions or events that are meant to achieve a particular result. </a:t>
            </a:r>
            <a:endParaRPr lang="en-IN" sz="2800" dirty="0" smtClean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06" y="1814732"/>
            <a:ext cx="4443261" cy="441725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98048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10" y="14068"/>
            <a:ext cx="6178649" cy="1325563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Problem Statement</a:t>
            </a:r>
            <a:endParaRPr lang="en-US" dirty="0"/>
          </a:p>
        </p:txBody>
      </p:sp>
      <p:sp>
        <p:nvSpPr>
          <p:cNvPr id="4" name="Flowchart: Data 3"/>
          <p:cNvSpPr/>
          <p:nvPr/>
        </p:nvSpPr>
        <p:spPr>
          <a:xfrm>
            <a:off x="0" y="1381198"/>
            <a:ext cx="10447939" cy="122033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iFood</a:t>
            </a:r>
            <a:r>
              <a:rPr lang="en-US" sz="2200" dirty="0"/>
              <a:t> is experiencing a decline in customer retention rates and is struggling to maintain customer loyalty in a highly competitive food delivery market</a:t>
            </a:r>
            <a:endParaRPr lang="en-US" sz="2200" dirty="0" smtClean="0"/>
          </a:p>
        </p:txBody>
      </p:sp>
      <p:sp>
        <p:nvSpPr>
          <p:cNvPr id="5" name="Flowchart: Data 4"/>
          <p:cNvSpPr/>
          <p:nvPr/>
        </p:nvSpPr>
        <p:spPr>
          <a:xfrm>
            <a:off x="940156" y="3106640"/>
            <a:ext cx="10558133" cy="118202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This problem is of critical importance to </a:t>
            </a:r>
            <a:r>
              <a:rPr lang="en-US" sz="2200" dirty="0" err="1"/>
              <a:t>iFood</a:t>
            </a:r>
            <a:r>
              <a:rPr lang="en-US" sz="2200" dirty="0"/>
              <a:t> as it directly affects its market share, profitability, and long-term sustainability in a competitive industry. </a:t>
            </a:r>
            <a:endParaRPr lang="en-US" sz="2200" dirty="0" smtClean="0"/>
          </a:p>
        </p:txBody>
      </p:sp>
      <p:sp>
        <p:nvSpPr>
          <p:cNvPr id="6" name="Flowchart: Data 5"/>
          <p:cNvSpPr/>
          <p:nvPr/>
        </p:nvSpPr>
        <p:spPr>
          <a:xfrm>
            <a:off x="3112395" y="4881091"/>
            <a:ext cx="9079605" cy="123637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/>
              <a:t>They have to </a:t>
            </a:r>
            <a:r>
              <a:rPr lang="en-US" sz="2200" dirty="0"/>
              <a:t>address this issue promptly to maintain </a:t>
            </a:r>
            <a:r>
              <a:rPr lang="en-US" sz="2200" dirty="0" err="1"/>
              <a:t>iFood's</a:t>
            </a:r>
            <a:r>
              <a:rPr lang="en-US" sz="2200" dirty="0"/>
              <a:t> leadership in the online food delivery market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43432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2000">
              <a:srgbClr val="B4C7E7"/>
            </a:gs>
            <a:gs pos="71000">
              <a:srgbClr val="B4C7E7"/>
            </a:gs>
            <a:gs pos="100000">
              <a:schemeClr val="accent5">
                <a:lumMod val="40000"/>
                <a:lumOff val="60000"/>
              </a:schemeClr>
            </a:gs>
            <a:gs pos="1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Arial Black" panose="020B0A04020102020204" pitchFamily="34" charset="0"/>
              </a:rPr>
              <a:t>Impact from the problem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478301" y="2084583"/>
            <a:ext cx="7526215" cy="169962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Addressing this problem and achieving the campaign's goals will have a direct impact on </a:t>
            </a:r>
            <a:r>
              <a:rPr lang="en-US" sz="2800" dirty="0" err="1"/>
              <a:t>iFood's</a:t>
            </a:r>
            <a:r>
              <a:rPr lang="en-US" sz="2800" dirty="0"/>
              <a:t> profitability and market position.</a:t>
            </a:r>
          </a:p>
        </p:txBody>
      </p:sp>
      <p:sp>
        <p:nvSpPr>
          <p:cNvPr id="13" name="Pentagon 12"/>
          <p:cNvSpPr/>
          <p:nvPr/>
        </p:nvSpPr>
        <p:spPr>
          <a:xfrm flipH="1">
            <a:off x="4241409" y="4178105"/>
            <a:ext cx="7526215" cy="18006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Improved customer retention will result in increased revenue and long-term sustainability.</a:t>
            </a:r>
          </a:p>
        </p:txBody>
      </p:sp>
    </p:spTree>
    <p:extLst>
      <p:ext uri="{BB962C8B-B14F-4D97-AF65-F5344CB8AC3E}">
        <p14:creationId xmlns:p14="http://schemas.microsoft.com/office/powerpoint/2010/main" val="278238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2000">
              <a:srgbClr val="B4C7E7"/>
            </a:gs>
            <a:gs pos="71000">
              <a:srgbClr val="B4C7E7"/>
            </a:gs>
            <a:gs pos="100000">
              <a:schemeClr val="accent5">
                <a:lumMod val="40000"/>
                <a:lumOff val="60000"/>
              </a:schemeClr>
            </a:gs>
            <a:gs pos="1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289452" y="144468"/>
            <a:ext cx="4867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Arial Black" panose="020B0A04020102020204" pitchFamily="34" charset="0"/>
              </a:rPr>
              <a:t>Objectives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0984" y="1198839"/>
            <a:ext cx="6625883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The main objective is to train a predictive model which allows the company to maximize the profit of the next marketing campaign.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Moreover, than maximizing the profit of campaign, we are interested in understanding to study the characteristic features of those customers who are willing to buy or not.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The model we are building is classification problem whereas target or dependent variable is binary.</a:t>
            </a:r>
          </a:p>
          <a:p>
            <a:endParaRPr lang="en-US" sz="2800" dirty="0" smtClean="0"/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 rot="545730">
            <a:off x="413922" y="539715"/>
            <a:ext cx="3867240" cy="4947820"/>
            <a:chOff x="413922" y="539715"/>
            <a:chExt cx="3867240" cy="4947820"/>
          </a:xfrm>
        </p:grpSpPr>
        <p:grpSp>
          <p:nvGrpSpPr>
            <p:cNvPr id="21" name="Group 20"/>
            <p:cNvGrpSpPr/>
            <p:nvPr/>
          </p:nvGrpSpPr>
          <p:grpSpPr>
            <a:xfrm rot="21380183">
              <a:off x="413922" y="1075126"/>
              <a:ext cx="3867240" cy="4412409"/>
              <a:chOff x="982101" y="932422"/>
              <a:chExt cx="3867240" cy="441240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249341" y="1744831"/>
                <a:ext cx="3600000" cy="3600000"/>
                <a:chOff x="-44418" y="1128294"/>
                <a:chExt cx="4320000" cy="4320000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-44418" y="1128294"/>
                  <a:ext cx="4320000" cy="4320000"/>
                </a:xfrm>
                <a:prstGeom prst="ellipse">
                  <a:avLst/>
                </a:prstGeom>
                <a:solidFill>
                  <a:srgbClr val="FF66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/>
                <p:cNvGrpSpPr/>
                <p:nvPr/>
              </p:nvGrpSpPr>
              <p:grpSpPr>
                <a:xfrm>
                  <a:off x="301515" y="1488294"/>
                  <a:ext cx="3600000" cy="3600000"/>
                  <a:chOff x="3846574" y="967789"/>
                  <a:chExt cx="3600000" cy="3600000"/>
                </a:xfrm>
              </p:grpSpPr>
              <p:sp>
                <p:nvSpPr>
                  <p:cNvPr id="3" name="Oval 2"/>
                  <p:cNvSpPr/>
                  <p:nvPr/>
                </p:nvSpPr>
                <p:spPr>
                  <a:xfrm>
                    <a:off x="3846574" y="967789"/>
                    <a:ext cx="3600000" cy="3600000"/>
                  </a:xfrm>
                  <a:prstGeom prst="ellipse">
                    <a:avLst/>
                  </a:prstGeom>
                  <a:solidFill>
                    <a:schemeClr val="bg1"/>
                  </a:solidFill>
                  <a:ln/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" name="Group 3"/>
                  <p:cNvGrpSpPr/>
                  <p:nvPr/>
                </p:nvGrpSpPr>
                <p:grpSpPr>
                  <a:xfrm>
                    <a:off x="4190734" y="1327789"/>
                    <a:ext cx="2911679" cy="2880000"/>
                    <a:chOff x="4361318" y="1215248"/>
                    <a:chExt cx="2880000" cy="2880000"/>
                  </a:xfrm>
                </p:grpSpPr>
                <p:sp>
                  <p:nvSpPr>
                    <p:cNvPr id="5" name="Oval 4"/>
                    <p:cNvSpPr/>
                    <p:nvPr/>
                  </p:nvSpPr>
                  <p:spPr>
                    <a:xfrm>
                      <a:off x="4361318" y="1215248"/>
                      <a:ext cx="2880000" cy="2880000"/>
                    </a:xfrm>
                    <a:prstGeom prst="ellipse">
                      <a:avLst/>
                    </a:prstGeom>
                    <a:solidFill>
                      <a:srgbClr val="FF6600"/>
                    </a:solidFill>
                    <a:ln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" name="Oval 5"/>
                    <p:cNvSpPr/>
                    <p:nvPr/>
                  </p:nvSpPr>
                  <p:spPr>
                    <a:xfrm>
                      <a:off x="4721318" y="1575248"/>
                      <a:ext cx="2160000" cy="216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/>
                  </p:spPr>
                  <p:style>
                    <a:lnRef idx="1">
                      <a:schemeClr val="accent5"/>
                    </a:lnRef>
                    <a:fillRef idx="3">
                      <a:schemeClr val="accent5"/>
                    </a:fillRef>
                    <a:effectRef idx="2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Oval 6"/>
                    <p:cNvSpPr/>
                    <p:nvPr/>
                  </p:nvSpPr>
                  <p:spPr>
                    <a:xfrm>
                      <a:off x="5081318" y="1935248"/>
                      <a:ext cx="1440000" cy="1440000"/>
                    </a:xfrm>
                    <a:prstGeom prst="ellipse">
                      <a:avLst/>
                    </a:prstGeom>
                    <a:solidFill>
                      <a:srgbClr val="FF6600"/>
                    </a:solidFill>
                    <a:ln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" name="Oval 7"/>
                    <p:cNvSpPr/>
                    <p:nvPr/>
                  </p:nvSpPr>
                  <p:spPr>
                    <a:xfrm>
                      <a:off x="5441318" y="2295248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/>
                  </p:spPr>
                  <p:style>
                    <a:lnRef idx="1">
                      <a:schemeClr val="accent5"/>
                    </a:lnRef>
                    <a:fillRef idx="3">
                      <a:schemeClr val="accent5"/>
                    </a:fillRef>
                    <a:effectRef idx="2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20" name="Group 19"/>
              <p:cNvGrpSpPr/>
              <p:nvPr/>
            </p:nvGrpSpPr>
            <p:grpSpPr>
              <a:xfrm rot="3092907" flipH="1">
                <a:off x="837045" y="1077478"/>
                <a:ext cx="735249" cy="445138"/>
                <a:chOff x="8072812" y="3398948"/>
                <a:chExt cx="940759" cy="538616"/>
              </a:xfrm>
            </p:grpSpPr>
            <p:sp>
              <p:nvSpPr>
                <p:cNvPr id="12" name="Parallelogram 11"/>
                <p:cNvSpPr/>
                <p:nvPr/>
              </p:nvSpPr>
              <p:spPr>
                <a:xfrm rot="21419417">
                  <a:off x="8072812" y="3398948"/>
                  <a:ext cx="928468" cy="273728"/>
                </a:xfrm>
                <a:prstGeom prst="parallelogram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Parallelogram 18"/>
                <p:cNvSpPr/>
                <p:nvPr/>
              </p:nvSpPr>
              <p:spPr>
                <a:xfrm flipV="1">
                  <a:off x="8085103" y="3699802"/>
                  <a:ext cx="928468" cy="237762"/>
                </a:xfrm>
                <a:prstGeom prst="parallelogram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" name="Flowchart: Terminator 25"/>
            <p:cNvSpPr/>
            <p:nvPr/>
          </p:nvSpPr>
          <p:spPr>
            <a:xfrm rot="2856203">
              <a:off x="-548719" y="2260563"/>
              <a:ext cx="3604721" cy="163025"/>
            </a:xfrm>
            <a:prstGeom prst="flowChartTermina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480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2000">
              <a:srgbClr val="B4C7E7"/>
            </a:gs>
            <a:gs pos="71000">
              <a:srgbClr val="B4C7E7"/>
            </a:gs>
            <a:gs pos="100000">
              <a:schemeClr val="accent5">
                <a:lumMod val="40000"/>
                <a:lumOff val="60000"/>
              </a:schemeClr>
            </a:gs>
            <a:gs pos="1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656" y="-5627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rial Black" panose="020B0A04020102020204" pitchFamily="34" charset="0"/>
              </a:rPr>
              <a:t>Understanding the Variables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sp>
        <p:nvSpPr>
          <p:cNvPr id="4" name="Round Diagonal Corner Rectangle 3"/>
          <p:cNvSpPr/>
          <p:nvPr/>
        </p:nvSpPr>
        <p:spPr>
          <a:xfrm>
            <a:off x="1273933" y="1012874"/>
            <a:ext cx="9777046" cy="584512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079" y="1419660"/>
            <a:ext cx="7776755" cy="519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2000">
              <a:srgbClr val="B4C7E7"/>
            </a:gs>
            <a:gs pos="71000">
              <a:srgbClr val="B4C7E7"/>
            </a:gs>
            <a:gs pos="100000">
              <a:schemeClr val="accent5">
                <a:lumMod val="40000"/>
                <a:lumOff val="60000"/>
              </a:schemeClr>
            </a:gs>
            <a:gs pos="1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23888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rial Black" panose="020B0A04020102020204" pitchFamily="34" charset="0"/>
              </a:rPr>
              <a:t>Steps for Model Building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sp>
        <p:nvSpPr>
          <p:cNvPr id="3" name="Cloud 2"/>
          <p:cNvSpPr/>
          <p:nvPr/>
        </p:nvSpPr>
        <p:spPr>
          <a:xfrm>
            <a:off x="0" y="1690688"/>
            <a:ext cx="2692791" cy="1927274"/>
          </a:xfrm>
          <a:prstGeom prst="cloud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9064" y="2018989"/>
            <a:ext cx="183466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Bahnschrift SemiBold" panose="020B0502040204020203" pitchFamily="34" charset="0"/>
              </a:rPr>
              <a:t>Defining the Problem </a:t>
            </a:r>
            <a:endParaRPr lang="en-US" sz="2600" dirty="0">
              <a:latin typeface="Bahnschrift SemiBold" panose="020B0502040204020203" pitchFamily="34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3111891" y="1701683"/>
            <a:ext cx="2692791" cy="1927274"/>
          </a:xfrm>
          <a:prstGeom prst="cloud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Data Collection</a:t>
            </a:r>
            <a:endParaRPr lang="en-US" sz="26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Cloud 6"/>
          <p:cNvSpPr/>
          <p:nvPr/>
        </p:nvSpPr>
        <p:spPr>
          <a:xfrm>
            <a:off x="9228407" y="1690688"/>
            <a:ext cx="2963594" cy="1927274"/>
          </a:xfrm>
          <a:prstGeom prst="cloud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Feature Engineering</a:t>
            </a:r>
            <a:endParaRPr lang="en-US" sz="25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Cloud 7"/>
          <p:cNvSpPr/>
          <p:nvPr/>
        </p:nvSpPr>
        <p:spPr>
          <a:xfrm>
            <a:off x="6223782" y="1690688"/>
            <a:ext cx="2692791" cy="1927274"/>
          </a:xfrm>
          <a:prstGeom prst="cloud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EDA</a:t>
            </a:r>
            <a:endParaRPr lang="en-US" sz="26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9" name="Cloud 8"/>
          <p:cNvSpPr/>
          <p:nvPr/>
        </p:nvSpPr>
        <p:spPr>
          <a:xfrm>
            <a:off x="9228406" y="4361205"/>
            <a:ext cx="2963594" cy="1927274"/>
          </a:xfrm>
          <a:prstGeom prst="cloud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Train-Test Split</a:t>
            </a:r>
            <a:endParaRPr lang="en-US" sz="26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Cloud 9"/>
          <p:cNvSpPr/>
          <p:nvPr/>
        </p:nvSpPr>
        <p:spPr>
          <a:xfrm>
            <a:off x="6156667" y="4361205"/>
            <a:ext cx="2853398" cy="1927274"/>
          </a:xfrm>
          <a:prstGeom prst="cloud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Model Building</a:t>
            </a:r>
            <a:endParaRPr lang="en-US" sz="25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Cloud 10"/>
          <p:cNvSpPr/>
          <p:nvPr/>
        </p:nvSpPr>
        <p:spPr>
          <a:xfrm>
            <a:off x="2991435" y="4361205"/>
            <a:ext cx="2853398" cy="1927274"/>
          </a:xfrm>
          <a:prstGeom prst="cloud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Model Evaluation</a:t>
            </a:r>
            <a:endParaRPr lang="en-US" sz="25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Cloud 11"/>
          <p:cNvSpPr/>
          <p:nvPr/>
        </p:nvSpPr>
        <p:spPr>
          <a:xfrm>
            <a:off x="-80304" y="4361205"/>
            <a:ext cx="2853398" cy="1927274"/>
          </a:xfrm>
          <a:prstGeom prst="cloud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Model Optimization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692791" y="2461338"/>
            <a:ext cx="419100" cy="40796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809371" y="2384583"/>
            <a:ext cx="419100" cy="40796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8916573" y="2384583"/>
            <a:ext cx="419100" cy="40796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10445261" y="3756074"/>
            <a:ext cx="529883" cy="56010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>
            <a:off x="8916573" y="5068038"/>
            <a:ext cx="457492" cy="485115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20"/>
          <p:cNvSpPr/>
          <p:nvPr/>
        </p:nvSpPr>
        <p:spPr>
          <a:xfrm>
            <a:off x="5725258" y="5106395"/>
            <a:ext cx="457492" cy="446758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Left Arrow 21"/>
          <p:cNvSpPr/>
          <p:nvPr/>
        </p:nvSpPr>
        <p:spPr>
          <a:xfrm>
            <a:off x="2611754" y="5113649"/>
            <a:ext cx="457492" cy="439504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4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2000">
              <a:srgbClr val="B4C7E7"/>
            </a:gs>
            <a:gs pos="71000">
              <a:srgbClr val="B4C7E7"/>
            </a:gs>
            <a:gs pos="100000">
              <a:schemeClr val="accent5">
                <a:lumMod val="40000"/>
                <a:lumOff val="60000"/>
              </a:schemeClr>
            </a:gs>
            <a:gs pos="1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711" y="365125"/>
            <a:ext cx="11049000" cy="1325563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rial Black" panose="020B0A04020102020204" pitchFamily="34" charset="0"/>
              </a:rPr>
              <a:t>EDA (Exploratory Data Analysis)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89317" y="1690688"/>
            <a:ext cx="10522634" cy="16624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1152672" y="1856935"/>
            <a:ext cx="112541" cy="32956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Alternate Process 9"/>
          <p:cNvSpPr/>
          <p:nvPr/>
        </p:nvSpPr>
        <p:spPr>
          <a:xfrm>
            <a:off x="4314381" y="1856933"/>
            <a:ext cx="112542" cy="131789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unched Tape 12"/>
          <p:cNvSpPr/>
          <p:nvPr/>
        </p:nvSpPr>
        <p:spPr>
          <a:xfrm>
            <a:off x="0" y="4658969"/>
            <a:ext cx="2586111" cy="1558951"/>
          </a:xfrm>
          <a:prstGeom prst="flowChartPunchedTap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Importing Data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Flowchart: Punched Tape 13"/>
          <p:cNvSpPr/>
          <p:nvPr/>
        </p:nvSpPr>
        <p:spPr>
          <a:xfrm>
            <a:off x="3136508" y="2771554"/>
            <a:ext cx="2586111" cy="1558951"/>
          </a:xfrm>
          <a:prstGeom prst="flowChartPunchedTap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Understanding variables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7648134" y="1856933"/>
            <a:ext cx="112541" cy="32956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unched Tape 15"/>
          <p:cNvSpPr/>
          <p:nvPr/>
        </p:nvSpPr>
        <p:spPr>
          <a:xfrm>
            <a:off x="6454723" y="4658969"/>
            <a:ext cx="2586111" cy="1558951"/>
          </a:xfrm>
          <a:prstGeom prst="flowChartPunchedTap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Cleaning Data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10799587" y="1856932"/>
            <a:ext cx="112542" cy="131789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unched Tape 17"/>
          <p:cNvSpPr/>
          <p:nvPr/>
        </p:nvSpPr>
        <p:spPr>
          <a:xfrm>
            <a:off x="9619074" y="2771553"/>
            <a:ext cx="2586111" cy="1558951"/>
          </a:xfrm>
          <a:prstGeom prst="flowChartPunchedTap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Visualization of Data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58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2000">
              <a:srgbClr val="B4C7E7"/>
            </a:gs>
            <a:gs pos="71000">
              <a:srgbClr val="B4C7E7"/>
            </a:gs>
            <a:gs pos="100000">
              <a:schemeClr val="accent5">
                <a:lumMod val="40000"/>
                <a:lumOff val="60000"/>
              </a:schemeClr>
            </a:gs>
            <a:gs pos="1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698" y="-340861"/>
            <a:ext cx="10922391" cy="1325563"/>
          </a:xfrm>
        </p:spPr>
        <p:txBody>
          <a:bodyPr/>
          <a:lstStyle/>
          <a:p>
            <a:r>
              <a:rPr lang="en-US" dirty="0" smtClean="0">
                <a:latin typeface="Bahnschrift SemiBold" panose="020B0502040204020203" pitchFamily="34" charset="0"/>
              </a:rPr>
              <a:t>Analyzing Relationship Between Variables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2541" y="699106"/>
            <a:ext cx="11171506" cy="2395786"/>
            <a:chOff x="500575" y="1233679"/>
            <a:chExt cx="11171506" cy="2560320"/>
          </a:xfrm>
        </p:grpSpPr>
        <p:sp>
          <p:nvSpPr>
            <p:cNvPr id="4" name="Snip Diagonal Corner Rectangle 3"/>
            <p:cNvSpPr/>
            <p:nvPr/>
          </p:nvSpPr>
          <p:spPr>
            <a:xfrm>
              <a:off x="500575" y="1233679"/>
              <a:ext cx="3474720" cy="2560320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7409" y="1413433"/>
              <a:ext cx="3001052" cy="2292696"/>
            </a:xfrm>
            <a:prstGeom prst="rect">
              <a:avLst/>
            </a:prstGeom>
          </p:spPr>
        </p:pic>
        <p:sp>
          <p:nvSpPr>
            <p:cNvPr id="6" name="Snip Diagonal Corner Rectangle 5"/>
            <p:cNvSpPr/>
            <p:nvPr/>
          </p:nvSpPr>
          <p:spPr>
            <a:xfrm>
              <a:off x="4224410" y="1233679"/>
              <a:ext cx="3474720" cy="2560320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6"/>
            <p:cNvSpPr/>
            <p:nvPr/>
          </p:nvSpPr>
          <p:spPr>
            <a:xfrm>
              <a:off x="8197361" y="1233679"/>
              <a:ext cx="3474720" cy="2560320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0569" y="1379146"/>
              <a:ext cx="3222402" cy="232698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00109" y="1390809"/>
              <a:ext cx="3269224" cy="2341666"/>
            </a:xfrm>
            <a:prstGeom prst="rect">
              <a:avLst/>
            </a:prstGeom>
          </p:spPr>
        </p:pic>
      </p:grpSp>
      <p:sp>
        <p:nvSpPr>
          <p:cNvPr id="12" name="Snip Diagonal Corner Rectangle 11"/>
          <p:cNvSpPr/>
          <p:nvPr/>
        </p:nvSpPr>
        <p:spPr>
          <a:xfrm>
            <a:off x="1505244" y="3180870"/>
            <a:ext cx="8468751" cy="3615606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9655" y="3304334"/>
            <a:ext cx="7737032" cy="341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5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</TotalTime>
  <Words>482</Words>
  <Application>Microsoft Office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Bahnschrift</vt:lpstr>
      <vt:lpstr>Bahnschrift SemiBold</vt:lpstr>
      <vt:lpstr>Calibri</vt:lpstr>
      <vt:lpstr>Calibri Light</vt:lpstr>
      <vt:lpstr>Wingdings</vt:lpstr>
      <vt:lpstr>Office Theme</vt:lpstr>
      <vt:lpstr>PowerPoint Presentation</vt:lpstr>
      <vt:lpstr>What is Marketing Campaign?</vt:lpstr>
      <vt:lpstr>Problem Statement</vt:lpstr>
      <vt:lpstr>Impact from the problem</vt:lpstr>
      <vt:lpstr>PowerPoint Presentation</vt:lpstr>
      <vt:lpstr>Understanding the Variables</vt:lpstr>
      <vt:lpstr>Steps for Model Building</vt:lpstr>
      <vt:lpstr>EDA (Exploratory Data Analysis)</vt:lpstr>
      <vt:lpstr>Analyzing Relationship Between Variables</vt:lpstr>
      <vt:lpstr>Feature Engineering Techniques Used</vt:lpstr>
      <vt:lpstr>Model Building</vt:lpstr>
      <vt:lpstr>Model Evaluation</vt:lpstr>
      <vt:lpstr>Model Optimization</vt:lpstr>
      <vt:lpstr>Conclusion </vt:lpstr>
      <vt:lpstr>Auto ML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47</cp:revision>
  <dcterms:created xsi:type="dcterms:W3CDTF">2023-08-26T10:05:17Z</dcterms:created>
  <dcterms:modified xsi:type="dcterms:W3CDTF">2023-08-27T19:32:38Z</dcterms:modified>
</cp:coreProperties>
</file>