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handoutMasterIdLst>
    <p:handoutMasterId r:id="rId20"/>
  </p:handoutMasterIdLst>
  <p:sldIdLst>
    <p:sldId id="259" r:id="rId2"/>
    <p:sldId id="256" r:id="rId3"/>
    <p:sldId id="262" r:id="rId4"/>
    <p:sldId id="260" r:id="rId5"/>
    <p:sldId id="261" r:id="rId6"/>
    <p:sldId id="303" r:id="rId7"/>
    <p:sldId id="264" r:id="rId8"/>
    <p:sldId id="302" r:id="rId9"/>
    <p:sldId id="305" r:id="rId10"/>
    <p:sldId id="306" r:id="rId11"/>
    <p:sldId id="307" r:id="rId12"/>
    <p:sldId id="308" r:id="rId13"/>
    <p:sldId id="309" r:id="rId14"/>
    <p:sldId id="310" r:id="rId15"/>
    <p:sldId id="311"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910" userDrawn="1">
          <p15:clr>
            <a:srgbClr val="A4A3A4"/>
          </p15:clr>
        </p15:guide>
        <p15:guide id="4" orient="horz" pos="2364" userDrawn="1">
          <p15:clr>
            <a:srgbClr val="A4A3A4"/>
          </p15:clr>
        </p15:guide>
        <p15:guide id="5" orient="horz" pos="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96"/>
      </p:cViewPr>
      <p:guideLst>
        <p:guide orient="horz" pos="2160"/>
        <p:guide pos="3840"/>
        <p:guide pos="2910"/>
        <p:guide orient="horz" pos="2364"/>
        <p:guide orient="horz" pos="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11A6FC-A801-762F-5B2E-51538155DE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8AF6BA6-FCAE-C0DF-C469-0EBC9A9B49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543ECD-2CAC-47A1-86FE-24835E34A65C}" type="datetimeFigureOut">
              <a:rPr lang="en-IN" smtClean="0"/>
              <a:t>15-10-2022</a:t>
            </a:fld>
            <a:endParaRPr lang="en-IN"/>
          </a:p>
        </p:txBody>
      </p:sp>
      <p:sp>
        <p:nvSpPr>
          <p:cNvPr id="4" name="Footer Placeholder 3">
            <a:extLst>
              <a:ext uri="{FF2B5EF4-FFF2-40B4-BE49-F238E27FC236}">
                <a16:creationId xmlns:a16="http://schemas.microsoft.com/office/drawing/2014/main" id="{A2E0E846-8F67-72CC-739F-D31C3257A8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2DCF7E4-2F2F-4F42-0676-F73ABBD01F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D14AF8-EDDD-40D2-8044-1D385BA5626F}" type="slidenum">
              <a:rPr lang="en-IN" smtClean="0"/>
              <a:t>‹#›</a:t>
            </a:fld>
            <a:endParaRPr lang="en-IN"/>
          </a:p>
        </p:txBody>
      </p:sp>
    </p:spTree>
    <p:extLst>
      <p:ext uri="{BB962C8B-B14F-4D97-AF65-F5344CB8AC3E}">
        <p14:creationId xmlns:p14="http://schemas.microsoft.com/office/powerpoint/2010/main" val="3424875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C0E66-BF6C-4811-B523-985F41EA0196}" type="datetimeFigureOut">
              <a:rPr lang="en-IN" smtClean="0"/>
              <a:t>15-10-2022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1C9CF-9E76-4B7D-ADB9-D03049FC9EA4}" type="slidenum">
              <a:rPr lang="en-IN" smtClean="0"/>
              <a:t>‹#›</a:t>
            </a:fld>
            <a:endParaRPr lang="en-IN"/>
          </a:p>
        </p:txBody>
      </p:sp>
    </p:spTree>
    <p:extLst>
      <p:ext uri="{BB962C8B-B14F-4D97-AF65-F5344CB8AC3E}">
        <p14:creationId xmlns:p14="http://schemas.microsoft.com/office/powerpoint/2010/main" val="37488592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19F25605-B102-47BD-86A4-D7CC4F7B4594}" type="datetime1">
              <a:rPr lang="en-US" smtClean="0"/>
              <a:t>10/15/2022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674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0FDD8843-7925-4091-A93C-2BC6D3E8C685}" type="datetime1">
              <a:rPr lang="en-US" smtClean="0"/>
              <a:t>10/15/2022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6412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DF9569DD-17F4-448A-83E5-325380294D39}" type="datetime1">
              <a:rPr lang="en-US" smtClean="0"/>
              <a:t>10/15/2022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0143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6590FA65-365A-4DE0-A5CC-4174AD300B8F}" type="datetime1">
              <a:rPr lang="en-US" smtClean="0"/>
              <a:t>10/15/2022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2195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E0B98463-E0FD-480C-84D9-505002EE4693}" type="datetime1">
              <a:rPr lang="en-US" smtClean="0"/>
              <a:t>10/15/2022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932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C698F601-24EB-4345-AB83-663013A04403}" type="datetime1">
              <a:rPr lang="en-US" smtClean="0"/>
              <a:t>10/15/2022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6802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F9A5431B-E48A-408D-8960-E609B12A38CC}" type="datetime1">
              <a:rPr lang="en-US" smtClean="0"/>
              <a:t>10/15/2022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3983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037F77E8-3510-4EFB-AC2D-826A76A202D1}" type="datetime1">
              <a:rPr lang="en-US" smtClean="0"/>
              <a:t>10/15/2022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48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6D4230A1-CE5E-4927-95AE-E0C7C10BE844}" type="datetime1">
              <a:rPr lang="en-US" smtClean="0"/>
              <a:t>10/15/2022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1788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112124F-7F9C-4292-BF46-B4F9197B30A0}" type="datetime1">
              <a:rPr lang="en-US" smtClean="0"/>
              <a:t>10/15/2022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7516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345A92C1-D5B8-4445-99B7-817B745BD0FE}" type="datetime1">
              <a:rPr lang="en-US" smtClean="0"/>
              <a:t>10/15/2022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839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637B4F3E-1D9D-4772-BD14-2B34C3F3AEB7}" type="datetime1">
              <a:rPr lang="en-US" smtClean="0"/>
              <a:t>10/15/2022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027423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 splashes against a white background">
            <a:extLst>
              <a:ext uri="{FF2B5EF4-FFF2-40B4-BE49-F238E27FC236}">
                <a16:creationId xmlns:a16="http://schemas.microsoft.com/office/drawing/2014/main" id="{DF4C95FD-40E3-AFC0-9BB7-EE2DA8AC4583}"/>
              </a:ext>
            </a:extLst>
          </p:cNvPr>
          <p:cNvPicPr>
            <a:picLocks noChangeAspect="1"/>
          </p:cNvPicPr>
          <p:nvPr/>
        </p:nvPicPr>
        <p:blipFill rotWithShape="1">
          <a:blip r:embed="rId2"/>
          <a:srcRect l="21216" r="32429" b="-1"/>
          <a:stretch/>
        </p:blipFill>
        <p:spPr>
          <a:xfrm>
            <a:off x="20" y="10"/>
            <a:ext cx="4762480"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9846A-8F83-EA60-CB6B-99DE4CE8A4D8}"/>
              </a:ext>
            </a:extLst>
          </p:cNvPr>
          <p:cNvSpPr>
            <a:spLocks noGrp="1"/>
          </p:cNvSpPr>
          <p:nvPr>
            <p:ph type="ctrTitle"/>
          </p:nvPr>
        </p:nvSpPr>
        <p:spPr>
          <a:xfrm>
            <a:off x="6096000" y="1371599"/>
            <a:ext cx="4762500" cy="2360429"/>
          </a:xfrm>
        </p:spPr>
        <p:txBody>
          <a:bodyPr>
            <a:normAutofit/>
          </a:bodyPr>
          <a:lstStyle/>
          <a:p>
            <a:r>
              <a:rPr lang="en-US" b="1" dirty="0"/>
              <a:t>Lead Scoring CASE STUDY</a:t>
            </a:r>
            <a:endParaRPr lang="en-IN" b="1" dirty="0"/>
          </a:p>
        </p:txBody>
      </p:sp>
      <p:sp>
        <p:nvSpPr>
          <p:cNvPr id="3" name="Subtitle 2">
            <a:extLst>
              <a:ext uri="{FF2B5EF4-FFF2-40B4-BE49-F238E27FC236}">
                <a16:creationId xmlns:a16="http://schemas.microsoft.com/office/drawing/2014/main" id="{C2144B51-81C4-072D-EA4A-C5ACB11F7D06}"/>
              </a:ext>
            </a:extLst>
          </p:cNvPr>
          <p:cNvSpPr>
            <a:spLocks noGrp="1"/>
          </p:cNvSpPr>
          <p:nvPr>
            <p:ph type="subTitle" idx="1"/>
          </p:nvPr>
        </p:nvSpPr>
        <p:spPr>
          <a:xfrm>
            <a:off x="6096000" y="4114800"/>
            <a:ext cx="4762500" cy="1511559"/>
          </a:xfrm>
        </p:spPr>
        <p:txBody>
          <a:bodyPr>
            <a:normAutofit fontScale="85000" lnSpcReduction="20000"/>
          </a:bodyPr>
          <a:lstStyle/>
          <a:p>
            <a:r>
              <a:rPr lang="en-US" b="1" dirty="0"/>
              <a:t>Submitted by –</a:t>
            </a:r>
            <a:r>
              <a:rPr lang="en-US" dirty="0"/>
              <a:t> </a:t>
            </a:r>
          </a:p>
          <a:p>
            <a:r>
              <a:rPr lang="en-US" dirty="0"/>
              <a:t>Ankita Gupta</a:t>
            </a:r>
          </a:p>
          <a:p>
            <a:r>
              <a:rPr lang="en-US" dirty="0"/>
              <a:t>&amp; Satish Chowdary</a:t>
            </a:r>
          </a:p>
          <a:p>
            <a:r>
              <a:rPr lang="en-US" dirty="0"/>
              <a:t>(Batch - DSC43)</a:t>
            </a:r>
            <a:endParaRPr lang="en-IN" dirty="0"/>
          </a:p>
        </p:txBody>
      </p:sp>
      <p:sp>
        <p:nvSpPr>
          <p:cNvPr id="6" name="Slide Number Placeholder 5">
            <a:extLst>
              <a:ext uri="{FF2B5EF4-FFF2-40B4-BE49-F238E27FC236}">
                <a16:creationId xmlns:a16="http://schemas.microsoft.com/office/drawing/2014/main" id="{CE204524-C558-9978-D0F2-CDF4F42685D1}"/>
              </a:ext>
            </a:extLst>
          </p:cNvPr>
          <p:cNvSpPr>
            <a:spLocks noGrp="1"/>
          </p:cNvSpPr>
          <p:nvPr>
            <p:ph type="sldNum" sz="quarter" idx="12"/>
          </p:nvPr>
        </p:nvSpPr>
        <p:spPr/>
        <p:txBody>
          <a:bodyPr/>
          <a:lstStyle/>
          <a:p>
            <a:fld id="{F8E28480-1C08-4458-AD97-0283E6FFD09D}" type="slidenum">
              <a:rPr lang="en-US" smtClean="0"/>
              <a:t>1</a:t>
            </a:fld>
            <a:endParaRPr lang="en-US" dirty="0"/>
          </a:p>
        </p:txBody>
      </p:sp>
    </p:spTree>
    <p:extLst>
      <p:ext uri="{BB962C8B-B14F-4D97-AF65-F5344CB8AC3E}">
        <p14:creationId xmlns:p14="http://schemas.microsoft.com/office/powerpoint/2010/main" val="2517423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85C832B-28FA-AAD0-2B74-967913CD6BAD}"/>
              </a:ext>
            </a:extLst>
          </p:cNvPr>
          <p:cNvSpPr>
            <a:spLocks noGrp="1"/>
          </p:cNvSpPr>
          <p:nvPr>
            <p:ph type="sldNum" sz="quarter" idx="12"/>
          </p:nvPr>
        </p:nvSpPr>
        <p:spPr/>
        <p:txBody>
          <a:bodyPr/>
          <a:lstStyle/>
          <a:p>
            <a:fld id="{F8E28480-1C08-4458-AD97-0283E6FFD09D}" type="slidenum">
              <a:rPr lang="en-US" sz="1100" smtClean="0">
                <a:solidFill>
                  <a:schemeClr val="bg1"/>
                </a:solidFill>
              </a:rPr>
              <a:t>10</a:t>
            </a:fld>
            <a:endParaRPr lang="en-US" sz="1100" dirty="0">
              <a:solidFill>
                <a:schemeClr val="bg1"/>
              </a:solidFill>
            </a:endParaRPr>
          </a:p>
        </p:txBody>
      </p:sp>
      <p:sp>
        <p:nvSpPr>
          <p:cNvPr id="7" name="TextBox 6">
            <a:extLst>
              <a:ext uri="{FF2B5EF4-FFF2-40B4-BE49-F238E27FC236}">
                <a16:creationId xmlns:a16="http://schemas.microsoft.com/office/drawing/2014/main" id="{5650EE8A-6D07-26F7-FBA6-FD9BE85A0D69}"/>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EDA – Univariate/ Bivariate Analysis and Final Column Selection</a:t>
            </a:r>
          </a:p>
        </p:txBody>
      </p:sp>
      <p:pic>
        <p:nvPicPr>
          <p:cNvPr id="2050" name="Picture 2">
            <a:extLst>
              <a:ext uri="{FF2B5EF4-FFF2-40B4-BE49-F238E27FC236}">
                <a16:creationId xmlns:a16="http://schemas.microsoft.com/office/drawing/2014/main" id="{0713C3B5-6025-048A-928D-9AF202BFF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543" y="1655686"/>
            <a:ext cx="5776427" cy="36968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D4E36ED-5446-6386-C06E-49C74511F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39657"/>
            <a:ext cx="5295513" cy="4105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32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85C832B-28FA-AAD0-2B74-967913CD6BAD}"/>
              </a:ext>
            </a:extLst>
          </p:cNvPr>
          <p:cNvSpPr>
            <a:spLocks noGrp="1"/>
          </p:cNvSpPr>
          <p:nvPr>
            <p:ph type="sldNum" sz="quarter" idx="12"/>
          </p:nvPr>
        </p:nvSpPr>
        <p:spPr/>
        <p:txBody>
          <a:bodyPr/>
          <a:lstStyle/>
          <a:p>
            <a:fld id="{F8E28480-1C08-4458-AD97-0283E6FFD09D}" type="slidenum">
              <a:rPr lang="en-US" sz="1100" smtClean="0">
                <a:solidFill>
                  <a:schemeClr val="bg1"/>
                </a:solidFill>
              </a:rPr>
              <a:t>11</a:t>
            </a:fld>
            <a:endParaRPr lang="en-US" sz="1100" dirty="0">
              <a:solidFill>
                <a:schemeClr val="bg1"/>
              </a:solidFill>
            </a:endParaRPr>
          </a:p>
        </p:txBody>
      </p:sp>
      <p:sp>
        <p:nvSpPr>
          <p:cNvPr id="7" name="TextBox 6">
            <a:extLst>
              <a:ext uri="{FF2B5EF4-FFF2-40B4-BE49-F238E27FC236}">
                <a16:creationId xmlns:a16="http://schemas.microsoft.com/office/drawing/2014/main" id="{5650EE8A-6D07-26F7-FBA6-FD9BE85A0D69}"/>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EDA – Univariate/ Bivariate Analysis and Final Column Selection</a:t>
            </a:r>
          </a:p>
        </p:txBody>
      </p:sp>
      <p:pic>
        <p:nvPicPr>
          <p:cNvPr id="4098" name="Picture 2">
            <a:extLst>
              <a:ext uri="{FF2B5EF4-FFF2-40B4-BE49-F238E27FC236}">
                <a16:creationId xmlns:a16="http://schemas.microsoft.com/office/drawing/2014/main" id="{1A99603B-B47F-27E5-387E-783B23901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89" y="2120241"/>
            <a:ext cx="5410200" cy="333238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4410FA36-26B4-FEE3-BDB3-1709FC4C7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390" y="1304925"/>
            <a:ext cx="5491421" cy="24479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1E273E1-1166-4983-C867-7F3A913BB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389" y="3752850"/>
            <a:ext cx="5410201"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16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85C832B-28FA-AAD0-2B74-967913CD6BAD}"/>
              </a:ext>
            </a:extLst>
          </p:cNvPr>
          <p:cNvSpPr>
            <a:spLocks noGrp="1"/>
          </p:cNvSpPr>
          <p:nvPr>
            <p:ph type="sldNum" sz="quarter" idx="12"/>
          </p:nvPr>
        </p:nvSpPr>
        <p:spPr/>
        <p:txBody>
          <a:bodyPr/>
          <a:lstStyle/>
          <a:p>
            <a:fld id="{F8E28480-1C08-4458-AD97-0283E6FFD09D}" type="slidenum">
              <a:rPr lang="en-US" sz="1100" smtClean="0">
                <a:solidFill>
                  <a:schemeClr val="bg1"/>
                </a:solidFill>
              </a:rPr>
              <a:t>12</a:t>
            </a:fld>
            <a:endParaRPr lang="en-US" sz="1100" dirty="0">
              <a:solidFill>
                <a:schemeClr val="bg1"/>
              </a:solidFill>
            </a:endParaRPr>
          </a:p>
        </p:txBody>
      </p:sp>
      <p:sp>
        <p:nvSpPr>
          <p:cNvPr id="7" name="TextBox 6">
            <a:extLst>
              <a:ext uri="{FF2B5EF4-FFF2-40B4-BE49-F238E27FC236}">
                <a16:creationId xmlns:a16="http://schemas.microsoft.com/office/drawing/2014/main" id="{5650EE8A-6D07-26F7-FBA6-FD9BE85A0D69}"/>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EDA – Univariate/ Bivariate Analysis and Final Column Selection</a:t>
            </a:r>
          </a:p>
        </p:txBody>
      </p:sp>
      <p:pic>
        <p:nvPicPr>
          <p:cNvPr id="6146" name="Picture 2">
            <a:extLst>
              <a:ext uri="{FF2B5EF4-FFF2-40B4-BE49-F238E27FC236}">
                <a16:creationId xmlns:a16="http://schemas.microsoft.com/office/drawing/2014/main" id="{2B86B9D7-D2F8-A216-E98B-F34EEE987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04925"/>
            <a:ext cx="10820400" cy="25392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EE2B94E-CF9F-010A-D779-864442A2E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44212"/>
            <a:ext cx="3596951" cy="234562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82F2A79-9C64-28C8-163B-AA0083189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648" y="3852506"/>
            <a:ext cx="3490625" cy="2337330"/>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D30072D2-DD92-4807-79C9-D8DF80F6988D}"/>
              </a:ext>
            </a:extLst>
          </p:cNvPr>
          <p:cNvSpPr/>
          <p:nvPr/>
        </p:nvSpPr>
        <p:spPr>
          <a:xfrm>
            <a:off x="181657" y="2220004"/>
            <a:ext cx="322486" cy="354564"/>
          </a:xfrm>
          <a:prstGeom prst="wedgeRectCallout">
            <a:avLst>
              <a:gd name="adj1" fmla="val 107930"/>
              <a:gd name="adj2" fmla="val 76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1</a:t>
            </a:r>
          </a:p>
        </p:txBody>
      </p:sp>
      <p:sp>
        <p:nvSpPr>
          <p:cNvPr id="4" name="Speech Bubble: Rectangle 3">
            <a:extLst>
              <a:ext uri="{FF2B5EF4-FFF2-40B4-BE49-F238E27FC236}">
                <a16:creationId xmlns:a16="http://schemas.microsoft.com/office/drawing/2014/main" id="{755B94A4-3647-BBCA-48AA-5D46685CD047}"/>
              </a:ext>
            </a:extLst>
          </p:cNvPr>
          <p:cNvSpPr/>
          <p:nvPr/>
        </p:nvSpPr>
        <p:spPr>
          <a:xfrm>
            <a:off x="46073" y="4662460"/>
            <a:ext cx="523094" cy="354564"/>
          </a:xfrm>
          <a:prstGeom prst="wedgeRectCallout">
            <a:avLst>
              <a:gd name="adj1" fmla="val 68688"/>
              <a:gd name="adj2" fmla="val 11287"/>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11</a:t>
            </a:r>
          </a:p>
        </p:txBody>
      </p:sp>
      <p:sp>
        <p:nvSpPr>
          <p:cNvPr id="5" name="TextBox 4">
            <a:extLst>
              <a:ext uri="{FF2B5EF4-FFF2-40B4-BE49-F238E27FC236}">
                <a16:creationId xmlns:a16="http://schemas.microsoft.com/office/drawing/2014/main" id="{80DF3317-A93F-0D35-E391-5C62AC7FBB19}"/>
              </a:ext>
            </a:extLst>
          </p:cNvPr>
          <p:cNvSpPr txBox="1"/>
          <p:nvPr/>
        </p:nvSpPr>
        <p:spPr>
          <a:xfrm>
            <a:off x="685800" y="6271957"/>
            <a:ext cx="8084976" cy="461665"/>
          </a:xfrm>
          <a:prstGeom prst="rect">
            <a:avLst/>
          </a:prstGeom>
          <a:noFill/>
        </p:spPr>
        <p:txBody>
          <a:bodyPr wrap="square">
            <a:spAutoFit/>
          </a:bodyPr>
          <a:lstStyle/>
          <a:p>
            <a:pPr algn="just"/>
            <a:r>
              <a:rPr lang="en-IN" sz="1200" i="1" dirty="0">
                <a:solidFill>
                  <a:schemeClr val="bg1"/>
                </a:solidFill>
              </a:rPr>
              <a:t>1   implies Analysis of Numeric Variable</a:t>
            </a:r>
          </a:p>
          <a:p>
            <a:pPr algn="just"/>
            <a:r>
              <a:rPr lang="en-IN" sz="1200" i="1" dirty="0">
                <a:solidFill>
                  <a:schemeClr val="bg1"/>
                </a:solidFill>
              </a:rPr>
              <a:t>11 implies Analysis of Numeric Variable post outlier treatment, in respect to Converted/Non-Converted Flag</a:t>
            </a:r>
          </a:p>
        </p:txBody>
      </p:sp>
      <p:pic>
        <p:nvPicPr>
          <p:cNvPr id="6154" name="Picture 10">
            <a:extLst>
              <a:ext uri="{FF2B5EF4-FFF2-40B4-BE49-F238E27FC236}">
                <a16:creationId xmlns:a16="http://schemas.microsoft.com/office/drawing/2014/main" id="{B9CBE714-9BBA-00A1-0071-7E2BC8D19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2751" y="3851469"/>
            <a:ext cx="3762375" cy="232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28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654564" y="1462650"/>
            <a:ext cx="5976684" cy="954107"/>
          </a:xfrm>
          <a:prstGeom prst="rect">
            <a:avLst/>
          </a:prstGeom>
          <a:noFill/>
        </p:spPr>
        <p:txBody>
          <a:bodyPr wrap="square" rtlCol="0">
            <a:spAutoFit/>
          </a:bodyPr>
          <a:lstStyle/>
          <a:p>
            <a:pPr marL="342900" indent="-342900" algn="just">
              <a:buAutoNum type="arabicPeriod"/>
            </a:pPr>
            <a:r>
              <a:rPr lang="en-IN" sz="1400" dirty="0"/>
              <a:t>Columns with Binary Values Such as Yes/ No were converted to 1 and 0, like “</a:t>
            </a:r>
            <a:r>
              <a:rPr lang="en-US" sz="1400" i="1" dirty="0"/>
              <a:t>A free copy of Mastering The Interview”</a:t>
            </a:r>
          </a:p>
          <a:p>
            <a:pPr marL="342900" indent="-342900" algn="just">
              <a:buAutoNum type="arabicPeriod"/>
            </a:pPr>
            <a:r>
              <a:rPr lang="en-US" sz="1400" dirty="0"/>
              <a:t>Dummy Values were created for all remaining 7 columns and then Original Columns were dropped</a:t>
            </a:r>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Data Preparation Steps for Modelling</a:t>
            </a:r>
          </a:p>
        </p:txBody>
      </p:sp>
      <p:sp>
        <p:nvSpPr>
          <p:cNvPr id="6" name="Slide Number Placeholder 5">
            <a:extLst>
              <a:ext uri="{FF2B5EF4-FFF2-40B4-BE49-F238E27FC236}">
                <a16:creationId xmlns:a16="http://schemas.microsoft.com/office/drawing/2014/main" id="{594CB79B-73E6-67AE-2A2F-E56E7D819961}"/>
              </a:ext>
            </a:extLst>
          </p:cNvPr>
          <p:cNvSpPr>
            <a:spLocks noGrp="1"/>
          </p:cNvSpPr>
          <p:nvPr>
            <p:ph type="sldNum" sz="quarter" idx="12"/>
          </p:nvPr>
        </p:nvSpPr>
        <p:spPr/>
        <p:txBody>
          <a:bodyPr/>
          <a:lstStyle/>
          <a:p>
            <a:fld id="{F8E28480-1C08-4458-AD97-0283E6FFD09D}" type="slidenum">
              <a:rPr lang="en-US" sz="1100" smtClean="0">
                <a:solidFill>
                  <a:schemeClr val="bg1"/>
                </a:solidFill>
              </a:rPr>
              <a:t>13</a:t>
            </a:fld>
            <a:endParaRPr lang="en-US" sz="1100" dirty="0">
              <a:solidFill>
                <a:schemeClr val="bg1"/>
              </a:solidFill>
            </a:endParaRPr>
          </a:p>
        </p:txBody>
      </p:sp>
      <p:pic>
        <p:nvPicPr>
          <p:cNvPr id="4" name="Picture 3">
            <a:extLst>
              <a:ext uri="{FF2B5EF4-FFF2-40B4-BE49-F238E27FC236}">
                <a16:creationId xmlns:a16="http://schemas.microsoft.com/office/drawing/2014/main" id="{FFDE42EB-B59F-816C-8348-74E5A43ABDCE}"/>
              </a:ext>
            </a:extLst>
          </p:cNvPr>
          <p:cNvPicPr>
            <a:picLocks noChangeAspect="1"/>
          </p:cNvPicPr>
          <p:nvPr/>
        </p:nvPicPr>
        <p:blipFill>
          <a:blip r:embed="rId2"/>
          <a:stretch>
            <a:fillRect/>
          </a:stretch>
        </p:blipFill>
        <p:spPr>
          <a:xfrm>
            <a:off x="6694234" y="1870869"/>
            <a:ext cx="4748980" cy="3298290"/>
          </a:xfrm>
          <a:prstGeom prst="rect">
            <a:avLst/>
          </a:prstGeom>
        </p:spPr>
      </p:pic>
      <p:sp>
        <p:nvSpPr>
          <p:cNvPr id="7" name="Speech Bubble: Rectangle 6">
            <a:extLst>
              <a:ext uri="{FF2B5EF4-FFF2-40B4-BE49-F238E27FC236}">
                <a16:creationId xmlns:a16="http://schemas.microsoft.com/office/drawing/2014/main" id="{1945BB79-62E4-C710-2B67-033BF3E9E5C1}"/>
              </a:ext>
            </a:extLst>
          </p:cNvPr>
          <p:cNvSpPr/>
          <p:nvPr/>
        </p:nvSpPr>
        <p:spPr>
          <a:xfrm>
            <a:off x="6694234" y="5621455"/>
            <a:ext cx="4717230" cy="344209"/>
          </a:xfrm>
          <a:prstGeom prst="wedgeRectCallout">
            <a:avLst>
              <a:gd name="adj1" fmla="val -1270"/>
              <a:gd name="adj2" fmla="val -209133"/>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Post EDA Final Column List which will be used in Modelling</a:t>
            </a:r>
          </a:p>
        </p:txBody>
      </p:sp>
      <p:pic>
        <p:nvPicPr>
          <p:cNvPr id="11" name="Picture 10">
            <a:extLst>
              <a:ext uri="{FF2B5EF4-FFF2-40B4-BE49-F238E27FC236}">
                <a16:creationId xmlns:a16="http://schemas.microsoft.com/office/drawing/2014/main" id="{C137CB4B-2883-C529-C4B0-1072DFDAE007}"/>
              </a:ext>
            </a:extLst>
          </p:cNvPr>
          <p:cNvPicPr>
            <a:picLocks noChangeAspect="1"/>
          </p:cNvPicPr>
          <p:nvPr/>
        </p:nvPicPr>
        <p:blipFill>
          <a:blip r:embed="rId3"/>
          <a:stretch>
            <a:fillRect/>
          </a:stretch>
        </p:blipFill>
        <p:spPr>
          <a:xfrm>
            <a:off x="1093011" y="2486731"/>
            <a:ext cx="3224019" cy="828675"/>
          </a:xfrm>
          <a:prstGeom prst="rect">
            <a:avLst/>
          </a:prstGeom>
        </p:spPr>
      </p:pic>
      <p:sp>
        <p:nvSpPr>
          <p:cNvPr id="12" name="TextBox 11">
            <a:extLst>
              <a:ext uri="{FF2B5EF4-FFF2-40B4-BE49-F238E27FC236}">
                <a16:creationId xmlns:a16="http://schemas.microsoft.com/office/drawing/2014/main" id="{C56DEE91-BCF6-972D-C19A-882379EBC68D}"/>
              </a:ext>
            </a:extLst>
          </p:cNvPr>
          <p:cNvSpPr txBox="1"/>
          <p:nvPr/>
        </p:nvSpPr>
        <p:spPr>
          <a:xfrm>
            <a:off x="654564" y="3487137"/>
            <a:ext cx="5976684" cy="954107"/>
          </a:xfrm>
          <a:prstGeom prst="rect">
            <a:avLst/>
          </a:prstGeom>
          <a:noFill/>
        </p:spPr>
        <p:txBody>
          <a:bodyPr wrap="square" rtlCol="0">
            <a:spAutoFit/>
          </a:bodyPr>
          <a:lstStyle/>
          <a:p>
            <a:pPr marL="342900" indent="-342900" algn="just">
              <a:buFont typeface="+mj-lt"/>
              <a:buAutoNum type="arabicPeriod" startAt="3"/>
            </a:pPr>
            <a:r>
              <a:rPr lang="en-IN" sz="1400" dirty="0"/>
              <a:t>Train (70%) and Test (30%) Dataset split on </a:t>
            </a:r>
            <a:r>
              <a:rPr lang="en-IN" sz="1400" dirty="0" err="1"/>
              <a:t>random_state</a:t>
            </a:r>
            <a:r>
              <a:rPr lang="en-IN" sz="1400" dirty="0"/>
              <a:t> 100</a:t>
            </a:r>
            <a:endParaRPr lang="en-US" sz="1400" i="1" dirty="0"/>
          </a:p>
          <a:p>
            <a:pPr marL="342900" indent="-342900" algn="just">
              <a:buAutoNum type="arabicPeriod" startAt="3"/>
            </a:pPr>
            <a:r>
              <a:rPr lang="en-US" sz="1400" dirty="0"/>
              <a:t>For Numeric Columns, Feature Scaling was done using Standard Scaler. On train dataset, Feature Scaling was done using </a:t>
            </a:r>
            <a:r>
              <a:rPr lang="en-US" sz="1400" dirty="0" err="1"/>
              <a:t>fit_transform</a:t>
            </a:r>
            <a:r>
              <a:rPr lang="en-US" sz="1400" dirty="0"/>
              <a:t> and test </a:t>
            </a:r>
            <a:r>
              <a:rPr lang="en-US" sz="1400" dirty="0" err="1"/>
              <a:t>dataseet</a:t>
            </a:r>
            <a:r>
              <a:rPr lang="en-US" sz="1400" dirty="0"/>
              <a:t>, Feature Scaling was done using transform.</a:t>
            </a:r>
          </a:p>
        </p:txBody>
      </p:sp>
      <p:pic>
        <p:nvPicPr>
          <p:cNvPr id="15" name="Picture 14">
            <a:extLst>
              <a:ext uri="{FF2B5EF4-FFF2-40B4-BE49-F238E27FC236}">
                <a16:creationId xmlns:a16="http://schemas.microsoft.com/office/drawing/2014/main" id="{C02ACBD9-99D9-DAAD-444A-EC1C87F6ADB8}"/>
              </a:ext>
            </a:extLst>
          </p:cNvPr>
          <p:cNvPicPr>
            <a:picLocks noChangeAspect="1"/>
          </p:cNvPicPr>
          <p:nvPr/>
        </p:nvPicPr>
        <p:blipFill>
          <a:blip r:embed="rId4"/>
          <a:stretch>
            <a:fillRect/>
          </a:stretch>
        </p:blipFill>
        <p:spPr>
          <a:xfrm>
            <a:off x="2057400" y="4654809"/>
            <a:ext cx="2562225" cy="1028700"/>
          </a:xfrm>
          <a:prstGeom prst="rect">
            <a:avLst/>
          </a:prstGeom>
        </p:spPr>
      </p:pic>
    </p:spTree>
    <p:extLst>
      <p:ext uri="{BB962C8B-B14F-4D97-AF65-F5344CB8AC3E}">
        <p14:creationId xmlns:p14="http://schemas.microsoft.com/office/powerpoint/2010/main" val="22711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685800" y="1496034"/>
            <a:ext cx="3933825" cy="1815882"/>
          </a:xfrm>
          <a:prstGeom prst="rect">
            <a:avLst/>
          </a:prstGeom>
          <a:noFill/>
        </p:spPr>
        <p:txBody>
          <a:bodyPr wrap="square" rtlCol="0">
            <a:spAutoFit/>
          </a:bodyPr>
          <a:lstStyle/>
          <a:p>
            <a:pPr marL="342900" indent="-342900" algn="just">
              <a:buAutoNum type="arabicPeriod"/>
            </a:pPr>
            <a:r>
              <a:rPr lang="en-IN" sz="1600" dirty="0"/>
              <a:t>Model Building is done using RFE with initial 20 variables</a:t>
            </a:r>
          </a:p>
          <a:p>
            <a:pPr marL="342900" indent="-342900" algn="just">
              <a:buAutoNum type="arabicPeriod"/>
            </a:pPr>
            <a:r>
              <a:rPr lang="en-IN" sz="1600" dirty="0"/>
              <a:t>Model was built by removing features one by one where p-values are less than 0.010 and VIF Value is less than 2</a:t>
            </a:r>
          </a:p>
          <a:p>
            <a:pPr marL="342900" indent="-342900" algn="just">
              <a:buAutoNum type="arabicPeriod"/>
            </a:pPr>
            <a:r>
              <a:rPr lang="en-US" sz="1600" dirty="0"/>
              <a:t>Predictions on Test Data was performed and compared with the actual Data. </a:t>
            </a:r>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Model Building – Logistic Regression</a:t>
            </a:r>
          </a:p>
        </p:txBody>
      </p:sp>
      <p:sp>
        <p:nvSpPr>
          <p:cNvPr id="6" name="Slide Number Placeholder 5">
            <a:extLst>
              <a:ext uri="{FF2B5EF4-FFF2-40B4-BE49-F238E27FC236}">
                <a16:creationId xmlns:a16="http://schemas.microsoft.com/office/drawing/2014/main" id="{594CB79B-73E6-67AE-2A2F-E56E7D819961}"/>
              </a:ext>
            </a:extLst>
          </p:cNvPr>
          <p:cNvSpPr>
            <a:spLocks noGrp="1"/>
          </p:cNvSpPr>
          <p:nvPr>
            <p:ph type="sldNum" sz="quarter" idx="12"/>
          </p:nvPr>
        </p:nvSpPr>
        <p:spPr/>
        <p:txBody>
          <a:bodyPr/>
          <a:lstStyle/>
          <a:p>
            <a:fld id="{F8E28480-1C08-4458-AD97-0283E6FFD09D}" type="slidenum">
              <a:rPr lang="en-US" sz="1100" smtClean="0">
                <a:solidFill>
                  <a:schemeClr val="bg1"/>
                </a:solidFill>
              </a:rPr>
              <a:t>14</a:t>
            </a:fld>
            <a:endParaRPr lang="en-US" sz="1100" dirty="0">
              <a:solidFill>
                <a:schemeClr val="bg1"/>
              </a:solidFill>
            </a:endParaRPr>
          </a:p>
        </p:txBody>
      </p:sp>
      <p:pic>
        <p:nvPicPr>
          <p:cNvPr id="3" name="Picture 2">
            <a:extLst>
              <a:ext uri="{FF2B5EF4-FFF2-40B4-BE49-F238E27FC236}">
                <a16:creationId xmlns:a16="http://schemas.microsoft.com/office/drawing/2014/main" id="{94BE6F24-2212-C9A4-87AC-FB00B9D1DCEC}"/>
              </a:ext>
            </a:extLst>
          </p:cNvPr>
          <p:cNvPicPr>
            <a:picLocks noChangeAspect="1"/>
          </p:cNvPicPr>
          <p:nvPr/>
        </p:nvPicPr>
        <p:blipFill>
          <a:blip r:embed="rId2"/>
          <a:stretch>
            <a:fillRect/>
          </a:stretch>
        </p:blipFill>
        <p:spPr>
          <a:xfrm>
            <a:off x="4864390" y="1903445"/>
            <a:ext cx="2310851" cy="3205063"/>
          </a:xfrm>
          <a:prstGeom prst="rect">
            <a:avLst/>
          </a:prstGeom>
        </p:spPr>
      </p:pic>
      <p:pic>
        <p:nvPicPr>
          <p:cNvPr id="8" name="Picture 7">
            <a:extLst>
              <a:ext uri="{FF2B5EF4-FFF2-40B4-BE49-F238E27FC236}">
                <a16:creationId xmlns:a16="http://schemas.microsoft.com/office/drawing/2014/main" id="{D2C3989A-CA7A-24ED-669D-B08F391DD9BE}"/>
              </a:ext>
            </a:extLst>
          </p:cNvPr>
          <p:cNvPicPr>
            <a:picLocks noChangeAspect="1"/>
          </p:cNvPicPr>
          <p:nvPr/>
        </p:nvPicPr>
        <p:blipFill>
          <a:blip r:embed="rId3"/>
          <a:stretch>
            <a:fillRect/>
          </a:stretch>
        </p:blipFill>
        <p:spPr>
          <a:xfrm>
            <a:off x="7175241" y="1395743"/>
            <a:ext cx="4330959" cy="4776456"/>
          </a:xfrm>
          <a:prstGeom prst="rect">
            <a:avLst/>
          </a:prstGeom>
        </p:spPr>
      </p:pic>
      <p:pic>
        <p:nvPicPr>
          <p:cNvPr id="10" name="Picture 9">
            <a:extLst>
              <a:ext uri="{FF2B5EF4-FFF2-40B4-BE49-F238E27FC236}">
                <a16:creationId xmlns:a16="http://schemas.microsoft.com/office/drawing/2014/main" id="{47EEBF3B-999A-2E53-5411-1ACA99469C3D}"/>
              </a:ext>
            </a:extLst>
          </p:cNvPr>
          <p:cNvPicPr>
            <a:picLocks noChangeAspect="1"/>
          </p:cNvPicPr>
          <p:nvPr/>
        </p:nvPicPr>
        <p:blipFill>
          <a:blip r:embed="rId4"/>
          <a:stretch>
            <a:fillRect/>
          </a:stretch>
        </p:blipFill>
        <p:spPr>
          <a:xfrm>
            <a:off x="1344901" y="3429000"/>
            <a:ext cx="1846167" cy="835171"/>
          </a:xfrm>
          <a:prstGeom prst="rect">
            <a:avLst/>
          </a:prstGeom>
        </p:spPr>
      </p:pic>
      <p:pic>
        <p:nvPicPr>
          <p:cNvPr id="21" name="Picture 20">
            <a:extLst>
              <a:ext uri="{FF2B5EF4-FFF2-40B4-BE49-F238E27FC236}">
                <a16:creationId xmlns:a16="http://schemas.microsoft.com/office/drawing/2014/main" id="{CD35B107-462A-9A5A-500F-1623E6FA76C3}"/>
              </a:ext>
            </a:extLst>
          </p:cNvPr>
          <p:cNvPicPr>
            <a:picLocks noChangeAspect="1"/>
          </p:cNvPicPr>
          <p:nvPr/>
        </p:nvPicPr>
        <p:blipFill>
          <a:blip r:embed="rId5"/>
          <a:stretch>
            <a:fillRect/>
          </a:stretch>
        </p:blipFill>
        <p:spPr>
          <a:xfrm>
            <a:off x="988917" y="4404629"/>
            <a:ext cx="3412747" cy="1407758"/>
          </a:xfrm>
          <a:prstGeom prst="rect">
            <a:avLst/>
          </a:prstGeom>
        </p:spPr>
      </p:pic>
    </p:spTree>
    <p:extLst>
      <p:ext uri="{BB962C8B-B14F-4D97-AF65-F5344CB8AC3E}">
        <p14:creationId xmlns:p14="http://schemas.microsoft.com/office/powerpoint/2010/main" val="362681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763479" y="1434479"/>
            <a:ext cx="3933824" cy="1815882"/>
          </a:xfrm>
          <a:prstGeom prst="rect">
            <a:avLst/>
          </a:prstGeom>
          <a:noFill/>
        </p:spPr>
        <p:txBody>
          <a:bodyPr wrap="square" rtlCol="0">
            <a:spAutoFit/>
          </a:bodyPr>
          <a:lstStyle/>
          <a:p>
            <a:pPr algn="just"/>
            <a:r>
              <a:rPr lang="en-IN" sz="1600" dirty="0"/>
              <a:t>Based on our Model, we have got below characteristics:</a:t>
            </a:r>
          </a:p>
          <a:p>
            <a:pPr marL="342900" indent="-342900" algn="just">
              <a:buAutoNum type="arabicPeriod"/>
            </a:pPr>
            <a:r>
              <a:rPr lang="en-IN" sz="1600" dirty="0"/>
              <a:t>ROC Curve Value as 0.92</a:t>
            </a:r>
          </a:p>
          <a:p>
            <a:pPr marL="342900" indent="-342900" algn="just">
              <a:buAutoNum type="arabicPeriod"/>
            </a:pPr>
            <a:r>
              <a:rPr lang="en-IN" sz="1600" dirty="0"/>
              <a:t>Optimum </a:t>
            </a:r>
            <a:r>
              <a:rPr lang="en-IN" sz="1600" dirty="0" err="1"/>
              <a:t>Cutoff</a:t>
            </a:r>
            <a:r>
              <a:rPr lang="en-IN" sz="1600" dirty="0"/>
              <a:t> Point as 0.35</a:t>
            </a:r>
          </a:p>
          <a:p>
            <a:pPr marL="342900" indent="-342900" algn="just">
              <a:buAutoNum type="arabicPeriod"/>
            </a:pPr>
            <a:endParaRPr lang="en-IN" sz="1600" dirty="0"/>
          </a:p>
          <a:p>
            <a:pPr algn="just"/>
            <a:r>
              <a:rPr lang="en-IN" sz="1600" dirty="0"/>
              <a:t>Based on this </a:t>
            </a:r>
            <a:r>
              <a:rPr lang="en-IN" sz="1600" dirty="0" err="1"/>
              <a:t>Cutoff</a:t>
            </a:r>
            <a:r>
              <a:rPr lang="en-IN" sz="1600" dirty="0"/>
              <a:t> Point of 0.35 we have got the following metrics on Train set:</a:t>
            </a:r>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ROC Curve, Optimum Cutoff Point and Precision Recall Curve</a:t>
            </a:r>
          </a:p>
        </p:txBody>
      </p:sp>
      <p:sp>
        <p:nvSpPr>
          <p:cNvPr id="6" name="Slide Number Placeholder 5">
            <a:extLst>
              <a:ext uri="{FF2B5EF4-FFF2-40B4-BE49-F238E27FC236}">
                <a16:creationId xmlns:a16="http://schemas.microsoft.com/office/drawing/2014/main" id="{594CB79B-73E6-67AE-2A2F-E56E7D819961}"/>
              </a:ext>
            </a:extLst>
          </p:cNvPr>
          <p:cNvSpPr>
            <a:spLocks noGrp="1"/>
          </p:cNvSpPr>
          <p:nvPr>
            <p:ph type="sldNum" sz="quarter" idx="12"/>
          </p:nvPr>
        </p:nvSpPr>
        <p:spPr/>
        <p:txBody>
          <a:bodyPr/>
          <a:lstStyle/>
          <a:p>
            <a:fld id="{F8E28480-1C08-4458-AD97-0283E6FFD09D}" type="slidenum">
              <a:rPr lang="en-US" sz="1100" smtClean="0">
                <a:solidFill>
                  <a:schemeClr val="bg1"/>
                </a:solidFill>
              </a:rPr>
              <a:t>15</a:t>
            </a:fld>
            <a:endParaRPr lang="en-US" sz="1100" dirty="0">
              <a:solidFill>
                <a:schemeClr val="bg1"/>
              </a:solidFill>
            </a:endParaRPr>
          </a:p>
        </p:txBody>
      </p:sp>
      <p:pic>
        <p:nvPicPr>
          <p:cNvPr id="7170" name="Picture 2">
            <a:extLst>
              <a:ext uri="{FF2B5EF4-FFF2-40B4-BE49-F238E27FC236}">
                <a16:creationId xmlns:a16="http://schemas.microsoft.com/office/drawing/2014/main" id="{E0EA5A86-B1CE-DEF4-510A-F0F75E23C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171" y="1323090"/>
            <a:ext cx="2858162" cy="261442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AEDC1A3-B460-906A-2981-EA77E034F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465" y="1354110"/>
            <a:ext cx="3036735" cy="26144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269B761-64D7-5E0C-B600-B114A4413BEF}"/>
              </a:ext>
            </a:extLst>
          </p:cNvPr>
          <p:cNvPicPr>
            <a:picLocks noChangeAspect="1"/>
          </p:cNvPicPr>
          <p:nvPr/>
        </p:nvPicPr>
        <p:blipFill>
          <a:blip r:embed="rId4"/>
          <a:stretch>
            <a:fillRect/>
          </a:stretch>
        </p:blipFill>
        <p:spPr>
          <a:xfrm>
            <a:off x="1001046" y="3483723"/>
            <a:ext cx="2933700" cy="904875"/>
          </a:xfrm>
          <a:prstGeom prst="rect">
            <a:avLst/>
          </a:prstGeom>
        </p:spPr>
      </p:pic>
      <p:pic>
        <p:nvPicPr>
          <p:cNvPr id="12" name="Picture 11">
            <a:extLst>
              <a:ext uri="{FF2B5EF4-FFF2-40B4-BE49-F238E27FC236}">
                <a16:creationId xmlns:a16="http://schemas.microsoft.com/office/drawing/2014/main" id="{86751D2F-F544-2B71-FF54-68561E1419C7}"/>
              </a:ext>
            </a:extLst>
          </p:cNvPr>
          <p:cNvPicPr>
            <a:picLocks noChangeAspect="1"/>
          </p:cNvPicPr>
          <p:nvPr/>
        </p:nvPicPr>
        <p:blipFill>
          <a:blip r:embed="rId5"/>
          <a:stretch>
            <a:fillRect/>
          </a:stretch>
        </p:blipFill>
        <p:spPr>
          <a:xfrm>
            <a:off x="1013837" y="4505356"/>
            <a:ext cx="3028950" cy="1323975"/>
          </a:xfrm>
          <a:prstGeom prst="rect">
            <a:avLst/>
          </a:prstGeom>
        </p:spPr>
      </p:pic>
      <p:pic>
        <p:nvPicPr>
          <p:cNvPr id="7174" name="Picture 6">
            <a:extLst>
              <a:ext uri="{FF2B5EF4-FFF2-40B4-BE49-F238E27FC236}">
                <a16:creationId xmlns:a16="http://schemas.microsoft.com/office/drawing/2014/main" id="{8D86E7EA-68AF-0510-B364-E0A88FABF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3706" y="3924855"/>
            <a:ext cx="3371017" cy="2247344"/>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Rectangle 12">
            <a:extLst>
              <a:ext uri="{FF2B5EF4-FFF2-40B4-BE49-F238E27FC236}">
                <a16:creationId xmlns:a16="http://schemas.microsoft.com/office/drawing/2014/main" id="{CCEF7727-6299-20EE-D4F8-E72ACBE16800}"/>
              </a:ext>
            </a:extLst>
          </p:cNvPr>
          <p:cNvSpPr/>
          <p:nvPr/>
        </p:nvSpPr>
        <p:spPr>
          <a:xfrm>
            <a:off x="9820693" y="4094434"/>
            <a:ext cx="1671477" cy="410922"/>
          </a:xfrm>
          <a:prstGeom prst="wedgeRectCallout">
            <a:avLst>
              <a:gd name="adj1" fmla="val -22258"/>
              <a:gd name="adj2" fmla="val -97666"/>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Optimum Cut Off Point</a:t>
            </a:r>
          </a:p>
        </p:txBody>
      </p:sp>
      <p:sp>
        <p:nvSpPr>
          <p:cNvPr id="15" name="Speech Bubble: Rectangle 14">
            <a:extLst>
              <a:ext uri="{FF2B5EF4-FFF2-40B4-BE49-F238E27FC236}">
                <a16:creationId xmlns:a16="http://schemas.microsoft.com/office/drawing/2014/main" id="{38881E33-C395-F4CF-D9E7-E9780EF75BDF}"/>
              </a:ext>
            </a:extLst>
          </p:cNvPr>
          <p:cNvSpPr/>
          <p:nvPr/>
        </p:nvSpPr>
        <p:spPr>
          <a:xfrm>
            <a:off x="9880797" y="5298429"/>
            <a:ext cx="1671477" cy="410922"/>
          </a:xfrm>
          <a:prstGeom prst="wedgeRectCallout">
            <a:avLst>
              <a:gd name="adj1" fmla="val -51843"/>
              <a:gd name="adj2" fmla="val -88583"/>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Precision Recall Curve</a:t>
            </a:r>
          </a:p>
        </p:txBody>
      </p:sp>
      <p:sp>
        <p:nvSpPr>
          <p:cNvPr id="17" name="Speech Bubble: Rectangle 16">
            <a:extLst>
              <a:ext uri="{FF2B5EF4-FFF2-40B4-BE49-F238E27FC236}">
                <a16:creationId xmlns:a16="http://schemas.microsoft.com/office/drawing/2014/main" id="{0A4A3B4B-EF4B-9E41-A29A-3FB3142187E8}"/>
              </a:ext>
            </a:extLst>
          </p:cNvPr>
          <p:cNvSpPr/>
          <p:nvPr/>
        </p:nvSpPr>
        <p:spPr>
          <a:xfrm>
            <a:off x="4792229" y="4099054"/>
            <a:ext cx="1671477" cy="433983"/>
          </a:xfrm>
          <a:prstGeom prst="wedgeRectCallout">
            <a:avLst>
              <a:gd name="adj1" fmla="val 22401"/>
              <a:gd name="adj2" fmla="val -78600"/>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ROC Curve</a:t>
            </a:r>
          </a:p>
        </p:txBody>
      </p:sp>
    </p:spTree>
    <p:extLst>
      <p:ext uri="{BB962C8B-B14F-4D97-AF65-F5344CB8AC3E}">
        <p14:creationId xmlns:p14="http://schemas.microsoft.com/office/powerpoint/2010/main" val="21390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00110"/>
          </a:xfrm>
          <a:prstGeom prst="rect">
            <a:avLst/>
          </a:prstGeom>
          <a:noFill/>
        </p:spPr>
        <p:txBody>
          <a:bodyPr wrap="square" rtlCol="0">
            <a:spAutoFit/>
          </a:bodyPr>
          <a:lstStyle/>
          <a:p>
            <a:r>
              <a:rPr lang="en-US" sz="2000" b="1" dirty="0">
                <a:effectLst>
                  <a:outerShdw blurRad="50800" dist="38100" algn="l" rotWithShape="0">
                    <a:prstClr val="black">
                      <a:alpha val="40000"/>
                    </a:prstClr>
                  </a:outerShdw>
                </a:effectLst>
              </a:rPr>
              <a:t>Final Recommendation</a:t>
            </a:r>
          </a:p>
        </p:txBody>
      </p:sp>
      <p:sp>
        <p:nvSpPr>
          <p:cNvPr id="19" name="TextBox 18">
            <a:extLst>
              <a:ext uri="{FF2B5EF4-FFF2-40B4-BE49-F238E27FC236}">
                <a16:creationId xmlns:a16="http://schemas.microsoft.com/office/drawing/2014/main" id="{4CE76FC5-CB8E-096D-CD81-361958650670}"/>
              </a:ext>
            </a:extLst>
          </p:cNvPr>
          <p:cNvSpPr txBox="1"/>
          <p:nvPr/>
        </p:nvSpPr>
        <p:spPr>
          <a:xfrm>
            <a:off x="724637" y="1192926"/>
            <a:ext cx="10742726" cy="5047536"/>
          </a:xfrm>
          <a:prstGeom prst="rect">
            <a:avLst/>
          </a:prstGeom>
          <a:noFill/>
        </p:spPr>
        <p:txBody>
          <a:bodyPr wrap="square" rtlCol="0">
            <a:spAutoFit/>
          </a:bodyPr>
          <a:lstStyle/>
          <a:p>
            <a:pPr algn="l"/>
            <a:r>
              <a:rPr lang="en-US" sz="1400" dirty="0"/>
              <a:t>Based in the above analysis we can conclude on the following points –</a:t>
            </a:r>
          </a:p>
          <a:p>
            <a:pPr algn="l"/>
            <a:endParaRPr lang="en-US" sz="1400" dirty="0"/>
          </a:p>
          <a:p>
            <a:pPr algn="l"/>
            <a:r>
              <a:rPr lang="en-US" sz="1400" dirty="0"/>
              <a:t>1. Lead Source -  </a:t>
            </a:r>
          </a:p>
          <a:p>
            <a:pPr algn="l"/>
            <a:r>
              <a:rPr lang="en-US" sz="1400" dirty="0"/>
              <a:t>    a. Olark Chat</a:t>
            </a:r>
          </a:p>
          <a:p>
            <a:pPr algn="l"/>
            <a:r>
              <a:rPr lang="en-US" sz="1400" dirty="0"/>
              <a:t>2. Last Activity -  </a:t>
            </a:r>
          </a:p>
          <a:p>
            <a:pPr algn="l"/>
            <a:r>
              <a:rPr lang="en-US" sz="1400" dirty="0"/>
              <a:t>    a. Olark Chat Conversation  </a:t>
            </a:r>
          </a:p>
          <a:p>
            <a:pPr algn="l"/>
            <a:r>
              <a:rPr lang="en-US" sz="1400" dirty="0"/>
              <a:t>    b. Converted to Lead  </a:t>
            </a:r>
          </a:p>
          <a:p>
            <a:pPr algn="l"/>
            <a:r>
              <a:rPr lang="en-US" sz="1400" dirty="0"/>
              <a:t>    c. Page visited on Website  </a:t>
            </a:r>
          </a:p>
          <a:p>
            <a:pPr algn="l"/>
            <a:r>
              <a:rPr lang="en-US" sz="1400" dirty="0"/>
              <a:t>    d. Email Bounced  </a:t>
            </a:r>
          </a:p>
          <a:p>
            <a:pPr algn="l"/>
            <a:r>
              <a:rPr lang="en-US" sz="1400" dirty="0"/>
              <a:t>3. Total Time Spent on Website  </a:t>
            </a:r>
          </a:p>
          <a:p>
            <a:pPr algn="l"/>
            <a:r>
              <a:rPr lang="en-US" sz="1400" dirty="0"/>
              <a:t>4. Last Notable Activity -  </a:t>
            </a:r>
          </a:p>
          <a:p>
            <a:pPr algn="l"/>
            <a:r>
              <a:rPr lang="en-US" sz="1400" dirty="0"/>
              <a:t>    a. SMS Sent  </a:t>
            </a:r>
          </a:p>
          <a:p>
            <a:pPr algn="l"/>
            <a:r>
              <a:rPr lang="en-US" sz="1400" dirty="0"/>
              <a:t>5. Lead Origin -  </a:t>
            </a:r>
          </a:p>
          <a:p>
            <a:pPr algn="l"/>
            <a:r>
              <a:rPr lang="en-US" sz="1400" dirty="0"/>
              <a:t>    a. Lead Add Form and Import  </a:t>
            </a:r>
          </a:p>
          <a:p>
            <a:pPr algn="l"/>
            <a:r>
              <a:rPr lang="en-US" sz="1400" dirty="0"/>
              <a:t>6. Tags -  </a:t>
            </a:r>
          </a:p>
          <a:p>
            <a:pPr algn="l"/>
            <a:r>
              <a:rPr lang="en-US" sz="1400" dirty="0"/>
              <a:t>    a. Ringing  </a:t>
            </a:r>
          </a:p>
          <a:p>
            <a:pPr algn="l"/>
            <a:r>
              <a:rPr lang="en-US" sz="1400" dirty="0"/>
              <a:t>    b. </a:t>
            </a:r>
            <a:r>
              <a:rPr lang="en-US" sz="1400" dirty="0" err="1"/>
              <a:t>Intrested</a:t>
            </a:r>
            <a:r>
              <a:rPr lang="en-US" sz="1400" dirty="0"/>
              <a:t> in other courses  </a:t>
            </a:r>
          </a:p>
          <a:p>
            <a:pPr algn="l"/>
            <a:r>
              <a:rPr lang="en-US" sz="1400" dirty="0"/>
              <a:t>    c. Student  </a:t>
            </a:r>
          </a:p>
          <a:p>
            <a:pPr algn="l"/>
            <a:r>
              <a:rPr lang="en-US" sz="1400" dirty="0"/>
              <a:t>    d. Switched off/ Busy  </a:t>
            </a:r>
          </a:p>
          <a:p>
            <a:pPr algn="l"/>
            <a:r>
              <a:rPr lang="en-US" sz="1400" dirty="0"/>
              <a:t>7. Specialization -  </a:t>
            </a:r>
          </a:p>
          <a:p>
            <a:pPr algn="l"/>
            <a:r>
              <a:rPr lang="en-US" sz="1400" dirty="0"/>
              <a:t>    a. HR Management  </a:t>
            </a:r>
          </a:p>
          <a:p>
            <a:pPr algn="l"/>
            <a:r>
              <a:rPr lang="en-US" sz="1400" dirty="0"/>
              <a:t>    b. Marketing Management  </a:t>
            </a:r>
          </a:p>
          <a:p>
            <a:pPr algn="l"/>
            <a:r>
              <a:rPr lang="en-US" sz="1400" dirty="0"/>
              <a:t>    c. Ops Management</a:t>
            </a:r>
          </a:p>
        </p:txBody>
      </p:sp>
      <p:sp>
        <p:nvSpPr>
          <p:cNvPr id="2" name="Slide Number Placeholder 1">
            <a:extLst>
              <a:ext uri="{FF2B5EF4-FFF2-40B4-BE49-F238E27FC236}">
                <a16:creationId xmlns:a16="http://schemas.microsoft.com/office/drawing/2014/main" id="{14C699E2-AE40-7705-B8F6-D8910250803D}"/>
              </a:ext>
            </a:extLst>
          </p:cNvPr>
          <p:cNvSpPr>
            <a:spLocks noGrp="1"/>
          </p:cNvSpPr>
          <p:nvPr>
            <p:ph type="sldNum" sz="quarter" idx="12"/>
          </p:nvPr>
        </p:nvSpPr>
        <p:spPr/>
        <p:txBody>
          <a:bodyPr/>
          <a:lstStyle/>
          <a:p>
            <a:fld id="{F8E28480-1C08-4458-AD97-0283E6FFD09D}" type="slidenum">
              <a:rPr lang="en-US" sz="1100" smtClean="0">
                <a:solidFill>
                  <a:schemeClr val="bg1"/>
                </a:solidFill>
              </a:rPr>
              <a:t>16</a:t>
            </a:fld>
            <a:endParaRPr lang="en-US" sz="1100" dirty="0">
              <a:solidFill>
                <a:schemeClr val="bg1"/>
              </a:solidFill>
            </a:endParaRPr>
          </a:p>
        </p:txBody>
      </p:sp>
    </p:spTree>
    <p:extLst>
      <p:ext uri="{BB962C8B-B14F-4D97-AF65-F5344CB8AC3E}">
        <p14:creationId xmlns:p14="http://schemas.microsoft.com/office/powerpoint/2010/main" val="3626458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 splashes against a white background">
            <a:extLst>
              <a:ext uri="{FF2B5EF4-FFF2-40B4-BE49-F238E27FC236}">
                <a16:creationId xmlns:a16="http://schemas.microsoft.com/office/drawing/2014/main" id="{DF4C95FD-40E3-AFC0-9BB7-EE2DA8AC4583}"/>
              </a:ext>
            </a:extLst>
          </p:cNvPr>
          <p:cNvPicPr>
            <a:picLocks noChangeAspect="1"/>
          </p:cNvPicPr>
          <p:nvPr/>
        </p:nvPicPr>
        <p:blipFill rotWithShape="1">
          <a:blip r:embed="rId2"/>
          <a:srcRect t="8435" b="7296"/>
          <a:stretch/>
        </p:blipFill>
        <p:spPr>
          <a:xfrm>
            <a:off x="1" y="-157306"/>
            <a:ext cx="12192000" cy="6857990"/>
          </a:xfrm>
          <a:prstGeom prst="rect">
            <a:avLst/>
          </a:prstGeom>
        </p:spPr>
      </p:pic>
      <p:sp>
        <p:nvSpPr>
          <p:cNvPr id="20" name="Rectangle 19">
            <a:extLst>
              <a:ext uri="{FF2B5EF4-FFF2-40B4-BE49-F238E27FC236}">
                <a16:creationId xmlns:a16="http://schemas.microsoft.com/office/drawing/2014/main" id="{B72D6322-BB79-455D-9295-EC9B9FA9D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9846A-8F83-EA60-CB6B-99DE4CE8A4D8}"/>
              </a:ext>
            </a:extLst>
          </p:cNvPr>
          <p:cNvSpPr>
            <a:spLocks noGrp="1"/>
          </p:cNvSpPr>
          <p:nvPr>
            <p:ph type="ctrTitle"/>
          </p:nvPr>
        </p:nvSpPr>
        <p:spPr>
          <a:xfrm>
            <a:off x="1371600" y="2057400"/>
            <a:ext cx="9486900" cy="1671509"/>
          </a:xfrm>
        </p:spPr>
        <p:txBody>
          <a:bodyPr>
            <a:normAutofit/>
          </a:bodyPr>
          <a:lstStyle/>
          <a:p>
            <a:r>
              <a:rPr lang="en-US" sz="5400" b="1" dirty="0">
                <a:solidFill>
                  <a:srgbClr val="FFFFFF"/>
                </a:solidFill>
                <a:latin typeface="Freestyle Script" panose="030804020302050B0404" pitchFamily="66" charset="0"/>
              </a:rPr>
              <a:t>Thank You</a:t>
            </a:r>
            <a:endParaRPr lang="en-IN" sz="5400" b="1" dirty="0">
              <a:solidFill>
                <a:srgbClr val="FFFFFF"/>
              </a:solidFill>
              <a:latin typeface="Freestyle Script" panose="030804020302050B0404" pitchFamily="66" charset="0"/>
            </a:endParaRPr>
          </a:p>
        </p:txBody>
      </p:sp>
      <p:sp>
        <p:nvSpPr>
          <p:cNvPr id="6" name="Slide Number Placeholder 5">
            <a:extLst>
              <a:ext uri="{FF2B5EF4-FFF2-40B4-BE49-F238E27FC236}">
                <a16:creationId xmlns:a16="http://schemas.microsoft.com/office/drawing/2014/main" id="{CE204524-C558-9978-D0F2-CDF4F42685D1}"/>
              </a:ext>
            </a:extLst>
          </p:cNvPr>
          <p:cNvSpPr>
            <a:spLocks noGrp="1"/>
          </p:cNvSpPr>
          <p:nvPr>
            <p:ph type="sldNum" sz="quarter" idx="12"/>
          </p:nvPr>
        </p:nvSpPr>
        <p:spPr>
          <a:xfrm>
            <a:off x="11116340" y="6356350"/>
            <a:ext cx="871868" cy="365125"/>
          </a:xfrm>
        </p:spPr>
        <p:txBody>
          <a:bodyPr>
            <a:normAutofit/>
          </a:bodyPr>
          <a:lstStyle/>
          <a:p>
            <a:pPr>
              <a:spcAft>
                <a:spcPts val="600"/>
              </a:spcAft>
            </a:pPr>
            <a:fld id="{F8E28480-1C08-4458-AD97-0283E6FFD09D}"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84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752475" y="1334778"/>
            <a:ext cx="10753725" cy="2523768"/>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endParaRPr lang="en-IN" sz="1000" dirty="0"/>
          </a:p>
          <a:p>
            <a:pPr marL="342900" indent="-342900">
              <a:buAutoNum type="arabicPeriod"/>
            </a:pPr>
            <a:r>
              <a:rPr lang="en-IN" dirty="0"/>
              <a:t>Approach</a:t>
            </a:r>
          </a:p>
          <a:p>
            <a:pPr marL="342900" indent="-342900">
              <a:buAutoNum type="arabicPeriod"/>
            </a:pPr>
            <a:endParaRPr lang="en-IN" sz="1000" dirty="0"/>
          </a:p>
          <a:p>
            <a:pPr marL="342900" indent="-342900">
              <a:buFontTx/>
              <a:buAutoNum type="arabicPeriod"/>
            </a:pPr>
            <a:r>
              <a:rPr lang="en-IN" dirty="0"/>
              <a:t>EDA and </a:t>
            </a:r>
            <a:r>
              <a:rPr lang="en-US" dirty="0"/>
              <a:t>Univariate/</a:t>
            </a:r>
            <a:r>
              <a:rPr lang="en-IN" dirty="0"/>
              <a:t> </a:t>
            </a:r>
            <a:r>
              <a:rPr lang="en-US" dirty="0"/>
              <a:t>Bivariate Analysis </a:t>
            </a:r>
          </a:p>
          <a:p>
            <a:pPr marL="342900" indent="-342900">
              <a:buFontTx/>
              <a:buAutoNum type="arabicPeriod"/>
            </a:pPr>
            <a:endParaRPr lang="en-US" sz="1000" dirty="0"/>
          </a:p>
          <a:p>
            <a:pPr marL="342900" indent="-342900">
              <a:buFontTx/>
              <a:buAutoNum type="arabicPeriod"/>
            </a:pPr>
            <a:r>
              <a:rPr lang="en-US" dirty="0"/>
              <a:t>Overall Approach</a:t>
            </a:r>
          </a:p>
          <a:p>
            <a:pPr marL="342900" indent="-342900">
              <a:buAutoNum type="arabicPeriod"/>
            </a:pPr>
            <a:endParaRPr lang="en-US" sz="1000" dirty="0"/>
          </a:p>
          <a:p>
            <a:pPr marL="342900" indent="-342900">
              <a:buAutoNum type="arabicPeriod"/>
            </a:pPr>
            <a:r>
              <a:rPr lang="en-US" dirty="0"/>
              <a:t>Conclusion</a:t>
            </a:r>
          </a:p>
          <a:p>
            <a:pPr marL="342900" indent="-342900">
              <a:buAutoNum type="arabicPeriod"/>
            </a:pPr>
            <a:endParaRPr lang="en-US" sz="1000" dirty="0"/>
          </a:p>
          <a:p>
            <a:pPr marL="342900" indent="-342900">
              <a:buAutoNum type="arabicPeriod"/>
            </a:pPr>
            <a:r>
              <a:rPr lang="en-US" dirty="0"/>
              <a:t>Final Recommendation</a:t>
            </a:r>
            <a:endParaRPr lang="en-IN" dirty="0"/>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Index</a:t>
            </a:r>
          </a:p>
        </p:txBody>
      </p:sp>
      <p:sp>
        <p:nvSpPr>
          <p:cNvPr id="2" name="Slide Number Placeholder 1">
            <a:extLst>
              <a:ext uri="{FF2B5EF4-FFF2-40B4-BE49-F238E27FC236}">
                <a16:creationId xmlns:a16="http://schemas.microsoft.com/office/drawing/2014/main" id="{80BBEDC6-3156-107C-B740-5BCC787157AC}"/>
              </a:ext>
            </a:extLst>
          </p:cNvPr>
          <p:cNvSpPr>
            <a:spLocks noGrp="1"/>
          </p:cNvSpPr>
          <p:nvPr>
            <p:ph type="sldNum" sz="quarter" idx="12"/>
          </p:nvPr>
        </p:nvSpPr>
        <p:spPr/>
        <p:txBody>
          <a:bodyPr/>
          <a:lstStyle/>
          <a:p>
            <a:fld id="{F8E28480-1C08-4458-AD97-0283E6FFD09D}" type="slidenum">
              <a:rPr lang="en-US" sz="1100" smtClean="0">
                <a:solidFill>
                  <a:schemeClr val="bg1"/>
                </a:solidFill>
              </a:rPr>
              <a:t>2</a:t>
            </a:fld>
            <a:endParaRPr lang="en-US" sz="1100" dirty="0">
              <a:solidFill>
                <a:schemeClr val="bg1"/>
              </a:solidFill>
            </a:endParaRPr>
          </a:p>
        </p:txBody>
      </p:sp>
    </p:spTree>
    <p:extLst>
      <p:ext uri="{BB962C8B-B14F-4D97-AF65-F5344CB8AC3E}">
        <p14:creationId xmlns:p14="http://schemas.microsoft.com/office/powerpoint/2010/main" val="9618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685801" y="1388046"/>
            <a:ext cx="10820400" cy="4524315"/>
          </a:xfrm>
          <a:prstGeom prst="rect">
            <a:avLst/>
          </a:prstGeom>
          <a:noFill/>
        </p:spPr>
        <p:txBody>
          <a:bodyPr wrap="square" rtlCol="0">
            <a:spAutoFit/>
          </a:bodyPr>
          <a:lstStyle/>
          <a:p>
            <a:pPr algn="just"/>
            <a:r>
              <a:rPr lang="en-IN" dirty="0"/>
              <a:t>X Education Company is an education company which sells Online Courses to professionals. Marketing of the company is done via several websites and search engines. When people land on the website and fill up a form for enquiry, they are classified as lead. Sales Team approach to these leads for sale of their product (conversion).</a:t>
            </a:r>
          </a:p>
          <a:p>
            <a:pPr algn="just"/>
            <a:endParaRPr lang="en-IN" dirty="0"/>
          </a:p>
          <a:p>
            <a:pPr algn="just"/>
            <a:r>
              <a:rPr lang="en-IN" dirty="0"/>
              <a:t>Current Lead Conversion Rate of the company is 30% and company intends to increase the Conversion rate to 80% by identifying “Hot Leads” which has comparatively high probability for conversion.</a:t>
            </a:r>
          </a:p>
          <a:p>
            <a:pPr algn="just"/>
            <a:endParaRPr lang="en-IN" dirty="0"/>
          </a:p>
          <a:p>
            <a:pPr algn="just"/>
            <a:r>
              <a:rPr lang="en-IN" dirty="0"/>
              <a:t>Now there is 1 dataset provided, which contains details of around 9000+ leads on 37 features.</a:t>
            </a:r>
          </a:p>
          <a:p>
            <a:pPr algn="just"/>
            <a:endParaRPr lang="en-IN" dirty="0"/>
          </a:p>
          <a:p>
            <a:pPr algn="just"/>
            <a:r>
              <a:rPr lang="en-IN" dirty="0"/>
              <a:t>We have following Goals as a Data Analyst - </a:t>
            </a:r>
          </a:p>
          <a:p>
            <a:pPr marL="354013" algn="just">
              <a:buFont typeface="+mj-lt"/>
              <a:buAutoNum type="arabicPeriod"/>
            </a:pPr>
            <a:r>
              <a:rPr lang="en-US" b="0" i="0" dirty="0">
                <a:effectLst/>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marL="354013" algn="just">
              <a:buFont typeface="+mj-lt"/>
              <a:buAutoNum type="arabicPeriod"/>
            </a:pPr>
            <a:r>
              <a:rPr lang="en-US" b="0" i="0" dirty="0">
                <a:effectLst/>
              </a:rPr>
              <a:t>There are some more problems presented by the company which your model should be able to adjust to if the company's requirement changes in the future so you will need to handle these as well. </a:t>
            </a:r>
          </a:p>
          <a:p>
            <a:pPr algn="just"/>
            <a:endParaRPr lang="en-IN" dirty="0"/>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Problem Statement</a:t>
            </a:r>
          </a:p>
        </p:txBody>
      </p:sp>
      <p:sp>
        <p:nvSpPr>
          <p:cNvPr id="2" name="Slide Number Placeholder 1">
            <a:extLst>
              <a:ext uri="{FF2B5EF4-FFF2-40B4-BE49-F238E27FC236}">
                <a16:creationId xmlns:a16="http://schemas.microsoft.com/office/drawing/2014/main" id="{65F4AA0C-E4AC-E497-65C9-79D4C9C58749}"/>
              </a:ext>
            </a:extLst>
          </p:cNvPr>
          <p:cNvSpPr>
            <a:spLocks noGrp="1"/>
          </p:cNvSpPr>
          <p:nvPr>
            <p:ph type="sldNum" sz="quarter" idx="12"/>
          </p:nvPr>
        </p:nvSpPr>
        <p:spPr/>
        <p:txBody>
          <a:bodyPr/>
          <a:lstStyle/>
          <a:p>
            <a:fld id="{F8E28480-1C08-4458-AD97-0283E6FFD09D}" type="slidenum">
              <a:rPr lang="en-US" sz="1200" smtClean="0">
                <a:solidFill>
                  <a:schemeClr val="bg1"/>
                </a:solidFill>
              </a:rPr>
              <a:t>3</a:t>
            </a:fld>
            <a:endParaRPr lang="en-US" sz="1200" dirty="0">
              <a:solidFill>
                <a:schemeClr val="bg1"/>
              </a:solidFill>
            </a:endParaRPr>
          </a:p>
        </p:txBody>
      </p:sp>
    </p:spTree>
    <p:extLst>
      <p:ext uri="{BB962C8B-B14F-4D97-AF65-F5344CB8AC3E}">
        <p14:creationId xmlns:p14="http://schemas.microsoft.com/office/powerpoint/2010/main" val="99830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685801" y="1334778"/>
            <a:ext cx="10820400" cy="4555093"/>
          </a:xfrm>
          <a:prstGeom prst="rect">
            <a:avLst/>
          </a:prstGeom>
          <a:noFill/>
        </p:spPr>
        <p:txBody>
          <a:bodyPr wrap="square" rtlCol="0">
            <a:spAutoFit/>
          </a:bodyPr>
          <a:lstStyle/>
          <a:p>
            <a:pPr algn="just"/>
            <a:r>
              <a:rPr lang="en-US" dirty="0"/>
              <a:t>Following is the step-by-step approach which is used to analyze the dataset and draw the inferences based on the findings. There are multiple ways to approach a problem and the approach which is used in this assignment is one of the ways to solve the problem. Same Steps are also followed in the Python file attached.</a:t>
            </a:r>
          </a:p>
          <a:p>
            <a:endParaRPr lang="en-US" dirty="0"/>
          </a:p>
          <a:p>
            <a:pPr marL="342900" indent="-342900">
              <a:buAutoNum type="arabicPeriod"/>
            </a:pPr>
            <a:r>
              <a:rPr lang="en-US" dirty="0"/>
              <a:t>Import Libraries and Data source</a:t>
            </a:r>
          </a:p>
          <a:p>
            <a:pPr marL="342900" indent="-342900">
              <a:buAutoNum type="arabicPeriod"/>
            </a:pPr>
            <a:endParaRPr lang="en-US" sz="1000" dirty="0"/>
          </a:p>
          <a:p>
            <a:pPr marL="342900" indent="-342900">
              <a:buAutoNum type="arabicPeriod"/>
            </a:pPr>
            <a:r>
              <a:rPr lang="en-IN" dirty="0"/>
              <a:t>EDA – Exploratory Data Analysis</a:t>
            </a:r>
          </a:p>
          <a:p>
            <a:pPr marL="800100" lvl="1" indent="-342900">
              <a:buAutoNum type="alphaLcPeriod"/>
            </a:pPr>
            <a:r>
              <a:rPr lang="en-IN" dirty="0"/>
              <a:t>Handling NULL Values</a:t>
            </a:r>
          </a:p>
          <a:p>
            <a:pPr marL="1257300" lvl="2" indent="-342900">
              <a:buAutoNum type="alphaLcPeriod"/>
            </a:pPr>
            <a:r>
              <a:rPr lang="en-IN" dirty="0"/>
              <a:t>Converted “Select” values to Null wherever applicable</a:t>
            </a:r>
          </a:p>
          <a:p>
            <a:pPr marL="1257300" lvl="2" indent="-342900">
              <a:buAutoNum type="alphaLcPeriod"/>
            </a:pPr>
            <a:r>
              <a:rPr lang="en-IN" dirty="0"/>
              <a:t>Removed Columns where null value is greater than 45%</a:t>
            </a:r>
          </a:p>
          <a:p>
            <a:pPr marL="1257300" lvl="2" indent="-342900">
              <a:buAutoNum type="alphaLcPeriod"/>
            </a:pPr>
            <a:r>
              <a:rPr lang="en-IN" dirty="0"/>
              <a:t>Removed Rows where null value is less than 2%</a:t>
            </a:r>
          </a:p>
          <a:p>
            <a:pPr marL="1257300" lvl="2" indent="-342900">
              <a:buAutoNum type="alphaLcPeriod"/>
            </a:pPr>
            <a:r>
              <a:rPr lang="en-IN" dirty="0"/>
              <a:t>Imputed values based on data available, wherever necessary</a:t>
            </a:r>
          </a:p>
          <a:p>
            <a:pPr lvl="2"/>
            <a:endParaRPr lang="en-IN" sz="1000" dirty="0"/>
          </a:p>
          <a:p>
            <a:pPr marL="800100" lvl="1" indent="-342900">
              <a:buAutoNum type="alphaLcPeriod"/>
            </a:pPr>
            <a:r>
              <a:rPr lang="en-IN" dirty="0"/>
              <a:t>Column Selection</a:t>
            </a:r>
          </a:p>
          <a:p>
            <a:pPr marL="1257300" lvl="2" indent="-342900">
              <a:buAutoNum type="alphaLcPeriod"/>
            </a:pPr>
            <a:r>
              <a:rPr lang="en-IN" dirty="0"/>
              <a:t>Removed Columns where single value available across all data points</a:t>
            </a:r>
          </a:p>
          <a:p>
            <a:pPr marL="1257300" lvl="2" indent="-342900">
              <a:buAutoNum type="alphaLcPeriod"/>
            </a:pPr>
            <a:r>
              <a:rPr lang="en-IN" dirty="0"/>
              <a:t>Removed Columns where there was high data imbalance &gt;85%</a:t>
            </a:r>
          </a:p>
          <a:p>
            <a:pPr marL="1257300" lvl="2" indent="-342900">
              <a:buAutoNum type="alphaLcPeriod"/>
            </a:pPr>
            <a:r>
              <a:rPr lang="en-IN" dirty="0"/>
              <a:t>Removed Redundant Columns from the dataset</a:t>
            </a:r>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Approach</a:t>
            </a:r>
          </a:p>
        </p:txBody>
      </p:sp>
      <p:sp>
        <p:nvSpPr>
          <p:cNvPr id="2" name="Slide Number Placeholder 1">
            <a:extLst>
              <a:ext uri="{FF2B5EF4-FFF2-40B4-BE49-F238E27FC236}">
                <a16:creationId xmlns:a16="http://schemas.microsoft.com/office/drawing/2014/main" id="{B85C832B-28FA-AAD0-2B74-967913CD6BAD}"/>
              </a:ext>
            </a:extLst>
          </p:cNvPr>
          <p:cNvSpPr>
            <a:spLocks noGrp="1"/>
          </p:cNvSpPr>
          <p:nvPr>
            <p:ph type="sldNum" sz="quarter" idx="12"/>
          </p:nvPr>
        </p:nvSpPr>
        <p:spPr/>
        <p:txBody>
          <a:bodyPr/>
          <a:lstStyle/>
          <a:p>
            <a:fld id="{F8E28480-1C08-4458-AD97-0283E6FFD09D}" type="slidenum">
              <a:rPr lang="en-US" sz="1100" smtClean="0">
                <a:solidFill>
                  <a:schemeClr val="bg1"/>
                </a:solidFill>
              </a:rPr>
              <a:t>4</a:t>
            </a:fld>
            <a:endParaRPr lang="en-US" sz="1100" dirty="0">
              <a:solidFill>
                <a:schemeClr val="bg1"/>
              </a:solidFill>
            </a:endParaRPr>
          </a:p>
        </p:txBody>
      </p:sp>
    </p:spTree>
    <p:extLst>
      <p:ext uri="{BB962C8B-B14F-4D97-AF65-F5344CB8AC3E}">
        <p14:creationId xmlns:p14="http://schemas.microsoft.com/office/powerpoint/2010/main" val="124767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752475" y="1334778"/>
            <a:ext cx="10753725" cy="4985980"/>
          </a:xfrm>
          <a:prstGeom prst="rect">
            <a:avLst/>
          </a:prstGeom>
          <a:noFill/>
        </p:spPr>
        <p:txBody>
          <a:bodyPr wrap="square" rtlCol="0">
            <a:spAutoFit/>
          </a:bodyPr>
          <a:lstStyle/>
          <a:p>
            <a:pPr marL="342900" indent="-342900">
              <a:buFont typeface="+mj-lt"/>
              <a:buAutoNum type="arabicPeriod" startAt="3"/>
            </a:pPr>
            <a:r>
              <a:rPr lang="en-IN" dirty="0"/>
              <a:t>Univariate / Bivariate Analysis</a:t>
            </a:r>
          </a:p>
          <a:p>
            <a:pPr marL="800100" lvl="1" indent="-342900">
              <a:buAutoNum type="alphaLcPeriod"/>
            </a:pPr>
            <a:r>
              <a:rPr lang="en-IN" dirty="0"/>
              <a:t>Standardizing categories with multiple values</a:t>
            </a:r>
          </a:p>
          <a:p>
            <a:pPr marL="800100" lvl="1" indent="-342900">
              <a:buAutoNum type="alphaLcPeriod"/>
            </a:pPr>
            <a:r>
              <a:rPr lang="en-IN" dirty="0"/>
              <a:t>Combining multiple categories as single category which are contributing very miniscule in a feature</a:t>
            </a:r>
          </a:p>
          <a:p>
            <a:pPr marL="800100" lvl="1" indent="-342900">
              <a:buAutoNum type="alphaLcPeriod"/>
            </a:pPr>
            <a:r>
              <a:rPr lang="en-IN" dirty="0"/>
              <a:t>Handling outliers in the dataset</a:t>
            </a:r>
          </a:p>
          <a:p>
            <a:pPr marL="800100" lvl="1" indent="-342900">
              <a:buAutoNum type="alphaLcPeriod"/>
            </a:pPr>
            <a:endParaRPr lang="en-IN" sz="1000" dirty="0"/>
          </a:p>
          <a:p>
            <a:pPr marL="342900" indent="-342900">
              <a:buFont typeface="+mj-lt"/>
              <a:buAutoNum type="arabicPeriod" startAt="4"/>
            </a:pPr>
            <a:r>
              <a:rPr lang="en-IN" dirty="0"/>
              <a:t>Data Preparation for Modelling</a:t>
            </a:r>
          </a:p>
          <a:p>
            <a:pPr marL="800100" lvl="1" indent="-342900">
              <a:buAutoNum type="alphaLcPeriod"/>
            </a:pPr>
            <a:r>
              <a:rPr lang="en-IN" dirty="0"/>
              <a:t>Conversion of Categorical Binary variable to 1/0 </a:t>
            </a:r>
          </a:p>
          <a:p>
            <a:pPr marL="800100" lvl="1" indent="-342900">
              <a:buAutoNum type="alphaLcPeriod"/>
            </a:pPr>
            <a:r>
              <a:rPr lang="en-IN" dirty="0"/>
              <a:t>Dummy Variable Creation for categorical columns</a:t>
            </a:r>
          </a:p>
          <a:p>
            <a:pPr marL="800100" lvl="1" indent="-342900">
              <a:buAutoNum type="alphaLcPeriod"/>
            </a:pPr>
            <a:r>
              <a:rPr lang="en-IN" dirty="0"/>
              <a:t>Train and Test Split</a:t>
            </a:r>
          </a:p>
          <a:p>
            <a:pPr marL="800100" lvl="1" indent="-342900">
              <a:buAutoNum type="alphaLcPeriod"/>
            </a:pPr>
            <a:r>
              <a:rPr lang="en-IN" dirty="0"/>
              <a:t>Feature Scaling</a:t>
            </a:r>
          </a:p>
          <a:p>
            <a:pPr marL="1257300" lvl="2" indent="-342900">
              <a:buAutoNum type="alphaLcPeriod"/>
            </a:pPr>
            <a:r>
              <a:rPr lang="en-IN" dirty="0"/>
              <a:t>Train Dataset as </a:t>
            </a:r>
            <a:r>
              <a:rPr lang="en-IN" dirty="0" err="1"/>
              <a:t>fit_transform</a:t>
            </a:r>
            <a:endParaRPr lang="en-IN" dirty="0"/>
          </a:p>
          <a:p>
            <a:pPr marL="1257300" lvl="2" indent="-342900">
              <a:buAutoNum type="alphaLcPeriod"/>
            </a:pPr>
            <a:r>
              <a:rPr lang="en-IN" dirty="0"/>
              <a:t>Test Dataset as transform</a:t>
            </a:r>
          </a:p>
          <a:p>
            <a:pPr marL="800100" lvl="1" indent="-342900">
              <a:buAutoNum type="alphaLcPeriod"/>
            </a:pPr>
            <a:r>
              <a:rPr lang="en-IN" dirty="0"/>
              <a:t>Correlation in Features</a:t>
            </a:r>
          </a:p>
          <a:p>
            <a:pPr lvl="1"/>
            <a:endParaRPr lang="en-IN" sz="1000" dirty="0"/>
          </a:p>
          <a:p>
            <a:pPr marL="342900" indent="-342900">
              <a:buFont typeface="+mj-lt"/>
              <a:buAutoNum type="arabicPeriod" startAt="4"/>
            </a:pPr>
            <a:r>
              <a:rPr lang="en-IN" dirty="0"/>
              <a:t>Model Building – Logistic Regression</a:t>
            </a:r>
          </a:p>
          <a:p>
            <a:pPr marL="800100" lvl="1" indent="-342900">
              <a:buAutoNum type="alphaLcPeriod"/>
            </a:pPr>
            <a:r>
              <a:rPr lang="en-IN" dirty="0"/>
              <a:t>Model Building based on p-value and VIF value </a:t>
            </a:r>
          </a:p>
          <a:p>
            <a:pPr marL="800100" lvl="1" indent="-342900">
              <a:buAutoNum type="alphaLcPeriod"/>
            </a:pPr>
            <a:r>
              <a:rPr lang="en-IN" dirty="0"/>
              <a:t>Parameter tracking – Confusion Matrix, Accuracy, Recall, Precision, Specificity, False Positive Rate, Negative Predictive Value, etc.</a:t>
            </a:r>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Approach contd.</a:t>
            </a:r>
          </a:p>
        </p:txBody>
      </p:sp>
      <p:sp>
        <p:nvSpPr>
          <p:cNvPr id="2" name="Slide Number Placeholder 1">
            <a:extLst>
              <a:ext uri="{FF2B5EF4-FFF2-40B4-BE49-F238E27FC236}">
                <a16:creationId xmlns:a16="http://schemas.microsoft.com/office/drawing/2014/main" id="{DAF42D06-A1A8-5982-9E1A-F2CC00920E13}"/>
              </a:ext>
            </a:extLst>
          </p:cNvPr>
          <p:cNvSpPr>
            <a:spLocks noGrp="1"/>
          </p:cNvSpPr>
          <p:nvPr>
            <p:ph type="sldNum" sz="quarter" idx="12"/>
          </p:nvPr>
        </p:nvSpPr>
        <p:spPr>
          <a:xfrm>
            <a:off x="11116339" y="6356350"/>
            <a:ext cx="901489" cy="365125"/>
          </a:xfrm>
        </p:spPr>
        <p:txBody>
          <a:bodyPr/>
          <a:lstStyle/>
          <a:p>
            <a:fld id="{F8E28480-1C08-4458-AD97-0283E6FFD09D}" type="slidenum">
              <a:rPr lang="en-US" sz="1100" smtClean="0">
                <a:solidFill>
                  <a:schemeClr val="bg1"/>
                </a:solidFill>
              </a:rPr>
              <a:t>5</a:t>
            </a:fld>
            <a:endParaRPr lang="en-US" sz="1100" dirty="0">
              <a:solidFill>
                <a:schemeClr val="bg1"/>
              </a:solidFill>
            </a:endParaRPr>
          </a:p>
        </p:txBody>
      </p:sp>
    </p:spTree>
    <p:extLst>
      <p:ext uri="{BB962C8B-B14F-4D97-AF65-F5344CB8AC3E}">
        <p14:creationId xmlns:p14="http://schemas.microsoft.com/office/powerpoint/2010/main" val="114330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752475" y="1334778"/>
            <a:ext cx="10753725" cy="2092881"/>
          </a:xfrm>
          <a:prstGeom prst="rect">
            <a:avLst/>
          </a:prstGeom>
          <a:noFill/>
        </p:spPr>
        <p:txBody>
          <a:bodyPr wrap="square" rtlCol="0">
            <a:spAutoFit/>
          </a:bodyPr>
          <a:lstStyle/>
          <a:p>
            <a:pPr marL="342900" indent="-342900">
              <a:buFont typeface="+mj-lt"/>
              <a:buAutoNum type="arabicPeriod" startAt="6"/>
            </a:pPr>
            <a:r>
              <a:rPr lang="en-IN" dirty="0"/>
              <a:t>ROC Curve</a:t>
            </a:r>
          </a:p>
          <a:p>
            <a:pPr marL="800100" lvl="1" indent="-342900">
              <a:buAutoNum type="alphaLcPeriod"/>
            </a:pPr>
            <a:endParaRPr lang="en-IN" sz="1000" dirty="0"/>
          </a:p>
          <a:p>
            <a:pPr marL="342900" indent="-342900">
              <a:buFont typeface="+mj-lt"/>
              <a:buAutoNum type="arabicPeriod" startAt="7"/>
            </a:pPr>
            <a:r>
              <a:rPr lang="en-IN" dirty="0"/>
              <a:t>Optimal </a:t>
            </a:r>
            <a:r>
              <a:rPr lang="en-IN" dirty="0" err="1"/>
              <a:t>Cutoff</a:t>
            </a:r>
            <a:r>
              <a:rPr lang="en-IN" dirty="0"/>
              <a:t> Point</a:t>
            </a:r>
          </a:p>
          <a:p>
            <a:pPr lvl="1"/>
            <a:endParaRPr lang="en-IN" sz="1000" dirty="0"/>
          </a:p>
          <a:p>
            <a:pPr marL="342900" indent="-342900">
              <a:buFont typeface="+mj-lt"/>
              <a:buAutoNum type="arabicPeriod" startAt="7"/>
            </a:pPr>
            <a:r>
              <a:rPr lang="en-IN" dirty="0"/>
              <a:t>Precision Recall Curve</a:t>
            </a:r>
          </a:p>
          <a:p>
            <a:pPr marL="342900" indent="-342900">
              <a:buFont typeface="+mj-lt"/>
              <a:buAutoNum type="arabicPeriod" startAt="7"/>
            </a:pPr>
            <a:endParaRPr lang="en-IN" sz="1000" dirty="0"/>
          </a:p>
          <a:p>
            <a:pPr marL="342900" indent="-342900">
              <a:buFont typeface="+mj-lt"/>
              <a:buAutoNum type="arabicPeriod" startAt="7"/>
            </a:pPr>
            <a:r>
              <a:rPr lang="en-IN" dirty="0"/>
              <a:t>Predictions on Test Set</a:t>
            </a:r>
          </a:p>
          <a:p>
            <a:pPr marL="342900" indent="-342900">
              <a:buFont typeface="+mj-lt"/>
              <a:buAutoNum type="arabicPeriod" startAt="7"/>
            </a:pPr>
            <a:endParaRPr lang="en-IN" sz="1000" dirty="0"/>
          </a:p>
          <a:p>
            <a:pPr marL="342900" indent="-342900">
              <a:buFont typeface="+mj-lt"/>
              <a:buAutoNum type="arabicPeriod" startAt="7"/>
            </a:pPr>
            <a:r>
              <a:rPr lang="en-IN" dirty="0"/>
              <a:t>Final Train v/s Test Set Comparison on Parameters </a:t>
            </a:r>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Approach contd.</a:t>
            </a:r>
          </a:p>
        </p:txBody>
      </p:sp>
      <p:sp>
        <p:nvSpPr>
          <p:cNvPr id="2" name="Slide Number Placeholder 1">
            <a:extLst>
              <a:ext uri="{FF2B5EF4-FFF2-40B4-BE49-F238E27FC236}">
                <a16:creationId xmlns:a16="http://schemas.microsoft.com/office/drawing/2014/main" id="{DAF42D06-A1A8-5982-9E1A-F2CC00920E13}"/>
              </a:ext>
            </a:extLst>
          </p:cNvPr>
          <p:cNvSpPr>
            <a:spLocks noGrp="1"/>
          </p:cNvSpPr>
          <p:nvPr>
            <p:ph type="sldNum" sz="quarter" idx="12"/>
          </p:nvPr>
        </p:nvSpPr>
        <p:spPr>
          <a:xfrm>
            <a:off x="11116339" y="6356350"/>
            <a:ext cx="901489" cy="365125"/>
          </a:xfrm>
        </p:spPr>
        <p:txBody>
          <a:bodyPr/>
          <a:lstStyle/>
          <a:p>
            <a:fld id="{F8E28480-1C08-4458-AD97-0283E6FFD09D}" type="slidenum">
              <a:rPr lang="en-US" sz="1100" smtClean="0">
                <a:solidFill>
                  <a:schemeClr val="bg1"/>
                </a:solidFill>
              </a:rPr>
              <a:t>6</a:t>
            </a:fld>
            <a:endParaRPr lang="en-US" sz="1100" dirty="0">
              <a:solidFill>
                <a:schemeClr val="bg1"/>
              </a:solidFill>
            </a:endParaRPr>
          </a:p>
        </p:txBody>
      </p:sp>
    </p:spTree>
    <p:extLst>
      <p:ext uri="{BB962C8B-B14F-4D97-AF65-F5344CB8AC3E}">
        <p14:creationId xmlns:p14="http://schemas.microsoft.com/office/powerpoint/2010/main" val="202236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3063A-1166-BDE6-053B-43151B061A20}"/>
              </a:ext>
            </a:extLst>
          </p:cNvPr>
          <p:cNvSpPr txBox="1"/>
          <p:nvPr/>
        </p:nvSpPr>
        <p:spPr>
          <a:xfrm>
            <a:off x="685800" y="2466043"/>
            <a:ext cx="5976684" cy="369332"/>
          </a:xfrm>
          <a:prstGeom prst="rect">
            <a:avLst/>
          </a:prstGeom>
          <a:noFill/>
        </p:spPr>
        <p:txBody>
          <a:bodyPr wrap="square" rtlCol="0">
            <a:spAutoFit/>
          </a:bodyPr>
          <a:lstStyle/>
          <a:p>
            <a:pPr algn="just"/>
            <a:r>
              <a:rPr lang="en-IN" b="1" u="sng" dirty="0"/>
              <a:t>Data Imbalance Ratio</a:t>
            </a:r>
          </a:p>
        </p:txBody>
      </p:sp>
      <p:sp>
        <p:nvSpPr>
          <p:cNvPr id="14" name="TextBox 13">
            <a:extLst>
              <a:ext uri="{FF2B5EF4-FFF2-40B4-BE49-F238E27FC236}">
                <a16:creationId xmlns:a16="http://schemas.microsoft.com/office/drawing/2014/main" id="{BB83A4ED-F3F9-23B3-0280-17C8F8AB01FF}"/>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EDA – Data Imbalance and Shape</a:t>
            </a:r>
          </a:p>
        </p:txBody>
      </p:sp>
      <p:sp>
        <p:nvSpPr>
          <p:cNvPr id="6" name="Slide Number Placeholder 5">
            <a:extLst>
              <a:ext uri="{FF2B5EF4-FFF2-40B4-BE49-F238E27FC236}">
                <a16:creationId xmlns:a16="http://schemas.microsoft.com/office/drawing/2014/main" id="{594CB79B-73E6-67AE-2A2F-E56E7D819961}"/>
              </a:ext>
            </a:extLst>
          </p:cNvPr>
          <p:cNvSpPr>
            <a:spLocks noGrp="1"/>
          </p:cNvSpPr>
          <p:nvPr>
            <p:ph type="sldNum" sz="quarter" idx="12"/>
          </p:nvPr>
        </p:nvSpPr>
        <p:spPr/>
        <p:txBody>
          <a:bodyPr/>
          <a:lstStyle/>
          <a:p>
            <a:fld id="{F8E28480-1C08-4458-AD97-0283E6FFD09D}" type="slidenum">
              <a:rPr lang="en-US" sz="1100" smtClean="0">
                <a:solidFill>
                  <a:schemeClr val="bg1"/>
                </a:solidFill>
              </a:rPr>
              <a:t>7</a:t>
            </a:fld>
            <a:endParaRPr lang="en-US" sz="1100" dirty="0">
              <a:solidFill>
                <a:schemeClr val="bg1"/>
              </a:solidFill>
            </a:endParaRPr>
          </a:p>
        </p:txBody>
      </p:sp>
      <p:sp>
        <p:nvSpPr>
          <p:cNvPr id="3" name="TextBox 2">
            <a:extLst>
              <a:ext uri="{FF2B5EF4-FFF2-40B4-BE49-F238E27FC236}">
                <a16:creationId xmlns:a16="http://schemas.microsoft.com/office/drawing/2014/main" id="{51D500A9-B393-1F06-377D-7246FF9BFD42}"/>
              </a:ext>
            </a:extLst>
          </p:cNvPr>
          <p:cNvSpPr txBox="1"/>
          <p:nvPr/>
        </p:nvSpPr>
        <p:spPr>
          <a:xfrm>
            <a:off x="685800" y="6271957"/>
            <a:ext cx="6097554" cy="461665"/>
          </a:xfrm>
          <a:prstGeom prst="rect">
            <a:avLst/>
          </a:prstGeom>
          <a:noFill/>
        </p:spPr>
        <p:txBody>
          <a:bodyPr wrap="square">
            <a:spAutoFit/>
          </a:bodyPr>
          <a:lstStyle/>
          <a:p>
            <a:pPr algn="just"/>
            <a:r>
              <a:rPr lang="en-IN" sz="1200" i="1" dirty="0">
                <a:solidFill>
                  <a:schemeClr val="bg1"/>
                </a:solidFill>
              </a:rPr>
              <a:t>0 implies Converted</a:t>
            </a:r>
          </a:p>
          <a:p>
            <a:pPr algn="just"/>
            <a:r>
              <a:rPr lang="en-IN" sz="1200" i="1" dirty="0">
                <a:solidFill>
                  <a:schemeClr val="bg1"/>
                </a:solidFill>
              </a:rPr>
              <a:t>1 implies Not Converted</a:t>
            </a:r>
          </a:p>
        </p:txBody>
      </p:sp>
      <p:pic>
        <p:nvPicPr>
          <p:cNvPr id="9" name="Picture 8">
            <a:extLst>
              <a:ext uri="{FF2B5EF4-FFF2-40B4-BE49-F238E27FC236}">
                <a16:creationId xmlns:a16="http://schemas.microsoft.com/office/drawing/2014/main" id="{87BA8326-A16C-C9D3-31D5-B206BA3925BB}"/>
              </a:ext>
            </a:extLst>
          </p:cNvPr>
          <p:cNvPicPr>
            <a:picLocks noChangeAspect="1"/>
          </p:cNvPicPr>
          <p:nvPr/>
        </p:nvPicPr>
        <p:blipFill>
          <a:blip r:embed="rId2"/>
          <a:stretch>
            <a:fillRect/>
          </a:stretch>
        </p:blipFill>
        <p:spPr>
          <a:xfrm>
            <a:off x="3751822" y="4126759"/>
            <a:ext cx="7013802" cy="2063890"/>
          </a:xfrm>
          <a:prstGeom prst="rect">
            <a:avLst/>
          </a:prstGeom>
        </p:spPr>
      </p:pic>
      <p:pic>
        <p:nvPicPr>
          <p:cNvPr id="1026" name="Picture 2">
            <a:extLst>
              <a:ext uri="{FF2B5EF4-FFF2-40B4-BE49-F238E27FC236}">
                <a16:creationId xmlns:a16="http://schemas.microsoft.com/office/drawing/2014/main" id="{77F7907F-8888-1844-4C10-361A77062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888" y="1272216"/>
            <a:ext cx="8103636" cy="27705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66A9787-B48F-A5B6-EF14-FB84CE369FCE}"/>
              </a:ext>
            </a:extLst>
          </p:cNvPr>
          <p:cNvSpPr txBox="1"/>
          <p:nvPr/>
        </p:nvSpPr>
        <p:spPr>
          <a:xfrm>
            <a:off x="763480" y="4818847"/>
            <a:ext cx="5976684" cy="369332"/>
          </a:xfrm>
          <a:prstGeom prst="rect">
            <a:avLst/>
          </a:prstGeom>
          <a:noFill/>
        </p:spPr>
        <p:txBody>
          <a:bodyPr wrap="square" rtlCol="0">
            <a:spAutoFit/>
          </a:bodyPr>
          <a:lstStyle/>
          <a:p>
            <a:pPr algn="just"/>
            <a:r>
              <a:rPr lang="en-IN" b="1" u="sng" dirty="0"/>
              <a:t>Data Set Shape</a:t>
            </a:r>
          </a:p>
        </p:txBody>
      </p:sp>
    </p:spTree>
    <p:extLst>
      <p:ext uri="{BB962C8B-B14F-4D97-AF65-F5344CB8AC3E}">
        <p14:creationId xmlns:p14="http://schemas.microsoft.com/office/powerpoint/2010/main" val="299346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85C832B-28FA-AAD0-2B74-967913CD6BAD}"/>
              </a:ext>
            </a:extLst>
          </p:cNvPr>
          <p:cNvSpPr>
            <a:spLocks noGrp="1"/>
          </p:cNvSpPr>
          <p:nvPr>
            <p:ph type="sldNum" sz="quarter" idx="12"/>
          </p:nvPr>
        </p:nvSpPr>
        <p:spPr/>
        <p:txBody>
          <a:bodyPr/>
          <a:lstStyle/>
          <a:p>
            <a:fld id="{F8E28480-1C08-4458-AD97-0283E6FFD09D}" type="slidenum">
              <a:rPr lang="en-US" sz="1100" smtClean="0">
                <a:solidFill>
                  <a:schemeClr val="bg1"/>
                </a:solidFill>
              </a:rPr>
              <a:t>8</a:t>
            </a:fld>
            <a:endParaRPr lang="en-US" sz="1100" dirty="0">
              <a:solidFill>
                <a:schemeClr val="bg1"/>
              </a:solidFill>
            </a:endParaRPr>
          </a:p>
        </p:txBody>
      </p:sp>
      <p:pic>
        <p:nvPicPr>
          <p:cNvPr id="4" name="Picture 3">
            <a:extLst>
              <a:ext uri="{FF2B5EF4-FFF2-40B4-BE49-F238E27FC236}">
                <a16:creationId xmlns:a16="http://schemas.microsoft.com/office/drawing/2014/main" id="{39525679-A7BB-056D-A5DE-A4DAD8D37976}"/>
              </a:ext>
            </a:extLst>
          </p:cNvPr>
          <p:cNvPicPr>
            <a:picLocks noChangeAspect="1"/>
          </p:cNvPicPr>
          <p:nvPr/>
        </p:nvPicPr>
        <p:blipFill>
          <a:blip r:embed="rId2"/>
          <a:stretch>
            <a:fillRect/>
          </a:stretch>
        </p:blipFill>
        <p:spPr>
          <a:xfrm>
            <a:off x="763480" y="1287288"/>
            <a:ext cx="3453230" cy="2557948"/>
          </a:xfrm>
          <a:prstGeom prst="rect">
            <a:avLst/>
          </a:prstGeom>
        </p:spPr>
      </p:pic>
      <p:pic>
        <p:nvPicPr>
          <p:cNvPr id="6" name="Picture 5">
            <a:extLst>
              <a:ext uri="{FF2B5EF4-FFF2-40B4-BE49-F238E27FC236}">
                <a16:creationId xmlns:a16="http://schemas.microsoft.com/office/drawing/2014/main" id="{F7E5FC7D-CAC6-46C1-140E-72FA2AE4CAB1}"/>
              </a:ext>
            </a:extLst>
          </p:cNvPr>
          <p:cNvPicPr>
            <a:picLocks noChangeAspect="1"/>
          </p:cNvPicPr>
          <p:nvPr/>
        </p:nvPicPr>
        <p:blipFill>
          <a:blip r:embed="rId3"/>
          <a:stretch>
            <a:fillRect/>
          </a:stretch>
        </p:blipFill>
        <p:spPr>
          <a:xfrm>
            <a:off x="4619625" y="1198593"/>
            <a:ext cx="3104786" cy="4973606"/>
          </a:xfrm>
          <a:prstGeom prst="rect">
            <a:avLst/>
          </a:prstGeom>
        </p:spPr>
      </p:pic>
      <p:sp>
        <p:nvSpPr>
          <p:cNvPr id="7" name="TextBox 6">
            <a:extLst>
              <a:ext uri="{FF2B5EF4-FFF2-40B4-BE49-F238E27FC236}">
                <a16:creationId xmlns:a16="http://schemas.microsoft.com/office/drawing/2014/main" id="{5650EE8A-6D07-26F7-FBA6-FD9BE85A0D69}"/>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EDA – Null Value Handling and Column Selection</a:t>
            </a:r>
          </a:p>
        </p:txBody>
      </p:sp>
      <p:pic>
        <p:nvPicPr>
          <p:cNvPr id="9" name="Picture 8">
            <a:extLst>
              <a:ext uri="{FF2B5EF4-FFF2-40B4-BE49-F238E27FC236}">
                <a16:creationId xmlns:a16="http://schemas.microsoft.com/office/drawing/2014/main" id="{58454769-9B0B-A327-C412-26C74657C717}"/>
              </a:ext>
            </a:extLst>
          </p:cNvPr>
          <p:cNvPicPr>
            <a:picLocks noChangeAspect="1"/>
          </p:cNvPicPr>
          <p:nvPr/>
        </p:nvPicPr>
        <p:blipFill>
          <a:blip r:embed="rId4"/>
          <a:stretch>
            <a:fillRect/>
          </a:stretch>
        </p:blipFill>
        <p:spPr>
          <a:xfrm>
            <a:off x="685800" y="4340480"/>
            <a:ext cx="3530910" cy="1069529"/>
          </a:xfrm>
          <a:prstGeom prst="rect">
            <a:avLst/>
          </a:prstGeom>
        </p:spPr>
      </p:pic>
      <p:sp>
        <p:nvSpPr>
          <p:cNvPr id="11" name="Speech Bubble: Rectangle 10">
            <a:extLst>
              <a:ext uri="{FF2B5EF4-FFF2-40B4-BE49-F238E27FC236}">
                <a16:creationId xmlns:a16="http://schemas.microsoft.com/office/drawing/2014/main" id="{412FD4CB-4D31-9B2E-F4C8-07FB293D7551}"/>
              </a:ext>
            </a:extLst>
          </p:cNvPr>
          <p:cNvSpPr/>
          <p:nvPr/>
        </p:nvSpPr>
        <p:spPr>
          <a:xfrm>
            <a:off x="763481" y="3845236"/>
            <a:ext cx="2950104" cy="344209"/>
          </a:xfrm>
          <a:prstGeom prst="wedgeRectCallout">
            <a:avLst>
              <a:gd name="adj1" fmla="val 44276"/>
              <a:gd name="adj2" fmla="val -230819"/>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Columns where Null Val is &gt;45% are removed</a:t>
            </a:r>
          </a:p>
        </p:txBody>
      </p:sp>
      <p:sp>
        <p:nvSpPr>
          <p:cNvPr id="12" name="Speech Bubble: Rectangle 11">
            <a:extLst>
              <a:ext uri="{FF2B5EF4-FFF2-40B4-BE49-F238E27FC236}">
                <a16:creationId xmlns:a16="http://schemas.microsoft.com/office/drawing/2014/main" id="{A0BE4052-4A14-3BC7-165E-548E9B3E566B}"/>
              </a:ext>
            </a:extLst>
          </p:cNvPr>
          <p:cNvSpPr/>
          <p:nvPr/>
        </p:nvSpPr>
        <p:spPr>
          <a:xfrm>
            <a:off x="915516" y="5582550"/>
            <a:ext cx="2950104" cy="344209"/>
          </a:xfrm>
          <a:prstGeom prst="wedgeRectCallout">
            <a:avLst>
              <a:gd name="adj1" fmla="val 52816"/>
              <a:gd name="adj2" fmla="val -149497"/>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Columns with same value across all data points are removed</a:t>
            </a:r>
          </a:p>
        </p:txBody>
      </p:sp>
      <p:sp>
        <p:nvSpPr>
          <p:cNvPr id="13" name="Speech Bubble: Rectangle 12">
            <a:extLst>
              <a:ext uri="{FF2B5EF4-FFF2-40B4-BE49-F238E27FC236}">
                <a16:creationId xmlns:a16="http://schemas.microsoft.com/office/drawing/2014/main" id="{B3B1516B-FBEC-4140-8165-A1032BCCF7E1}"/>
              </a:ext>
            </a:extLst>
          </p:cNvPr>
          <p:cNvSpPr/>
          <p:nvPr/>
        </p:nvSpPr>
        <p:spPr>
          <a:xfrm>
            <a:off x="6563453" y="1626545"/>
            <a:ext cx="2950104" cy="344209"/>
          </a:xfrm>
          <a:prstGeom prst="wedgeRectCallout">
            <a:avLst>
              <a:gd name="adj1" fmla="val -82552"/>
              <a:gd name="adj2" fmla="val -70886"/>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Columns with high Data Imbalance are also removed</a:t>
            </a:r>
          </a:p>
        </p:txBody>
      </p:sp>
      <p:pic>
        <p:nvPicPr>
          <p:cNvPr id="17" name="Picture 16">
            <a:extLst>
              <a:ext uri="{FF2B5EF4-FFF2-40B4-BE49-F238E27FC236}">
                <a16:creationId xmlns:a16="http://schemas.microsoft.com/office/drawing/2014/main" id="{C066C8A3-CBA4-8446-ABFF-ADD36C98C257}"/>
              </a:ext>
            </a:extLst>
          </p:cNvPr>
          <p:cNvPicPr>
            <a:picLocks noChangeAspect="1"/>
          </p:cNvPicPr>
          <p:nvPr/>
        </p:nvPicPr>
        <p:blipFill>
          <a:blip r:embed="rId5"/>
          <a:stretch>
            <a:fillRect/>
          </a:stretch>
        </p:blipFill>
        <p:spPr>
          <a:xfrm>
            <a:off x="8228678" y="3152049"/>
            <a:ext cx="2695575" cy="2257425"/>
          </a:xfrm>
          <a:prstGeom prst="rect">
            <a:avLst/>
          </a:prstGeom>
        </p:spPr>
      </p:pic>
      <p:sp>
        <p:nvSpPr>
          <p:cNvPr id="19" name="Speech Bubble: Rectangle 18">
            <a:extLst>
              <a:ext uri="{FF2B5EF4-FFF2-40B4-BE49-F238E27FC236}">
                <a16:creationId xmlns:a16="http://schemas.microsoft.com/office/drawing/2014/main" id="{6F0934F3-74CB-715A-F975-245165C0CCD0}"/>
              </a:ext>
            </a:extLst>
          </p:cNvPr>
          <p:cNvSpPr/>
          <p:nvPr/>
        </p:nvSpPr>
        <p:spPr>
          <a:xfrm>
            <a:off x="8166236" y="5582549"/>
            <a:ext cx="2950104" cy="344209"/>
          </a:xfrm>
          <a:prstGeom prst="wedgeRectCallout">
            <a:avLst>
              <a:gd name="adj1" fmla="val 26881"/>
              <a:gd name="adj2" fmla="val -138654"/>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Columns where missing Values are &lt;2%, those rows are removed</a:t>
            </a:r>
          </a:p>
        </p:txBody>
      </p:sp>
      <p:sp>
        <p:nvSpPr>
          <p:cNvPr id="21" name="Speech Bubble: Rectangle 20">
            <a:extLst>
              <a:ext uri="{FF2B5EF4-FFF2-40B4-BE49-F238E27FC236}">
                <a16:creationId xmlns:a16="http://schemas.microsoft.com/office/drawing/2014/main" id="{24145BE0-F5C5-08E9-2AC4-C29D2E5AFE2E}"/>
              </a:ext>
            </a:extLst>
          </p:cNvPr>
          <p:cNvSpPr/>
          <p:nvPr/>
        </p:nvSpPr>
        <p:spPr>
          <a:xfrm>
            <a:off x="8379109" y="2294143"/>
            <a:ext cx="2950104" cy="344209"/>
          </a:xfrm>
          <a:prstGeom prst="wedgeRectCallout">
            <a:avLst>
              <a:gd name="adj1" fmla="val -14868"/>
              <a:gd name="adj2" fmla="val 376387"/>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Columns with intermediate missing Values are imputed based on the data understanding</a:t>
            </a:r>
          </a:p>
        </p:txBody>
      </p:sp>
    </p:spTree>
    <p:extLst>
      <p:ext uri="{BB962C8B-B14F-4D97-AF65-F5344CB8AC3E}">
        <p14:creationId xmlns:p14="http://schemas.microsoft.com/office/powerpoint/2010/main" val="301754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85C832B-28FA-AAD0-2B74-967913CD6BAD}"/>
              </a:ext>
            </a:extLst>
          </p:cNvPr>
          <p:cNvSpPr>
            <a:spLocks noGrp="1"/>
          </p:cNvSpPr>
          <p:nvPr>
            <p:ph type="sldNum" sz="quarter" idx="12"/>
          </p:nvPr>
        </p:nvSpPr>
        <p:spPr/>
        <p:txBody>
          <a:bodyPr/>
          <a:lstStyle/>
          <a:p>
            <a:fld id="{F8E28480-1C08-4458-AD97-0283E6FFD09D}" type="slidenum">
              <a:rPr lang="en-US" sz="1100" smtClean="0">
                <a:solidFill>
                  <a:schemeClr val="bg1"/>
                </a:solidFill>
              </a:rPr>
              <a:t>9</a:t>
            </a:fld>
            <a:endParaRPr lang="en-US" sz="1100" dirty="0">
              <a:solidFill>
                <a:schemeClr val="bg1"/>
              </a:solidFill>
            </a:endParaRPr>
          </a:p>
        </p:txBody>
      </p:sp>
      <p:sp>
        <p:nvSpPr>
          <p:cNvPr id="7" name="TextBox 6">
            <a:extLst>
              <a:ext uri="{FF2B5EF4-FFF2-40B4-BE49-F238E27FC236}">
                <a16:creationId xmlns:a16="http://schemas.microsoft.com/office/drawing/2014/main" id="{5650EE8A-6D07-26F7-FBA6-FD9BE85A0D69}"/>
              </a:ext>
            </a:extLst>
          </p:cNvPr>
          <p:cNvSpPr txBox="1"/>
          <p:nvPr/>
        </p:nvSpPr>
        <p:spPr>
          <a:xfrm>
            <a:off x="763480" y="825623"/>
            <a:ext cx="10665040" cy="461665"/>
          </a:xfrm>
          <a:prstGeom prst="rect">
            <a:avLst/>
          </a:prstGeom>
          <a:noFill/>
        </p:spPr>
        <p:txBody>
          <a:bodyPr wrap="square" rtlCol="0">
            <a:spAutoFit/>
          </a:bodyPr>
          <a:lstStyle/>
          <a:p>
            <a:r>
              <a:rPr lang="en-US" sz="2400" b="1" dirty="0">
                <a:effectLst>
                  <a:outerShdw blurRad="50800" dist="38100" algn="l" rotWithShape="0">
                    <a:prstClr val="black">
                      <a:alpha val="40000"/>
                    </a:prstClr>
                  </a:outerShdw>
                </a:effectLst>
              </a:rPr>
              <a:t>EDA – Univariate/ Bivariate Analysis and Final Column Selection</a:t>
            </a:r>
          </a:p>
        </p:txBody>
      </p:sp>
      <p:pic>
        <p:nvPicPr>
          <p:cNvPr id="2054" name="Picture 6">
            <a:extLst>
              <a:ext uri="{FF2B5EF4-FFF2-40B4-BE49-F238E27FC236}">
                <a16:creationId xmlns:a16="http://schemas.microsoft.com/office/drawing/2014/main" id="{39E1CFA8-EB62-7061-7CD1-161D11E01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47" y="1287288"/>
            <a:ext cx="5258536" cy="27091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8A21739-741D-2756-0790-CF802A421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65516"/>
            <a:ext cx="5341776" cy="231618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7564682-85BE-4C22-0C87-F39243AA1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4483" y="1296792"/>
            <a:ext cx="5572877" cy="269014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358670C-0136-84F8-31ED-E939C530CE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4483" y="3996435"/>
            <a:ext cx="5611717" cy="217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722961"/>
      </p:ext>
    </p:extLst>
  </p:cSld>
  <p:clrMapOvr>
    <a:masterClrMapping/>
  </p:clrMapOvr>
</p:sld>
</file>

<file path=ppt/theme/theme1.xml><?xml version="1.0" encoding="utf-8"?>
<a:theme xmlns:a="http://schemas.openxmlformats.org/drawingml/2006/main" name="ClassicFrameVTI">
  <a:themeElements>
    <a:clrScheme name="AnalogousFromRegularSeedLeftStep">
      <a:dk1>
        <a:srgbClr val="000000"/>
      </a:dk1>
      <a:lt1>
        <a:srgbClr val="FFFFFF"/>
      </a:lt1>
      <a:dk2>
        <a:srgbClr val="301B2B"/>
      </a:dk2>
      <a:lt2>
        <a:srgbClr val="F0F1F3"/>
      </a:lt2>
      <a:accent1>
        <a:srgbClr val="B1A11F"/>
      </a:accent1>
      <a:accent2>
        <a:srgbClr val="D57117"/>
      </a:accent2>
      <a:accent3>
        <a:srgbClr val="E73429"/>
      </a:accent3>
      <a:accent4>
        <a:srgbClr val="D5175B"/>
      </a:accent4>
      <a:accent5>
        <a:srgbClr val="E729BC"/>
      </a:accent5>
      <a:accent6>
        <a:srgbClr val="B117D5"/>
      </a:accent6>
      <a:hlink>
        <a:srgbClr val="5763C7"/>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5581</TotalTime>
  <Words>1040</Words>
  <Application>Microsoft Office PowerPoint</Application>
  <PresentationFormat>Widescreen</PresentationFormat>
  <Paragraphs>151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Freestyle Script</vt:lpstr>
      <vt:lpstr>Gill Sans MT</vt:lpstr>
      <vt:lpstr>Goudy Old Style</vt:lpstr>
      <vt:lpstr>ClassicFrameVTI</vt:lpstr>
      <vt:lpstr>Lead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 CASE STUDY</dc:title>
  <dc:creator>SAURABH GUPTA</dc:creator>
  <cp:lastModifiedBy>SAURABH GUPTA</cp:lastModifiedBy>
  <cp:revision>96</cp:revision>
  <dcterms:created xsi:type="dcterms:W3CDTF">2022-06-16T19:54:50Z</dcterms:created>
  <dcterms:modified xsi:type="dcterms:W3CDTF">2022-10-16T09:41:46Z</dcterms:modified>
</cp:coreProperties>
</file>