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771" r:id="rId3"/>
    <p:sldId id="764" r:id="rId4"/>
    <p:sldId id="791" r:id="rId5"/>
    <p:sldId id="830" r:id="rId6"/>
    <p:sldId id="781" r:id="rId7"/>
    <p:sldId id="257" r:id="rId8"/>
    <p:sldId id="258" r:id="rId9"/>
    <p:sldId id="260" r:id="rId10"/>
    <p:sldId id="259" r:id="rId11"/>
    <p:sldId id="261" r:id="rId12"/>
    <p:sldId id="263" r:id="rId13"/>
    <p:sldId id="264" r:id="rId14"/>
    <p:sldId id="262" r:id="rId15"/>
    <p:sldId id="780" r:id="rId16"/>
    <p:sldId id="832" r:id="rId17"/>
    <p:sldId id="833" r:id="rId18"/>
    <p:sldId id="835" r:id="rId19"/>
    <p:sldId id="834" r:id="rId20"/>
    <p:sldId id="836" r:id="rId21"/>
    <p:sldId id="837" r:id="rId22"/>
    <p:sldId id="838" r:id="rId23"/>
    <p:sldId id="839" r:id="rId24"/>
    <p:sldId id="841" r:id="rId25"/>
    <p:sldId id="842" r:id="rId26"/>
    <p:sldId id="843" r:id="rId27"/>
    <p:sldId id="840" r:id="rId28"/>
    <p:sldId id="265" r:id="rId29"/>
    <p:sldId id="269" r:id="rId30"/>
    <p:sldId id="270" r:id="rId31"/>
    <p:sldId id="783" r:id="rId32"/>
    <p:sldId id="266" r:id="rId33"/>
    <p:sldId id="267" r:id="rId34"/>
    <p:sldId id="271" r:id="rId35"/>
    <p:sldId id="272" r:id="rId36"/>
    <p:sldId id="268" r:id="rId37"/>
    <p:sldId id="273" r:id="rId38"/>
    <p:sldId id="274" r:id="rId39"/>
    <p:sldId id="784" r:id="rId40"/>
    <p:sldId id="802" r:id="rId41"/>
    <p:sldId id="804" r:id="rId42"/>
    <p:sldId id="805" r:id="rId43"/>
    <p:sldId id="810" r:id="rId44"/>
    <p:sldId id="811" r:id="rId45"/>
    <p:sldId id="813" r:id="rId46"/>
    <p:sldId id="814" r:id="rId47"/>
    <p:sldId id="820" r:id="rId48"/>
    <p:sldId id="821" r:id="rId49"/>
    <p:sldId id="822" r:id="rId50"/>
    <p:sldId id="823" r:id="rId51"/>
    <p:sldId id="31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69F1E-6624-06D3-5181-DB7D021F8901}" v="65" dt="2020-01-27T18:00:03.705"/>
    <p1510:client id="{82462CE9-EE09-8AF9-68DD-1592513492AB}" v="1" dt="2020-01-27T15:43:06.012"/>
    <p1510:client id="{8AFC3E8A-9C4F-4E9E-84E4-E22627BEC8E5}" v="1048" dt="2020-01-27T17:53:52.552"/>
    <p1510:client id="{FF7E001D-AB3E-45FB-A51C-10F6D19FFE09}" v="69" dt="2020-01-27T16:47:51.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30099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566329"/>
            <a:ext cx="2949522" cy="461665"/>
          </a:xfrm>
          <a:prstGeom prst="rect">
            <a:avLst/>
          </a:prstGeom>
          <a:ln w="12700">
            <a:miter lim="400000"/>
          </a:ln>
          <a:extLst>
            <a:ext uri="{C572A759-6A51-4108-AA02-DFA0A04FC94B}">
              <ma14:wrappingTextBoxFlag xmlns:ma14="http://schemas.microsoft.com/office/mac/drawingml/2011/main" xmlns=""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a:solidFill>
                  <a:schemeClr val="bg1"/>
                </a:solidFill>
              </a:rPr>
              <a:t>NAGP - Microservices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25484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p>
            <a:r>
              <a:rPr lang="en-US"/>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Tree>
    <p:extLst>
      <p:ext uri="{BB962C8B-B14F-4D97-AF65-F5344CB8AC3E}">
        <p14:creationId xmlns:p14="http://schemas.microsoft.com/office/powerpoint/2010/main" val="141256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p>
            <a:r>
              <a:rPr lang="en-US"/>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Tree>
    <p:extLst>
      <p:ext uri="{BB962C8B-B14F-4D97-AF65-F5344CB8AC3E}">
        <p14:creationId xmlns:p14="http://schemas.microsoft.com/office/powerpoint/2010/main" val="225152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p>
            <a:r>
              <a:rPr lang="en-US"/>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a:solidFill>
                  <a:schemeClr val="bg2"/>
                </a:solidFill>
              </a:rPr>
              <a:t>03</a:t>
            </a:r>
          </a:p>
        </p:txBody>
      </p:sp>
    </p:spTree>
    <p:extLst>
      <p:ext uri="{BB962C8B-B14F-4D97-AF65-F5344CB8AC3E}">
        <p14:creationId xmlns:p14="http://schemas.microsoft.com/office/powerpoint/2010/main" val="171530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p>
            <a:r>
              <a:rPr lang="en-US"/>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a:p>
        </p:txBody>
      </p:sp>
    </p:spTree>
    <p:extLst>
      <p:ext uri="{BB962C8B-B14F-4D97-AF65-F5344CB8AC3E}">
        <p14:creationId xmlns:p14="http://schemas.microsoft.com/office/powerpoint/2010/main" val="1672784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p>
            <a:r>
              <a:rPr lang="de-DE"/>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Tree>
    <p:extLst>
      <p:ext uri="{BB962C8B-B14F-4D97-AF65-F5344CB8AC3E}">
        <p14:creationId xmlns:p14="http://schemas.microsoft.com/office/powerpoint/2010/main" val="3032677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a:p>
        </p:txBody>
      </p:sp>
    </p:spTree>
    <p:extLst>
      <p:ext uri="{BB962C8B-B14F-4D97-AF65-F5344CB8AC3E}">
        <p14:creationId xmlns:p14="http://schemas.microsoft.com/office/powerpoint/2010/main" val="344369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p>
            <a:r>
              <a:rPr lang="en-US"/>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a:t>Logo</a:t>
            </a:r>
          </a:p>
        </p:txBody>
      </p:sp>
    </p:spTree>
    <p:extLst>
      <p:ext uri="{BB962C8B-B14F-4D97-AF65-F5344CB8AC3E}">
        <p14:creationId xmlns:p14="http://schemas.microsoft.com/office/powerpoint/2010/main" val="4047817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a:p>
        </p:txBody>
      </p:sp>
    </p:spTree>
    <p:extLst>
      <p:ext uri="{BB962C8B-B14F-4D97-AF65-F5344CB8AC3E}">
        <p14:creationId xmlns:p14="http://schemas.microsoft.com/office/powerpoint/2010/main" val="3906578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err="1"/>
              <a:t>Linkedin</a:t>
            </a:r>
            <a:endParaRPr lang="en-US"/>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Nagarro GmbH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Vienna / Austria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+43 1 409 58 90-0</a:t>
            </a:r>
            <a:r>
              <a:rPr lang="en-US" sz="1100">
                <a:solidFill>
                  <a:srgbClr val="F84E81"/>
                </a:solidFill>
                <a:latin typeface="Calibri Light" panose="020F0302020204030204" pitchFamily="34" charset="0"/>
                <a:cs typeface="Calibri Light" panose="020F0302020204030204" pitchFamily="34" charset="0"/>
              </a:rPr>
              <a:t> | </a:t>
            </a:r>
            <a:r>
              <a:rPr lang="en-US" sz="1100">
                <a:solidFill>
                  <a:schemeClr val="bg1"/>
                </a:solidFill>
                <a:latin typeface="Calibri Light" panose="020F0302020204030204" pitchFamily="34" charset="0"/>
                <a:cs typeface="Calibri Light" panose="020F0302020204030204" pitchFamily="34" charset="0"/>
              </a:rPr>
              <a:t>www.nagarro.com</a:t>
            </a:r>
            <a:endParaRPr lang="en-US" sz="110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a:p>
        </p:txBody>
      </p:sp>
    </p:spTree>
    <p:extLst>
      <p:ext uri="{BB962C8B-B14F-4D97-AF65-F5344CB8AC3E}">
        <p14:creationId xmlns:p14="http://schemas.microsoft.com/office/powerpoint/2010/main" val="3742844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a:t>Have a message at the end of your presentation</a:t>
            </a:r>
          </a:p>
        </p:txBody>
      </p:sp>
    </p:spTree>
    <p:extLst>
      <p:ext uri="{BB962C8B-B14F-4D97-AF65-F5344CB8AC3E}">
        <p14:creationId xmlns:p14="http://schemas.microsoft.com/office/powerpoint/2010/main" val="72228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a:t>
            </a:r>
            <a:r>
              <a:rPr lang="en-IN" sz="1100">
                <a:solidFill>
                  <a:schemeClr val="bg1"/>
                </a:solidFill>
                <a:latin typeface="Calibri Light" panose="020F0302020204030204" pitchFamily="34" charset="0"/>
                <a:cs typeface="Calibri Light" panose="020F0302020204030204" pitchFamily="34" charset="0"/>
              </a:rPr>
              <a:t>20</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Tree>
    <p:extLst>
      <p:ext uri="{BB962C8B-B14F-4D97-AF65-F5344CB8AC3E}">
        <p14:creationId xmlns:p14="http://schemas.microsoft.com/office/powerpoint/2010/main" val="2221072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988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DF32-BEDA-4E3A-BBC5-AD2F3DA10B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F264B9-0DA9-4269-A9F0-E64E68EBD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D2725B-E3BF-4CBA-A36B-2335F15FE461}"/>
              </a:ext>
            </a:extLst>
          </p:cNvPr>
          <p:cNvSpPr>
            <a:spLocks noGrp="1"/>
          </p:cNvSpPr>
          <p:nvPr>
            <p:ph type="dt" sz="half" idx="10"/>
          </p:nvPr>
        </p:nvSpPr>
        <p:spPr/>
        <p:txBody>
          <a:bodyPr/>
          <a:lstStyle/>
          <a:p>
            <a:fld id="{37C42344-112C-4237-89F1-D82D6CBA2066}" type="datetimeFigureOut">
              <a:rPr lang="en-IN" smtClean="0"/>
              <a:t>04-02-2020</a:t>
            </a:fld>
            <a:endParaRPr lang="en-IN"/>
          </a:p>
        </p:txBody>
      </p:sp>
      <p:sp>
        <p:nvSpPr>
          <p:cNvPr id="5" name="Footer Placeholder 4">
            <a:extLst>
              <a:ext uri="{FF2B5EF4-FFF2-40B4-BE49-F238E27FC236}">
                <a16:creationId xmlns:a16="http://schemas.microsoft.com/office/drawing/2014/main" id="{23666959-0AC1-43EC-A7CF-094AF428E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58B6D-E8DB-425B-9FB6-7B9FF7FA03B3}"/>
              </a:ext>
            </a:extLst>
          </p:cNvPr>
          <p:cNvSpPr>
            <a:spLocks noGrp="1"/>
          </p:cNvSpPr>
          <p:nvPr>
            <p:ph type="sldNum" sz="quarter" idx="12"/>
          </p:nvPr>
        </p:nvSpPr>
        <p:spPr/>
        <p:txBody>
          <a:bodyPr/>
          <a:lstStyle/>
          <a:p>
            <a:fld id="{873C2397-725D-46C7-A471-9C6FEAC5C465}" type="slidenum">
              <a:rPr lang="en-IN" smtClean="0"/>
              <a:t>‹#›</a:t>
            </a:fld>
            <a:endParaRPr lang="en-IN"/>
          </a:p>
        </p:txBody>
      </p:sp>
    </p:spTree>
    <p:extLst>
      <p:ext uri="{BB962C8B-B14F-4D97-AF65-F5344CB8AC3E}">
        <p14:creationId xmlns:p14="http://schemas.microsoft.com/office/powerpoint/2010/main" val="545844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6EB5-41A3-4547-A353-BEFF39FB1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D2AB3C-8F02-4688-BB57-2DB866E41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24EBD5-8B96-4659-8324-9956B880377C}"/>
              </a:ext>
            </a:extLst>
          </p:cNvPr>
          <p:cNvSpPr>
            <a:spLocks noGrp="1"/>
          </p:cNvSpPr>
          <p:nvPr>
            <p:ph type="dt" sz="half" idx="10"/>
          </p:nvPr>
        </p:nvSpPr>
        <p:spPr/>
        <p:txBody>
          <a:bodyPr/>
          <a:lstStyle/>
          <a:p>
            <a:fld id="{9E882BA5-0464-455A-B8F2-8E6D49DA470B}" type="datetimeFigureOut">
              <a:rPr lang="en-IN" smtClean="0"/>
              <a:t>04-02-2020</a:t>
            </a:fld>
            <a:endParaRPr lang="en-IN"/>
          </a:p>
        </p:txBody>
      </p:sp>
      <p:sp>
        <p:nvSpPr>
          <p:cNvPr id="5" name="Footer Placeholder 4">
            <a:extLst>
              <a:ext uri="{FF2B5EF4-FFF2-40B4-BE49-F238E27FC236}">
                <a16:creationId xmlns:a16="http://schemas.microsoft.com/office/drawing/2014/main" id="{B41C5909-80D1-49E6-97AB-8FEF5C3B4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9BDCC4-ABA8-4F0B-9FB5-A1093D47F27E}"/>
              </a:ext>
            </a:extLst>
          </p:cNvPr>
          <p:cNvSpPr>
            <a:spLocks noGrp="1"/>
          </p:cNvSpPr>
          <p:nvPr>
            <p:ph type="sldNum" sz="quarter" idx="12"/>
          </p:nvPr>
        </p:nvSpPr>
        <p:spPr/>
        <p:txBody>
          <a:bodyPr/>
          <a:lstStyle/>
          <a:p>
            <a:fld id="{C56D2AA4-FA19-48E6-B94B-8921EEC9E8AE}" type="slidenum">
              <a:rPr lang="en-IN" smtClean="0"/>
              <a:t>‹#›</a:t>
            </a:fld>
            <a:endParaRPr lang="en-IN"/>
          </a:p>
        </p:txBody>
      </p:sp>
    </p:spTree>
    <p:extLst>
      <p:ext uri="{BB962C8B-B14F-4D97-AF65-F5344CB8AC3E}">
        <p14:creationId xmlns:p14="http://schemas.microsoft.com/office/powerpoint/2010/main" val="413415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a:t>
            </a:r>
            <a:r>
              <a:rPr lang="en-IN" sz="1100">
                <a:solidFill>
                  <a:schemeClr val="bg1"/>
                </a:solidFill>
                <a:latin typeface="Calibri Light" panose="020F0302020204030204" pitchFamily="34" charset="0"/>
                <a:cs typeface="Calibri Light" panose="020F0302020204030204" pitchFamily="34" charset="0"/>
              </a:rPr>
              <a:t>20</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a:t>##</a:t>
            </a:r>
          </a:p>
        </p:txBody>
      </p:sp>
    </p:spTree>
    <p:extLst>
      <p:ext uri="{BB962C8B-B14F-4D97-AF65-F5344CB8AC3E}">
        <p14:creationId xmlns:p14="http://schemas.microsoft.com/office/powerpoint/2010/main" val="55573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Tree>
    <p:extLst>
      <p:ext uri="{BB962C8B-B14F-4D97-AF65-F5344CB8AC3E}">
        <p14:creationId xmlns:p14="http://schemas.microsoft.com/office/powerpoint/2010/main" val="264585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chemeClr val="tx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286620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92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3767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197613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39725" indent="-171450">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39725" indent="-171450">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Tree>
    <p:extLst>
      <p:ext uri="{BB962C8B-B14F-4D97-AF65-F5344CB8AC3E}">
        <p14:creationId xmlns:p14="http://schemas.microsoft.com/office/powerpoint/2010/main" val="142876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4"/>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a:solidFill>
                  <a:schemeClr val="tx1">
                    <a:lumMod val="50000"/>
                    <a:lumOff val="50000"/>
                  </a:schemeClr>
                </a:solidFill>
                <a:latin typeface="Calibri Light" panose="020F0302020204030204" pitchFamily="34" charset="0"/>
                <a:cs typeface="Calibri Light" panose="020F0302020204030204" pitchFamily="34" charset="0"/>
              </a:rPr>
              <a:t>©</a:t>
            </a:r>
            <a:r>
              <a:rPr lang="vi-VN" sz="1100">
                <a:solidFill>
                  <a:schemeClr val="tx1">
                    <a:lumMod val="50000"/>
                    <a:lumOff val="50000"/>
                  </a:schemeClr>
                </a:solidFill>
                <a:latin typeface="Calibri Light" panose="020F0302020204030204" pitchFamily="34" charset="0"/>
                <a:cs typeface="Calibri Light" panose="020F0302020204030204" pitchFamily="34" charset="0"/>
              </a:rPr>
              <a:t> 20</a:t>
            </a:r>
            <a:r>
              <a:rPr lang="en-IN" sz="1100">
                <a:solidFill>
                  <a:schemeClr val="tx1">
                    <a:lumMod val="50000"/>
                    <a:lumOff val="50000"/>
                  </a:schemeClr>
                </a:solidFill>
                <a:latin typeface="Calibri Light" panose="020F0302020204030204" pitchFamily="34" charset="0"/>
                <a:cs typeface="Calibri Light" panose="020F0302020204030204" pitchFamily="34" charset="0"/>
              </a:rPr>
              <a:t>20</a:t>
            </a:r>
            <a:r>
              <a:rPr lang="vi-VN" sz="1100">
                <a:solidFill>
                  <a:schemeClr val="tx1">
                    <a:lumMod val="50000"/>
                    <a:lumOff val="50000"/>
                  </a:schemeClr>
                </a:solidFill>
                <a:latin typeface="Calibri Light" panose="020F0302020204030204" pitchFamily="34" charset="0"/>
                <a:cs typeface="Calibri Light" panose="020F0302020204030204" pitchFamily="34" charset="0"/>
              </a:rPr>
              <a:t> Nagarro – All rights reserved</a:t>
            </a:r>
            <a:endParaRPr lang="en-US" sz="110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a:solidFill>
                <a:schemeClr val="tx1">
                  <a:lumMod val="50000"/>
                  <a:lumOff val="50000"/>
                </a:schemeClr>
              </a:solidFill>
              <a:latin typeface="+mj-lt"/>
            </a:endParaRPr>
          </a:p>
        </p:txBody>
      </p:sp>
    </p:spTree>
    <p:extLst>
      <p:ext uri="{BB962C8B-B14F-4D97-AF65-F5344CB8AC3E}">
        <p14:creationId xmlns:p14="http://schemas.microsoft.com/office/powerpoint/2010/main" val="7073343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706" r:id="rId22"/>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_rels/slide28.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ohitNarula/msa-dem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72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08E78DD-D9EB-4F4F-A661-9B43E68CCF60}"/>
              </a:ext>
            </a:extLst>
          </p:cNvPr>
          <p:cNvSpPr>
            <a:spLocks noGrp="1"/>
          </p:cNvSpPr>
          <p:nvPr>
            <p:ph type="body" sz="quarter" idx="14"/>
          </p:nvPr>
        </p:nvSpPr>
        <p:spPr>
          <a:xfrm>
            <a:off x="5861047" y="3428442"/>
            <a:ext cx="5017938" cy="2099824"/>
          </a:xfrm>
        </p:spPr>
        <p:txBody>
          <a:bodyPr/>
          <a:lstStyle/>
          <a:p>
            <a:pPr marL="342900" indent="-342900">
              <a:buFont typeface="+mj-lt"/>
              <a:buAutoNum type="arabicPeriod"/>
            </a:pPr>
            <a:r>
              <a:rPr lang="en-US"/>
              <a:t>A good example of this approach is the Netflix OSS Eureka</a:t>
            </a:r>
          </a:p>
          <a:p>
            <a:pPr marL="342900" indent="-342900">
              <a:buFont typeface="+mj-lt"/>
              <a:buAutoNum type="arabicPeriod"/>
            </a:pPr>
            <a:r>
              <a:rPr lang="en-IN"/>
              <a:t>Relatively simple</a:t>
            </a:r>
          </a:p>
          <a:p>
            <a:pPr marL="342900" indent="-342900">
              <a:buFont typeface="+mj-lt"/>
              <a:buAutoNum type="arabicPeriod"/>
            </a:pPr>
            <a:r>
              <a:rPr lang="en-US"/>
              <a:t>Couples the service instances to the service registry - You must implement the registration code in each programming language and framework used by your services.</a:t>
            </a:r>
            <a:endParaRPr lang="en-IN"/>
          </a:p>
        </p:txBody>
      </p:sp>
      <p:sp>
        <p:nvSpPr>
          <p:cNvPr id="8" name="Title 7">
            <a:extLst>
              <a:ext uri="{FF2B5EF4-FFF2-40B4-BE49-F238E27FC236}">
                <a16:creationId xmlns:a16="http://schemas.microsoft.com/office/drawing/2014/main" id="{41F06A93-FA79-4411-BA73-DCC703AADB4C}"/>
              </a:ext>
            </a:extLst>
          </p:cNvPr>
          <p:cNvSpPr>
            <a:spLocks noGrp="1"/>
          </p:cNvSpPr>
          <p:nvPr>
            <p:ph type="title"/>
          </p:nvPr>
        </p:nvSpPr>
        <p:spPr/>
        <p:txBody>
          <a:bodyPr/>
          <a:lstStyle/>
          <a:p>
            <a:r>
              <a:rPr lang="en-US"/>
              <a:t>Self Registration Pattern</a:t>
            </a:r>
            <a:endParaRPr lang="en-IN"/>
          </a:p>
        </p:txBody>
      </p:sp>
      <p:sp>
        <p:nvSpPr>
          <p:cNvPr id="11" name="Text Placeholder 10">
            <a:extLst>
              <a:ext uri="{FF2B5EF4-FFF2-40B4-BE49-F238E27FC236}">
                <a16:creationId xmlns:a16="http://schemas.microsoft.com/office/drawing/2014/main" id="{D5DB23A0-B98C-4CFE-B11B-09375007E0CD}"/>
              </a:ext>
            </a:extLst>
          </p:cNvPr>
          <p:cNvSpPr>
            <a:spLocks noGrp="1"/>
          </p:cNvSpPr>
          <p:nvPr>
            <p:ph type="body" sz="quarter" idx="15"/>
          </p:nvPr>
        </p:nvSpPr>
        <p:spPr/>
        <p:txBody>
          <a:bodyPr/>
          <a:lstStyle/>
          <a:p>
            <a:r>
              <a:rPr lang="en-US"/>
              <a:t>A service instance is responsible for registering and deregistering itself with the service registry. Also, if required, a service instance sends heartbeat requests to prevent its registration from expiring.</a:t>
            </a:r>
            <a:endParaRPr lang="en-IN"/>
          </a:p>
        </p:txBody>
      </p:sp>
      <p:pic>
        <p:nvPicPr>
          <p:cNvPr id="13" name="Picture Placeholder 12" descr="A picture containing flower&#10;&#10;Description automatically generated">
            <a:extLst>
              <a:ext uri="{FF2B5EF4-FFF2-40B4-BE49-F238E27FC236}">
                <a16:creationId xmlns:a16="http://schemas.microsoft.com/office/drawing/2014/main" id="{498D3E4B-4430-4930-AB1F-C95D6C777D6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346" b="8346"/>
          <a:stretch>
            <a:fillRect/>
          </a:stretch>
        </p:blipFill>
        <p:spPr/>
      </p:pic>
    </p:spTree>
    <p:extLst>
      <p:ext uri="{BB962C8B-B14F-4D97-AF65-F5344CB8AC3E}">
        <p14:creationId xmlns:p14="http://schemas.microsoft.com/office/powerpoint/2010/main" val="189308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0A53B8-EE4F-41C4-B69A-FAB34CABC590}"/>
              </a:ext>
            </a:extLst>
          </p:cNvPr>
          <p:cNvSpPr>
            <a:spLocks noGrp="1"/>
          </p:cNvSpPr>
          <p:nvPr>
            <p:ph type="body" sz="quarter" idx="14"/>
          </p:nvPr>
        </p:nvSpPr>
        <p:spPr>
          <a:xfrm>
            <a:off x="6096000" y="2518481"/>
            <a:ext cx="5017938" cy="3919746"/>
          </a:xfrm>
        </p:spPr>
        <p:txBody>
          <a:bodyPr/>
          <a:lstStyle/>
          <a:p>
            <a:pPr marL="342900" indent="-342900">
              <a:buFont typeface="+mj-lt"/>
              <a:buAutoNum type="arabicPeriod"/>
            </a:pPr>
            <a:r>
              <a:rPr lang="en-US"/>
              <a:t>The service registrar tracks changes to the set of running instances by either polling the deployment environment.</a:t>
            </a:r>
          </a:p>
          <a:p>
            <a:pPr marL="342900" indent="-342900">
              <a:buFont typeface="+mj-lt"/>
              <a:buAutoNum type="arabicPeriod"/>
            </a:pPr>
            <a:r>
              <a:rPr lang="en-US"/>
              <a:t>One example of a service registrar is the open source </a:t>
            </a:r>
            <a:r>
              <a:rPr lang="en-US" err="1"/>
              <a:t>Registrator</a:t>
            </a:r>
            <a:r>
              <a:rPr lang="en-US"/>
              <a:t> project. It automatically registers and deregisters service instances that are deployed as Docker containers.</a:t>
            </a:r>
          </a:p>
          <a:p>
            <a:pPr marL="342900" indent="-342900">
              <a:buFont typeface="+mj-lt"/>
              <a:buAutoNum type="arabicPeriod"/>
            </a:pPr>
            <a:r>
              <a:rPr lang="en-US"/>
              <a:t>Services are decoupled from the service registry - you don’t need to implement service‑registration logic for each programming language and framework used by your developers.</a:t>
            </a:r>
          </a:p>
          <a:p>
            <a:pPr marL="342900" indent="-342900">
              <a:buFont typeface="+mj-lt"/>
              <a:buAutoNum type="arabicPeriod"/>
            </a:pPr>
            <a:r>
              <a:rPr lang="en-US"/>
              <a:t>unless it’s built into the deployment environment, it is yet another highly available system component that you need to set up and manage.</a:t>
            </a:r>
            <a:endParaRPr lang="en-IN"/>
          </a:p>
        </p:txBody>
      </p:sp>
      <p:sp>
        <p:nvSpPr>
          <p:cNvPr id="3" name="Title 2">
            <a:extLst>
              <a:ext uri="{FF2B5EF4-FFF2-40B4-BE49-F238E27FC236}">
                <a16:creationId xmlns:a16="http://schemas.microsoft.com/office/drawing/2014/main" id="{3DC3D5A3-08E6-4F97-B508-05DAF1003ACC}"/>
              </a:ext>
            </a:extLst>
          </p:cNvPr>
          <p:cNvSpPr>
            <a:spLocks noGrp="1"/>
          </p:cNvSpPr>
          <p:nvPr>
            <p:ph type="title"/>
          </p:nvPr>
        </p:nvSpPr>
        <p:spPr/>
        <p:txBody>
          <a:bodyPr/>
          <a:lstStyle/>
          <a:p>
            <a:r>
              <a:rPr lang="en-US"/>
              <a:t>Third-Party Registration Pattern</a:t>
            </a:r>
            <a:endParaRPr lang="en-IN"/>
          </a:p>
        </p:txBody>
      </p:sp>
      <p:sp>
        <p:nvSpPr>
          <p:cNvPr id="4" name="Text Placeholder 3">
            <a:extLst>
              <a:ext uri="{FF2B5EF4-FFF2-40B4-BE49-F238E27FC236}">
                <a16:creationId xmlns:a16="http://schemas.microsoft.com/office/drawing/2014/main" id="{50041E70-432C-4D35-ABEC-80E17F0D51E1}"/>
              </a:ext>
            </a:extLst>
          </p:cNvPr>
          <p:cNvSpPr>
            <a:spLocks noGrp="1"/>
          </p:cNvSpPr>
          <p:nvPr>
            <p:ph type="body" sz="quarter" idx="15"/>
          </p:nvPr>
        </p:nvSpPr>
        <p:spPr/>
        <p:txBody>
          <a:bodyPr/>
          <a:lstStyle/>
          <a:p>
            <a:r>
              <a:rPr lang="en-US"/>
              <a:t>service instances aren’t responsible for registering themselves with the service registry. Instead, another system component known as the </a:t>
            </a:r>
            <a:r>
              <a:rPr lang="en-US" i="1"/>
              <a:t>service registrar</a:t>
            </a:r>
            <a:r>
              <a:rPr lang="en-US"/>
              <a:t> handles the registration.</a:t>
            </a:r>
            <a:endParaRPr lang="en-IN"/>
          </a:p>
        </p:txBody>
      </p:sp>
      <p:pic>
        <p:nvPicPr>
          <p:cNvPr id="7" name="Picture Placeholder 6" descr="A close up of a map&#10;&#10;Description automatically generated">
            <a:extLst>
              <a:ext uri="{FF2B5EF4-FFF2-40B4-BE49-F238E27FC236}">
                <a16:creationId xmlns:a16="http://schemas.microsoft.com/office/drawing/2014/main" id="{9445EFBD-2884-4A7D-8D1B-0022FF77BE4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145" r="10145"/>
          <a:stretch>
            <a:fillRect/>
          </a:stretch>
        </p:blipFill>
        <p:spPr/>
      </p:pic>
    </p:spTree>
    <p:extLst>
      <p:ext uri="{BB962C8B-B14F-4D97-AF65-F5344CB8AC3E}">
        <p14:creationId xmlns:p14="http://schemas.microsoft.com/office/powerpoint/2010/main" val="409487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ADEA107-13DC-43CB-B25B-FA72E6151BCE}"/>
              </a:ext>
            </a:extLst>
          </p:cNvPr>
          <p:cNvSpPr>
            <a:spLocks noGrp="1"/>
          </p:cNvSpPr>
          <p:nvPr>
            <p:ph type="body" sz="quarter" idx="13"/>
          </p:nvPr>
        </p:nvSpPr>
        <p:spPr>
          <a:xfrm>
            <a:off x="856609" y="3041870"/>
            <a:ext cx="6494102" cy="997161"/>
          </a:xfrm>
        </p:spPr>
        <p:txBody>
          <a:bodyPr/>
          <a:lstStyle/>
          <a:p>
            <a:pPr marL="742950" indent="-742950">
              <a:buFont typeface="+mj-lt"/>
              <a:buAutoNum type="arabicPeriod"/>
            </a:pPr>
            <a:r>
              <a:rPr lang="en-US" sz="2800"/>
              <a:t>Client-side Service Discovery</a:t>
            </a:r>
          </a:p>
          <a:p>
            <a:pPr marL="742950" indent="-742950">
              <a:buFont typeface="+mj-lt"/>
              <a:buAutoNum type="arabicPeriod"/>
            </a:pPr>
            <a:r>
              <a:rPr lang="en-US" sz="2800"/>
              <a:t>Server-side Service Discovery</a:t>
            </a:r>
            <a:endParaRPr lang="en-IN" sz="2800"/>
          </a:p>
        </p:txBody>
      </p:sp>
      <p:sp>
        <p:nvSpPr>
          <p:cNvPr id="9" name="Text Placeholder 8">
            <a:extLst>
              <a:ext uri="{FF2B5EF4-FFF2-40B4-BE49-F238E27FC236}">
                <a16:creationId xmlns:a16="http://schemas.microsoft.com/office/drawing/2014/main" id="{7C8F88F3-919C-489E-A7D8-20776FD693C9}"/>
              </a:ext>
            </a:extLst>
          </p:cNvPr>
          <p:cNvSpPr>
            <a:spLocks noGrp="1"/>
          </p:cNvSpPr>
          <p:nvPr>
            <p:ph type="body" sz="quarter" idx="15"/>
          </p:nvPr>
        </p:nvSpPr>
        <p:spPr>
          <a:xfrm>
            <a:off x="861865" y="2069669"/>
            <a:ext cx="6302415" cy="749300"/>
          </a:xfrm>
        </p:spPr>
        <p:txBody>
          <a:bodyPr/>
          <a:lstStyle/>
          <a:p>
            <a:r>
              <a:rPr lang="en-US"/>
              <a:t>Service Discovery Patterns</a:t>
            </a:r>
            <a:endParaRPr lang="en-IN"/>
          </a:p>
        </p:txBody>
      </p:sp>
    </p:spTree>
    <p:extLst>
      <p:ext uri="{BB962C8B-B14F-4D97-AF65-F5344CB8AC3E}">
        <p14:creationId xmlns:p14="http://schemas.microsoft.com/office/powerpoint/2010/main" val="3240597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E00C2-CA89-4D90-AF4B-9CE92E06444C}"/>
              </a:ext>
            </a:extLst>
          </p:cNvPr>
          <p:cNvSpPr>
            <a:spLocks noGrp="1"/>
          </p:cNvSpPr>
          <p:nvPr>
            <p:ph type="title"/>
          </p:nvPr>
        </p:nvSpPr>
        <p:spPr>
          <a:xfrm>
            <a:off x="668545" y="381575"/>
            <a:ext cx="10385004" cy="1089529"/>
          </a:xfrm>
        </p:spPr>
        <p:txBody>
          <a:bodyPr/>
          <a:lstStyle/>
          <a:p>
            <a:r>
              <a:rPr lang="en-US" b="1"/>
              <a:t>The Client‑Side Discovery Pattern</a:t>
            </a:r>
            <a:br>
              <a:rPr lang="en-US" b="1"/>
            </a:br>
            <a:endParaRPr lang="en-IN"/>
          </a:p>
        </p:txBody>
      </p:sp>
      <p:sp>
        <p:nvSpPr>
          <p:cNvPr id="4" name="Text Placeholder 3">
            <a:extLst>
              <a:ext uri="{FF2B5EF4-FFF2-40B4-BE49-F238E27FC236}">
                <a16:creationId xmlns:a16="http://schemas.microsoft.com/office/drawing/2014/main" id="{C340A737-31DA-482E-B7DA-7ABA0E4D9981}"/>
              </a:ext>
            </a:extLst>
          </p:cNvPr>
          <p:cNvSpPr>
            <a:spLocks noGrp="1"/>
          </p:cNvSpPr>
          <p:nvPr>
            <p:ph type="body" sz="quarter" idx="15"/>
          </p:nvPr>
        </p:nvSpPr>
        <p:spPr/>
        <p:txBody>
          <a:bodyPr/>
          <a:lstStyle/>
          <a:p>
            <a:r>
              <a:rPr lang="en-US"/>
              <a:t>The client is responsible for determining the network locations of available service instances and load balancing requests across them.</a:t>
            </a:r>
            <a:endParaRPr lang="en-IN"/>
          </a:p>
        </p:txBody>
      </p:sp>
      <p:pic>
        <p:nvPicPr>
          <p:cNvPr id="13" name="Picture 12" descr="A close up of a map&#10;&#10;Description automatically generated">
            <a:extLst>
              <a:ext uri="{FF2B5EF4-FFF2-40B4-BE49-F238E27FC236}">
                <a16:creationId xmlns:a16="http://schemas.microsoft.com/office/drawing/2014/main" id="{742E553D-98E4-463D-BB1D-3B4BCE070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38" y="1703714"/>
            <a:ext cx="4629682" cy="4371975"/>
          </a:xfrm>
          <a:prstGeom prst="rect">
            <a:avLst/>
          </a:prstGeom>
        </p:spPr>
      </p:pic>
      <p:sp>
        <p:nvSpPr>
          <p:cNvPr id="14" name="Rectangle 13">
            <a:extLst>
              <a:ext uri="{FF2B5EF4-FFF2-40B4-BE49-F238E27FC236}">
                <a16:creationId xmlns:a16="http://schemas.microsoft.com/office/drawing/2014/main" id="{40BC9567-FEE5-44FD-A12F-0076EC76128A}"/>
              </a:ext>
            </a:extLst>
          </p:cNvPr>
          <p:cNvSpPr/>
          <p:nvPr/>
        </p:nvSpPr>
        <p:spPr>
          <a:xfrm>
            <a:off x="5298020" y="1779914"/>
            <a:ext cx="6096000" cy="4031873"/>
          </a:xfrm>
          <a:prstGeom prst="rect">
            <a:avLst/>
          </a:prstGeom>
        </p:spPr>
        <p:txBody>
          <a:bodyPr>
            <a:spAutoFit/>
          </a:bodyPr>
          <a:lstStyle/>
          <a:p>
            <a:pPr marL="342900" indent="-342900">
              <a:buFont typeface="Wingdings" panose="05000000000000000000" pitchFamily="2" charset="2"/>
              <a:buChar char="Ø"/>
            </a:pPr>
            <a:r>
              <a:rPr lang="en-US" sz="1600">
                <a:latin typeface="+mj-lt"/>
              </a:rPr>
              <a:t>The client queries a service registry, which is a database of available service instances. The client then uses a load‑balancing algorithm to select one of the available service instances and makes a request.</a:t>
            </a:r>
          </a:p>
          <a:p>
            <a:pPr marL="342900" indent="-342900">
              <a:buFont typeface="Wingdings" panose="05000000000000000000" pitchFamily="2" charset="2"/>
              <a:buChar char="Ø"/>
            </a:pPr>
            <a:endParaRPr lang="en-US" sz="1600">
              <a:latin typeface="+mj-lt"/>
            </a:endParaRPr>
          </a:p>
          <a:p>
            <a:pPr marL="342900" indent="-342900">
              <a:buFont typeface="Wingdings" panose="05000000000000000000" pitchFamily="2" charset="2"/>
              <a:buChar char="Ø"/>
            </a:pPr>
            <a:r>
              <a:rPr lang="en-US" sz="1600">
                <a:latin typeface="+mj-lt"/>
              </a:rPr>
              <a:t>Netflix OSS provides a great example of the client‑side discovery pattern. Netflix Eureka is a service registry. It provides a REST API for managing service‑instance registration and for querying available instances. </a:t>
            </a:r>
          </a:p>
          <a:p>
            <a:pPr marL="342900" indent="-342900">
              <a:buFont typeface="Wingdings" panose="05000000000000000000" pitchFamily="2" charset="2"/>
              <a:buChar char="Ø"/>
            </a:pPr>
            <a:endParaRPr lang="en-US" sz="1600">
              <a:latin typeface="+mj-lt"/>
            </a:endParaRPr>
          </a:p>
          <a:p>
            <a:pPr marL="342900" indent="-342900">
              <a:buFont typeface="Wingdings" panose="05000000000000000000" pitchFamily="2" charset="2"/>
              <a:buChar char="Ø"/>
            </a:pPr>
            <a:r>
              <a:rPr lang="en-US" sz="1600">
                <a:latin typeface="+mj-lt"/>
              </a:rPr>
              <a:t>Netflix Ribbon is an IPC client that works with Eureka to load balance requests across the available service instances.</a:t>
            </a:r>
          </a:p>
          <a:p>
            <a:pPr marL="342900" indent="-342900">
              <a:buFont typeface="Wingdings" panose="05000000000000000000" pitchFamily="2" charset="2"/>
              <a:buChar char="Ø"/>
            </a:pPr>
            <a:endParaRPr lang="en-US" sz="1600">
              <a:latin typeface="+mj-lt"/>
            </a:endParaRPr>
          </a:p>
          <a:p>
            <a:pPr marL="342900" indent="-342900">
              <a:buFont typeface="Wingdings" panose="05000000000000000000" pitchFamily="2" charset="2"/>
              <a:buChar char="Ø"/>
            </a:pPr>
            <a:r>
              <a:rPr lang="en-US" sz="1600">
                <a:latin typeface="+mj-lt"/>
              </a:rPr>
              <a:t> The client knows about the available services instances, it can make intelligent, application‑specific load‑balancing decisions</a:t>
            </a:r>
          </a:p>
          <a:p>
            <a:pPr marL="342900" indent="-342900">
              <a:buFont typeface="Wingdings" panose="05000000000000000000" pitchFamily="2" charset="2"/>
              <a:buChar char="Ø"/>
            </a:pPr>
            <a:endParaRPr lang="en-US" sz="1600">
              <a:latin typeface="+mj-lt"/>
            </a:endParaRPr>
          </a:p>
          <a:p>
            <a:pPr marL="342900" indent="-342900">
              <a:buFont typeface="Wingdings" panose="05000000000000000000" pitchFamily="2" charset="2"/>
              <a:buChar char="Ø"/>
            </a:pPr>
            <a:r>
              <a:rPr lang="en-US" sz="1600">
                <a:latin typeface="+mj-lt"/>
              </a:rPr>
              <a:t>Couples the client with the service registry</a:t>
            </a:r>
            <a:endParaRPr lang="en-IN" sz="1600">
              <a:latin typeface="+mj-lt"/>
            </a:endParaRPr>
          </a:p>
        </p:txBody>
      </p:sp>
    </p:spTree>
    <p:extLst>
      <p:ext uri="{BB962C8B-B14F-4D97-AF65-F5344CB8AC3E}">
        <p14:creationId xmlns:p14="http://schemas.microsoft.com/office/powerpoint/2010/main" val="427270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B7060A-564B-4DEF-8613-E03B8B9CEE70}"/>
              </a:ext>
            </a:extLst>
          </p:cNvPr>
          <p:cNvSpPr>
            <a:spLocks noGrp="1"/>
          </p:cNvSpPr>
          <p:nvPr>
            <p:ph type="title"/>
          </p:nvPr>
        </p:nvSpPr>
        <p:spPr>
          <a:xfrm>
            <a:off x="668545" y="381575"/>
            <a:ext cx="10385004" cy="1089529"/>
          </a:xfrm>
        </p:spPr>
        <p:txBody>
          <a:bodyPr/>
          <a:lstStyle/>
          <a:p>
            <a:r>
              <a:rPr lang="en-US" b="1"/>
              <a:t>The Server‑Side Discovery Pattern</a:t>
            </a:r>
            <a:br>
              <a:rPr lang="en-US" b="1"/>
            </a:br>
            <a:endParaRPr lang="en-IN"/>
          </a:p>
        </p:txBody>
      </p:sp>
      <p:sp>
        <p:nvSpPr>
          <p:cNvPr id="4" name="Text Placeholder 3">
            <a:extLst>
              <a:ext uri="{FF2B5EF4-FFF2-40B4-BE49-F238E27FC236}">
                <a16:creationId xmlns:a16="http://schemas.microsoft.com/office/drawing/2014/main" id="{8B4A9517-154D-444C-AA55-9C0D4A5CF493}"/>
              </a:ext>
            </a:extLst>
          </p:cNvPr>
          <p:cNvSpPr>
            <a:spLocks noGrp="1"/>
          </p:cNvSpPr>
          <p:nvPr>
            <p:ph type="body" sz="quarter" idx="15"/>
          </p:nvPr>
        </p:nvSpPr>
        <p:spPr/>
        <p:txBody>
          <a:bodyPr/>
          <a:lstStyle/>
          <a:p>
            <a:r>
              <a:rPr lang="en-US"/>
              <a:t>The client makes a request to a service via a load balancer. The load balancer queries the service registry and routes each request to an available service instance.</a:t>
            </a:r>
          </a:p>
          <a:p>
            <a:endParaRPr lang="en-IN"/>
          </a:p>
        </p:txBody>
      </p:sp>
      <p:pic>
        <p:nvPicPr>
          <p:cNvPr id="7" name="Picture 6" descr="A close up of a map&#10;&#10;Description automatically generated">
            <a:extLst>
              <a:ext uri="{FF2B5EF4-FFF2-40B4-BE49-F238E27FC236}">
                <a16:creationId xmlns:a16="http://schemas.microsoft.com/office/drawing/2014/main" id="{343A4BEF-515B-4567-9C1E-531FFEAB2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38" y="1779914"/>
            <a:ext cx="6237287" cy="4111968"/>
          </a:xfrm>
          <a:prstGeom prst="rect">
            <a:avLst/>
          </a:prstGeom>
        </p:spPr>
      </p:pic>
      <p:sp>
        <p:nvSpPr>
          <p:cNvPr id="8" name="Rectangle 7">
            <a:extLst>
              <a:ext uri="{FF2B5EF4-FFF2-40B4-BE49-F238E27FC236}">
                <a16:creationId xmlns:a16="http://schemas.microsoft.com/office/drawing/2014/main" id="{590EA7AB-0B9E-403B-B118-294144C56F26}"/>
              </a:ext>
            </a:extLst>
          </p:cNvPr>
          <p:cNvSpPr/>
          <p:nvPr/>
        </p:nvSpPr>
        <p:spPr>
          <a:xfrm>
            <a:off x="6905625" y="1459667"/>
            <a:ext cx="4511058" cy="5016758"/>
          </a:xfrm>
          <a:prstGeom prst="rect">
            <a:avLst/>
          </a:prstGeom>
        </p:spPr>
        <p:txBody>
          <a:bodyPr wrap="square">
            <a:spAutoFit/>
          </a:bodyPr>
          <a:lstStyle/>
          <a:p>
            <a:pPr marL="342900" indent="-342900">
              <a:buFont typeface="Wingdings" panose="05000000000000000000" pitchFamily="2" charset="2"/>
              <a:buChar char="Ø"/>
            </a:pPr>
            <a:endParaRPr lang="en-US" sz="1600">
              <a:latin typeface="+mj-lt"/>
            </a:endParaRPr>
          </a:p>
          <a:p>
            <a:pPr marL="342900" indent="-342900">
              <a:buFont typeface="Wingdings" panose="05000000000000000000" pitchFamily="2" charset="2"/>
              <a:buChar char="Ø"/>
            </a:pPr>
            <a:r>
              <a:rPr lang="en-US" sz="1600">
                <a:latin typeface="+mj-lt"/>
              </a:rPr>
              <a:t>AWS Elastic Load Balancer (ELB) is an example of a server-side discovery router.</a:t>
            </a:r>
          </a:p>
          <a:p>
            <a:pPr marL="342900" indent="-342900">
              <a:buFont typeface="Wingdings" panose="05000000000000000000" pitchFamily="2" charset="2"/>
              <a:buChar char="Ø"/>
            </a:pPr>
            <a:r>
              <a:rPr lang="en-US" sz="1600">
                <a:latin typeface="+mj-lt"/>
              </a:rPr>
              <a:t>The ELB load balances the traffic among a set of registered Elastic Compute Cloud (EC2) instances or EC2 Container Service (ECS) containers.</a:t>
            </a:r>
          </a:p>
          <a:p>
            <a:pPr marL="342900" indent="-342900">
              <a:buFont typeface="Wingdings" panose="05000000000000000000" pitchFamily="2" charset="2"/>
              <a:buChar char="Ø"/>
            </a:pPr>
            <a:endParaRPr lang="en-US" sz="1600">
              <a:latin typeface="+mj-lt"/>
            </a:endParaRPr>
          </a:p>
          <a:p>
            <a:pPr marL="342900" indent="-342900">
              <a:buFont typeface="Wingdings" panose="05000000000000000000" pitchFamily="2" charset="2"/>
              <a:buChar char="Ø"/>
            </a:pPr>
            <a:r>
              <a:rPr lang="en-US" sz="1600">
                <a:latin typeface="+mj-lt"/>
              </a:rPr>
              <a:t>Some deployment environments such as Kubernetes and Marathon run a proxy on each host in the cluster. The proxy plays the role of a server‑side discovery load balancer.</a:t>
            </a:r>
          </a:p>
          <a:p>
            <a:pPr marL="342900" indent="-342900">
              <a:buFont typeface="Wingdings" panose="05000000000000000000" pitchFamily="2" charset="2"/>
              <a:buChar char="Ø"/>
            </a:pPr>
            <a:endParaRPr lang="en-US" sz="1600">
              <a:latin typeface="+mj-lt"/>
            </a:endParaRPr>
          </a:p>
          <a:p>
            <a:pPr marL="342900" indent="-342900">
              <a:buFont typeface="Wingdings" panose="05000000000000000000" pitchFamily="2" charset="2"/>
              <a:buChar char="Ø"/>
            </a:pPr>
            <a:r>
              <a:rPr lang="en-US" sz="1600">
                <a:latin typeface="+mj-lt"/>
              </a:rPr>
              <a:t>Details of discovery are abstracted away from the client.</a:t>
            </a:r>
          </a:p>
          <a:p>
            <a:pPr marL="342900" indent="-342900">
              <a:buFont typeface="Wingdings" panose="05000000000000000000" pitchFamily="2" charset="2"/>
              <a:buChar char="Ø"/>
            </a:pPr>
            <a:r>
              <a:rPr lang="en-US" sz="1600">
                <a:latin typeface="+mj-lt"/>
              </a:rPr>
              <a:t>some deployment environments provide this functionality for free. </a:t>
            </a:r>
          </a:p>
          <a:p>
            <a:pPr marL="342900" indent="-342900">
              <a:buFont typeface="Wingdings" panose="05000000000000000000" pitchFamily="2" charset="2"/>
              <a:buChar char="Ø"/>
            </a:pPr>
            <a:r>
              <a:rPr lang="en-US" sz="1600">
                <a:latin typeface="+mj-lt"/>
              </a:rPr>
              <a:t>Unless the load balancer is provided by the deployment environment, it is yet another highly available system component that you need to set up and manage.</a:t>
            </a:r>
            <a:endParaRPr lang="en-IN" sz="1600">
              <a:latin typeface="+mj-lt"/>
            </a:endParaRPr>
          </a:p>
        </p:txBody>
      </p:sp>
    </p:spTree>
    <p:extLst>
      <p:ext uri="{BB962C8B-B14F-4D97-AF65-F5344CB8AC3E}">
        <p14:creationId xmlns:p14="http://schemas.microsoft.com/office/powerpoint/2010/main" val="24474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3054350"/>
            <a:ext cx="3710908" cy="749300"/>
          </a:xfrm>
        </p:spPr>
        <p:txBody>
          <a:bodyPr anchor="t"/>
          <a:lstStyle/>
          <a:p>
            <a:r>
              <a:rPr lang="en-US"/>
              <a:t>API Gateway</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349352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AA4C-4CC9-429F-B94C-6D0320312664}"/>
              </a:ext>
            </a:extLst>
          </p:cNvPr>
          <p:cNvSpPr>
            <a:spLocks noGrp="1"/>
          </p:cNvSpPr>
          <p:nvPr>
            <p:ph type="title"/>
          </p:nvPr>
        </p:nvSpPr>
        <p:spPr/>
        <p:txBody>
          <a:bodyPr/>
          <a:lstStyle/>
          <a:p>
            <a:r>
              <a:rPr lang="en-US" dirty="0"/>
              <a:t>The Problem</a:t>
            </a:r>
            <a:endParaRPr lang="en-IN" dirty="0"/>
          </a:p>
        </p:txBody>
      </p:sp>
      <p:sp>
        <p:nvSpPr>
          <p:cNvPr id="3" name="Text Placeholder 2">
            <a:extLst>
              <a:ext uri="{FF2B5EF4-FFF2-40B4-BE49-F238E27FC236}">
                <a16:creationId xmlns:a16="http://schemas.microsoft.com/office/drawing/2014/main" id="{0B63EEC0-F683-4DCA-95DC-E7FD1AE0ED5C}"/>
              </a:ext>
            </a:extLst>
          </p:cNvPr>
          <p:cNvSpPr>
            <a:spLocks noGrp="1"/>
          </p:cNvSpPr>
          <p:nvPr>
            <p:ph type="body" sz="quarter" idx="14"/>
          </p:nvPr>
        </p:nvSpPr>
        <p:spPr/>
        <p:txBody>
          <a:bodyPr/>
          <a:lstStyle/>
          <a:p>
            <a:endParaRPr lang="en-IN"/>
          </a:p>
        </p:txBody>
      </p:sp>
      <p:pic>
        <p:nvPicPr>
          <p:cNvPr id="7" name="Picture 6" descr="A close up of text on a black background&#10;&#10;Description automatically generated">
            <a:extLst>
              <a:ext uri="{FF2B5EF4-FFF2-40B4-BE49-F238E27FC236}">
                <a16:creationId xmlns:a16="http://schemas.microsoft.com/office/drawing/2014/main" id="{37E406A0-0272-4DD7-91C3-B3C3FCE8A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237" y="1625599"/>
            <a:ext cx="5810250" cy="4038600"/>
          </a:xfrm>
          <a:prstGeom prst="rect">
            <a:avLst/>
          </a:prstGeom>
        </p:spPr>
      </p:pic>
      <p:sp>
        <p:nvSpPr>
          <p:cNvPr id="10" name="Text Placeholder 3">
            <a:extLst>
              <a:ext uri="{FF2B5EF4-FFF2-40B4-BE49-F238E27FC236}">
                <a16:creationId xmlns:a16="http://schemas.microsoft.com/office/drawing/2014/main" id="{402788BE-8EAA-4D3E-B81A-0535318DBAD8}"/>
              </a:ext>
            </a:extLst>
          </p:cNvPr>
          <p:cNvSpPr txBox="1">
            <a:spLocks/>
          </p:cNvSpPr>
          <p:nvPr/>
        </p:nvSpPr>
        <p:spPr>
          <a:xfrm>
            <a:off x="668339" y="1625599"/>
            <a:ext cx="3883114" cy="4305300"/>
          </a:xfrm>
          <a:prstGeom prst="rect">
            <a:avLst/>
          </a:prstGeom>
        </p:spPr>
        <p:txBody>
          <a:bodyPr/>
          <a:lstStyle>
            <a:lvl1pPr marL="169863" indent="-169863" algn="l" defTabSz="914400" rtl="0" eaLnBrk="1" latinLnBrk="0" hangingPunct="1">
              <a:lnSpc>
                <a:spcPct val="100000"/>
              </a:lnSpc>
              <a:spcBef>
                <a:spcPts val="1000"/>
              </a:spcBef>
              <a:spcAft>
                <a:spcPts val="0"/>
              </a:spcAft>
              <a:buClr>
                <a:schemeClr val="accent2"/>
              </a:buClr>
              <a:buFont typeface="Arial" panose="020B0604020202020204" pitchFamily="34" charset="0"/>
              <a:buChar char="•"/>
              <a:defRPr sz="1600" kern="1200">
                <a:solidFill>
                  <a:srgbClr val="616161"/>
                </a:solidFill>
                <a:latin typeface="+mj-lt"/>
                <a:ea typeface="+mn-ea"/>
                <a:cs typeface="+mn-cs"/>
              </a:defRPr>
            </a:lvl1pPr>
            <a:lvl2pPr marL="719138" indent="-269875" algn="l" defTabSz="914400" rtl="0" eaLnBrk="1" latinLnBrk="0" hangingPunct="1">
              <a:lnSpc>
                <a:spcPct val="100000"/>
              </a:lnSpc>
              <a:spcBef>
                <a:spcPts val="500"/>
              </a:spcBef>
              <a:spcAft>
                <a:spcPts val="0"/>
              </a:spcAft>
              <a:buClr>
                <a:schemeClr val="accent2"/>
              </a:buClr>
              <a:buSzPct val="65000"/>
              <a:buFont typeface="Courier New" panose="02070309020205020404" pitchFamily="49" charset="0"/>
              <a:buChar char="o"/>
              <a:tabLst>
                <a:tab pos="282575" algn="l"/>
              </a:tabLst>
              <a:defRPr sz="1600" kern="1200">
                <a:solidFill>
                  <a:srgbClr val="616161"/>
                </a:solidFill>
                <a:latin typeface="+mj-lt"/>
                <a:ea typeface="+mn-ea"/>
                <a:cs typeface="+mn-cs"/>
              </a:defRPr>
            </a:lvl2pPr>
            <a:lvl3pPr marL="1252538" indent="-269875" algn="l" defTabSz="914400" rtl="0" eaLnBrk="1" latinLnBrk="0" hangingPunct="1">
              <a:lnSpc>
                <a:spcPct val="100000"/>
              </a:lnSpc>
              <a:spcBef>
                <a:spcPts val="500"/>
              </a:spcBef>
              <a:spcAft>
                <a:spcPts val="0"/>
              </a:spcAft>
              <a:buClr>
                <a:schemeClr val="accent2"/>
              </a:buClr>
              <a:buSzPct val="65000"/>
              <a:buFont typeface="Courier New" panose="02070309020205020404" pitchFamily="49" charset="0"/>
              <a:buChar char="o"/>
              <a:defRPr sz="1600" kern="1200">
                <a:solidFill>
                  <a:srgbClr val="61616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App with 3 Microservices needs to be accessed by Mobile App and Browser (Web App)</a:t>
            </a:r>
            <a:endParaRPr lang="en-IN" dirty="0"/>
          </a:p>
        </p:txBody>
      </p:sp>
    </p:spTree>
    <p:extLst>
      <p:ext uri="{BB962C8B-B14F-4D97-AF65-F5344CB8AC3E}">
        <p14:creationId xmlns:p14="http://schemas.microsoft.com/office/powerpoint/2010/main" val="365366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AA4C-4CC9-429F-B94C-6D0320312664}"/>
              </a:ext>
            </a:extLst>
          </p:cNvPr>
          <p:cNvSpPr>
            <a:spLocks noGrp="1"/>
          </p:cNvSpPr>
          <p:nvPr>
            <p:ph type="title"/>
          </p:nvPr>
        </p:nvSpPr>
        <p:spPr/>
        <p:txBody>
          <a:bodyPr/>
          <a:lstStyle/>
          <a:p>
            <a:r>
              <a:rPr lang="en-US" dirty="0"/>
              <a:t>The Problem</a:t>
            </a:r>
            <a:endParaRPr lang="en-IN" dirty="0"/>
          </a:p>
        </p:txBody>
      </p:sp>
      <p:sp>
        <p:nvSpPr>
          <p:cNvPr id="3" name="Text Placeholder 2">
            <a:extLst>
              <a:ext uri="{FF2B5EF4-FFF2-40B4-BE49-F238E27FC236}">
                <a16:creationId xmlns:a16="http://schemas.microsoft.com/office/drawing/2014/main" id="{0B63EEC0-F683-4DCA-95DC-E7FD1AE0ED5C}"/>
              </a:ext>
            </a:extLst>
          </p:cNvPr>
          <p:cNvSpPr>
            <a:spLocks noGrp="1"/>
          </p:cNvSpPr>
          <p:nvPr>
            <p:ph type="body" sz="quarter" idx="14"/>
          </p:nvPr>
        </p:nvSpPr>
        <p:spPr/>
        <p:txBody>
          <a:bodyPr/>
          <a:lstStyle/>
          <a:p>
            <a:endParaRPr lang="en-IN"/>
          </a:p>
        </p:txBody>
      </p:sp>
      <p:pic>
        <p:nvPicPr>
          <p:cNvPr id="6" name="Picture 5" descr="A close up of a map&#10;&#10;Description automatically generated">
            <a:extLst>
              <a:ext uri="{FF2B5EF4-FFF2-40B4-BE49-F238E27FC236}">
                <a16:creationId xmlns:a16="http://schemas.microsoft.com/office/drawing/2014/main" id="{4F3AFC3A-9D77-41C5-ACA0-0D5E34200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91" y="1692274"/>
            <a:ext cx="5819775" cy="4238625"/>
          </a:xfrm>
          <a:prstGeom prst="rect">
            <a:avLst/>
          </a:prstGeom>
        </p:spPr>
      </p:pic>
      <p:sp>
        <p:nvSpPr>
          <p:cNvPr id="10" name="Text Placeholder 3">
            <a:extLst>
              <a:ext uri="{FF2B5EF4-FFF2-40B4-BE49-F238E27FC236}">
                <a16:creationId xmlns:a16="http://schemas.microsoft.com/office/drawing/2014/main" id="{FE1AD7BC-8A5D-4EDB-9156-021638229500}"/>
              </a:ext>
            </a:extLst>
          </p:cNvPr>
          <p:cNvSpPr txBox="1">
            <a:spLocks/>
          </p:cNvSpPr>
          <p:nvPr/>
        </p:nvSpPr>
        <p:spPr>
          <a:xfrm>
            <a:off x="668339" y="1625599"/>
            <a:ext cx="3883114" cy="4305300"/>
          </a:xfrm>
          <a:prstGeom prst="rect">
            <a:avLst/>
          </a:prstGeom>
        </p:spPr>
        <p:txBody>
          <a:bodyPr/>
          <a:lstStyle>
            <a:lvl1pPr marL="169863" indent="-169863" algn="l" defTabSz="914400" rtl="0" eaLnBrk="1" latinLnBrk="0" hangingPunct="1">
              <a:lnSpc>
                <a:spcPct val="100000"/>
              </a:lnSpc>
              <a:spcBef>
                <a:spcPts val="1000"/>
              </a:spcBef>
              <a:spcAft>
                <a:spcPts val="0"/>
              </a:spcAft>
              <a:buClr>
                <a:schemeClr val="accent2"/>
              </a:buClr>
              <a:buFont typeface="Arial" panose="020B0604020202020204" pitchFamily="34" charset="0"/>
              <a:buChar char="•"/>
              <a:defRPr sz="1600" kern="1200">
                <a:solidFill>
                  <a:srgbClr val="616161"/>
                </a:solidFill>
                <a:latin typeface="+mj-lt"/>
                <a:ea typeface="+mn-ea"/>
                <a:cs typeface="+mn-cs"/>
              </a:defRPr>
            </a:lvl1pPr>
            <a:lvl2pPr marL="719138" indent="-269875" algn="l" defTabSz="914400" rtl="0" eaLnBrk="1" latinLnBrk="0" hangingPunct="1">
              <a:lnSpc>
                <a:spcPct val="100000"/>
              </a:lnSpc>
              <a:spcBef>
                <a:spcPts val="500"/>
              </a:spcBef>
              <a:spcAft>
                <a:spcPts val="0"/>
              </a:spcAft>
              <a:buClr>
                <a:schemeClr val="accent2"/>
              </a:buClr>
              <a:buSzPct val="65000"/>
              <a:buFont typeface="Courier New" panose="02070309020205020404" pitchFamily="49" charset="0"/>
              <a:buChar char="o"/>
              <a:tabLst>
                <a:tab pos="282575" algn="l"/>
              </a:tabLst>
              <a:defRPr sz="1600" kern="1200">
                <a:solidFill>
                  <a:srgbClr val="616161"/>
                </a:solidFill>
                <a:latin typeface="+mj-lt"/>
                <a:ea typeface="+mn-ea"/>
                <a:cs typeface="+mn-cs"/>
              </a:defRPr>
            </a:lvl2pPr>
            <a:lvl3pPr marL="1252538" indent="-269875" algn="l" defTabSz="914400" rtl="0" eaLnBrk="1" latinLnBrk="0" hangingPunct="1">
              <a:lnSpc>
                <a:spcPct val="100000"/>
              </a:lnSpc>
              <a:spcBef>
                <a:spcPts val="500"/>
              </a:spcBef>
              <a:spcAft>
                <a:spcPts val="0"/>
              </a:spcAft>
              <a:buClr>
                <a:schemeClr val="accent2"/>
              </a:buClr>
              <a:buSzPct val="65000"/>
              <a:buFont typeface="Courier New" panose="02070309020205020404" pitchFamily="49" charset="0"/>
              <a:buChar char="o"/>
              <a:defRPr sz="1600" kern="1200">
                <a:solidFill>
                  <a:srgbClr val="61616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App with 3 Microservices needs to be accessed by Mobile App and Browser (Web App)</a:t>
            </a:r>
            <a:endParaRPr lang="en-IN" dirty="0"/>
          </a:p>
          <a:p>
            <a:r>
              <a:rPr lang="en-IN" dirty="0"/>
              <a:t>All microservices exposed to some IP/address</a:t>
            </a:r>
          </a:p>
        </p:txBody>
      </p:sp>
    </p:spTree>
    <p:extLst>
      <p:ext uri="{BB962C8B-B14F-4D97-AF65-F5344CB8AC3E}">
        <p14:creationId xmlns:p14="http://schemas.microsoft.com/office/powerpoint/2010/main" val="3249935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AA4C-4CC9-429F-B94C-6D0320312664}"/>
              </a:ext>
            </a:extLst>
          </p:cNvPr>
          <p:cNvSpPr>
            <a:spLocks noGrp="1"/>
          </p:cNvSpPr>
          <p:nvPr>
            <p:ph type="title"/>
          </p:nvPr>
        </p:nvSpPr>
        <p:spPr/>
        <p:txBody>
          <a:bodyPr/>
          <a:lstStyle/>
          <a:p>
            <a:r>
              <a:rPr lang="en-US" dirty="0"/>
              <a:t>The Problem</a:t>
            </a:r>
            <a:endParaRPr lang="en-IN" dirty="0"/>
          </a:p>
        </p:txBody>
      </p:sp>
      <p:sp>
        <p:nvSpPr>
          <p:cNvPr id="3" name="Text Placeholder 2">
            <a:extLst>
              <a:ext uri="{FF2B5EF4-FFF2-40B4-BE49-F238E27FC236}">
                <a16:creationId xmlns:a16="http://schemas.microsoft.com/office/drawing/2014/main" id="{0B63EEC0-F683-4DCA-95DC-E7FD1AE0ED5C}"/>
              </a:ext>
            </a:extLst>
          </p:cNvPr>
          <p:cNvSpPr>
            <a:spLocks noGrp="1"/>
          </p:cNvSpPr>
          <p:nvPr>
            <p:ph type="body" sz="quarter" idx="14"/>
          </p:nvPr>
        </p:nvSpPr>
        <p:spPr/>
        <p:txBody>
          <a:bodyPr/>
          <a:lstStyle/>
          <a:p>
            <a:endParaRPr lang="en-IN"/>
          </a:p>
        </p:txBody>
      </p:sp>
      <p:pic>
        <p:nvPicPr>
          <p:cNvPr id="7" name="Picture 6" descr="A close up of a map&#10;&#10;Description automatically generated">
            <a:extLst>
              <a:ext uri="{FF2B5EF4-FFF2-40B4-BE49-F238E27FC236}">
                <a16:creationId xmlns:a16="http://schemas.microsoft.com/office/drawing/2014/main" id="{E588F14F-53AE-48CD-B062-4A9A9EA8E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391" y="1625599"/>
            <a:ext cx="5819775" cy="4238625"/>
          </a:xfrm>
          <a:prstGeom prst="rect">
            <a:avLst/>
          </a:prstGeom>
        </p:spPr>
      </p:pic>
      <p:sp>
        <p:nvSpPr>
          <p:cNvPr id="8" name="Text Placeholder 3">
            <a:extLst>
              <a:ext uri="{FF2B5EF4-FFF2-40B4-BE49-F238E27FC236}">
                <a16:creationId xmlns:a16="http://schemas.microsoft.com/office/drawing/2014/main" id="{DE1870DB-28CA-465E-9EDE-0F529F9FB8F7}"/>
              </a:ext>
            </a:extLst>
          </p:cNvPr>
          <p:cNvSpPr txBox="1">
            <a:spLocks/>
          </p:cNvSpPr>
          <p:nvPr/>
        </p:nvSpPr>
        <p:spPr>
          <a:xfrm>
            <a:off x="668339" y="1625599"/>
            <a:ext cx="3883114" cy="4305300"/>
          </a:xfrm>
          <a:prstGeom prst="rect">
            <a:avLst/>
          </a:prstGeom>
        </p:spPr>
        <p:txBody>
          <a:bodyPr/>
          <a:lstStyle>
            <a:lvl1pPr marL="169863" indent="-169863" algn="l" defTabSz="914400" rtl="0" eaLnBrk="1" latinLnBrk="0" hangingPunct="1">
              <a:lnSpc>
                <a:spcPct val="100000"/>
              </a:lnSpc>
              <a:spcBef>
                <a:spcPts val="1000"/>
              </a:spcBef>
              <a:spcAft>
                <a:spcPts val="0"/>
              </a:spcAft>
              <a:buClr>
                <a:schemeClr val="accent2"/>
              </a:buClr>
              <a:buFont typeface="Arial" panose="020B0604020202020204" pitchFamily="34" charset="0"/>
              <a:buChar char="•"/>
              <a:defRPr sz="1600" kern="1200">
                <a:solidFill>
                  <a:srgbClr val="616161"/>
                </a:solidFill>
                <a:latin typeface="+mj-lt"/>
                <a:ea typeface="+mn-ea"/>
                <a:cs typeface="+mn-cs"/>
              </a:defRPr>
            </a:lvl1pPr>
            <a:lvl2pPr marL="719138" indent="-269875" algn="l" defTabSz="914400" rtl="0" eaLnBrk="1" latinLnBrk="0" hangingPunct="1">
              <a:lnSpc>
                <a:spcPct val="100000"/>
              </a:lnSpc>
              <a:spcBef>
                <a:spcPts val="500"/>
              </a:spcBef>
              <a:spcAft>
                <a:spcPts val="0"/>
              </a:spcAft>
              <a:buClr>
                <a:schemeClr val="accent2"/>
              </a:buClr>
              <a:buSzPct val="65000"/>
              <a:buFont typeface="Courier New" panose="02070309020205020404" pitchFamily="49" charset="0"/>
              <a:buChar char="o"/>
              <a:tabLst>
                <a:tab pos="282575" algn="l"/>
              </a:tabLst>
              <a:defRPr sz="1600" kern="1200">
                <a:solidFill>
                  <a:srgbClr val="616161"/>
                </a:solidFill>
                <a:latin typeface="+mj-lt"/>
                <a:ea typeface="+mn-ea"/>
                <a:cs typeface="+mn-cs"/>
              </a:defRPr>
            </a:lvl2pPr>
            <a:lvl3pPr marL="1252538" indent="-269875" algn="l" defTabSz="914400" rtl="0" eaLnBrk="1" latinLnBrk="0" hangingPunct="1">
              <a:lnSpc>
                <a:spcPct val="100000"/>
              </a:lnSpc>
              <a:spcBef>
                <a:spcPts val="500"/>
              </a:spcBef>
              <a:spcAft>
                <a:spcPts val="0"/>
              </a:spcAft>
              <a:buClr>
                <a:schemeClr val="accent2"/>
              </a:buClr>
              <a:buSzPct val="65000"/>
              <a:buFont typeface="Courier New" panose="02070309020205020404" pitchFamily="49" charset="0"/>
              <a:buChar char="o"/>
              <a:defRPr sz="1600" kern="1200">
                <a:solidFill>
                  <a:srgbClr val="61616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App with 3 Microservices needs to be accessed by Mobile App and Browser (Web App)</a:t>
            </a:r>
            <a:endParaRPr lang="en-IN" dirty="0"/>
          </a:p>
          <a:p>
            <a:r>
              <a:rPr lang="en-IN" dirty="0"/>
              <a:t>All microservices exposed to some IP/address</a:t>
            </a:r>
          </a:p>
          <a:p>
            <a:r>
              <a:rPr lang="en-IN" dirty="0"/>
              <a:t>Publicly exposed endpoints need Security/Authorization</a:t>
            </a:r>
          </a:p>
        </p:txBody>
      </p:sp>
    </p:spTree>
    <p:extLst>
      <p:ext uri="{BB962C8B-B14F-4D97-AF65-F5344CB8AC3E}">
        <p14:creationId xmlns:p14="http://schemas.microsoft.com/office/powerpoint/2010/main" val="176898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AA4C-4CC9-429F-B94C-6D0320312664}"/>
              </a:ext>
            </a:extLst>
          </p:cNvPr>
          <p:cNvSpPr>
            <a:spLocks noGrp="1"/>
          </p:cNvSpPr>
          <p:nvPr>
            <p:ph type="title"/>
          </p:nvPr>
        </p:nvSpPr>
        <p:spPr/>
        <p:txBody>
          <a:bodyPr/>
          <a:lstStyle/>
          <a:p>
            <a:r>
              <a:rPr lang="en-US" dirty="0"/>
              <a:t>The Problem</a:t>
            </a:r>
            <a:endParaRPr lang="en-IN" dirty="0"/>
          </a:p>
        </p:txBody>
      </p:sp>
      <p:sp>
        <p:nvSpPr>
          <p:cNvPr id="3" name="Text Placeholder 2">
            <a:extLst>
              <a:ext uri="{FF2B5EF4-FFF2-40B4-BE49-F238E27FC236}">
                <a16:creationId xmlns:a16="http://schemas.microsoft.com/office/drawing/2014/main" id="{0B63EEC0-F683-4DCA-95DC-E7FD1AE0ED5C}"/>
              </a:ext>
            </a:extLst>
          </p:cNvPr>
          <p:cNvSpPr>
            <a:spLocks noGrp="1"/>
          </p:cNvSpPr>
          <p:nvPr>
            <p:ph type="body" sz="quarter" idx="14"/>
          </p:nvPr>
        </p:nvSpPr>
        <p:spPr/>
        <p:txBody>
          <a:bodyPr/>
          <a:lstStyle/>
          <a:p>
            <a:endParaRPr lang="en-IN"/>
          </a:p>
        </p:txBody>
      </p:sp>
      <p:sp>
        <p:nvSpPr>
          <p:cNvPr id="4" name="Text Placeholder 3">
            <a:extLst>
              <a:ext uri="{FF2B5EF4-FFF2-40B4-BE49-F238E27FC236}">
                <a16:creationId xmlns:a16="http://schemas.microsoft.com/office/drawing/2014/main" id="{A260A6C3-2EFD-4E2E-BCE9-C1F8DA697215}"/>
              </a:ext>
            </a:extLst>
          </p:cNvPr>
          <p:cNvSpPr>
            <a:spLocks noGrp="1"/>
          </p:cNvSpPr>
          <p:nvPr>
            <p:ph type="body" sz="quarter" idx="15"/>
          </p:nvPr>
        </p:nvSpPr>
        <p:spPr>
          <a:xfrm>
            <a:off x="668339" y="1625599"/>
            <a:ext cx="3883114" cy="4305300"/>
          </a:xfrm>
        </p:spPr>
        <p:txBody>
          <a:bodyPr/>
          <a:lstStyle/>
          <a:p>
            <a:r>
              <a:rPr lang="en-US" dirty="0"/>
              <a:t>An App with 3 Microservices needs to be accessed by Mobile App and Browser (Web App)</a:t>
            </a:r>
            <a:endParaRPr lang="en-IN" dirty="0"/>
          </a:p>
          <a:p>
            <a:r>
              <a:rPr lang="en-IN" dirty="0"/>
              <a:t>All microservices exposed to some IP/address</a:t>
            </a:r>
          </a:p>
          <a:p>
            <a:r>
              <a:rPr lang="en-IN" dirty="0"/>
              <a:t>Publicly exposed endpoints need Security/Authorization</a:t>
            </a:r>
          </a:p>
          <a:p>
            <a:r>
              <a:rPr lang="en-IN" dirty="0"/>
              <a:t>On Scaling, load balancers are added to all the services</a:t>
            </a:r>
          </a:p>
        </p:txBody>
      </p:sp>
      <p:pic>
        <p:nvPicPr>
          <p:cNvPr id="6" name="Picture 5" descr="A close up of a map&#10;&#10;Description automatically generated">
            <a:extLst>
              <a:ext uri="{FF2B5EF4-FFF2-40B4-BE49-F238E27FC236}">
                <a16:creationId xmlns:a16="http://schemas.microsoft.com/office/drawing/2014/main" id="{DB89F16B-E414-4091-ADDA-790C2EA7B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617" y="1625599"/>
            <a:ext cx="7143750" cy="4238625"/>
          </a:xfrm>
          <a:prstGeom prst="rect">
            <a:avLst/>
          </a:prstGeom>
        </p:spPr>
      </p:pic>
    </p:spTree>
    <p:extLst>
      <p:ext uri="{BB962C8B-B14F-4D97-AF65-F5344CB8AC3E}">
        <p14:creationId xmlns:p14="http://schemas.microsoft.com/office/powerpoint/2010/main" val="311622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A17BB4-4126-4BB3-8017-783652EAD3FE}"/>
              </a:ext>
            </a:extLst>
          </p:cNvPr>
          <p:cNvSpPr>
            <a:spLocks noGrp="1"/>
          </p:cNvSpPr>
          <p:nvPr>
            <p:ph type="subTitle" idx="1"/>
          </p:nvPr>
        </p:nvSpPr>
        <p:spPr>
          <a:xfrm>
            <a:off x="5638800" y="4390352"/>
            <a:ext cx="3684722" cy="461665"/>
          </a:xfrm>
        </p:spPr>
        <p:txBody>
          <a:bodyPr/>
          <a:lstStyle/>
          <a:p>
            <a:r>
              <a:rPr lang="en-IN"/>
              <a:t>Session 2</a:t>
            </a:r>
          </a:p>
        </p:txBody>
      </p:sp>
      <p:sp>
        <p:nvSpPr>
          <p:cNvPr id="3" name="Text Placeholder 2">
            <a:extLst>
              <a:ext uri="{FF2B5EF4-FFF2-40B4-BE49-F238E27FC236}">
                <a16:creationId xmlns:a16="http://schemas.microsoft.com/office/drawing/2014/main" id="{C395101D-12CA-425C-8FAC-CA9FC20A2961}"/>
              </a:ext>
            </a:extLst>
          </p:cNvPr>
          <p:cNvSpPr>
            <a:spLocks noGrp="1"/>
          </p:cNvSpPr>
          <p:nvPr>
            <p:ph type="body" sz="quarter" idx="13"/>
          </p:nvPr>
        </p:nvSpPr>
        <p:spPr/>
        <p:txBody>
          <a:bodyPr/>
          <a:lstStyle/>
          <a:p>
            <a:r>
              <a:rPr lang="en-US"/>
              <a:t>Microservices Architecture</a:t>
            </a:r>
            <a:endParaRPr lang="en-IN"/>
          </a:p>
        </p:txBody>
      </p:sp>
      <p:pic>
        <p:nvPicPr>
          <p:cNvPr id="6" name="Picture Placeholder 5" descr="A close up of a logo&#10;&#10;Description automatically generated">
            <a:extLst>
              <a:ext uri="{FF2B5EF4-FFF2-40B4-BE49-F238E27FC236}">
                <a16:creationId xmlns:a16="http://schemas.microsoft.com/office/drawing/2014/main" id="{3B403E25-B144-4583-835E-FADEB91510A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6224" r="6224"/>
          <a:stretch>
            <a:fillRect/>
          </a:stretch>
        </p:blipFill>
        <p:spPr>
          <a:prstGeom prst="ellipse">
            <a:avLst/>
          </a:prstGeom>
        </p:spPr>
      </p:pic>
      <p:grpSp>
        <p:nvGrpSpPr>
          <p:cNvPr id="7" name="Group 6">
            <a:extLst>
              <a:ext uri="{FF2B5EF4-FFF2-40B4-BE49-F238E27FC236}">
                <a16:creationId xmlns:a16="http://schemas.microsoft.com/office/drawing/2014/main" id="{DCB44003-3BA3-4020-9512-3951DF6A266B}"/>
              </a:ext>
            </a:extLst>
          </p:cNvPr>
          <p:cNvGrpSpPr/>
          <p:nvPr/>
        </p:nvGrpSpPr>
        <p:grpSpPr>
          <a:xfrm>
            <a:off x="6783221" y="254394"/>
            <a:ext cx="2365352" cy="874021"/>
            <a:chOff x="7042600" y="763556"/>
            <a:chExt cx="2365352" cy="874021"/>
          </a:xfrm>
        </p:grpSpPr>
        <p:pic>
          <p:nvPicPr>
            <p:cNvPr id="8" name="Picture 7">
              <a:extLst>
                <a:ext uri="{FF2B5EF4-FFF2-40B4-BE49-F238E27FC236}">
                  <a16:creationId xmlns:a16="http://schemas.microsoft.com/office/drawing/2014/main" id="{2D366955-6BCA-4EB8-8AB6-8C7DBCF7A694}"/>
                </a:ext>
              </a:extLst>
            </p:cNvPr>
            <p:cNvPicPr>
              <a:picLocks noChangeAspect="1"/>
            </p:cNvPicPr>
            <p:nvPr/>
          </p:nvPicPr>
          <p:blipFill>
            <a:blip r:embed="rId3"/>
            <a:stretch>
              <a:fillRect/>
            </a:stretch>
          </p:blipFill>
          <p:spPr>
            <a:xfrm>
              <a:off x="7268067" y="763556"/>
              <a:ext cx="1798047" cy="653102"/>
            </a:xfrm>
            <a:prstGeom prst="rect">
              <a:avLst/>
            </a:prstGeom>
          </p:spPr>
        </p:pic>
        <p:sp>
          <p:nvSpPr>
            <p:cNvPr id="9" name="TextBox 9">
              <a:extLst>
                <a:ext uri="{FF2B5EF4-FFF2-40B4-BE49-F238E27FC236}">
                  <a16:creationId xmlns:a16="http://schemas.microsoft.com/office/drawing/2014/main" id="{B8C9B256-AA5E-4324-9051-D289519F6B4B}"/>
                </a:ext>
              </a:extLst>
            </p:cNvPr>
            <p:cNvSpPr txBox="1"/>
            <p:nvPr/>
          </p:nvSpPr>
          <p:spPr>
            <a:xfrm>
              <a:off x="7042600" y="1360578"/>
              <a:ext cx="236535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t>New Technology Exploration Group</a:t>
              </a:r>
            </a:p>
          </p:txBody>
        </p:sp>
      </p:grpSp>
      <p:sp>
        <p:nvSpPr>
          <p:cNvPr id="10" name="Rectangle 9">
            <a:extLst>
              <a:ext uri="{FF2B5EF4-FFF2-40B4-BE49-F238E27FC236}">
                <a16:creationId xmlns:a16="http://schemas.microsoft.com/office/drawing/2014/main" id="{26BA70B4-F31F-46A5-B000-641CD8CE04FA}"/>
              </a:ext>
            </a:extLst>
          </p:cNvPr>
          <p:cNvSpPr/>
          <p:nvPr/>
        </p:nvSpPr>
        <p:spPr>
          <a:xfrm>
            <a:off x="9163626" y="134669"/>
            <a:ext cx="3093760" cy="89255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spc="300">
                <a:solidFill>
                  <a:schemeClr val="bg1">
                    <a:lumMod val="95000"/>
                  </a:schemeClr>
                </a:solidFill>
              </a:rPr>
              <a:t>NAGP</a:t>
            </a:r>
          </a:p>
          <a:p>
            <a:r>
              <a:rPr lang="en-IN" sz="1200" spc="300">
                <a:solidFill>
                  <a:schemeClr val="bg1">
                    <a:lumMod val="95000"/>
                  </a:schemeClr>
                </a:solidFill>
              </a:rPr>
              <a:t>Complex is Simple</a:t>
            </a:r>
          </a:p>
        </p:txBody>
      </p:sp>
    </p:spTree>
    <p:extLst>
      <p:ext uri="{BB962C8B-B14F-4D97-AF65-F5344CB8AC3E}">
        <p14:creationId xmlns:p14="http://schemas.microsoft.com/office/powerpoint/2010/main" val="24930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AA4C-4CC9-429F-B94C-6D0320312664}"/>
              </a:ext>
            </a:extLst>
          </p:cNvPr>
          <p:cNvSpPr>
            <a:spLocks noGrp="1"/>
          </p:cNvSpPr>
          <p:nvPr>
            <p:ph type="title"/>
          </p:nvPr>
        </p:nvSpPr>
        <p:spPr/>
        <p:txBody>
          <a:bodyPr/>
          <a:lstStyle/>
          <a:p>
            <a:r>
              <a:rPr lang="en-US" dirty="0"/>
              <a:t>The Problem</a:t>
            </a:r>
            <a:endParaRPr lang="en-IN" dirty="0"/>
          </a:p>
        </p:txBody>
      </p:sp>
      <p:sp>
        <p:nvSpPr>
          <p:cNvPr id="3" name="Text Placeholder 2">
            <a:extLst>
              <a:ext uri="{FF2B5EF4-FFF2-40B4-BE49-F238E27FC236}">
                <a16:creationId xmlns:a16="http://schemas.microsoft.com/office/drawing/2014/main" id="{0B63EEC0-F683-4DCA-95DC-E7FD1AE0ED5C}"/>
              </a:ext>
            </a:extLst>
          </p:cNvPr>
          <p:cNvSpPr>
            <a:spLocks noGrp="1"/>
          </p:cNvSpPr>
          <p:nvPr>
            <p:ph type="body" sz="quarter" idx="14"/>
          </p:nvPr>
        </p:nvSpPr>
        <p:spPr/>
        <p:txBody>
          <a:bodyPr/>
          <a:lstStyle/>
          <a:p>
            <a:endParaRPr lang="en-IN"/>
          </a:p>
        </p:txBody>
      </p:sp>
      <p:sp>
        <p:nvSpPr>
          <p:cNvPr id="4" name="Text Placeholder 3">
            <a:extLst>
              <a:ext uri="{FF2B5EF4-FFF2-40B4-BE49-F238E27FC236}">
                <a16:creationId xmlns:a16="http://schemas.microsoft.com/office/drawing/2014/main" id="{A260A6C3-2EFD-4E2E-BCE9-C1F8DA697215}"/>
              </a:ext>
            </a:extLst>
          </p:cNvPr>
          <p:cNvSpPr>
            <a:spLocks noGrp="1"/>
          </p:cNvSpPr>
          <p:nvPr>
            <p:ph type="body" sz="quarter" idx="15"/>
          </p:nvPr>
        </p:nvSpPr>
        <p:spPr>
          <a:xfrm>
            <a:off x="668339" y="1625599"/>
            <a:ext cx="3883114" cy="4305300"/>
          </a:xfrm>
        </p:spPr>
        <p:txBody>
          <a:bodyPr/>
          <a:lstStyle/>
          <a:p>
            <a:r>
              <a:rPr lang="en-US" sz="2400" b="1" dirty="0"/>
              <a:t>Multiple public endpoints</a:t>
            </a:r>
          </a:p>
          <a:p>
            <a:r>
              <a:rPr lang="en-US" sz="2400" b="1" dirty="0"/>
              <a:t>Redundant Security/Auth implementations</a:t>
            </a:r>
          </a:p>
          <a:p>
            <a:r>
              <a:rPr lang="en-US" sz="2400" b="1" dirty="0"/>
              <a:t>Multiple Load Balancing</a:t>
            </a:r>
          </a:p>
          <a:p>
            <a:r>
              <a:rPr lang="en-US" sz="2400" b="1" dirty="0"/>
              <a:t>Difficult upgrades</a:t>
            </a:r>
          </a:p>
          <a:p>
            <a:r>
              <a:rPr lang="en-US" sz="2400" b="1" dirty="0"/>
              <a:t>More maintenance</a:t>
            </a:r>
          </a:p>
          <a:p>
            <a:r>
              <a:rPr lang="en-US" sz="2400" b="1" dirty="0"/>
              <a:t>No Centralized API management</a:t>
            </a:r>
          </a:p>
        </p:txBody>
      </p:sp>
      <p:pic>
        <p:nvPicPr>
          <p:cNvPr id="6" name="Picture 5" descr="A close up of a map&#10;&#10;Description automatically generated">
            <a:extLst>
              <a:ext uri="{FF2B5EF4-FFF2-40B4-BE49-F238E27FC236}">
                <a16:creationId xmlns:a16="http://schemas.microsoft.com/office/drawing/2014/main" id="{DB89F16B-E414-4091-ADDA-790C2EA7B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617" y="1625599"/>
            <a:ext cx="7143750" cy="4238625"/>
          </a:xfrm>
          <a:prstGeom prst="rect">
            <a:avLst/>
          </a:prstGeom>
        </p:spPr>
      </p:pic>
    </p:spTree>
    <p:extLst>
      <p:ext uri="{BB962C8B-B14F-4D97-AF65-F5344CB8AC3E}">
        <p14:creationId xmlns:p14="http://schemas.microsoft.com/office/powerpoint/2010/main" val="250121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2DC484-B0BE-45B6-BBCD-7D6486D3C41E}"/>
              </a:ext>
            </a:extLst>
          </p:cNvPr>
          <p:cNvSpPr>
            <a:spLocks noGrp="1"/>
          </p:cNvSpPr>
          <p:nvPr>
            <p:ph type="title"/>
          </p:nvPr>
        </p:nvSpPr>
        <p:spPr>
          <a:xfrm>
            <a:off x="4079565" y="2967335"/>
            <a:ext cx="10385004" cy="923330"/>
          </a:xfrm>
        </p:spPr>
        <p:txBody>
          <a:bodyPr/>
          <a:lstStyle/>
          <a:p>
            <a:r>
              <a:rPr lang="en-US" sz="6000" dirty="0"/>
              <a:t>Solution?</a:t>
            </a:r>
            <a:endParaRPr lang="en-IN" sz="6000" dirty="0"/>
          </a:p>
        </p:txBody>
      </p:sp>
      <p:sp>
        <p:nvSpPr>
          <p:cNvPr id="4" name="Text Placeholder 3">
            <a:extLst>
              <a:ext uri="{FF2B5EF4-FFF2-40B4-BE49-F238E27FC236}">
                <a16:creationId xmlns:a16="http://schemas.microsoft.com/office/drawing/2014/main" id="{DAB6142D-CA4D-42F8-A491-654DDD810256}"/>
              </a:ext>
            </a:extLst>
          </p:cNvPr>
          <p:cNvSpPr>
            <a:spLocks noGrp="1"/>
          </p:cNvSpPr>
          <p:nvPr>
            <p:ph type="body" sz="quarter" idx="15"/>
          </p:nvPr>
        </p:nvSpPr>
        <p:spPr/>
        <p:txBody>
          <a:bodyPr/>
          <a:lstStyle/>
          <a:p>
            <a:endParaRPr lang="en-IN"/>
          </a:p>
        </p:txBody>
      </p:sp>
    </p:spTree>
    <p:extLst>
      <p:ext uri="{BB962C8B-B14F-4D97-AF65-F5344CB8AC3E}">
        <p14:creationId xmlns:p14="http://schemas.microsoft.com/office/powerpoint/2010/main" val="4016978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B44077-80D0-44E9-A135-C3C683A8D361}"/>
              </a:ext>
            </a:extLst>
          </p:cNvPr>
          <p:cNvSpPr>
            <a:spLocks noGrp="1"/>
          </p:cNvSpPr>
          <p:nvPr>
            <p:ph type="title"/>
          </p:nvPr>
        </p:nvSpPr>
        <p:spPr/>
        <p:txBody>
          <a:bodyPr/>
          <a:lstStyle/>
          <a:p>
            <a:r>
              <a:rPr lang="en-US" dirty="0"/>
              <a:t>Solution - API Gateway</a:t>
            </a:r>
            <a:endParaRPr lang="en-IN" dirty="0"/>
          </a:p>
        </p:txBody>
      </p:sp>
      <p:sp>
        <p:nvSpPr>
          <p:cNvPr id="4" name="Text Placeholder 3">
            <a:extLst>
              <a:ext uri="{FF2B5EF4-FFF2-40B4-BE49-F238E27FC236}">
                <a16:creationId xmlns:a16="http://schemas.microsoft.com/office/drawing/2014/main" id="{49B2EDE9-A578-4B2C-BB50-DCBC7A2142CC}"/>
              </a:ext>
            </a:extLst>
          </p:cNvPr>
          <p:cNvSpPr>
            <a:spLocks noGrp="1"/>
          </p:cNvSpPr>
          <p:nvPr>
            <p:ph type="body" sz="quarter" idx="15"/>
          </p:nvPr>
        </p:nvSpPr>
        <p:spPr/>
        <p:txBody>
          <a:bodyPr/>
          <a:lstStyle/>
          <a:p>
            <a:endParaRPr lang="en-IN"/>
          </a:p>
        </p:txBody>
      </p:sp>
      <p:pic>
        <p:nvPicPr>
          <p:cNvPr id="5" name="Picture 4">
            <a:extLst>
              <a:ext uri="{FF2B5EF4-FFF2-40B4-BE49-F238E27FC236}">
                <a16:creationId xmlns:a16="http://schemas.microsoft.com/office/drawing/2014/main" id="{FC72505C-95BF-457E-A885-B175CBA00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906" y="1577095"/>
            <a:ext cx="6670963" cy="4899330"/>
          </a:xfrm>
          <a:prstGeom prst="rect">
            <a:avLst/>
          </a:prstGeom>
        </p:spPr>
      </p:pic>
    </p:spTree>
    <p:extLst>
      <p:ext uri="{BB962C8B-B14F-4D97-AF65-F5344CB8AC3E}">
        <p14:creationId xmlns:p14="http://schemas.microsoft.com/office/powerpoint/2010/main" val="4076486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3C46-0FE4-4FBA-AF56-7412B418B462}"/>
              </a:ext>
            </a:extLst>
          </p:cNvPr>
          <p:cNvSpPr>
            <a:spLocks noGrp="1"/>
          </p:cNvSpPr>
          <p:nvPr>
            <p:ph type="title"/>
          </p:nvPr>
        </p:nvSpPr>
        <p:spPr/>
        <p:txBody>
          <a:bodyPr/>
          <a:lstStyle/>
          <a:p>
            <a:r>
              <a:rPr lang="en-US" dirty="0"/>
              <a:t>API Gateway - Features</a:t>
            </a:r>
            <a:endParaRPr lang="en-IN" dirty="0"/>
          </a:p>
        </p:txBody>
      </p:sp>
      <p:sp>
        <p:nvSpPr>
          <p:cNvPr id="3" name="Text Placeholder 2">
            <a:extLst>
              <a:ext uri="{FF2B5EF4-FFF2-40B4-BE49-F238E27FC236}">
                <a16:creationId xmlns:a16="http://schemas.microsoft.com/office/drawing/2014/main" id="{67028FF7-7A6D-4519-90A7-F2EE74180D93}"/>
              </a:ext>
            </a:extLst>
          </p:cNvPr>
          <p:cNvSpPr>
            <a:spLocks noGrp="1"/>
          </p:cNvSpPr>
          <p:nvPr>
            <p:ph type="body" sz="quarter" idx="14"/>
          </p:nvPr>
        </p:nvSpPr>
        <p:spPr/>
        <p:txBody>
          <a:bodyPr/>
          <a:lstStyle/>
          <a:p>
            <a:endParaRPr lang="en-IN"/>
          </a:p>
        </p:txBody>
      </p:sp>
      <p:sp>
        <p:nvSpPr>
          <p:cNvPr id="6" name="Text Placeholder 5">
            <a:extLst>
              <a:ext uri="{FF2B5EF4-FFF2-40B4-BE49-F238E27FC236}">
                <a16:creationId xmlns:a16="http://schemas.microsoft.com/office/drawing/2014/main" id="{B61E860E-1798-4A16-9112-B6BF0B7FFA09}"/>
              </a:ext>
            </a:extLst>
          </p:cNvPr>
          <p:cNvSpPr>
            <a:spLocks noGrp="1"/>
          </p:cNvSpPr>
          <p:nvPr>
            <p:ph type="body" sz="quarter" idx="15"/>
          </p:nvPr>
        </p:nvSpPr>
        <p:spPr/>
        <p:txBody>
          <a:bodyPr/>
          <a:lstStyle/>
          <a:p>
            <a:endParaRPr lang="en-IN" dirty="0"/>
          </a:p>
        </p:txBody>
      </p:sp>
      <p:pic>
        <p:nvPicPr>
          <p:cNvPr id="10" name="Picture 9">
            <a:extLst>
              <a:ext uri="{FF2B5EF4-FFF2-40B4-BE49-F238E27FC236}">
                <a16:creationId xmlns:a16="http://schemas.microsoft.com/office/drawing/2014/main" id="{6AEFBE58-A795-4CB1-8002-ECE2FC37B9A3}"/>
              </a:ext>
            </a:extLst>
          </p:cNvPr>
          <p:cNvPicPr>
            <a:picLocks noChangeAspect="1"/>
          </p:cNvPicPr>
          <p:nvPr/>
        </p:nvPicPr>
        <p:blipFill>
          <a:blip r:embed="rId2"/>
          <a:stretch>
            <a:fillRect/>
          </a:stretch>
        </p:blipFill>
        <p:spPr>
          <a:xfrm>
            <a:off x="1220430" y="1993936"/>
            <a:ext cx="1743075" cy="1609725"/>
          </a:xfrm>
          <a:prstGeom prst="rect">
            <a:avLst/>
          </a:prstGeom>
        </p:spPr>
      </p:pic>
      <p:pic>
        <p:nvPicPr>
          <p:cNvPr id="11" name="Picture 10">
            <a:extLst>
              <a:ext uri="{FF2B5EF4-FFF2-40B4-BE49-F238E27FC236}">
                <a16:creationId xmlns:a16="http://schemas.microsoft.com/office/drawing/2014/main" id="{F6183D5F-8DFC-4C5E-A3CA-C7A54B78BD39}"/>
              </a:ext>
            </a:extLst>
          </p:cNvPr>
          <p:cNvPicPr>
            <a:picLocks noChangeAspect="1"/>
          </p:cNvPicPr>
          <p:nvPr/>
        </p:nvPicPr>
        <p:blipFill>
          <a:blip r:embed="rId3"/>
          <a:stretch>
            <a:fillRect/>
          </a:stretch>
        </p:blipFill>
        <p:spPr>
          <a:xfrm>
            <a:off x="3096478" y="2055848"/>
            <a:ext cx="1752600" cy="1485900"/>
          </a:xfrm>
          <a:prstGeom prst="rect">
            <a:avLst/>
          </a:prstGeom>
        </p:spPr>
      </p:pic>
      <p:pic>
        <p:nvPicPr>
          <p:cNvPr id="12" name="Picture 11">
            <a:extLst>
              <a:ext uri="{FF2B5EF4-FFF2-40B4-BE49-F238E27FC236}">
                <a16:creationId xmlns:a16="http://schemas.microsoft.com/office/drawing/2014/main" id="{BEA3BDF5-E0E1-4364-89DF-9FBD5A9AEAF8}"/>
              </a:ext>
            </a:extLst>
          </p:cNvPr>
          <p:cNvPicPr>
            <a:picLocks noChangeAspect="1"/>
          </p:cNvPicPr>
          <p:nvPr/>
        </p:nvPicPr>
        <p:blipFill>
          <a:blip r:embed="rId4"/>
          <a:stretch>
            <a:fillRect/>
          </a:stretch>
        </p:blipFill>
        <p:spPr>
          <a:xfrm>
            <a:off x="5111547" y="2022511"/>
            <a:ext cx="1371600" cy="1581150"/>
          </a:xfrm>
          <a:prstGeom prst="rect">
            <a:avLst/>
          </a:prstGeom>
        </p:spPr>
      </p:pic>
      <p:pic>
        <p:nvPicPr>
          <p:cNvPr id="13" name="Picture 12">
            <a:extLst>
              <a:ext uri="{FF2B5EF4-FFF2-40B4-BE49-F238E27FC236}">
                <a16:creationId xmlns:a16="http://schemas.microsoft.com/office/drawing/2014/main" id="{EB3D2E5E-41F3-490E-92A1-42820C1E3FF3}"/>
              </a:ext>
            </a:extLst>
          </p:cNvPr>
          <p:cNvPicPr>
            <a:picLocks noChangeAspect="1"/>
          </p:cNvPicPr>
          <p:nvPr/>
        </p:nvPicPr>
        <p:blipFill>
          <a:blip r:embed="rId5"/>
          <a:stretch>
            <a:fillRect/>
          </a:stretch>
        </p:blipFill>
        <p:spPr>
          <a:xfrm>
            <a:off x="6709879" y="2136811"/>
            <a:ext cx="1685925" cy="1466850"/>
          </a:xfrm>
          <a:prstGeom prst="rect">
            <a:avLst/>
          </a:prstGeom>
        </p:spPr>
      </p:pic>
      <p:pic>
        <p:nvPicPr>
          <p:cNvPr id="14" name="Picture 13">
            <a:extLst>
              <a:ext uri="{FF2B5EF4-FFF2-40B4-BE49-F238E27FC236}">
                <a16:creationId xmlns:a16="http://schemas.microsoft.com/office/drawing/2014/main" id="{1EAF7DE1-FA17-4FA9-865A-1403C0A20684}"/>
              </a:ext>
            </a:extLst>
          </p:cNvPr>
          <p:cNvPicPr>
            <a:picLocks noChangeAspect="1"/>
          </p:cNvPicPr>
          <p:nvPr/>
        </p:nvPicPr>
        <p:blipFill>
          <a:blip r:embed="rId6"/>
          <a:stretch>
            <a:fillRect/>
          </a:stretch>
        </p:blipFill>
        <p:spPr>
          <a:xfrm>
            <a:off x="8484472" y="2051086"/>
            <a:ext cx="2428875" cy="1638300"/>
          </a:xfrm>
          <a:prstGeom prst="rect">
            <a:avLst/>
          </a:prstGeom>
        </p:spPr>
      </p:pic>
      <p:pic>
        <p:nvPicPr>
          <p:cNvPr id="15" name="Picture 14">
            <a:extLst>
              <a:ext uri="{FF2B5EF4-FFF2-40B4-BE49-F238E27FC236}">
                <a16:creationId xmlns:a16="http://schemas.microsoft.com/office/drawing/2014/main" id="{E743C35F-4652-43CD-8FCC-2545AA33D449}"/>
              </a:ext>
            </a:extLst>
          </p:cNvPr>
          <p:cNvPicPr>
            <a:picLocks noChangeAspect="1"/>
          </p:cNvPicPr>
          <p:nvPr/>
        </p:nvPicPr>
        <p:blipFill>
          <a:blip r:embed="rId7"/>
          <a:stretch>
            <a:fillRect/>
          </a:stretch>
        </p:blipFill>
        <p:spPr>
          <a:xfrm>
            <a:off x="892311" y="3792537"/>
            <a:ext cx="1847850" cy="1809750"/>
          </a:xfrm>
          <a:prstGeom prst="rect">
            <a:avLst/>
          </a:prstGeom>
        </p:spPr>
      </p:pic>
      <p:pic>
        <p:nvPicPr>
          <p:cNvPr id="16" name="Picture 15">
            <a:extLst>
              <a:ext uri="{FF2B5EF4-FFF2-40B4-BE49-F238E27FC236}">
                <a16:creationId xmlns:a16="http://schemas.microsoft.com/office/drawing/2014/main" id="{CD01FF1A-4998-472F-9453-8B084E6017AE}"/>
              </a:ext>
            </a:extLst>
          </p:cNvPr>
          <p:cNvPicPr>
            <a:picLocks noChangeAspect="1"/>
          </p:cNvPicPr>
          <p:nvPr/>
        </p:nvPicPr>
        <p:blipFill>
          <a:blip r:embed="rId8"/>
          <a:stretch>
            <a:fillRect/>
          </a:stretch>
        </p:blipFill>
        <p:spPr>
          <a:xfrm>
            <a:off x="2847477" y="3943367"/>
            <a:ext cx="1857375" cy="1647825"/>
          </a:xfrm>
          <a:prstGeom prst="rect">
            <a:avLst/>
          </a:prstGeom>
        </p:spPr>
      </p:pic>
      <p:pic>
        <p:nvPicPr>
          <p:cNvPr id="17" name="Picture 16">
            <a:extLst>
              <a:ext uri="{FF2B5EF4-FFF2-40B4-BE49-F238E27FC236}">
                <a16:creationId xmlns:a16="http://schemas.microsoft.com/office/drawing/2014/main" id="{26906D0C-A5B5-4BFD-8110-B1E32A3FFCAB}"/>
              </a:ext>
            </a:extLst>
          </p:cNvPr>
          <p:cNvPicPr>
            <a:picLocks noChangeAspect="1"/>
          </p:cNvPicPr>
          <p:nvPr/>
        </p:nvPicPr>
        <p:blipFill>
          <a:blip r:embed="rId9"/>
          <a:stretch>
            <a:fillRect/>
          </a:stretch>
        </p:blipFill>
        <p:spPr>
          <a:xfrm>
            <a:off x="4892897" y="3946903"/>
            <a:ext cx="1800225" cy="1714500"/>
          </a:xfrm>
          <a:prstGeom prst="rect">
            <a:avLst/>
          </a:prstGeom>
        </p:spPr>
      </p:pic>
      <p:pic>
        <p:nvPicPr>
          <p:cNvPr id="18" name="Picture 17">
            <a:extLst>
              <a:ext uri="{FF2B5EF4-FFF2-40B4-BE49-F238E27FC236}">
                <a16:creationId xmlns:a16="http://schemas.microsoft.com/office/drawing/2014/main" id="{F933061A-8479-4177-854C-0CC7A2544718}"/>
              </a:ext>
            </a:extLst>
          </p:cNvPr>
          <p:cNvPicPr>
            <a:picLocks noChangeAspect="1"/>
          </p:cNvPicPr>
          <p:nvPr/>
        </p:nvPicPr>
        <p:blipFill>
          <a:blip r:embed="rId10"/>
          <a:stretch>
            <a:fillRect/>
          </a:stretch>
        </p:blipFill>
        <p:spPr>
          <a:xfrm>
            <a:off x="6657491" y="3939622"/>
            <a:ext cx="1790700" cy="1905000"/>
          </a:xfrm>
          <a:prstGeom prst="rect">
            <a:avLst/>
          </a:prstGeom>
        </p:spPr>
      </p:pic>
      <p:pic>
        <p:nvPicPr>
          <p:cNvPr id="19" name="Picture 18">
            <a:extLst>
              <a:ext uri="{FF2B5EF4-FFF2-40B4-BE49-F238E27FC236}">
                <a16:creationId xmlns:a16="http://schemas.microsoft.com/office/drawing/2014/main" id="{8574E727-4CFE-4605-9FB1-2772FCD944FE}"/>
              </a:ext>
            </a:extLst>
          </p:cNvPr>
          <p:cNvPicPr>
            <a:picLocks noChangeAspect="1"/>
          </p:cNvPicPr>
          <p:nvPr/>
        </p:nvPicPr>
        <p:blipFill>
          <a:blip r:embed="rId11"/>
          <a:stretch>
            <a:fillRect/>
          </a:stretch>
        </p:blipFill>
        <p:spPr>
          <a:xfrm>
            <a:off x="8645761" y="3916562"/>
            <a:ext cx="2000250" cy="1847850"/>
          </a:xfrm>
          <a:prstGeom prst="rect">
            <a:avLst/>
          </a:prstGeom>
        </p:spPr>
      </p:pic>
    </p:spTree>
    <p:extLst>
      <p:ext uri="{BB962C8B-B14F-4D97-AF65-F5344CB8AC3E}">
        <p14:creationId xmlns:p14="http://schemas.microsoft.com/office/powerpoint/2010/main" val="380984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7A11-A202-4B01-AD54-7978CF62C202}"/>
              </a:ext>
            </a:extLst>
          </p:cNvPr>
          <p:cNvSpPr>
            <a:spLocks noGrp="1"/>
          </p:cNvSpPr>
          <p:nvPr>
            <p:ph type="title"/>
          </p:nvPr>
        </p:nvSpPr>
        <p:spPr/>
        <p:txBody>
          <a:bodyPr/>
          <a:lstStyle/>
          <a:p>
            <a:r>
              <a:rPr lang="en-US" dirty="0">
                <a:cs typeface="Calibri"/>
              </a:rPr>
              <a:t>Rolling Updates</a:t>
            </a:r>
            <a:endParaRPr lang="en-US" dirty="0"/>
          </a:p>
        </p:txBody>
      </p:sp>
      <p:sp>
        <p:nvSpPr>
          <p:cNvPr id="3" name="Text Placeholder 2">
            <a:extLst>
              <a:ext uri="{FF2B5EF4-FFF2-40B4-BE49-F238E27FC236}">
                <a16:creationId xmlns:a16="http://schemas.microsoft.com/office/drawing/2014/main" id="{44A139BB-1195-4E2D-B9EF-BA94008930D2}"/>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FBC9C3B4-0265-4A54-9B76-075CC99D607D}"/>
              </a:ext>
            </a:extLst>
          </p:cNvPr>
          <p:cNvSpPr>
            <a:spLocks noGrp="1"/>
          </p:cNvSpPr>
          <p:nvPr>
            <p:ph type="body" sz="quarter" idx="15"/>
          </p:nvPr>
        </p:nvSpPr>
        <p:spPr/>
        <p:txBody>
          <a:bodyPr/>
          <a:lstStyle/>
          <a:p>
            <a:endParaRPr lang="en-US"/>
          </a:p>
        </p:txBody>
      </p:sp>
      <p:pic>
        <p:nvPicPr>
          <p:cNvPr id="7" name="Picture 7" descr="A screenshot of a cell phone&#10;&#10;Description generated with high confidence">
            <a:extLst>
              <a:ext uri="{FF2B5EF4-FFF2-40B4-BE49-F238E27FC236}">
                <a16:creationId xmlns:a16="http://schemas.microsoft.com/office/drawing/2014/main" id="{134F862A-2EA2-4C1D-A508-BA4BB1407789}"/>
              </a:ext>
            </a:extLst>
          </p:cNvPr>
          <p:cNvPicPr>
            <a:picLocks noChangeAspect="1"/>
          </p:cNvPicPr>
          <p:nvPr/>
        </p:nvPicPr>
        <p:blipFill>
          <a:blip r:embed="rId2"/>
          <a:stretch>
            <a:fillRect/>
          </a:stretch>
        </p:blipFill>
        <p:spPr>
          <a:xfrm>
            <a:off x="1380067" y="1511111"/>
            <a:ext cx="9135532" cy="4481360"/>
          </a:xfrm>
          <a:prstGeom prst="rect">
            <a:avLst/>
          </a:prstGeom>
        </p:spPr>
      </p:pic>
    </p:spTree>
    <p:extLst>
      <p:ext uri="{BB962C8B-B14F-4D97-AF65-F5344CB8AC3E}">
        <p14:creationId xmlns:p14="http://schemas.microsoft.com/office/powerpoint/2010/main" val="260899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7A11-A202-4B01-AD54-7978CF62C202}"/>
              </a:ext>
            </a:extLst>
          </p:cNvPr>
          <p:cNvSpPr>
            <a:spLocks noGrp="1"/>
          </p:cNvSpPr>
          <p:nvPr>
            <p:ph type="title"/>
          </p:nvPr>
        </p:nvSpPr>
        <p:spPr/>
        <p:txBody>
          <a:bodyPr/>
          <a:lstStyle/>
          <a:p>
            <a:r>
              <a:rPr lang="en-US" dirty="0">
                <a:cs typeface="Calibri"/>
              </a:rPr>
              <a:t>Rolling Updates</a:t>
            </a:r>
            <a:endParaRPr lang="en-US" dirty="0"/>
          </a:p>
        </p:txBody>
      </p:sp>
      <p:sp>
        <p:nvSpPr>
          <p:cNvPr id="3" name="Text Placeholder 2">
            <a:extLst>
              <a:ext uri="{FF2B5EF4-FFF2-40B4-BE49-F238E27FC236}">
                <a16:creationId xmlns:a16="http://schemas.microsoft.com/office/drawing/2014/main" id="{44A139BB-1195-4E2D-B9EF-BA94008930D2}"/>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FBC9C3B4-0265-4A54-9B76-075CC99D607D}"/>
              </a:ext>
            </a:extLst>
          </p:cNvPr>
          <p:cNvSpPr>
            <a:spLocks noGrp="1"/>
          </p:cNvSpPr>
          <p:nvPr>
            <p:ph type="body" sz="quarter" idx="15"/>
          </p:nvPr>
        </p:nvSpPr>
        <p:spPr/>
        <p:txBody>
          <a:bodyPr/>
          <a:lstStyle/>
          <a:p>
            <a:endParaRPr lang="en-US"/>
          </a:p>
        </p:txBody>
      </p:sp>
      <p:pic>
        <p:nvPicPr>
          <p:cNvPr id="5" name="Picture 5" descr="A screenshot of a cell phone&#10;&#10;Description generated with high confidence">
            <a:extLst>
              <a:ext uri="{FF2B5EF4-FFF2-40B4-BE49-F238E27FC236}">
                <a16:creationId xmlns:a16="http://schemas.microsoft.com/office/drawing/2014/main" id="{6339D8C5-7CF0-4D18-9E97-2311BC63FC8D}"/>
              </a:ext>
            </a:extLst>
          </p:cNvPr>
          <p:cNvPicPr>
            <a:picLocks noChangeAspect="1"/>
          </p:cNvPicPr>
          <p:nvPr/>
        </p:nvPicPr>
        <p:blipFill>
          <a:blip r:embed="rId2"/>
          <a:stretch>
            <a:fillRect/>
          </a:stretch>
        </p:blipFill>
        <p:spPr>
          <a:xfrm>
            <a:off x="1189567" y="1405043"/>
            <a:ext cx="9326032" cy="4735829"/>
          </a:xfrm>
          <a:prstGeom prst="rect">
            <a:avLst/>
          </a:prstGeom>
        </p:spPr>
      </p:pic>
    </p:spTree>
    <p:extLst>
      <p:ext uri="{BB962C8B-B14F-4D97-AF65-F5344CB8AC3E}">
        <p14:creationId xmlns:p14="http://schemas.microsoft.com/office/powerpoint/2010/main" val="11095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6862-4D3D-4051-B7AE-2E055DBA9E8A}"/>
              </a:ext>
            </a:extLst>
          </p:cNvPr>
          <p:cNvSpPr>
            <a:spLocks noGrp="1"/>
          </p:cNvSpPr>
          <p:nvPr>
            <p:ph type="title"/>
          </p:nvPr>
        </p:nvSpPr>
        <p:spPr/>
        <p:txBody>
          <a:bodyPr/>
          <a:lstStyle/>
          <a:p>
            <a:r>
              <a:rPr lang="en-US" dirty="0">
                <a:cs typeface="Calibri"/>
              </a:rPr>
              <a:t>Load Balancing</a:t>
            </a:r>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1FE8EBCD-C017-4005-BB07-9F99E168E1DB}"/>
              </a:ext>
            </a:extLst>
          </p:cNvPr>
          <p:cNvPicPr>
            <a:picLocks noChangeAspect="1"/>
          </p:cNvPicPr>
          <p:nvPr/>
        </p:nvPicPr>
        <p:blipFill>
          <a:blip r:embed="rId2"/>
          <a:stretch>
            <a:fillRect/>
          </a:stretch>
        </p:blipFill>
        <p:spPr>
          <a:xfrm>
            <a:off x="999067" y="1133023"/>
            <a:ext cx="8955616" cy="5025869"/>
          </a:xfrm>
          <a:prstGeom prst="rect">
            <a:avLst/>
          </a:prstGeom>
        </p:spPr>
      </p:pic>
    </p:spTree>
    <p:extLst>
      <p:ext uri="{BB962C8B-B14F-4D97-AF65-F5344CB8AC3E}">
        <p14:creationId xmlns:p14="http://schemas.microsoft.com/office/powerpoint/2010/main" val="1604824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FB8298-0076-4366-A29F-8CCB73865EFD}"/>
              </a:ext>
            </a:extLst>
          </p:cNvPr>
          <p:cNvSpPr>
            <a:spLocks noGrp="1"/>
          </p:cNvSpPr>
          <p:nvPr>
            <p:ph type="title"/>
          </p:nvPr>
        </p:nvSpPr>
        <p:spPr/>
        <p:txBody>
          <a:bodyPr/>
          <a:lstStyle/>
          <a:p>
            <a:r>
              <a:rPr lang="en-US" dirty="0"/>
              <a:t>Popular API Gateways</a:t>
            </a:r>
            <a:endParaRPr lang="en-IN" dirty="0"/>
          </a:p>
        </p:txBody>
      </p:sp>
      <p:sp>
        <p:nvSpPr>
          <p:cNvPr id="4" name="Text Placeholder 3">
            <a:extLst>
              <a:ext uri="{FF2B5EF4-FFF2-40B4-BE49-F238E27FC236}">
                <a16:creationId xmlns:a16="http://schemas.microsoft.com/office/drawing/2014/main" id="{300CEA05-33B2-495A-B150-2791D905D126}"/>
              </a:ext>
            </a:extLst>
          </p:cNvPr>
          <p:cNvSpPr>
            <a:spLocks noGrp="1"/>
          </p:cNvSpPr>
          <p:nvPr>
            <p:ph type="body" sz="quarter" idx="15"/>
          </p:nvPr>
        </p:nvSpPr>
        <p:spPr/>
        <p:txBody>
          <a:bodyPr/>
          <a:lstStyle/>
          <a:p>
            <a:endParaRPr lang="en-IN"/>
          </a:p>
        </p:txBody>
      </p:sp>
      <p:pic>
        <p:nvPicPr>
          <p:cNvPr id="7" name="Picture 6" descr="A close up of a sign&#10;&#10;Description automatically generated">
            <a:extLst>
              <a:ext uri="{FF2B5EF4-FFF2-40B4-BE49-F238E27FC236}">
                <a16:creationId xmlns:a16="http://schemas.microsoft.com/office/drawing/2014/main" id="{F8FBD442-C25D-4E67-AF97-447DE600C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81" y="2186148"/>
            <a:ext cx="1926190" cy="623179"/>
          </a:xfrm>
          <a:prstGeom prst="rect">
            <a:avLst/>
          </a:prstGeom>
        </p:spPr>
      </p:pic>
      <p:pic>
        <p:nvPicPr>
          <p:cNvPr id="1026" name="Picture 2" descr="Image result for apigee">
            <a:extLst>
              <a:ext uri="{FF2B5EF4-FFF2-40B4-BE49-F238E27FC236}">
                <a16:creationId xmlns:a16="http://schemas.microsoft.com/office/drawing/2014/main" id="{DC742613-763A-4D9E-8984-3626E2FA0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687" y="2130667"/>
            <a:ext cx="1649520" cy="6786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ws api gateway">
            <a:extLst>
              <a:ext uri="{FF2B5EF4-FFF2-40B4-BE49-F238E27FC236}">
                <a16:creationId xmlns:a16="http://schemas.microsoft.com/office/drawing/2014/main" id="{EA70EB9E-8FD7-4A80-BD64-C69E4A19BA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4725" y="1794670"/>
            <a:ext cx="1442549" cy="15489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plate, drawing&#10;&#10;Description automatically generated">
            <a:extLst>
              <a:ext uri="{FF2B5EF4-FFF2-40B4-BE49-F238E27FC236}">
                <a16:creationId xmlns:a16="http://schemas.microsoft.com/office/drawing/2014/main" id="{FCF8563C-F37C-48AD-9A33-D1C5C6728D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0361" y="2130667"/>
            <a:ext cx="1610265" cy="933408"/>
          </a:xfrm>
          <a:prstGeom prst="rect">
            <a:avLst/>
          </a:prstGeom>
        </p:spPr>
      </p:pic>
      <p:pic>
        <p:nvPicPr>
          <p:cNvPr id="10" name="Picture 9">
            <a:extLst>
              <a:ext uri="{FF2B5EF4-FFF2-40B4-BE49-F238E27FC236}">
                <a16:creationId xmlns:a16="http://schemas.microsoft.com/office/drawing/2014/main" id="{2AA3C39F-A09B-4DD1-BA8D-4B6E0F611520}"/>
              </a:ext>
            </a:extLst>
          </p:cNvPr>
          <p:cNvPicPr>
            <a:picLocks noChangeAspect="1"/>
          </p:cNvPicPr>
          <p:nvPr/>
        </p:nvPicPr>
        <p:blipFill>
          <a:blip r:embed="rId6"/>
          <a:stretch>
            <a:fillRect/>
          </a:stretch>
        </p:blipFill>
        <p:spPr>
          <a:xfrm>
            <a:off x="9728477" y="2186148"/>
            <a:ext cx="1897207" cy="942430"/>
          </a:xfrm>
          <a:prstGeom prst="rect">
            <a:avLst/>
          </a:prstGeom>
        </p:spPr>
      </p:pic>
      <p:sp>
        <p:nvSpPr>
          <p:cNvPr id="11" name="TextBox 10">
            <a:extLst>
              <a:ext uri="{FF2B5EF4-FFF2-40B4-BE49-F238E27FC236}">
                <a16:creationId xmlns:a16="http://schemas.microsoft.com/office/drawing/2014/main" id="{A16F600B-837A-4803-813B-75BCA27F9A00}"/>
              </a:ext>
            </a:extLst>
          </p:cNvPr>
          <p:cNvSpPr txBox="1"/>
          <p:nvPr/>
        </p:nvSpPr>
        <p:spPr>
          <a:xfrm>
            <a:off x="770562" y="3205537"/>
            <a:ext cx="234250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Built over Nginx Router</a:t>
            </a:r>
          </a:p>
          <a:p>
            <a:pPr marL="285750" indent="-285750">
              <a:buFont typeface="Arial" panose="020B0604020202020204" pitchFamily="34" charset="0"/>
              <a:buChar char="•"/>
            </a:pPr>
            <a:r>
              <a:rPr lang="en-US" dirty="0"/>
              <a:t>Supports plugins written in </a:t>
            </a:r>
            <a:r>
              <a:rPr lang="en-US" b="1" dirty="0"/>
              <a:t>Lua</a:t>
            </a:r>
            <a:r>
              <a:rPr lang="en-US" dirty="0"/>
              <a:t> language</a:t>
            </a:r>
          </a:p>
          <a:p>
            <a:pPr marL="285750" indent="-285750">
              <a:buFont typeface="Arial" panose="020B0604020202020204" pitchFamily="34" charset="0"/>
              <a:buChar char="•"/>
            </a:pPr>
            <a:r>
              <a:rPr lang="en-US" dirty="0"/>
              <a:t>High Performance</a:t>
            </a:r>
          </a:p>
          <a:p>
            <a:pPr marL="285750" indent="-285750">
              <a:buFont typeface="Arial" panose="020B0604020202020204" pitchFamily="34" charset="0"/>
              <a:buChar char="•"/>
            </a:pPr>
            <a:r>
              <a:rPr lang="en-US" dirty="0"/>
              <a:t>A lot of community plugins</a:t>
            </a:r>
          </a:p>
          <a:p>
            <a:pPr marL="285750" indent="-285750">
              <a:buFont typeface="Arial" panose="020B0604020202020204" pitchFamily="34" charset="0"/>
              <a:buChar char="•"/>
            </a:pPr>
            <a:endParaRPr lang="en-IN" dirty="0"/>
          </a:p>
        </p:txBody>
      </p:sp>
      <p:sp>
        <p:nvSpPr>
          <p:cNvPr id="14" name="TextBox 13">
            <a:extLst>
              <a:ext uri="{FF2B5EF4-FFF2-40B4-BE49-F238E27FC236}">
                <a16:creationId xmlns:a16="http://schemas.microsoft.com/office/drawing/2014/main" id="{47BFDA88-BC01-4BD5-9BDF-F232493D4ECC}"/>
              </a:ext>
            </a:extLst>
          </p:cNvPr>
          <p:cNvSpPr txBox="1"/>
          <p:nvPr/>
        </p:nvSpPr>
        <p:spPr>
          <a:xfrm>
            <a:off x="2942504" y="3205537"/>
            <a:ext cx="234250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Much more than just an API Gateway</a:t>
            </a:r>
          </a:p>
          <a:p>
            <a:pPr marL="285750" indent="-285750">
              <a:buFont typeface="Arial" panose="020B0604020202020204" pitchFamily="34" charset="0"/>
              <a:buChar char="•"/>
            </a:pPr>
            <a:r>
              <a:rPr lang="en-US" dirty="0"/>
              <a:t>Provides API Management too like Monetization, Publishing etc.</a:t>
            </a:r>
          </a:p>
          <a:p>
            <a:pPr marL="285750" indent="-285750">
              <a:buFont typeface="Arial" panose="020B0604020202020204" pitchFamily="34" charset="0"/>
              <a:buChar char="•"/>
            </a:pPr>
            <a:r>
              <a:rPr lang="en-US" dirty="0"/>
              <a:t>Acquired by Google in 2016</a:t>
            </a:r>
          </a:p>
          <a:p>
            <a:pPr marL="285750" indent="-285750">
              <a:buFont typeface="Arial" panose="020B0604020202020204" pitchFamily="34" charset="0"/>
              <a:buChar char="•"/>
            </a:pPr>
            <a:r>
              <a:rPr lang="en-US" dirty="0"/>
              <a:t>Available in Google Cloud out of box</a:t>
            </a:r>
          </a:p>
          <a:p>
            <a:pPr marL="285750" indent="-285750">
              <a:buFont typeface="Arial" panose="020B0604020202020204" pitchFamily="34" charset="0"/>
              <a:buChar char="•"/>
            </a:pPr>
            <a:endParaRPr lang="en-IN" dirty="0"/>
          </a:p>
        </p:txBody>
      </p:sp>
      <p:sp>
        <p:nvSpPr>
          <p:cNvPr id="15" name="TextBox 14">
            <a:extLst>
              <a:ext uri="{FF2B5EF4-FFF2-40B4-BE49-F238E27FC236}">
                <a16:creationId xmlns:a16="http://schemas.microsoft.com/office/drawing/2014/main" id="{06A35D4D-EAE2-4DAD-B14B-EAE21DCF31E6}"/>
              </a:ext>
            </a:extLst>
          </p:cNvPr>
          <p:cNvSpPr txBox="1"/>
          <p:nvPr/>
        </p:nvSpPr>
        <p:spPr>
          <a:xfrm>
            <a:off x="5228205" y="3064075"/>
            <a:ext cx="2228749"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Popular with applications hosted in AWS</a:t>
            </a:r>
          </a:p>
          <a:p>
            <a:pPr marL="285750" indent="-285750">
              <a:buFont typeface="Arial" panose="020B0604020202020204" pitchFamily="34" charset="0"/>
              <a:buChar char="•"/>
            </a:pPr>
            <a:r>
              <a:rPr lang="en-IN" dirty="0"/>
              <a:t>Supports Authorization and Rate Limiting</a:t>
            </a:r>
          </a:p>
        </p:txBody>
      </p:sp>
      <p:sp>
        <p:nvSpPr>
          <p:cNvPr id="16" name="TextBox 15">
            <a:extLst>
              <a:ext uri="{FF2B5EF4-FFF2-40B4-BE49-F238E27FC236}">
                <a16:creationId xmlns:a16="http://schemas.microsoft.com/office/drawing/2014/main" id="{0D7D1255-9F1C-48BC-AE68-A587115F05B6}"/>
              </a:ext>
            </a:extLst>
          </p:cNvPr>
          <p:cNvSpPr txBox="1"/>
          <p:nvPr/>
        </p:nvSpPr>
        <p:spPr>
          <a:xfrm>
            <a:off x="7261118" y="2931155"/>
            <a:ext cx="2228749" cy="3970318"/>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Offering of Netflix OSS</a:t>
            </a:r>
          </a:p>
          <a:p>
            <a:pPr marL="285750" indent="-285750">
              <a:buFont typeface="Arial" panose="020B0604020202020204" pitchFamily="34" charset="0"/>
              <a:buChar char="•"/>
            </a:pPr>
            <a:r>
              <a:rPr lang="en-IN" dirty="0"/>
              <a:t>Spring Cloud support </a:t>
            </a:r>
            <a:r>
              <a:rPr lang="en-IN" dirty="0" err="1"/>
              <a:t>Zuul</a:t>
            </a:r>
            <a:r>
              <a:rPr lang="en-IN"/>
              <a:t> 1</a:t>
            </a:r>
            <a:endParaRPr lang="en-IN" dirty="0"/>
          </a:p>
          <a:p>
            <a:pPr marL="285750" indent="-285750">
              <a:buFont typeface="Arial" panose="020B0604020202020204" pitchFamily="34" charset="0"/>
              <a:buChar char="•"/>
            </a:pPr>
            <a:r>
              <a:rPr lang="en-IN" dirty="0"/>
              <a:t>Easy integration with Spring applications</a:t>
            </a:r>
          </a:p>
          <a:p>
            <a:pPr marL="285750" indent="-285750">
              <a:buFont typeface="Arial" panose="020B0604020202020204" pitchFamily="34" charset="0"/>
              <a:buChar char="•"/>
            </a:pPr>
            <a:r>
              <a:rPr lang="en-IN" dirty="0" err="1"/>
              <a:t>Zuul</a:t>
            </a:r>
            <a:r>
              <a:rPr lang="en-IN" dirty="0"/>
              <a:t> 2 supports </a:t>
            </a:r>
            <a:r>
              <a:rPr lang="en-IN" dirty="0" err="1"/>
              <a:t>websockets</a:t>
            </a:r>
            <a:r>
              <a:rPr lang="en-IN" dirty="0"/>
              <a:t> and asynchronous requests, but not as part of Spring Cloud</a:t>
            </a:r>
          </a:p>
        </p:txBody>
      </p:sp>
      <p:sp>
        <p:nvSpPr>
          <p:cNvPr id="17" name="TextBox 16">
            <a:extLst>
              <a:ext uri="{FF2B5EF4-FFF2-40B4-BE49-F238E27FC236}">
                <a16:creationId xmlns:a16="http://schemas.microsoft.com/office/drawing/2014/main" id="{C7596FD5-0780-4FB7-AB32-46DF31E407C5}"/>
              </a:ext>
            </a:extLst>
          </p:cNvPr>
          <p:cNvSpPr txBox="1"/>
          <p:nvPr/>
        </p:nvSpPr>
        <p:spPr>
          <a:xfrm>
            <a:off x="9433060" y="2923257"/>
            <a:ext cx="2228749"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Spring Cloud Gateway supports asynchronous requests.</a:t>
            </a:r>
          </a:p>
          <a:p>
            <a:pPr marL="285750" indent="-285750">
              <a:buFont typeface="Arial" panose="020B0604020202020204" pitchFamily="34" charset="0"/>
              <a:buChar char="•"/>
            </a:pPr>
            <a:r>
              <a:rPr lang="en-IN" dirty="0"/>
              <a:t>Supports better request matching/filtering</a:t>
            </a:r>
          </a:p>
          <a:p>
            <a:pPr marL="285750" indent="-285750">
              <a:buFont typeface="Arial" panose="020B0604020202020204" pitchFamily="34" charset="0"/>
              <a:buChar char="•"/>
            </a:pPr>
            <a:r>
              <a:rPr lang="en-IN" dirty="0"/>
              <a:t>Supports </a:t>
            </a:r>
            <a:r>
              <a:rPr lang="en-IN" dirty="0" err="1"/>
              <a:t>websockets</a:t>
            </a:r>
            <a:endParaRPr lang="en-IN" dirty="0"/>
          </a:p>
        </p:txBody>
      </p:sp>
    </p:spTree>
    <p:extLst>
      <p:ext uri="{BB962C8B-B14F-4D97-AF65-F5344CB8AC3E}">
        <p14:creationId xmlns:p14="http://schemas.microsoft.com/office/powerpoint/2010/main" val="3925751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descr="Image result for donkey  with too much load">
            <a:extLst>
              <a:ext uri="{FF2B5EF4-FFF2-40B4-BE49-F238E27FC236}">
                <a16:creationId xmlns:a16="http://schemas.microsoft.com/office/drawing/2014/main" id="{0723EF4F-61B0-4F21-95F3-3142263522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47" r="12279" b="3"/>
          <a:stretch/>
        </p:blipFill>
        <p:spPr bwMode="auto">
          <a:xfrm>
            <a:off x="991027" y="956945"/>
            <a:ext cx="4944107" cy="4944110"/>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a:noFill/>
          <a:extLst>
            <a:ext uri="{909E8E84-426E-40DD-AFC4-6F175D3DCCD1}">
              <a14:hiddenFill xmlns:a14="http://schemas.microsoft.com/office/drawing/2010/main">
                <a:solidFill>
                  <a:srgbClr val="FFFFFF"/>
                </a:solidFill>
              </a14:hiddenFill>
            </a:ext>
          </a:extLst>
        </p:spPr>
      </p:pic>
      <p:pic>
        <p:nvPicPr>
          <p:cNvPr id="9" name="Picture 4" descr="Image result for donkey  with too much load">
            <a:extLst>
              <a:ext uri="{FF2B5EF4-FFF2-40B4-BE49-F238E27FC236}">
                <a16:creationId xmlns:a16="http://schemas.microsoft.com/office/drawing/2014/main" id="{2D1E9081-3B18-4EA3-A4B3-0E0E5455C4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6668"/>
          <a:stretch/>
        </p:blipFill>
        <p:spPr bwMode="auto">
          <a:xfrm>
            <a:off x="6256867" y="956945"/>
            <a:ext cx="4944107" cy="4944110"/>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340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Related image">
            <a:extLst>
              <a:ext uri="{FF2B5EF4-FFF2-40B4-BE49-F238E27FC236}">
                <a16:creationId xmlns:a16="http://schemas.microsoft.com/office/drawing/2014/main" id="{FCA3965C-67A7-4A5F-8E64-056B9D24E3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5"/>
          <a:stretch/>
        </p:blipFill>
        <p:spPr bwMode="auto">
          <a:xfrm>
            <a:off x="104775" y="0"/>
            <a:ext cx="5754159" cy="5754162"/>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Image result for donkey  with too much load">
            <a:extLst>
              <a:ext uri="{FF2B5EF4-FFF2-40B4-BE49-F238E27FC236}">
                <a16:creationId xmlns:a16="http://schemas.microsoft.com/office/drawing/2014/main" id="{5D709560-5E83-4E38-B806-87A45CB9C9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727" r="10775" b="2"/>
          <a:stretch/>
        </p:blipFill>
        <p:spPr bwMode="auto">
          <a:xfrm>
            <a:off x="5858934" y="757978"/>
            <a:ext cx="6000325" cy="6000328"/>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49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3054350"/>
            <a:ext cx="3710908" cy="749300"/>
          </a:xfrm>
        </p:spPr>
        <p:txBody>
          <a:bodyPr anchor="t"/>
          <a:lstStyle/>
          <a:p>
            <a:r>
              <a:rPr lang="en-US"/>
              <a:t>Re-cap</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286925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problem">
            <a:extLst>
              <a:ext uri="{FF2B5EF4-FFF2-40B4-BE49-F238E27FC236}">
                <a16:creationId xmlns:a16="http://schemas.microsoft.com/office/drawing/2014/main" id="{133E3F40-FCDB-447F-9B39-8648F31A80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01" b="1869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126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2703169"/>
            <a:ext cx="4552950" cy="1451662"/>
          </a:xfrm>
        </p:spPr>
        <p:txBody>
          <a:bodyPr anchor="t"/>
          <a:lstStyle/>
          <a:p>
            <a:r>
              <a:rPr lang="en-US"/>
              <a:t>Load Balancing</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3924671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1A56-79D2-40D2-A347-A2AEF57FA39A}"/>
              </a:ext>
            </a:extLst>
          </p:cNvPr>
          <p:cNvSpPr>
            <a:spLocks noGrp="1"/>
          </p:cNvSpPr>
          <p:nvPr>
            <p:ph type="title"/>
          </p:nvPr>
        </p:nvSpPr>
        <p:spPr/>
        <p:txBody>
          <a:bodyPr/>
          <a:lstStyle/>
          <a:p>
            <a:r>
              <a:rPr lang="en-US"/>
              <a:t>What are Load Balancers?</a:t>
            </a:r>
            <a:endParaRPr lang="en-IN"/>
          </a:p>
        </p:txBody>
      </p:sp>
      <p:sp>
        <p:nvSpPr>
          <p:cNvPr id="3" name="Content Placeholder 2">
            <a:extLst>
              <a:ext uri="{FF2B5EF4-FFF2-40B4-BE49-F238E27FC236}">
                <a16:creationId xmlns:a16="http://schemas.microsoft.com/office/drawing/2014/main" id="{5839D58F-86E0-46D2-83C1-959D8BC9178C}"/>
              </a:ext>
            </a:extLst>
          </p:cNvPr>
          <p:cNvSpPr>
            <a:spLocks noGrp="1"/>
          </p:cNvSpPr>
          <p:nvPr>
            <p:ph idx="1"/>
          </p:nvPr>
        </p:nvSpPr>
        <p:spPr/>
        <p:txBody>
          <a:bodyPr/>
          <a:lstStyle/>
          <a:p>
            <a:endParaRPr lang="en-IN"/>
          </a:p>
        </p:txBody>
      </p:sp>
      <p:pic>
        <p:nvPicPr>
          <p:cNvPr id="4" name="Picture 3" descr="A picture containing clock&#10;&#10;Description automatically generated">
            <a:extLst>
              <a:ext uri="{FF2B5EF4-FFF2-40B4-BE49-F238E27FC236}">
                <a16:creationId xmlns:a16="http://schemas.microsoft.com/office/drawing/2014/main" id="{A54CD3B6-FCE3-491D-BEFC-C92507D88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258" y="1134236"/>
            <a:ext cx="10453483" cy="5514213"/>
          </a:xfrm>
          <a:prstGeom prst="rect">
            <a:avLst/>
          </a:prstGeom>
        </p:spPr>
      </p:pic>
    </p:spTree>
    <p:extLst>
      <p:ext uri="{BB962C8B-B14F-4D97-AF65-F5344CB8AC3E}">
        <p14:creationId xmlns:p14="http://schemas.microsoft.com/office/powerpoint/2010/main" val="64882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D2E7FD7-9B59-4A2B-A135-B8A62DD29BEF}"/>
              </a:ext>
            </a:extLst>
          </p:cNvPr>
          <p:cNvSpPr>
            <a:spLocks noGrp="1"/>
          </p:cNvSpPr>
          <p:nvPr>
            <p:ph type="title"/>
          </p:nvPr>
        </p:nvSpPr>
        <p:spPr>
          <a:xfrm>
            <a:off x="888630" y="4760132"/>
            <a:ext cx="5093596" cy="1777829"/>
          </a:xfrm>
        </p:spPr>
        <p:txBody>
          <a:bodyPr>
            <a:normAutofit/>
          </a:bodyPr>
          <a:lstStyle/>
          <a:p>
            <a:pPr algn="r"/>
            <a:r>
              <a:rPr lang="en-US" sz="4000"/>
              <a:t>Hardware vs Software Load Balancers</a:t>
            </a:r>
            <a:endParaRPr lang="en-IN" sz="4000"/>
          </a:p>
        </p:txBody>
      </p:sp>
      <p:pic>
        <p:nvPicPr>
          <p:cNvPr id="1026" name="Picture 2" descr="Image result for hardware vs software load balancing">
            <a:extLst>
              <a:ext uri="{FF2B5EF4-FFF2-40B4-BE49-F238E27FC236}">
                <a16:creationId xmlns:a16="http://schemas.microsoft.com/office/drawing/2014/main" id="{76D90E14-7FE6-4191-99A9-4017372B88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8" r="1" b="1"/>
          <a:stretch/>
        </p:blipFill>
        <p:spPr bwMode="auto">
          <a:xfrm>
            <a:off x="20" y="2872"/>
            <a:ext cx="12191980" cy="4595954"/>
          </a:xfrm>
          <a:custGeom>
            <a:avLst/>
            <a:gdLst>
              <a:gd name="connsiteX0" fmla="*/ 0 w 12192000"/>
              <a:gd name="connsiteY0" fmla="*/ 0 h 4621300"/>
              <a:gd name="connsiteX1" fmla="*/ 12192000 w 12192000"/>
              <a:gd name="connsiteY1" fmla="*/ 0 h 4621300"/>
              <a:gd name="connsiteX2" fmla="*/ 12192000 w 12192000"/>
              <a:gd name="connsiteY2" fmla="*/ 3104412 h 4621300"/>
              <a:gd name="connsiteX3" fmla="*/ 12192000 w 12192000"/>
              <a:gd name="connsiteY3" fmla="*/ 3296537 h 4621300"/>
              <a:gd name="connsiteX4" fmla="*/ 12192000 w 12192000"/>
              <a:gd name="connsiteY4" fmla="*/ 4272355 h 4621300"/>
              <a:gd name="connsiteX5" fmla="*/ 12113803 w 12192000"/>
              <a:gd name="connsiteY5" fmla="*/ 4280638 h 4621300"/>
              <a:gd name="connsiteX6" fmla="*/ 6753597 w 12192000"/>
              <a:gd name="connsiteY6" fmla="*/ 4604195 h 4621300"/>
              <a:gd name="connsiteX7" fmla="*/ 400746 w 12192000"/>
              <a:gd name="connsiteY7" fmla="*/ 4432852 h 4621300"/>
              <a:gd name="connsiteX8" fmla="*/ 0 w 12192000"/>
              <a:gd name="connsiteY8" fmla="*/ 4395876 h 4621300"/>
              <a:gd name="connsiteX9" fmla="*/ 0 w 12192000"/>
              <a:gd name="connsiteY9" fmla="*/ 3296537 h 4621300"/>
              <a:gd name="connsiteX10" fmla="*/ 0 w 12192000"/>
              <a:gd name="connsiteY10" fmla="*/ 3104412 h 462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FCF5C9-67BE-40F9-8FB9-C708D7C92E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58783442"/>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FB4E6-63F7-438F-88E8-650CF9237098}"/>
              </a:ext>
            </a:extLst>
          </p:cNvPr>
          <p:cNvSpPr>
            <a:spLocks noGrp="1"/>
          </p:cNvSpPr>
          <p:nvPr>
            <p:ph idx="1"/>
          </p:nvPr>
        </p:nvSpPr>
        <p:spPr/>
        <p:txBody>
          <a:bodyPr/>
          <a:lstStyle/>
          <a:p>
            <a:pPr marL="0" indent="0">
              <a:buNone/>
            </a:pPr>
            <a:endParaRPr lang="en-IN"/>
          </a:p>
        </p:txBody>
      </p:sp>
      <p:pic>
        <p:nvPicPr>
          <p:cNvPr id="4" name="Picture 4" descr="Image result for server side load balancing">
            <a:extLst>
              <a:ext uri="{FF2B5EF4-FFF2-40B4-BE49-F238E27FC236}">
                <a16:creationId xmlns:a16="http://schemas.microsoft.com/office/drawing/2014/main" id="{FE23A5C9-C9E1-4BE8-B1FC-76B9D31E8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 y="235191"/>
            <a:ext cx="6473917" cy="39462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erver side load balancing">
            <a:extLst>
              <a:ext uri="{FF2B5EF4-FFF2-40B4-BE49-F238E27FC236}">
                <a16:creationId xmlns:a16="http://schemas.microsoft.com/office/drawing/2014/main" id="{D90DBB7F-5B8E-422C-BDE2-F6352EBA9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4" y="3135622"/>
            <a:ext cx="6638925" cy="358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280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31CE-FB9B-407B-A0BF-F31CDC36E29C}"/>
              </a:ext>
            </a:extLst>
          </p:cNvPr>
          <p:cNvSpPr>
            <a:spLocks noGrp="1"/>
          </p:cNvSpPr>
          <p:nvPr>
            <p:ph type="title"/>
          </p:nvPr>
        </p:nvSpPr>
        <p:spPr/>
        <p:txBody>
          <a:bodyPr/>
          <a:lstStyle/>
          <a:p>
            <a:r>
              <a:rPr lang="en-US"/>
              <a:t>Where should we add Load Balancers?</a:t>
            </a:r>
            <a:endParaRPr lang="en-IN"/>
          </a:p>
        </p:txBody>
      </p:sp>
      <p:sp>
        <p:nvSpPr>
          <p:cNvPr id="3" name="Content Placeholder 2">
            <a:extLst>
              <a:ext uri="{FF2B5EF4-FFF2-40B4-BE49-F238E27FC236}">
                <a16:creationId xmlns:a16="http://schemas.microsoft.com/office/drawing/2014/main" id="{2B9268DE-1CC7-4DEB-B7D5-7EBD013FC776}"/>
              </a:ext>
            </a:extLst>
          </p:cNvPr>
          <p:cNvSpPr>
            <a:spLocks noGrp="1"/>
          </p:cNvSpPr>
          <p:nvPr>
            <p:ph idx="1"/>
          </p:nvPr>
        </p:nvSpPr>
        <p:spPr/>
        <p:txBody>
          <a:bodyPr/>
          <a:lstStyle/>
          <a:p>
            <a:endParaRPr lang="en-IN"/>
          </a:p>
        </p:txBody>
      </p:sp>
      <p:pic>
        <p:nvPicPr>
          <p:cNvPr id="4" name="Picture 3" descr="A close up of a logo&#10;&#10;Description automatically generated">
            <a:extLst>
              <a:ext uri="{FF2B5EF4-FFF2-40B4-BE49-F238E27FC236}">
                <a16:creationId xmlns:a16="http://schemas.microsoft.com/office/drawing/2014/main" id="{87431023-3189-490C-A9F3-C81B5C7E6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62" y="1268233"/>
            <a:ext cx="5366543" cy="4548146"/>
          </a:xfrm>
          <a:prstGeom prst="rect">
            <a:avLst/>
          </a:prstGeom>
        </p:spPr>
      </p:pic>
      <p:pic>
        <p:nvPicPr>
          <p:cNvPr id="5" name="Picture 4" descr="A close up of a logo&#10;&#10;Description automatically generated">
            <a:extLst>
              <a:ext uri="{FF2B5EF4-FFF2-40B4-BE49-F238E27FC236}">
                <a16:creationId xmlns:a16="http://schemas.microsoft.com/office/drawing/2014/main" id="{C20F1E3A-7578-4999-BFFE-4EA7085C0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962" y="1085353"/>
            <a:ext cx="5366543" cy="5138465"/>
          </a:xfrm>
          <a:prstGeom prst="rect">
            <a:avLst/>
          </a:prstGeom>
        </p:spPr>
      </p:pic>
    </p:spTree>
    <p:extLst>
      <p:ext uri="{BB962C8B-B14F-4D97-AF65-F5344CB8AC3E}">
        <p14:creationId xmlns:p14="http://schemas.microsoft.com/office/powerpoint/2010/main" val="1238051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2D88-D8D9-4C2C-A11B-0F410EC11137}"/>
              </a:ext>
            </a:extLst>
          </p:cNvPr>
          <p:cNvSpPr>
            <a:spLocks noGrp="1"/>
          </p:cNvSpPr>
          <p:nvPr>
            <p:ph type="title"/>
          </p:nvPr>
        </p:nvSpPr>
        <p:spPr/>
        <p:txBody>
          <a:bodyPr/>
          <a:lstStyle/>
          <a:p>
            <a:r>
              <a:rPr lang="en-US"/>
              <a:t>How does Ribbon internally work?</a:t>
            </a:r>
            <a:endParaRPr lang="en-IN"/>
          </a:p>
        </p:txBody>
      </p:sp>
      <p:pic>
        <p:nvPicPr>
          <p:cNvPr id="5" name="Content Placeholder 4" descr="A close up of a map&#10;&#10;Description automatically generated">
            <a:extLst>
              <a:ext uri="{FF2B5EF4-FFF2-40B4-BE49-F238E27FC236}">
                <a16:creationId xmlns:a16="http://schemas.microsoft.com/office/drawing/2014/main" id="{0D403F53-BE0D-49A4-B9E9-5CCF295E6A85}"/>
              </a:ext>
            </a:extLst>
          </p:cNvPr>
          <p:cNvPicPr>
            <a:picLocks noGrp="1" noChangeAspect="1"/>
          </p:cNvPicPr>
          <p:nvPr>
            <p:ph idx="1"/>
          </p:nvPr>
        </p:nvPicPr>
        <p:blipFill>
          <a:blip r:embed="rId2"/>
          <a:stretch>
            <a:fillRect/>
          </a:stretch>
        </p:blipFill>
        <p:spPr/>
      </p:pic>
      <p:pic>
        <p:nvPicPr>
          <p:cNvPr id="7" name="Picture 6" descr="A close up of a map&#10;&#10;Description automatically generated">
            <a:extLst>
              <a:ext uri="{FF2B5EF4-FFF2-40B4-BE49-F238E27FC236}">
                <a16:creationId xmlns:a16="http://schemas.microsoft.com/office/drawing/2014/main" id="{65437990-0AA1-4DCE-894D-410F42C79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45" y="840923"/>
            <a:ext cx="10145505" cy="5541237"/>
          </a:xfrm>
          <a:prstGeom prst="rect">
            <a:avLst/>
          </a:prstGeom>
        </p:spPr>
      </p:pic>
    </p:spTree>
    <p:extLst>
      <p:ext uri="{BB962C8B-B14F-4D97-AF65-F5344CB8AC3E}">
        <p14:creationId xmlns:p14="http://schemas.microsoft.com/office/powerpoint/2010/main" val="2329792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B721-F047-42DC-8BC6-CA226E07ED66}"/>
              </a:ext>
            </a:extLst>
          </p:cNvPr>
          <p:cNvSpPr>
            <a:spLocks noGrp="1"/>
          </p:cNvSpPr>
          <p:nvPr>
            <p:ph type="title"/>
          </p:nvPr>
        </p:nvSpPr>
        <p:spPr/>
        <p:txBody>
          <a:bodyPr/>
          <a:lstStyle/>
          <a:p>
            <a:r>
              <a:rPr lang="en-US"/>
              <a:t>Ribbon Configurations for customized behavior </a:t>
            </a:r>
            <a:endParaRPr lang="en-IN"/>
          </a:p>
        </p:txBody>
      </p:sp>
      <p:sp>
        <p:nvSpPr>
          <p:cNvPr id="3" name="Content Placeholder 2">
            <a:extLst>
              <a:ext uri="{FF2B5EF4-FFF2-40B4-BE49-F238E27FC236}">
                <a16:creationId xmlns:a16="http://schemas.microsoft.com/office/drawing/2014/main" id="{4A523AD8-EA6D-42FF-B67B-28988C3E7A19}"/>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A0671CCF-80F3-444F-AD4C-AFA0A50B1DBD}"/>
              </a:ext>
            </a:extLst>
          </p:cNvPr>
          <p:cNvSpPr/>
          <p:nvPr/>
        </p:nvSpPr>
        <p:spPr>
          <a:xfrm>
            <a:off x="466725" y="2519537"/>
            <a:ext cx="10201275" cy="2831544"/>
          </a:xfrm>
          <a:prstGeom prst="rect">
            <a:avLst/>
          </a:prstGeom>
        </p:spPr>
        <p:txBody>
          <a:bodyPr wrap="square">
            <a:spAutoFit/>
          </a:bodyPr>
          <a:lstStyle/>
          <a:p>
            <a:endParaRPr lang="en-IN"/>
          </a:p>
          <a:p>
            <a:pPr marL="457200" indent="-457200">
              <a:buFont typeface="Wingdings" panose="05000000000000000000" pitchFamily="2" charset="2"/>
              <a:buChar char="§"/>
            </a:pPr>
            <a:r>
              <a:rPr lang="en-IN" sz="3200" b="1">
                <a:latin typeface="Arial" panose="020B0604020202020204" pitchFamily="34" charset="0"/>
                <a:cs typeface="Arial" panose="020B0604020202020204" pitchFamily="34" charset="0"/>
              </a:rPr>
              <a:t>NFLoadBalancerClassName </a:t>
            </a:r>
            <a:r>
              <a:rPr lang="en-IN"/>
              <a:t>ILoadBalancer</a:t>
            </a:r>
          </a:p>
          <a:p>
            <a:pPr marL="457200" indent="-457200">
              <a:buFont typeface="Wingdings" panose="05000000000000000000" pitchFamily="2" charset="2"/>
              <a:buChar char="§"/>
            </a:pPr>
            <a:r>
              <a:rPr lang="en-IN" sz="3200" b="1">
                <a:latin typeface="Arial" panose="020B0604020202020204" pitchFamily="34" charset="0"/>
                <a:cs typeface="Arial" panose="020B0604020202020204" pitchFamily="34" charset="0"/>
              </a:rPr>
              <a:t>NFLoadBalancerRuleClassName </a:t>
            </a:r>
            <a:r>
              <a:rPr lang="en-IN"/>
              <a:t> IRule</a:t>
            </a:r>
          </a:p>
          <a:p>
            <a:pPr marL="457200" indent="-457200">
              <a:buFont typeface="Wingdings" panose="05000000000000000000" pitchFamily="2" charset="2"/>
              <a:buChar char="§"/>
            </a:pPr>
            <a:r>
              <a:rPr lang="en-IN" sz="3200" b="1">
                <a:latin typeface="Arial" panose="020B0604020202020204" pitchFamily="34" charset="0"/>
                <a:cs typeface="Arial" panose="020B0604020202020204" pitchFamily="34" charset="0"/>
              </a:rPr>
              <a:t>NFLoadBalancerPingClassName </a:t>
            </a:r>
            <a:r>
              <a:rPr lang="en-IN"/>
              <a:t>IPing</a:t>
            </a:r>
          </a:p>
          <a:p>
            <a:pPr marL="457200" indent="-457200">
              <a:buFont typeface="Wingdings" panose="05000000000000000000" pitchFamily="2" charset="2"/>
              <a:buChar char="§"/>
            </a:pPr>
            <a:r>
              <a:rPr lang="en-IN" sz="3200" b="1">
                <a:latin typeface="Arial" panose="020B0604020202020204" pitchFamily="34" charset="0"/>
                <a:cs typeface="Arial" panose="020B0604020202020204" pitchFamily="34" charset="0"/>
              </a:rPr>
              <a:t>NIWSServerListClassName </a:t>
            </a:r>
            <a:r>
              <a:rPr lang="en-IN"/>
              <a:t>ServerList</a:t>
            </a:r>
          </a:p>
          <a:p>
            <a:pPr marL="457200" indent="-457200">
              <a:buFont typeface="Wingdings" panose="05000000000000000000" pitchFamily="2" charset="2"/>
              <a:buChar char="§"/>
            </a:pPr>
            <a:r>
              <a:rPr lang="en-IN" sz="3200" b="1">
                <a:latin typeface="Arial" panose="020B0604020202020204" pitchFamily="34" charset="0"/>
                <a:cs typeface="Arial" panose="020B0604020202020204" pitchFamily="34" charset="0"/>
              </a:rPr>
              <a:t>NIWSServerListFilterClassName </a:t>
            </a:r>
            <a:r>
              <a:rPr lang="en-IN"/>
              <a:t>ServerListFilter</a:t>
            </a:r>
          </a:p>
        </p:txBody>
      </p:sp>
      <p:sp>
        <p:nvSpPr>
          <p:cNvPr id="5" name="Rectangle 4">
            <a:extLst>
              <a:ext uri="{FF2B5EF4-FFF2-40B4-BE49-F238E27FC236}">
                <a16:creationId xmlns:a16="http://schemas.microsoft.com/office/drawing/2014/main" id="{EC4A7DE3-432A-4CDA-A6E5-3A15D1213A78}"/>
              </a:ext>
            </a:extLst>
          </p:cNvPr>
          <p:cNvSpPr/>
          <p:nvPr/>
        </p:nvSpPr>
        <p:spPr>
          <a:xfrm>
            <a:off x="3592160" y="1447156"/>
            <a:ext cx="4354077" cy="584775"/>
          </a:xfrm>
          <a:prstGeom prst="rect">
            <a:avLst/>
          </a:prstGeom>
        </p:spPr>
        <p:txBody>
          <a:bodyPr wrap="none">
            <a:spAutoFit/>
          </a:bodyPr>
          <a:lstStyle/>
          <a:p>
            <a:r>
              <a:rPr lang="en-IN" sz="3200" b="1">
                <a:latin typeface="Arial" panose="020B0604020202020204" pitchFamily="34" charset="0"/>
                <a:cs typeface="Arial" panose="020B0604020202020204" pitchFamily="34" charset="0"/>
              </a:rPr>
              <a:t>&lt;clientName&gt;.ribbon.</a:t>
            </a:r>
          </a:p>
        </p:txBody>
      </p:sp>
    </p:spTree>
    <p:extLst>
      <p:ext uri="{BB962C8B-B14F-4D97-AF65-F5344CB8AC3E}">
        <p14:creationId xmlns:p14="http://schemas.microsoft.com/office/powerpoint/2010/main" val="1430361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49075-B0AD-4C45-8B70-C4562AA39B49}"/>
              </a:ext>
            </a:extLst>
          </p:cNvPr>
          <p:cNvSpPr>
            <a:spLocks noGrp="1"/>
          </p:cNvSpPr>
          <p:nvPr>
            <p:ph idx="1"/>
          </p:nvPr>
        </p:nvSpPr>
        <p:spPr/>
        <p:txBody>
          <a:bodyPr/>
          <a:lstStyle/>
          <a:p>
            <a:endParaRPr lang="en-IN"/>
          </a:p>
        </p:txBody>
      </p:sp>
      <p:pic>
        <p:nvPicPr>
          <p:cNvPr id="5122" name="Picture 2" descr="Related image">
            <a:extLst>
              <a:ext uri="{FF2B5EF4-FFF2-40B4-BE49-F238E27FC236}">
                <a16:creationId xmlns:a16="http://schemas.microsoft.com/office/drawing/2014/main" id="{C86CD955-4A14-4304-AF76-6556A8937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56" y="314326"/>
            <a:ext cx="11095669" cy="53825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AA8525-23E7-4FDF-A4B6-AD44D21FE74F}"/>
              </a:ext>
            </a:extLst>
          </p:cNvPr>
          <p:cNvSpPr txBox="1"/>
          <p:nvPr/>
        </p:nvSpPr>
        <p:spPr>
          <a:xfrm>
            <a:off x="5200650" y="6162675"/>
            <a:ext cx="5405326" cy="369332"/>
          </a:xfrm>
          <a:prstGeom prst="rect">
            <a:avLst/>
          </a:prstGeom>
          <a:noFill/>
        </p:spPr>
        <p:txBody>
          <a:bodyPr wrap="none" rtlCol="0">
            <a:spAutoFit/>
          </a:bodyPr>
          <a:lstStyle/>
          <a:p>
            <a:r>
              <a:rPr lang="en-US">
                <a:solidFill>
                  <a:srgbClr val="FF0000"/>
                </a:solidFill>
              </a:rPr>
              <a:t>TODO: Try if we can replace with a better-quality image </a:t>
            </a:r>
            <a:endParaRPr lang="en-IN">
              <a:solidFill>
                <a:srgbClr val="FF0000"/>
              </a:solidFill>
            </a:endParaRPr>
          </a:p>
        </p:txBody>
      </p:sp>
    </p:spTree>
    <p:extLst>
      <p:ext uri="{BB962C8B-B14F-4D97-AF65-F5344CB8AC3E}">
        <p14:creationId xmlns:p14="http://schemas.microsoft.com/office/powerpoint/2010/main" val="4122096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2703169"/>
            <a:ext cx="4552950" cy="1451662"/>
          </a:xfrm>
        </p:spPr>
        <p:txBody>
          <a:bodyPr anchor="t"/>
          <a:lstStyle/>
          <a:p>
            <a:r>
              <a:rPr lang="en-US"/>
              <a:t>Fault Tolerance </a:t>
            </a:r>
          </a:p>
          <a:p>
            <a:r>
              <a:rPr lang="en-US" sz="3600"/>
              <a:t>Circuit breaker pattern</a:t>
            </a:r>
            <a:endParaRPr lang="de-DE" sz="3600"/>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154917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0BFB-6F02-48E2-B6A4-6600A7DD8296}"/>
              </a:ext>
            </a:extLst>
          </p:cNvPr>
          <p:cNvSpPr>
            <a:spLocks noGrp="1"/>
          </p:cNvSpPr>
          <p:nvPr>
            <p:ph type="title"/>
          </p:nvPr>
        </p:nvSpPr>
        <p:spPr/>
        <p:txBody>
          <a:bodyPr/>
          <a:lstStyle/>
          <a:p>
            <a:r>
              <a:rPr lang="en-US"/>
              <a:t>What we talked about last time…</a:t>
            </a:r>
          </a:p>
        </p:txBody>
      </p:sp>
      <p:sp>
        <p:nvSpPr>
          <p:cNvPr id="3" name="Text Placeholder 2">
            <a:extLst>
              <a:ext uri="{FF2B5EF4-FFF2-40B4-BE49-F238E27FC236}">
                <a16:creationId xmlns:a16="http://schemas.microsoft.com/office/drawing/2014/main" id="{40E11CD0-3A90-4431-9858-DB2462B9F30A}"/>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6DF76BA6-A74E-4340-8BA7-5B9375CD6112}"/>
              </a:ext>
            </a:extLst>
          </p:cNvPr>
          <p:cNvSpPr>
            <a:spLocks noGrp="1"/>
          </p:cNvSpPr>
          <p:nvPr>
            <p:ph type="body" sz="quarter" idx="15"/>
          </p:nvPr>
        </p:nvSpPr>
        <p:spPr/>
        <p:txBody>
          <a:bodyPr/>
          <a:lstStyle/>
          <a:p>
            <a:r>
              <a:rPr lang="en-US"/>
              <a:t>Distributed computing</a:t>
            </a:r>
          </a:p>
          <a:p>
            <a:r>
              <a:rPr lang="en-US"/>
              <a:t>Scalability</a:t>
            </a:r>
          </a:p>
          <a:p>
            <a:r>
              <a:rPr lang="en-US"/>
              <a:t>Load Balancing</a:t>
            </a:r>
          </a:p>
          <a:p>
            <a:r>
              <a:rPr lang="en-US"/>
              <a:t>Monolithic -&gt; Service Oriented -&gt; Microservices</a:t>
            </a:r>
          </a:p>
          <a:p>
            <a:r>
              <a:rPr lang="en-US"/>
              <a:t>Advantages of microservices </a:t>
            </a:r>
          </a:p>
          <a:p>
            <a:r>
              <a:rPr lang="en-US"/>
              <a:t>When to use microservices</a:t>
            </a:r>
          </a:p>
          <a:p>
            <a:r>
              <a:rPr lang="en-US"/>
              <a:t>Best practices</a:t>
            </a:r>
          </a:p>
          <a:p>
            <a:r>
              <a:rPr lang="en-US"/>
              <a:t>Deployment patterns</a:t>
            </a:r>
          </a:p>
          <a:p>
            <a:r>
              <a:rPr lang="en-US"/>
              <a:t>Dockers</a:t>
            </a:r>
          </a:p>
          <a:p>
            <a:r>
              <a:rPr lang="en-US"/>
              <a:t>Container orchestration</a:t>
            </a:r>
          </a:p>
          <a:p>
            <a:endParaRPr lang="en-US"/>
          </a:p>
        </p:txBody>
      </p:sp>
    </p:spTree>
    <p:extLst>
      <p:ext uri="{BB962C8B-B14F-4D97-AF65-F5344CB8AC3E}">
        <p14:creationId xmlns:p14="http://schemas.microsoft.com/office/powerpoint/2010/main" val="3398371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Basic Flow</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3007152"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976649"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970204"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78C716-592E-4F9F-BAD4-390F71C794AF}"/>
              </a:ext>
            </a:extLst>
          </p:cNvPr>
          <p:cNvCxnSpPr>
            <a:cxnSpLocks/>
          </p:cNvCxnSpPr>
          <p:nvPr/>
        </p:nvCxnSpPr>
        <p:spPr>
          <a:xfrm>
            <a:off x="6033156" y="2507527"/>
            <a:ext cx="1943493"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4ACB02-7041-449A-AA46-C73146626011}"/>
              </a:ext>
            </a:extLst>
          </p:cNvPr>
          <p:cNvCxnSpPr/>
          <p:nvPr/>
        </p:nvCxnSpPr>
        <p:spPr>
          <a:xfrm flipH="1">
            <a:off x="6033156" y="2790333"/>
            <a:ext cx="1943493"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43B1A6-DF77-42B6-9828-B7EE50E0D18D}"/>
              </a:ext>
            </a:extLst>
          </p:cNvPr>
          <p:cNvSpPr txBox="1"/>
          <p:nvPr/>
        </p:nvSpPr>
        <p:spPr>
          <a:xfrm>
            <a:off x="6633042" y="2209741"/>
            <a:ext cx="576825" cy="369332"/>
          </a:xfrm>
          <a:prstGeom prst="rect">
            <a:avLst/>
          </a:prstGeom>
          <a:noFill/>
        </p:spPr>
        <p:txBody>
          <a:bodyPr wrap="none" rtlCol="0">
            <a:spAutoFit/>
          </a:bodyPr>
          <a:lstStyle/>
          <a:p>
            <a:r>
              <a:rPr lang="en-US"/>
              <a:t>http</a:t>
            </a:r>
          </a:p>
        </p:txBody>
      </p:sp>
      <p:sp>
        <p:nvSpPr>
          <p:cNvPr id="14" name="TextBox 13">
            <a:extLst>
              <a:ext uri="{FF2B5EF4-FFF2-40B4-BE49-F238E27FC236}">
                <a16:creationId xmlns:a16="http://schemas.microsoft.com/office/drawing/2014/main" id="{433B2820-C319-4109-8CBF-736B5BAE30A7}"/>
              </a:ext>
            </a:extLst>
          </p:cNvPr>
          <p:cNvSpPr txBox="1"/>
          <p:nvPr/>
        </p:nvSpPr>
        <p:spPr>
          <a:xfrm>
            <a:off x="6613293" y="2771476"/>
            <a:ext cx="1037656" cy="369332"/>
          </a:xfrm>
          <a:prstGeom prst="rect">
            <a:avLst/>
          </a:prstGeom>
          <a:noFill/>
        </p:spPr>
        <p:txBody>
          <a:bodyPr wrap="none" rtlCol="0">
            <a:spAutoFit/>
          </a:bodyPr>
          <a:lstStyle/>
          <a:p>
            <a:r>
              <a:rPr lang="en-US"/>
              <a:t>response</a:t>
            </a:r>
          </a:p>
        </p:txBody>
      </p:sp>
      <p:sp>
        <p:nvSpPr>
          <p:cNvPr id="15" name="TextBox 14">
            <a:extLst>
              <a:ext uri="{FF2B5EF4-FFF2-40B4-BE49-F238E27FC236}">
                <a16:creationId xmlns:a16="http://schemas.microsoft.com/office/drawing/2014/main" id="{55FD9389-C5A1-4647-A2BE-1C5A199B1B7D}"/>
              </a:ext>
            </a:extLst>
          </p:cNvPr>
          <p:cNvSpPr txBox="1"/>
          <p:nvPr/>
        </p:nvSpPr>
        <p:spPr>
          <a:xfrm>
            <a:off x="2032632" y="2289027"/>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5057870" y="3657599"/>
            <a:ext cx="1555423" cy="218699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D98AE9-4268-4F05-B36A-C0ED022824BA}"/>
              </a:ext>
            </a:extLst>
          </p:cNvPr>
          <p:cNvCxnSpPr/>
          <p:nvPr/>
        </p:nvCxnSpPr>
        <p:spPr>
          <a:xfrm>
            <a:off x="5317107" y="3932549"/>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E644249A-7BD5-4274-B10D-381F71523418}"/>
              </a:ext>
            </a:extLst>
          </p:cNvPr>
          <p:cNvCxnSpPr/>
          <p:nvPr/>
        </p:nvCxnSpPr>
        <p:spPr>
          <a:xfrm>
            <a:off x="5317107" y="4122656"/>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CC55353B-614C-49DF-A497-D0E8AC34F4D2}"/>
              </a:ext>
            </a:extLst>
          </p:cNvPr>
          <p:cNvCxnSpPr/>
          <p:nvPr/>
        </p:nvCxnSpPr>
        <p:spPr>
          <a:xfrm>
            <a:off x="5317107" y="4320620"/>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FA11CF21-5AD5-4AC2-B93B-EF48EA0743D5}"/>
              </a:ext>
            </a:extLst>
          </p:cNvPr>
          <p:cNvCxnSpPr/>
          <p:nvPr/>
        </p:nvCxnSpPr>
        <p:spPr>
          <a:xfrm>
            <a:off x="5317107" y="4510727"/>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A4067336-E93C-4927-AAAC-32C1C2930821}"/>
              </a:ext>
            </a:extLst>
          </p:cNvPr>
          <p:cNvCxnSpPr/>
          <p:nvPr/>
        </p:nvCxnSpPr>
        <p:spPr>
          <a:xfrm>
            <a:off x="5366200" y="5472261"/>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B300F056-2E9C-49C7-8B33-FCE56345BAF7}"/>
              </a:ext>
            </a:extLst>
          </p:cNvPr>
          <p:cNvCxnSpPr/>
          <p:nvPr/>
        </p:nvCxnSpPr>
        <p:spPr>
          <a:xfrm>
            <a:off x="5366200" y="5662368"/>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C6011A13-4B76-46BD-8D4C-263B9F9C23B6}"/>
              </a:ext>
            </a:extLst>
          </p:cNvPr>
          <p:cNvCxnSpPr>
            <a:cxnSpLocks/>
          </p:cNvCxnSpPr>
          <p:nvPr/>
        </p:nvCxnSpPr>
        <p:spPr>
          <a:xfrm>
            <a:off x="5835581" y="4673600"/>
            <a:ext cx="0" cy="660400"/>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68A36-E316-404C-AC4C-BB9ABE45D241}"/>
              </a:ext>
            </a:extLst>
          </p:cNvPr>
          <p:cNvSpPr txBox="1"/>
          <p:nvPr/>
        </p:nvSpPr>
        <p:spPr>
          <a:xfrm>
            <a:off x="3089292" y="3747883"/>
            <a:ext cx="1838960" cy="369332"/>
          </a:xfrm>
          <a:prstGeom prst="rect">
            <a:avLst/>
          </a:prstGeom>
          <a:noFill/>
        </p:spPr>
        <p:txBody>
          <a:bodyPr wrap="square" rtlCol="0">
            <a:spAutoFit/>
          </a:bodyPr>
          <a:lstStyle/>
          <a:p>
            <a:r>
              <a:rPr lang="en-US" b="1">
                <a:solidFill>
                  <a:schemeClr val="accent2">
                    <a:lumMod val="50000"/>
                  </a:schemeClr>
                </a:solidFill>
                <a:latin typeface="Bradley Hand ITC" panose="03070402050302030203" pitchFamily="66" charset="0"/>
              </a:rPr>
              <a:t>thread assigned</a:t>
            </a:r>
          </a:p>
        </p:txBody>
      </p:sp>
      <p:sp>
        <p:nvSpPr>
          <p:cNvPr id="27" name="TextBox 26">
            <a:extLst>
              <a:ext uri="{FF2B5EF4-FFF2-40B4-BE49-F238E27FC236}">
                <a16:creationId xmlns:a16="http://schemas.microsoft.com/office/drawing/2014/main" id="{9B001F20-DD33-4A82-84E6-16C117292C40}"/>
              </a:ext>
            </a:extLst>
          </p:cNvPr>
          <p:cNvSpPr txBox="1"/>
          <p:nvPr/>
        </p:nvSpPr>
        <p:spPr>
          <a:xfrm>
            <a:off x="5271268" y="5866412"/>
            <a:ext cx="1226811" cy="369332"/>
          </a:xfrm>
          <a:prstGeom prst="rect">
            <a:avLst/>
          </a:prstGeom>
          <a:noFill/>
        </p:spPr>
        <p:txBody>
          <a:bodyPr wrap="none" rtlCol="0">
            <a:spAutoFit/>
          </a:bodyPr>
          <a:lstStyle/>
          <a:p>
            <a:r>
              <a:rPr lang="en-US" err="1"/>
              <a:t>threadpool</a:t>
            </a:r>
            <a:endParaRPr lang="en-US"/>
          </a:p>
        </p:txBody>
      </p:sp>
      <p:cxnSp>
        <p:nvCxnSpPr>
          <p:cNvPr id="23" name="Straight Arrow Connector 22">
            <a:extLst>
              <a:ext uri="{FF2B5EF4-FFF2-40B4-BE49-F238E27FC236}">
                <a16:creationId xmlns:a16="http://schemas.microsoft.com/office/drawing/2014/main" id="{CF244B8E-C8EF-4B0C-82C2-DE18702AF655}"/>
              </a:ext>
            </a:extLst>
          </p:cNvPr>
          <p:cNvCxnSpPr>
            <a:cxnSpLocks/>
          </p:cNvCxnSpPr>
          <p:nvPr/>
        </p:nvCxnSpPr>
        <p:spPr>
          <a:xfrm flipH="1">
            <a:off x="1979629" y="2956143"/>
            <a:ext cx="1040493" cy="3873"/>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94A82D63-8346-4355-99FB-4FF611600DA6}"/>
              </a:ext>
            </a:extLst>
          </p:cNvPr>
          <p:cNvSpPr/>
          <p:nvPr/>
        </p:nvSpPr>
        <p:spPr>
          <a:xfrm>
            <a:off x="704847" y="2422960"/>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792088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Timeout failure</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611222"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8088719"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574274"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78C716-592E-4F9F-BAD4-390F71C794AF}"/>
              </a:ext>
            </a:extLst>
          </p:cNvPr>
          <p:cNvCxnSpPr>
            <a:cxnSpLocks/>
          </p:cNvCxnSpPr>
          <p:nvPr/>
        </p:nvCxnSpPr>
        <p:spPr>
          <a:xfrm>
            <a:off x="5637226" y="2507527"/>
            <a:ext cx="2451493"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4ACB02-7041-449A-AA46-C73146626011}"/>
              </a:ext>
            </a:extLst>
          </p:cNvPr>
          <p:cNvCxnSpPr>
            <a:cxnSpLocks/>
          </p:cNvCxnSpPr>
          <p:nvPr/>
        </p:nvCxnSpPr>
        <p:spPr>
          <a:xfrm flipH="1">
            <a:off x="6690305" y="2801639"/>
            <a:ext cx="1398416" cy="3667"/>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43B1A6-DF77-42B6-9828-B7EE50E0D18D}"/>
              </a:ext>
            </a:extLst>
          </p:cNvPr>
          <p:cNvSpPr txBox="1"/>
          <p:nvPr/>
        </p:nvSpPr>
        <p:spPr>
          <a:xfrm>
            <a:off x="6237112" y="2209741"/>
            <a:ext cx="576825" cy="369332"/>
          </a:xfrm>
          <a:prstGeom prst="rect">
            <a:avLst/>
          </a:prstGeom>
          <a:noFill/>
        </p:spPr>
        <p:txBody>
          <a:bodyPr wrap="none" rtlCol="0">
            <a:spAutoFit/>
          </a:bodyPr>
          <a:lstStyle/>
          <a:p>
            <a:r>
              <a:rPr lang="en-US"/>
              <a:t>http</a:t>
            </a:r>
          </a:p>
        </p:txBody>
      </p:sp>
      <p:sp>
        <p:nvSpPr>
          <p:cNvPr id="14" name="TextBox 13">
            <a:extLst>
              <a:ext uri="{FF2B5EF4-FFF2-40B4-BE49-F238E27FC236}">
                <a16:creationId xmlns:a16="http://schemas.microsoft.com/office/drawing/2014/main" id="{433B2820-C319-4109-8CBF-736B5BAE30A7}"/>
              </a:ext>
            </a:extLst>
          </p:cNvPr>
          <p:cNvSpPr txBox="1"/>
          <p:nvPr/>
        </p:nvSpPr>
        <p:spPr>
          <a:xfrm>
            <a:off x="5921191" y="3172659"/>
            <a:ext cx="1981633" cy="338554"/>
          </a:xfrm>
          <a:prstGeom prst="rect">
            <a:avLst/>
          </a:prstGeom>
          <a:noFill/>
        </p:spPr>
        <p:txBody>
          <a:bodyPr wrap="none" rtlCol="0">
            <a:spAutoFit/>
          </a:bodyPr>
          <a:lstStyle/>
          <a:p>
            <a:r>
              <a:rPr lang="en-US" sz="1600" b="1">
                <a:solidFill>
                  <a:schemeClr val="accent2">
                    <a:lumMod val="50000"/>
                  </a:schemeClr>
                </a:solidFill>
                <a:latin typeface="Bradley Hand ITC" panose="03070402050302030203" pitchFamily="66" charset="0"/>
              </a:rPr>
              <a:t>Waiting for response</a:t>
            </a:r>
          </a:p>
        </p:txBody>
      </p:sp>
      <p:sp>
        <p:nvSpPr>
          <p:cNvPr id="15" name="TextBox 14">
            <a:extLst>
              <a:ext uri="{FF2B5EF4-FFF2-40B4-BE49-F238E27FC236}">
                <a16:creationId xmlns:a16="http://schemas.microsoft.com/office/drawing/2014/main" id="{55FD9389-C5A1-4647-A2BE-1C5A199B1B7D}"/>
              </a:ext>
            </a:extLst>
          </p:cNvPr>
          <p:cNvSpPr txBox="1"/>
          <p:nvPr/>
        </p:nvSpPr>
        <p:spPr>
          <a:xfrm>
            <a:off x="1617835" y="2326757"/>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001540" y="3657599"/>
            <a:ext cx="1635686" cy="218699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D98AE9-4268-4F05-B36A-C0ED022824BA}"/>
              </a:ext>
            </a:extLst>
          </p:cNvPr>
          <p:cNvCxnSpPr/>
          <p:nvPr/>
        </p:nvCxnSpPr>
        <p:spPr>
          <a:xfrm>
            <a:off x="4260777" y="3932549"/>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E644249A-7BD5-4274-B10D-381F71523418}"/>
              </a:ext>
            </a:extLst>
          </p:cNvPr>
          <p:cNvCxnSpPr/>
          <p:nvPr/>
        </p:nvCxnSpPr>
        <p:spPr>
          <a:xfrm>
            <a:off x="4260777" y="4221638"/>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FA11CF21-5AD5-4AC2-B93B-EF48EA0743D5}"/>
              </a:ext>
            </a:extLst>
          </p:cNvPr>
          <p:cNvCxnSpPr/>
          <p:nvPr/>
        </p:nvCxnSpPr>
        <p:spPr>
          <a:xfrm>
            <a:off x="4260777" y="4510727"/>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A4067336-E93C-4927-AAAC-32C1C2930821}"/>
              </a:ext>
            </a:extLst>
          </p:cNvPr>
          <p:cNvCxnSpPr/>
          <p:nvPr/>
        </p:nvCxnSpPr>
        <p:spPr>
          <a:xfrm>
            <a:off x="4309870" y="5431621"/>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B300F056-2E9C-49C7-8B33-FCE56345BAF7}"/>
              </a:ext>
            </a:extLst>
          </p:cNvPr>
          <p:cNvCxnSpPr/>
          <p:nvPr/>
        </p:nvCxnSpPr>
        <p:spPr>
          <a:xfrm>
            <a:off x="4309870" y="5662368"/>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C6011A13-4B76-46BD-8D4C-263B9F9C23B6}"/>
              </a:ext>
            </a:extLst>
          </p:cNvPr>
          <p:cNvCxnSpPr>
            <a:cxnSpLocks/>
          </p:cNvCxnSpPr>
          <p:nvPr/>
        </p:nvCxnSpPr>
        <p:spPr>
          <a:xfrm>
            <a:off x="4779251" y="4673600"/>
            <a:ext cx="0" cy="660400"/>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68A36-E316-404C-AC4C-BB9ABE45D241}"/>
              </a:ext>
            </a:extLst>
          </p:cNvPr>
          <p:cNvSpPr txBox="1"/>
          <p:nvPr/>
        </p:nvSpPr>
        <p:spPr>
          <a:xfrm>
            <a:off x="2859556" y="3694352"/>
            <a:ext cx="1141983" cy="338554"/>
          </a:xfrm>
          <a:prstGeom prst="rect">
            <a:avLst/>
          </a:prstGeom>
          <a:noFill/>
        </p:spPr>
        <p:txBody>
          <a:bodyPr wrap="square" rtlCol="0">
            <a:spAutoFit/>
          </a:bodyPr>
          <a:lstStyle/>
          <a:p>
            <a:r>
              <a:rPr lang="en-US" sz="1600"/>
              <a:t>request-1</a:t>
            </a:r>
          </a:p>
        </p:txBody>
      </p:sp>
      <p:sp>
        <p:nvSpPr>
          <p:cNvPr id="27" name="TextBox 26">
            <a:extLst>
              <a:ext uri="{FF2B5EF4-FFF2-40B4-BE49-F238E27FC236}">
                <a16:creationId xmlns:a16="http://schemas.microsoft.com/office/drawing/2014/main" id="{9B001F20-DD33-4A82-84E6-16C117292C40}"/>
              </a:ext>
            </a:extLst>
          </p:cNvPr>
          <p:cNvSpPr txBox="1"/>
          <p:nvPr/>
        </p:nvSpPr>
        <p:spPr>
          <a:xfrm>
            <a:off x="4275898" y="5866412"/>
            <a:ext cx="1226811" cy="369332"/>
          </a:xfrm>
          <a:prstGeom prst="rect">
            <a:avLst/>
          </a:prstGeom>
          <a:noFill/>
        </p:spPr>
        <p:txBody>
          <a:bodyPr wrap="none" rtlCol="0">
            <a:spAutoFit/>
          </a:bodyPr>
          <a:lstStyle/>
          <a:p>
            <a:r>
              <a:rPr lang="en-US" err="1"/>
              <a:t>threadpool</a:t>
            </a:r>
            <a:endParaRPr lang="en-US"/>
          </a:p>
        </p:txBody>
      </p:sp>
      <p:pic>
        <p:nvPicPr>
          <p:cNvPr id="28" name="Picture 27" descr="A picture containing drawing&#10;&#10;Description automatically generated">
            <a:extLst>
              <a:ext uri="{FF2B5EF4-FFF2-40B4-BE49-F238E27FC236}">
                <a16:creationId xmlns:a16="http://schemas.microsoft.com/office/drawing/2014/main" id="{118A0638-62C3-4F72-9648-A1FBDB8A10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251850" y="2620640"/>
            <a:ext cx="293559" cy="335496"/>
          </a:xfrm>
          <a:prstGeom prst="rect">
            <a:avLst/>
          </a:prstGeom>
        </p:spPr>
      </p:pic>
      <p:sp>
        <p:nvSpPr>
          <p:cNvPr id="31" name="TextBox 30">
            <a:extLst>
              <a:ext uri="{FF2B5EF4-FFF2-40B4-BE49-F238E27FC236}">
                <a16:creationId xmlns:a16="http://schemas.microsoft.com/office/drawing/2014/main" id="{3CD26A24-C694-4808-95BF-B8FF4F7B9D7B}"/>
              </a:ext>
            </a:extLst>
          </p:cNvPr>
          <p:cNvSpPr txBox="1"/>
          <p:nvPr/>
        </p:nvSpPr>
        <p:spPr>
          <a:xfrm>
            <a:off x="8610904" y="3389008"/>
            <a:ext cx="2900153" cy="584775"/>
          </a:xfrm>
          <a:prstGeom prst="rect">
            <a:avLst/>
          </a:prstGeom>
          <a:noFill/>
        </p:spPr>
        <p:txBody>
          <a:bodyPr wrap="none" rtlCol="0">
            <a:spAutoFit/>
          </a:bodyPr>
          <a:lstStyle/>
          <a:p>
            <a:pPr algn="ctr"/>
            <a:r>
              <a:rPr lang="en-US" sz="1600" b="1">
                <a:solidFill>
                  <a:schemeClr val="accent2">
                    <a:lumMod val="50000"/>
                  </a:schemeClr>
                </a:solidFill>
                <a:latin typeface="Bradley Hand ITC" panose="03070402050302030203" pitchFamily="66" charset="0"/>
              </a:rPr>
              <a:t>Service could be overloaded</a:t>
            </a:r>
          </a:p>
          <a:p>
            <a:pPr algn="ctr"/>
            <a:r>
              <a:rPr lang="en-US" sz="1600" b="1">
                <a:solidFill>
                  <a:schemeClr val="accent2">
                    <a:lumMod val="50000"/>
                  </a:schemeClr>
                </a:solidFill>
                <a:latin typeface="Bradley Hand ITC" panose="03070402050302030203" pitchFamily="66" charset="0"/>
              </a:rPr>
              <a:t>(One of many possible reasons)</a:t>
            </a:r>
          </a:p>
        </p:txBody>
      </p:sp>
      <p:pic>
        <p:nvPicPr>
          <p:cNvPr id="33" name="Picture 32" descr="A picture containing clock&#10;&#10;Description automatically generated">
            <a:extLst>
              <a:ext uri="{FF2B5EF4-FFF2-40B4-BE49-F238E27FC236}">
                <a16:creationId xmlns:a16="http://schemas.microsoft.com/office/drawing/2014/main" id="{16F286BD-CEDC-41FA-A2D4-CE831A1DAF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23379" y="3741286"/>
            <a:ext cx="322398" cy="322398"/>
          </a:xfrm>
          <a:prstGeom prst="rect">
            <a:avLst/>
          </a:prstGeom>
        </p:spPr>
      </p:pic>
      <p:sp>
        <p:nvSpPr>
          <p:cNvPr id="34" name="TextBox 33">
            <a:extLst>
              <a:ext uri="{FF2B5EF4-FFF2-40B4-BE49-F238E27FC236}">
                <a16:creationId xmlns:a16="http://schemas.microsoft.com/office/drawing/2014/main" id="{F2B0FBC2-05AD-4B7B-8421-84E59902F9EC}"/>
              </a:ext>
            </a:extLst>
          </p:cNvPr>
          <p:cNvSpPr txBox="1"/>
          <p:nvPr/>
        </p:nvSpPr>
        <p:spPr>
          <a:xfrm>
            <a:off x="2859556" y="4029439"/>
            <a:ext cx="1141983" cy="338554"/>
          </a:xfrm>
          <a:prstGeom prst="rect">
            <a:avLst/>
          </a:prstGeom>
          <a:noFill/>
        </p:spPr>
        <p:txBody>
          <a:bodyPr wrap="square" rtlCol="0">
            <a:spAutoFit/>
          </a:bodyPr>
          <a:lstStyle/>
          <a:p>
            <a:r>
              <a:rPr lang="en-US" sz="1600"/>
              <a:t>request-2</a:t>
            </a:r>
          </a:p>
        </p:txBody>
      </p:sp>
      <p:sp>
        <p:nvSpPr>
          <p:cNvPr id="35" name="TextBox 34">
            <a:extLst>
              <a:ext uri="{FF2B5EF4-FFF2-40B4-BE49-F238E27FC236}">
                <a16:creationId xmlns:a16="http://schemas.microsoft.com/office/drawing/2014/main" id="{DED0D0FF-FFFF-4319-8481-719E736E0DAF}"/>
              </a:ext>
            </a:extLst>
          </p:cNvPr>
          <p:cNvSpPr txBox="1"/>
          <p:nvPr/>
        </p:nvSpPr>
        <p:spPr>
          <a:xfrm>
            <a:off x="2859556" y="5421148"/>
            <a:ext cx="1141983" cy="338554"/>
          </a:xfrm>
          <a:prstGeom prst="rect">
            <a:avLst/>
          </a:prstGeom>
          <a:noFill/>
        </p:spPr>
        <p:txBody>
          <a:bodyPr wrap="square" rtlCol="0">
            <a:spAutoFit/>
          </a:bodyPr>
          <a:lstStyle/>
          <a:p>
            <a:r>
              <a:rPr lang="en-US" sz="1600"/>
              <a:t>request-N</a:t>
            </a:r>
          </a:p>
        </p:txBody>
      </p:sp>
      <p:cxnSp>
        <p:nvCxnSpPr>
          <p:cNvPr id="36" name="Straight Connector 35">
            <a:extLst>
              <a:ext uri="{FF2B5EF4-FFF2-40B4-BE49-F238E27FC236}">
                <a16:creationId xmlns:a16="http://schemas.microsoft.com/office/drawing/2014/main" id="{F04255BF-C2B2-4F51-9345-6DC3D13FACF4}"/>
              </a:ext>
            </a:extLst>
          </p:cNvPr>
          <p:cNvCxnSpPr>
            <a:cxnSpLocks/>
            <a:stCxn id="34" idx="2"/>
            <a:endCxn id="35" idx="0"/>
          </p:cNvCxnSpPr>
          <p:nvPr/>
        </p:nvCxnSpPr>
        <p:spPr>
          <a:xfrm>
            <a:off x="3430548" y="4367993"/>
            <a:ext cx="0" cy="1053155"/>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33DB1ED6-7504-4901-8765-77AB02D38233}"/>
              </a:ext>
            </a:extLst>
          </p:cNvPr>
          <p:cNvSpPr/>
          <p:nvPr/>
        </p:nvSpPr>
        <p:spPr>
          <a:xfrm>
            <a:off x="295947" y="2366127"/>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cxnSp>
        <p:nvCxnSpPr>
          <p:cNvPr id="30" name="Straight Arrow Connector 29">
            <a:extLst>
              <a:ext uri="{FF2B5EF4-FFF2-40B4-BE49-F238E27FC236}">
                <a16:creationId xmlns:a16="http://schemas.microsoft.com/office/drawing/2014/main" id="{06CCBE0C-0C43-4FC1-887D-919979A8ADF0}"/>
              </a:ext>
            </a:extLst>
          </p:cNvPr>
          <p:cNvCxnSpPr>
            <a:cxnSpLocks/>
          </p:cNvCxnSpPr>
          <p:nvPr/>
        </p:nvCxnSpPr>
        <p:spPr>
          <a:xfrm flipH="1">
            <a:off x="1570729" y="2939238"/>
            <a:ext cx="1040493" cy="3873"/>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57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Timeout failure</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860538"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8338035"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823590"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78C716-592E-4F9F-BAD4-390F71C794AF}"/>
              </a:ext>
            </a:extLst>
          </p:cNvPr>
          <p:cNvCxnSpPr>
            <a:cxnSpLocks/>
          </p:cNvCxnSpPr>
          <p:nvPr/>
        </p:nvCxnSpPr>
        <p:spPr>
          <a:xfrm>
            <a:off x="5886542" y="2658139"/>
            <a:ext cx="1846786" cy="22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866616"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250856" y="3657599"/>
            <a:ext cx="1635686" cy="218699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D98AE9-4268-4F05-B36A-C0ED022824BA}"/>
              </a:ext>
            </a:extLst>
          </p:cNvPr>
          <p:cNvCxnSpPr/>
          <p:nvPr/>
        </p:nvCxnSpPr>
        <p:spPr>
          <a:xfrm>
            <a:off x="4510093" y="3932549"/>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E644249A-7BD5-4274-B10D-381F71523418}"/>
              </a:ext>
            </a:extLst>
          </p:cNvPr>
          <p:cNvCxnSpPr/>
          <p:nvPr/>
        </p:nvCxnSpPr>
        <p:spPr>
          <a:xfrm>
            <a:off x="4510093" y="4221638"/>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FA11CF21-5AD5-4AC2-B93B-EF48EA0743D5}"/>
              </a:ext>
            </a:extLst>
          </p:cNvPr>
          <p:cNvCxnSpPr/>
          <p:nvPr/>
        </p:nvCxnSpPr>
        <p:spPr>
          <a:xfrm>
            <a:off x="4510093" y="4510727"/>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A4067336-E93C-4927-AAAC-32C1C2930821}"/>
              </a:ext>
            </a:extLst>
          </p:cNvPr>
          <p:cNvCxnSpPr/>
          <p:nvPr/>
        </p:nvCxnSpPr>
        <p:spPr>
          <a:xfrm>
            <a:off x="4559186" y="5431621"/>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B300F056-2E9C-49C7-8B33-FCE56345BAF7}"/>
              </a:ext>
            </a:extLst>
          </p:cNvPr>
          <p:cNvCxnSpPr/>
          <p:nvPr/>
        </p:nvCxnSpPr>
        <p:spPr>
          <a:xfrm>
            <a:off x="4559186" y="5662368"/>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C6011A13-4B76-46BD-8D4C-263B9F9C23B6}"/>
              </a:ext>
            </a:extLst>
          </p:cNvPr>
          <p:cNvCxnSpPr>
            <a:cxnSpLocks/>
          </p:cNvCxnSpPr>
          <p:nvPr/>
        </p:nvCxnSpPr>
        <p:spPr>
          <a:xfrm>
            <a:off x="5028567" y="4673600"/>
            <a:ext cx="0" cy="660400"/>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68A36-E316-404C-AC4C-BB9ABE45D241}"/>
              </a:ext>
            </a:extLst>
          </p:cNvPr>
          <p:cNvSpPr txBox="1"/>
          <p:nvPr/>
        </p:nvSpPr>
        <p:spPr>
          <a:xfrm>
            <a:off x="2891030" y="3694352"/>
            <a:ext cx="1359826" cy="338554"/>
          </a:xfrm>
          <a:prstGeom prst="rect">
            <a:avLst/>
          </a:prstGeom>
          <a:noFill/>
        </p:spPr>
        <p:txBody>
          <a:bodyPr wrap="square" rtlCol="0">
            <a:spAutoFit/>
          </a:bodyPr>
          <a:lstStyle/>
          <a:p>
            <a:r>
              <a:rPr lang="en-US" sz="1600"/>
              <a:t>request N+1</a:t>
            </a:r>
          </a:p>
        </p:txBody>
      </p:sp>
      <p:sp>
        <p:nvSpPr>
          <p:cNvPr id="27" name="TextBox 26">
            <a:extLst>
              <a:ext uri="{FF2B5EF4-FFF2-40B4-BE49-F238E27FC236}">
                <a16:creationId xmlns:a16="http://schemas.microsoft.com/office/drawing/2014/main" id="{9B001F20-DD33-4A82-84E6-16C117292C40}"/>
              </a:ext>
            </a:extLst>
          </p:cNvPr>
          <p:cNvSpPr txBox="1"/>
          <p:nvPr/>
        </p:nvSpPr>
        <p:spPr>
          <a:xfrm>
            <a:off x="4525214" y="5866412"/>
            <a:ext cx="1226811" cy="369332"/>
          </a:xfrm>
          <a:prstGeom prst="rect">
            <a:avLst/>
          </a:prstGeom>
          <a:noFill/>
        </p:spPr>
        <p:txBody>
          <a:bodyPr wrap="none" rtlCol="0">
            <a:spAutoFit/>
          </a:bodyPr>
          <a:lstStyle/>
          <a:p>
            <a:r>
              <a:rPr lang="en-US" err="1"/>
              <a:t>threadpool</a:t>
            </a:r>
            <a:endParaRPr lang="en-US"/>
          </a:p>
        </p:txBody>
      </p:sp>
      <p:pic>
        <p:nvPicPr>
          <p:cNvPr id="28" name="Picture 27" descr="A picture containing drawing&#10;&#10;Description automatically generated">
            <a:extLst>
              <a:ext uri="{FF2B5EF4-FFF2-40B4-BE49-F238E27FC236}">
                <a16:creationId xmlns:a16="http://schemas.microsoft.com/office/drawing/2014/main" id="{118A0638-62C3-4F72-9648-A1FBDB8A10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888902" y="2490391"/>
            <a:ext cx="293559" cy="335496"/>
          </a:xfrm>
          <a:prstGeom prst="rect">
            <a:avLst/>
          </a:prstGeom>
        </p:spPr>
      </p:pic>
      <p:pic>
        <p:nvPicPr>
          <p:cNvPr id="33" name="Picture 32" descr="A picture containing clock&#10;&#10;Description automatically generated">
            <a:extLst>
              <a:ext uri="{FF2B5EF4-FFF2-40B4-BE49-F238E27FC236}">
                <a16:creationId xmlns:a16="http://schemas.microsoft.com/office/drawing/2014/main" id="{16F286BD-CEDC-41FA-A2D4-CE831A1DAF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72695" y="3741286"/>
            <a:ext cx="322398" cy="322398"/>
          </a:xfrm>
          <a:prstGeom prst="rect">
            <a:avLst/>
          </a:prstGeom>
        </p:spPr>
      </p:pic>
      <p:sp>
        <p:nvSpPr>
          <p:cNvPr id="34" name="TextBox 33">
            <a:extLst>
              <a:ext uri="{FF2B5EF4-FFF2-40B4-BE49-F238E27FC236}">
                <a16:creationId xmlns:a16="http://schemas.microsoft.com/office/drawing/2014/main" id="{F2B0FBC2-05AD-4B7B-8421-84E59902F9EC}"/>
              </a:ext>
            </a:extLst>
          </p:cNvPr>
          <p:cNvSpPr txBox="1"/>
          <p:nvPr/>
        </p:nvSpPr>
        <p:spPr>
          <a:xfrm>
            <a:off x="2891030" y="4029439"/>
            <a:ext cx="1359826" cy="338554"/>
          </a:xfrm>
          <a:prstGeom prst="rect">
            <a:avLst/>
          </a:prstGeom>
          <a:noFill/>
        </p:spPr>
        <p:txBody>
          <a:bodyPr wrap="square" rtlCol="0">
            <a:spAutoFit/>
          </a:bodyPr>
          <a:lstStyle/>
          <a:p>
            <a:r>
              <a:rPr lang="en-US" sz="1600"/>
              <a:t>request N+2</a:t>
            </a:r>
          </a:p>
        </p:txBody>
      </p:sp>
      <p:sp>
        <p:nvSpPr>
          <p:cNvPr id="35" name="TextBox 34">
            <a:extLst>
              <a:ext uri="{FF2B5EF4-FFF2-40B4-BE49-F238E27FC236}">
                <a16:creationId xmlns:a16="http://schemas.microsoft.com/office/drawing/2014/main" id="{DED0D0FF-FFFF-4319-8481-719E736E0DAF}"/>
              </a:ext>
            </a:extLst>
          </p:cNvPr>
          <p:cNvSpPr txBox="1"/>
          <p:nvPr/>
        </p:nvSpPr>
        <p:spPr>
          <a:xfrm>
            <a:off x="3108872" y="5421148"/>
            <a:ext cx="1141983" cy="338554"/>
          </a:xfrm>
          <a:prstGeom prst="rect">
            <a:avLst/>
          </a:prstGeom>
          <a:noFill/>
        </p:spPr>
        <p:txBody>
          <a:bodyPr wrap="square" rtlCol="0">
            <a:spAutoFit/>
          </a:bodyPr>
          <a:lstStyle/>
          <a:p>
            <a:r>
              <a:rPr lang="en-US" sz="1600"/>
              <a:t>request-N</a:t>
            </a:r>
          </a:p>
        </p:txBody>
      </p:sp>
      <p:cxnSp>
        <p:nvCxnSpPr>
          <p:cNvPr id="36" name="Straight Connector 35">
            <a:extLst>
              <a:ext uri="{FF2B5EF4-FFF2-40B4-BE49-F238E27FC236}">
                <a16:creationId xmlns:a16="http://schemas.microsoft.com/office/drawing/2014/main" id="{F04255BF-C2B2-4F51-9345-6DC3D13FACF4}"/>
              </a:ext>
            </a:extLst>
          </p:cNvPr>
          <p:cNvCxnSpPr>
            <a:cxnSpLocks/>
            <a:stCxn id="34" idx="2"/>
          </p:cNvCxnSpPr>
          <p:nvPr/>
        </p:nvCxnSpPr>
        <p:spPr>
          <a:xfrm>
            <a:off x="3570943" y="4367993"/>
            <a:ext cx="0" cy="1053155"/>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2" name="Picture 31" descr="A picture containing clock&#10;&#10;Description automatically generated">
            <a:extLst>
              <a:ext uri="{FF2B5EF4-FFF2-40B4-BE49-F238E27FC236}">
                <a16:creationId xmlns:a16="http://schemas.microsoft.com/office/drawing/2014/main" id="{A185EE6C-288E-4379-8F16-BBB2832F02A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98349" y="4021619"/>
            <a:ext cx="322398" cy="322398"/>
          </a:xfrm>
          <a:prstGeom prst="rect">
            <a:avLst/>
          </a:prstGeom>
        </p:spPr>
      </p:pic>
      <p:pic>
        <p:nvPicPr>
          <p:cNvPr id="37" name="Picture 36" descr="A picture containing clock&#10;&#10;Description automatically generated">
            <a:extLst>
              <a:ext uri="{FF2B5EF4-FFF2-40B4-BE49-F238E27FC236}">
                <a16:creationId xmlns:a16="http://schemas.microsoft.com/office/drawing/2014/main" id="{E313A61C-BB27-4BF9-B3D1-4AFA13C701F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90826" y="4303072"/>
            <a:ext cx="322398" cy="322398"/>
          </a:xfrm>
          <a:prstGeom prst="rect">
            <a:avLst/>
          </a:prstGeom>
        </p:spPr>
      </p:pic>
      <p:pic>
        <p:nvPicPr>
          <p:cNvPr id="38" name="Picture 37" descr="A picture containing clock&#10;&#10;Description automatically generated">
            <a:extLst>
              <a:ext uri="{FF2B5EF4-FFF2-40B4-BE49-F238E27FC236}">
                <a16:creationId xmlns:a16="http://schemas.microsoft.com/office/drawing/2014/main" id="{C47FAC7D-A896-46F4-832A-EF06F2F9E7A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90826" y="5432244"/>
            <a:ext cx="322398" cy="322398"/>
          </a:xfrm>
          <a:prstGeom prst="rect">
            <a:avLst/>
          </a:prstGeom>
        </p:spPr>
      </p:pic>
      <p:sp>
        <p:nvSpPr>
          <p:cNvPr id="39" name="TextBox 38">
            <a:extLst>
              <a:ext uri="{FF2B5EF4-FFF2-40B4-BE49-F238E27FC236}">
                <a16:creationId xmlns:a16="http://schemas.microsoft.com/office/drawing/2014/main" id="{836C7817-4C6F-4507-8BFD-34DBB43DA7A6}"/>
              </a:ext>
            </a:extLst>
          </p:cNvPr>
          <p:cNvSpPr txBox="1"/>
          <p:nvPr/>
        </p:nvSpPr>
        <p:spPr>
          <a:xfrm>
            <a:off x="6196720" y="4751094"/>
            <a:ext cx="3241065" cy="923330"/>
          </a:xfrm>
          <a:prstGeom prst="rect">
            <a:avLst/>
          </a:prstGeom>
          <a:noFill/>
        </p:spPr>
        <p:txBody>
          <a:bodyPr wrap="square" rtlCol="0">
            <a:spAutoFit/>
          </a:bodyPr>
          <a:lstStyle/>
          <a:p>
            <a:r>
              <a:rPr lang="en-US" b="1">
                <a:solidFill>
                  <a:schemeClr val="accent2">
                    <a:lumMod val="50000"/>
                  </a:schemeClr>
                </a:solidFill>
                <a:latin typeface="Bradley Hand ITC" panose="03070402050302030203" pitchFamily="66" charset="0"/>
              </a:rPr>
              <a:t>High request rate</a:t>
            </a:r>
          </a:p>
          <a:p>
            <a:r>
              <a:rPr lang="en-US" b="1">
                <a:solidFill>
                  <a:schemeClr val="accent2">
                    <a:lumMod val="50000"/>
                  </a:schemeClr>
                </a:solidFill>
                <a:latin typeface="Bradley Hand ITC" panose="03070402050302030203" pitchFamily="66" charset="0"/>
              </a:rPr>
              <a:t>Vs threads freed very slowly</a:t>
            </a:r>
          </a:p>
          <a:p>
            <a:r>
              <a:rPr lang="en-US" b="1">
                <a:solidFill>
                  <a:schemeClr val="accent2">
                    <a:lumMod val="50000"/>
                  </a:schemeClr>
                </a:solidFill>
                <a:latin typeface="Bradley Hand ITC" panose="03070402050302030203" pitchFamily="66" charset="0"/>
              </a:rPr>
              <a:t>   = Resource exhaustion </a:t>
            </a:r>
          </a:p>
        </p:txBody>
      </p:sp>
      <p:pic>
        <p:nvPicPr>
          <p:cNvPr id="40" name="Picture 39" descr="A picture containing drawing&#10;&#10;Description automatically generated">
            <a:extLst>
              <a:ext uri="{FF2B5EF4-FFF2-40B4-BE49-F238E27FC236}">
                <a16:creationId xmlns:a16="http://schemas.microsoft.com/office/drawing/2014/main" id="{36CFD4EE-92D4-485A-ADE5-1D263BE0AB8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18164" y="3018512"/>
            <a:ext cx="293559" cy="335496"/>
          </a:xfrm>
          <a:prstGeom prst="rect">
            <a:avLst/>
          </a:prstGeom>
        </p:spPr>
      </p:pic>
      <p:sp>
        <p:nvSpPr>
          <p:cNvPr id="41" name="TextBox 40">
            <a:extLst>
              <a:ext uri="{FF2B5EF4-FFF2-40B4-BE49-F238E27FC236}">
                <a16:creationId xmlns:a16="http://schemas.microsoft.com/office/drawing/2014/main" id="{8B28443D-6F4C-4597-8134-D0C085896267}"/>
              </a:ext>
            </a:extLst>
          </p:cNvPr>
          <p:cNvSpPr txBox="1"/>
          <p:nvPr/>
        </p:nvSpPr>
        <p:spPr>
          <a:xfrm>
            <a:off x="1401498" y="3359697"/>
            <a:ext cx="1478290" cy="646331"/>
          </a:xfrm>
          <a:prstGeom prst="rect">
            <a:avLst/>
          </a:prstGeom>
          <a:noFill/>
        </p:spPr>
        <p:txBody>
          <a:bodyPr wrap="none" rtlCol="0">
            <a:spAutoFit/>
          </a:bodyPr>
          <a:lstStyle/>
          <a:p>
            <a:pPr algn="ctr"/>
            <a:r>
              <a:rPr lang="en-US" b="1">
                <a:solidFill>
                  <a:schemeClr val="accent2">
                    <a:lumMod val="50000"/>
                  </a:schemeClr>
                </a:solidFill>
                <a:latin typeface="Bradley Hand ITC" panose="03070402050302030203" pitchFamily="66" charset="0"/>
              </a:rPr>
              <a:t>Cannot</a:t>
            </a:r>
            <a:r>
              <a:rPr lang="en-US"/>
              <a:t> </a:t>
            </a:r>
            <a:r>
              <a:rPr lang="en-US" b="1">
                <a:solidFill>
                  <a:schemeClr val="accent2">
                    <a:lumMod val="50000"/>
                  </a:schemeClr>
                </a:solidFill>
                <a:latin typeface="Bradley Hand ITC" panose="03070402050302030203" pitchFamily="66" charset="0"/>
              </a:rPr>
              <a:t>serve </a:t>
            </a:r>
          </a:p>
          <a:p>
            <a:pPr algn="ctr"/>
            <a:r>
              <a:rPr lang="en-US" b="1">
                <a:solidFill>
                  <a:schemeClr val="accent2">
                    <a:lumMod val="50000"/>
                  </a:schemeClr>
                </a:solidFill>
                <a:latin typeface="Bradley Hand ITC" panose="03070402050302030203" pitchFamily="66" charset="0"/>
              </a:rPr>
              <a:t>requests</a:t>
            </a:r>
          </a:p>
        </p:txBody>
      </p:sp>
      <p:sp>
        <p:nvSpPr>
          <p:cNvPr id="31" name="Rectangle: Rounded Corners 30">
            <a:extLst>
              <a:ext uri="{FF2B5EF4-FFF2-40B4-BE49-F238E27FC236}">
                <a16:creationId xmlns:a16="http://schemas.microsoft.com/office/drawing/2014/main" id="{43E419BF-B48E-4CC7-AD3B-165A12452174}"/>
              </a:ext>
            </a:extLst>
          </p:cNvPr>
          <p:cNvSpPr/>
          <p:nvPr/>
        </p:nvSpPr>
        <p:spPr>
          <a:xfrm>
            <a:off x="536720" y="2292919"/>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337171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E6D-8A9C-4F58-BC7A-B36CC7F6962A}"/>
              </a:ext>
            </a:extLst>
          </p:cNvPr>
          <p:cNvSpPr>
            <a:spLocks noGrp="1"/>
          </p:cNvSpPr>
          <p:nvPr>
            <p:ph type="title"/>
          </p:nvPr>
        </p:nvSpPr>
        <p:spPr/>
        <p:txBody>
          <a:bodyPr/>
          <a:lstStyle/>
          <a:p>
            <a:r>
              <a:rPr lang="en-US"/>
              <a:t>Cascading Failure</a:t>
            </a:r>
          </a:p>
        </p:txBody>
      </p:sp>
      <p:sp>
        <p:nvSpPr>
          <p:cNvPr id="5" name="Hexagon 4">
            <a:extLst>
              <a:ext uri="{FF2B5EF4-FFF2-40B4-BE49-F238E27FC236}">
                <a16:creationId xmlns:a16="http://schemas.microsoft.com/office/drawing/2014/main" id="{D96C1EE5-033E-4973-80E6-09FB279C3F51}"/>
              </a:ext>
            </a:extLst>
          </p:cNvPr>
          <p:cNvSpPr/>
          <p:nvPr/>
        </p:nvSpPr>
        <p:spPr>
          <a:xfrm>
            <a:off x="1247887" y="2904560"/>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DA8BB37-9527-4DFD-8499-57AB86BD283E}"/>
              </a:ext>
            </a:extLst>
          </p:cNvPr>
          <p:cNvSpPr/>
          <p:nvPr/>
        </p:nvSpPr>
        <p:spPr>
          <a:xfrm>
            <a:off x="2755751" y="3272113"/>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67789DF8-C28D-45AC-B161-31CC71BF74C6}"/>
              </a:ext>
            </a:extLst>
          </p:cNvPr>
          <p:cNvSpPr/>
          <p:nvPr/>
        </p:nvSpPr>
        <p:spPr>
          <a:xfrm>
            <a:off x="4650890" y="3605600"/>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3BB079C1-D754-4A4E-BC19-29D16B18DDE4}"/>
              </a:ext>
            </a:extLst>
          </p:cNvPr>
          <p:cNvSpPr/>
          <p:nvPr/>
        </p:nvSpPr>
        <p:spPr>
          <a:xfrm>
            <a:off x="1368014" y="4555859"/>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7667207B-DFA3-42E1-B601-DD440E99D26A}"/>
              </a:ext>
            </a:extLst>
          </p:cNvPr>
          <p:cNvSpPr/>
          <p:nvPr/>
        </p:nvSpPr>
        <p:spPr>
          <a:xfrm>
            <a:off x="3435276" y="4919826"/>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13B6162D-19D2-4D88-84A5-D3191B928A5A}"/>
              </a:ext>
            </a:extLst>
          </p:cNvPr>
          <p:cNvSpPr/>
          <p:nvPr/>
        </p:nvSpPr>
        <p:spPr>
          <a:xfrm>
            <a:off x="6096000" y="5112732"/>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56D29457-28D4-4876-B800-CD6E23F43BCE}"/>
              </a:ext>
            </a:extLst>
          </p:cNvPr>
          <p:cNvSpPr/>
          <p:nvPr/>
        </p:nvSpPr>
        <p:spPr>
          <a:xfrm>
            <a:off x="7770607" y="4779245"/>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2C2B1CA9-67C7-4E5F-AB51-7183EF9CF7F5}"/>
              </a:ext>
            </a:extLst>
          </p:cNvPr>
          <p:cNvSpPr/>
          <p:nvPr/>
        </p:nvSpPr>
        <p:spPr>
          <a:xfrm>
            <a:off x="6911788" y="3193224"/>
            <a:ext cx="774551" cy="666975"/>
          </a:xfrm>
          <a:prstGeom prst="hexagon">
            <a:avLst/>
          </a:prstGeom>
          <a:solidFill>
            <a:schemeClr val="accent4">
              <a:lumMod val="60000"/>
              <a:lumOff val="40000"/>
            </a:schemeClr>
          </a:solid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3FCF87EC-F20A-48EF-8D6E-C7F5AB175293}"/>
              </a:ext>
            </a:extLst>
          </p:cNvPr>
          <p:cNvSpPr/>
          <p:nvPr/>
        </p:nvSpPr>
        <p:spPr>
          <a:xfrm>
            <a:off x="9726706" y="4362221"/>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1308B611-1A9F-4591-9F3F-EB517414F419}"/>
              </a:ext>
            </a:extLst>
          </p:cNvPr>
          <p:cNvSpPr/>
          <p:nvPr/>
        </p:nvSpPr>
        <p:spPr>
          <a:xfrm>
            <a:off x="9185237" y="2526248"/>
            <a:ext cx="774551" cy="666975"/>
          </a:xfrm>
          <a:prstGeom prst="hexagon">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085FF1D-219C-402D-8D39-93CE7575CD47}"/>
              </a:ext>
            </a:extLst>
          </p:cNvPr>
          <p:cNvCxnSpPr>
            <a:stCxn id="5" idx="0"/>
            <a:endCxn id="6" idx="3"/>
          </p:cNvCxnSpPr>
          <p:nvPr/>
        </p:nvCxnSpPr>
        <p:spPr>
          <a:xfrm>
            <a:off x="2022438" y="3238048"/>
            <a:ext cx="733313" cy="367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8C7810-F1EC-46AB-B9FB-43DA5B310A9E}"/>
              </a:ext>
            </a:extLst>
          </p:cNvPr>
          <p:cNvCxnSpPr>
            <a:stCxn id="6" idx="1"/>
            <a:endCxn id="7" idx="3"/>
          </p:cNvCxnSpPr>
          <p:nvPr/>
        </p:nvCxnSpPr>
        <p:spPr>
          <a:xfrm>
            <a:off x="3363558" y="3939088"/>
            <a:ext cx="1287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8ACFC8-2F82-4D27-86D6-06E1235732BC}"/>
              </a:ext>
            </a:extLst>
          </p:cNvPr>
          <p:cNvCxnSpPr>
            <a:cxnSpLocks/>
            <a:stCxn id="7" idx="2"/>
            <a:endCxn id="9" idx="5"/>
          </p:cNvCxnSpPr>
          <p:nvPr/>
        </p:nvCxnSpPr>
        <p:spPr>
          <a:xfrm flipH="1">
            <a:off x="4043083" y="4272575"/>
            <a:ext cx="774551" cy="647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3B6872-9DFE-4BCE-A87B-B0F654B02558}"/>
              </a:ext>
            </a:extLst>
          </p:cNvPr>
          <p:cNvCxnSpPr>
            <a:stCxn id="8" idx="5"/>
            <a:endCxn id="9" idx="3"/>
          </p:cNvCxnSpPr>
          <p:nvPr/>
        </p:nvCxnSpPr>
        <p:spPr>
          <a:xfrm>
            <a:off x="1975821" y="4555859"/>
            <a:ext cx="1459455" cy="697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4AEE894-478E-48CD-9E7D-8784E8B42F59}"/>
              </a:ext>
            </a:extLst>
          </p:cNvPr>
          <p:cNvCxnSpPr>
            <a:stCxn id="7" idx="0"/>
            <a:endCxn id="12" idx="3"/>
          </p:cNvCxnSpPr>
          <p:nvPr/>
        </p:nvCxnSpPr>
        <p:spPr>
          <a:xfrm flipV="1">
            <a:off x="5425441" y="3526712"/>
            <a:ext cx="1486347" cy="412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41F3510-4B65-44C7-AED2-1930C95A4203}"/>
              </a:ext>
            </a:extLst>
          </p:cNvPr>
          <p:cNvCxnSpPr>
            <a:stCxn id="12" idx="2"/>
            <a:endCxn id="10" idx="4"/>
          </p:cNvCxnSpPr>
          <p:nvPr/>
        </p:nvCxnSpPr>
        <p:spPr>
          <a:xfrm flipH="1">
            <a:off x="6262744" y="3860199"/>
            <a:ext cx="815788" cy="125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DDBF23-3444-4A4E-BB1E-E8823151948E}"/>
              </a:ext>
            </a:extLst>
          </p:cNvPr>
          <p:cNvCxnSpPr>
            <a:stCxn id="12" idx="1"/>
            <a:endCxn id="11" idx="4"/>
          </p:cNvCxnSpPr>
          <p:nvPr/>
        </p:nvCxnSpPr>
        <p:spPr>
          <a:xfrm>
            <a:off x="7519595" y="3860199"/>
            <a:ext cx="417756" cy="919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E1FD8A-ECDB-4C0F-8F1C-CE867170CD60}"/>
              </a:ext>
            </a:extLst>
          </p:cNvPr>
          <p:cNvCxnSpPr>
            <a:stCxn id="11" idx="0"/>
            <a:endCxn id="13" idx="3"/>
          </p:cNvCxnSpPr>
          <p:nvPr/>
        </p:nvCxnSpPr>
        <p:spPr>
          <a:xfrm flipV="1">
            <a:off x="8545158" y="4695709"/>
            <a:ext cx="1181548" cy="41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7D408F-7CF2-4B9D-AFE2-3C51B92397DA}"/>
              </a:ext>
            </a:extLst>
          </p:cNvPr>
          <p:cNvCxnSpPr>
            <a:stCxn id="13" idx="4"/>
            <a:endCxn id="14" idx="1"/>
          </p:cNvCxnSpPr>
          <p:nvPr/>
        </p:nvCxnSpPr>
        <p:spPr>
          <a:xfrm flipH="1" flipV="1">
            <a:off x="9793044" y="3193223"/>
            <a:ext cx="100406" cy="11689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EF5954F-353B-4C46-910B-52B92DB21E21}"/>
              </a:ext>
            </a:extLst>
          </p:cNvPr>
          <p:cNvSpPr txBox="1"/>
          <p:nvPr/>
        </p:nvSpPr>
        <p:spPr>
          <a:xfrm>
            <a:off x="4231698" y="2904560"/>
            <a:ext cx="1612942" cy="369332"/>
          </a:xfrm>
          <a:prstGeom prst="rect">
            <a:avLst/>
          </a:prstGeom>
          <a:noFill/>
        </p:spPr>
        <p:txBody>
          <a:bodyPr wrap="none" rtlCol="0">
            <a:spAutoFit/>
          </a:bodyPr>
          <a:lstStyle/>
          <a:p>
            <a:pPr algn="ctr"/>
            <a:r>
              <a:rPr lang="en-US" b="1">
                <a:solidFill>
                  <a:schemeClr val="accent2">
                    <a:lumMod val="50000"/>
                  </a:schemeClr>
                </a:solidFill>
                <a:latin typeface="Bradley Hand ITC" panose="03070402050302030203" pitchFamily="66" charset="0"/>
              </a:rPr>
              <a:t>Product service</a:t>
            </a:r>
          </a:p>
        </p:txBody>
      </p:sp>
      <p:sp>
        <p:nvSpPr>
          <p:cNvPr id="38" name="TextBox 37">
            <a:extLst>
              <a:ext uri="{FF2B5EF4-FFF2-40B4-BE49-F238E27FC236}">
                <a16:creationId xmlns:a16="http://schemas.microsoft.com/office/drawing/2014/main" id="{EB07890A-F80A-43A5-83D8-C041AB02351C}"/>
              </a:ext>
            </a:extLst>
          </p:cNvPr>
          <p:cNvSpPr txBox="1"/>
          <p:nvPr/>
        </p:nvSpPr>
        <p:spPr>
          <a:xfrm>
            <a:off x="6616155" y="2777278"/>
            <a:ext cx="1334020" cy="369332"/>
          </a:xfrm>
          <a:prstGeom prst="rect">
            <a:avLst/>
          </a:prstGeom>
          <a:noFill/>
        </p:spPr>
        <p:txBody>
          <a:bodyPr wrap="none" rtlCol="0">
            <a:spAutoFit/>
          </a:bodyPr>
          <a:lstStyle/>
          <a:p>
            <a:pPr algn="ctr"/>
            <a:r>
              <a:rPr lang="en-US" b="1">
                <a:solidFill>
                  <a:schemeClr val="accent2">
                    <a:lumMod val="50000"/>
                  </a:schemeClr>
                </a:solidFill>
                <a:latin typeface="Bradley Hand ITC" panose="03070402050302030203" pitchFamily="66" charset="0"/>
              </a:rPr>
              <a:t>Price service</a:t>
            </a:r>
          </a:p>
        </p:txBody>
      </p:sp>
    </p:spTree>
    <p:extLst>
      <p:ext uri="{BB962C8B-B14F-4D97-AF65-F5344CB8AC3E}">
        <p14:creationId xmlns:p14="http://schemas.microsoft.com/office/powerpoint/2010/main" val="5715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7"/>
                                        </p:tgtEl>
                                        <p:attrNameLst>
                                          <p:attrName>fillcolor</p:attrName>
                                        </p:attrNameLst>
                                      </p:cBhvr>
                                      <p:to>
                                        <a:srgbClr val="FACE89"/>
                                      </p:to>
                                    </p:animClr>
                                    <p:set>
                                      <p:cBhvr>
                                        <p:cTn id="7" dur="2000" fill="hold"/>
                                        <p:tgtEl>
                                          <p:spTgt spid="7"/>
                                        </p:tgtEl>
                                        <p:attrNameLst>
                                          <p:attrName>fill.type</p:attrName>
                                        </p:attrNameLst>
                                      </p:cBhvr>
                                      <p:to>
                                        <p:strVal val="solid"/>
                                      </p:to>
                                    </p:set>
                                    <p:set>
                                      <p:cBhvr>
                                        <p:cTn id="8" dur="2000" fill="hold"/>
                                        <p:tgtEl>
                                          <p:spTgt spid="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0"/>
                                        </p:tgtEl>
                                        <p:attrNameLst>
                                          <p:attrName>fillcolor</p:attrName>
                                        </p:attrNameLst>
                                      </p:cBhvr>
                                      <p:to>
                                        <a:srgbClr val="FACE89"/>
                                      </p:to>
                                    </p:animClr>
                                    <p:set>
                                      <p:cBhvr>
                                        <p:cTn id="11" dur="2000" fill="hold"/>
                                        <p:tgtEl>
                                          <p:spTgt spid="10"/>
                                        </p:tgtEl>
                                        <p:attrNameLst>
                                          <p:attrName>fill.type</p:attrName>
                                        </p:attrNameLst>
                                      </p:cBhvr>
                                      <p:to>
                                        <p:strVal val="solid"/>
                                      </p:to>
                                    </p:set>
                                    <p:set>
                                      <p:cBhvr>
                                        <p:cTn id="12" dur="2000" fill="hold"/>
                                        <p:tgtEl>
                                          <p:spTgt spid="10"/>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1"/>
                                        </p:tgtEl>
                                        <p:attrNameLst>
                                          <p:attrName>fillcolor</p:attrName>
                                        </p:attrNameLst>
                                      </p:cBhvr>
                                      <p:to>
                                        <a:srgbClr val="FACE89"/>
                                      </p:to>
                                    </p:animClr>
                                    <p:set>
                                      <p:cBhvr>
                                        <p:cTn id="15" dur="2000" fill="hold"/>
                                        <p:tgtEl>
                                          <p:spTgt spid="11"/>
                                        </p:tgtEl>
                                        <p:attrNameLst>
                                          <p:attrName>fill.type</p:attrName>
                                        </p:attrNameLst>
                                      </p:cBhvr>
                                      <p:to>
                                        <p:strVal val="solid"/>
                                      </p:to>
                                    </p:set>
                                    <p:set>
                                      <p:cBhvr>
                                        <p:cTn id="16" dur="2000" fill="hold"/>
                                        <p:tgtEl>
                                          <p:spTgt spid="1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6"/>
                                        </p:tgtEl>
                                        <p:attrNameLst>
                                          <p:attrName>fillcolor</p:attrName>
                                        </p:attrNameLst>
                                      </p:cBhvr>
                                      <p:to>
                                        <a:srgbClr val="FFC000"/>
                                      </p:to>
                                    </p:animClr>
                                    <p:set>
                                      <p:cBhvr>
                                        <p:cTn id="21" dur="2000" fill="hold"/>
                                        <p:tgtEl>
                                          <p:spTgt spid="6"/>
                                        </p:tgtEl>
                                        <p:attrNameLst>
                                          <p:attrName>fill.type</p:attrName>
                                        </p:attrNameLst>
                                      </p:cBhvr>
                                      <p:to>
                                        <p:strVal val="solid"/>
                                      </p:to>
                                    </p:set>
                                    <p:set>
                                      <p:cBhvr>
                                        <p:cTn id="22" dur="2000" fill="hold"/>
                                        <p:tgtEl>
                                          <p:spTgt spid="6"/>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9"/>
                                        </p:tgtEl>
                                        <p:attrNameLst>
                                          <p:attrName>fillcolor</p:attrName>
                                        </p:attrNameLst>
                                      </p:cBhvr>
                                      <p:to>
                                        <a:srgbClr val="FFC000"/>
                                      </p:to>
                                    </p:animClr>
                                    <p:set>
                                      <p:cBhvr>
                                        <p:cTn id="25" dur="2000" fill="hold"/>
                                        <p:tgtEl>
                                          <p:spTgt spid="9"/>
                                        </p:tgtEl>
                                        <p:attrNameLst>
                                          <p:attrName>fill.type</p:attrName>
                                        </p:attrNameLst>
                                      </p:cBhvr>
                                      <p:to>
                                        <p:strVal val="solid"/>
                                      </p:to>
                                    </p:set>
                                    <p:set>
                                      <p:cBhvr>
                                        <p:cTn id="26" dur="2000" fill="hold"/>
                                        <p:tgtEl>
                                          <p:spTgt spid="9"/>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13"/>
                                        </p:tgtEl>
                                        <p:attrNameLst>
                                          <p:attrName>fillcolor</p:attrName>
                                        </p:attrNameLst>
                                      </p:cBhvr>
                                      <p:to>
                                        <a:srgbClr val="FFC000"/>
                                      </p:to>
                                    </p:animClr>
                                    <p:set>
                                      <p:cBhvr>
                                        <p:cTn id="29" dur="2000" fill="hold"/>
                                        <p:tgtEl>
                                          <p:spTgt spid="13"/>
                                        </p:tgtEl>
                                        <p:attrNameLst>
                                          <p:attrName>fill.type</p:attrName>
                                        </p:attrNameLst>
                                      </p:cBhvr>
                                      <p:to>
                                        <p:strVal val="solid"/>
                                      </p:to>
                                    </p:set>
                                    <p:set>
                                      <p:cBhvr>
                                        <p:cTn id="30"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Goal</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926237" y="2079656"/>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895734" y="2079656"/>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889289" y="2607557"/>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78C716-592E-4F9F-BAD4-390F71C794AF}"/>
              </a:ext>
            </a:extLst>
          </p:cNvPr>
          <p:cNvCxnSpPr>
            <a:cxnSpLocks/>
          </p:cNvCxnSpPr>
          <p:nvPr/>
        </p:nvCxnSpPr>
        <p:spPr>
          <a:xfrm>
            <a:off x="5952241" y="2569838"/>
            <a:ext cx="1204206"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932315" y="2569838"/>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976955" y="3606797"/>
            <a:ext cx="1555423" cy="218699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D98AE9-4268-4F05-B36A-C0ED022824BA}"/>
              </a:ext>
            </a:extLst>
          </p:cNvPr>
          <p:cNvCxnSpPr/>
          <p:nvPr/>
        </p:nvCxnSpPr>
        <p:spPr>
          <a:xfrm>
            <a:off x="5236192" y="3881747"/>
            <a:ext cx="1036948"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E644249A-7BD5-4274-B10D-381F71523418}"/>
              </a:ext>
            </a:extLst>
          </p:cNvPr>
          <p:cNvCxnSpPr/>
          <p:nvPr/>
        </p:nvCxnSpPr>
        <p:spPr>
          <a:xfrm>
            <a:off x="5236192" y="4071854"/>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CC55353B-614C-49DF-A497-D0E8AC34F4D2}"/>
              </a:ext>
            </a:extLst>
          </p:cNvPr>
          <p:cNvCxnSpPr/>
          <p:nvPr/>
        </p:nvCxnSpPr>
        <p:spPr>
          <a:xfrm>
            <a:off x="5236192" y="4269818"/>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FA11CF21-5AD5-4AC2-B93B-EF48EA0743D5}"/>
              </a:ext>
            </a:extLst>
          </p:cNvPr>
          <p:cNvCxnSpPr/>
          <p:nvPr/>
        </p:nvCxnSpPr>
        <p:spPr>
          <a:xfrm>
            <a:off x="5236192" y="4459925"/>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A4067336-E93C-4927-AAAC-32C1C2930821}"/>
              </a:ext>
            </a:extLst>
          </p:cNvPr>
          <p:cNvCxnSpPr/>
          <p:nvPr/>
        </p:nvCxnSpPr>
        <p:spPr>
          <a:xfrm>
            <a:off x="5285285" y="5421459"/>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B300F056-2E9C-49C7-8B33-FCE56345BAF7}"/>
              </a:ext>
            </a:extLst>
          </p:cNvPr>
          <p:cNvCxnSpPr/>
          <p:nvPr/>
        </p:nvCxnSpPr>
        <p:spPr>
          <a:xfrm>
            <a:off x="5285285" y="5611566"/>
            <a:ext cx="1036948"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C6011A13-4B76-46BD-8D4C-263B9F9C23B6}"/>
              </a:ext>
            </a:extLst>
          </p:cNvPr>
          <p:cNvCxnSpPr>
            <a:cxnSpLocks/>
          </p:cNvCxnSpPr>
          <p:nvPr/>
        </p:nvCxnSpPr>
        <p:spPr>
          <a:xfrm>
            <a:off x="5754666" y="4622798"/>
            <a:ext cx="0" cy="660400"/>
          </a:xfrm>
          <a:prstGeom prst="line">
            <a:avLst/>
          </a:prstGeom>
          <a:ln w="22225">
            <a:solidFill>
              <a:schemeClr val="accent6">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68A36-E316-404C-AC4C-BB9ABE45D241}"/>
              </a:ext>
            </a:extLst>
          </p:cNvPr>
          <p:cNvSpPr txBox="1"/>
          <p:nvPr/>
        </p:nvSpPr>
        <p:spPr>
          <a:xfrm>
            <a:off x="2254233" y="3378198"/>
            <a:ext cx="2204248" cy="1077218"/>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Immediately return default response (so that our threads our not stuck)</a:t>
            </a:r>
          </a:p>
        </p:txBody>
      </p:sp>
      <p:sp>
        <p:nvSpPr>
          <p:cNvPr id="27" name="TextBox 26">
            <a:extLst>
              <a:ext uri="{FF2B5EF4-FFF2-40B4-BE49-F238E27FC236}">
                <a16:creationId xmlns:a16="http://schemas.microsoft.com/office/drawing/2014/main" id="{9B001F20-DD33-4A82-84E6-16C117292C40}"/>
              </a:ext>
            </a:extLst>
          </p:cNvPr>
          <p:cNvSpPr txBox="1"/>
          <p:nvPr/>
        </p:nvSpPr>
        <p:spPr>
          <a:xfrm>
            <a:off x="5190353" y="5815610"/>
            <a:ext cx="1226811" cy="369332"/>
          </a:xfrm>
          <a:prstGeom prst="rect">
            <a:avLst/>
          </a:prstGeom>
          <a:noFill/>
        </p:spPr>
        <p:txBody>
          <a:bodyPr wrap="none" rtlCol="0">
            <a:spAutoFit/>
          </a:bodyPr>
          <a:lstStyle/>
          <a:p>
            <a:r>
              <a:rPr lang="en-US" err="1"/>
              <a:t>threadpool</a:t>
            </a:r>
            <a:endParaRPr lang="en-US"/>
          </a:p>
        </p:txBody>
      </p:sp>
      <p:pic>
        <p:nvPicPr>
          <p:cNvPr id="10" name="Picture 9" descr="A picture containing clock&#10;&#10;Description automatically generated">
            <a:extLst>
              <a:ext uri="{FF2B5EF4-FFF2-40B4-BE49-F238E27FC236}">
                <a16:creationId xmlns:a16="http://schemas.microsoft.com/office/drawing/2014/main" id="{109D64A8-64E2-4404-B46A-941003A1FDC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242475" y="2188494"/>
            <a:ext cx="567230" cy="567230"/>
          </a:xfrm>
          <a:prstGeom prst="rect">
            <a:avLst/>
          </a:prstGeom>
        </p:spPr>
      </p:pic>
      <p:sp>
        <p:nvSpPr>
          <p:cNvPr id="28" name="TextBox 27">
            <a:extLst>
              <a:ext uri="{FF2B5EF4-FFF2-40B4-BE49-F238E27FC236}">
                <a16:creationId xmlns:a16="http://schemas.microsoft.com/office/drawing/2014/main" id="{93FDC215-1200-42FE-892E-FD4267EF3D14}"/>
              </a:ext>
            </a:extLst>
          </p:cNvPr>
          <p:cNvSpPr txBox="1"/>
          <p:nvPr/>
        </p:nvSpPr>
        <p:spPr>
          <a:xfrm>
            <a:off x="7242474" y="3343138"/>
            <a:ext cx="3679263" cy="584775"/>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Stop calling price service for some time.</a:t>
            </a:r>
          </a:p>
          <a:p>
            <a:r>
              <a:rPr lang="en-US" sz="1600" b="1">
                <a:solidFill>
                  <a:schemeClr val="accent2">
                    <a:lumMod val="50000"/>
                  </a:schemeClr>
                </a:solidFill>
                <a:latin typeface="Bradley Hand ITC" panose="03070402050302030203" pitchFamily="66" charset="0"/>
              </a:rPr>
              <a:t>Allow time to recover/scale up</a:t>
            </a:r>
          </a:p>
        </p:txBody>
      </p:sp>
      <p:sp>
        <p:nvSpPr>
          <p:cNvPr id="23" name="Rectangle: Rounded Corners 22">
            <a:extLst>
              <a:ext uri="{FF2B5EF4-FFF2-40B4-BE49-F238E27FC236}">
                <a16:creationId xmlns:a16="http://schemas.microsoft.com/office/drawing/2014/main" id="{E167F0EE-51DD-4F1C-BEC9-EBD33D203CC6}"/>
              </a:ext>
            </a:extLst>
          </p:cNvPr>
          <p:cNvSpPr/>
          <p:nvPr/>
        </p:nvSpPr>
        <p:spPr>
          <a:xfrm>
            <a:off x="623932" y="2225907"/>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1933905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Use interceptor for all requests</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3027841"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997338"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990893"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2033919"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5078559"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TextBox 26">
            <a:extLst>
              <a:ext uri="{FF2B5EF4-FFF2-40B4-BE49-F238E27FC236}">
                <a16:creationId xmlns:a16="http://schemas.microsoft.com/office/drawing/2014/main" id="{9B001F20-DD33-4A82-84E6-16C117292C40}"/>
              </a:ext>
            </a:extLst>
          </p:cNvPr>
          <p:cNvSpPr txBox="1"/>
          <p:nvPr/>
        </p:nvSpPr>
        <p:spPr>
          <a:xfrm>
            <a:off x="5227470" y="5787821"/>
            <a:ext cx="1881669" cy="338554"/>
          </a:xfrm>
          <a:prstGeom prst="rect">
            <a:avLst/>
          </a:prstGeom>
          <a:noFill/>
        </p:spPr>
        <p:txBody>
          <a:bodyPr wrap="none" rtlCol="0">
            <a:spAutoFit/>
          </a:bodyPr>
          <a:lstStyle/>
          <a:p>
            <a:r>
              <a:rPr lang="en-US" sz="1600">
                <a:solidFill>
                  <a:schemeClr val="accent6">
                    <a:lumMod val="65000"/>
                    <a:lumOff val="35000"/>
                  </a:schemeClr>
                </a:solidFill>
              </a:rPr>
              <a:t>requests interceptor</a:t>
            </a:r>
          </a:p>
        </p:txBody>
      </p:sp>
      <p:sp>
        <p:nvSpPr>
          <p:cNvPr id="28" name="TextBox 27">
            <a:extLst>
              <a:ext uri="{FF2B5EF4-FFF2-40B4-BE49-F238E27FC236}">
                <a16:creationId xmlns:a16="http://schemas.microsoft.com/office/drawing/2014/main" id="{93FDC215-1200-42FE-892E-FD4267EF3D14}"/>
              </a:ext>
            </a:extLst>
          </p:cNvPr>
          <p:cNvSpPr txBox="1"/>
          <p:nvPr/>
        </p:nvSpPr>
        <p:spPr>
          <a:xfrm>
            <a:off x="6728813" y="3365561"/>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gatekeeper for all requests</a:t>
            </a:r>
          </a:p>
        </p:txBody>
      </p:sp>
      <p:sp>
        <p:nvSpPr>
          <p:cNvPr id="11" name="Rectangle 10">
            <a:extLst>
              <a:ext uri="{FF2B5EF4-FFF2-40B4-BE49-F238E27FC236}">
                <a16:creationId xmlns:a16="http://schemas.microsoft.com/office/drawing/2014/main" id="{24EF6AAB-7D59-4B98-899F-DB4B2CC656B9}"/>
              </a:ext>
            </a:extLst>
          </p:cNvPr>
          <p:cNvSpPr/>
          <p:nvPr/>
        </p:nvSpPr>
        <p:spPr>
          <a:xfrm>
            <a:off x="5078559" y="5262249"/>
            <a:ext cx="2165740" cy="4532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ALLOW</a:t>
            </a:r>
          </a:p>
        </p:txBody>
      </p:sp>
      <p:sp>
        <p:nvSpPr>
          <p:cNvPr id="12" name="Rectangle 11">
            <a:extLst>
              <a:ext uri="{FF2B5EF4-FFF2-40B4-BE49-F238E27FC236}">
                <a16:creationId xmlns:a16="http://schemas.microsoft.com/office/drawing/2014/main" id="{FD5BFC6D-02B7-4614-A547-AAE522BB74A1}"/>
              </a:ext>
            </a:extLst>
          </p:cNvPr>
          <p:cNvSpPr/>
          <p:nvPr/>
        </p:nvSpPr>
        <p:spPr>
          <a:xfrm>
            <a:off x="5969004"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6147328"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4036509"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4036509"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659437"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3442405" y="4893980"/>
            <a:ext cx="1624932" cy="307777"/>
          </a:xfrm>
          <a:prstGeom prst="rect">
            <a:avLst/>
          </a:prstGeom>
          <a:noFill/>
        </p:spPr>
        <p:txBody>
          <a:bodyPr wrap="none" rtlCol="0">
            <a:spAutoFit/>
          </a:bodyPr>
          <a:lstStyle/>
          <a:p>
            <a:r>
              <a:rPr lang="en-US" sz="1400"/>
              <a:t>successful response</a:t>
            </a:r>
          </a:p>
        </p:txBody>
      </p:sp>
      <p:cxnSp>
        <p:nvCxnSpPr>
          <p:cNvPr id="36" name="Straight Arrow Connector 35">
            <a:extLst>
              <a:ext uri="{FF2B5EF4-FFF2-40B4-BE49-F238E27FC236}">
                <a16:creationId xmlns:a16="http://schemas.microsoft.com/office/drawing/2014/main" id="{9111076A-DE8B-4CB5-AAF3-93018F8C5DE0}"/>
              </a:ext>
            </a:extLst>
          </p:cNvPr>
          <p:cNvCxnSpPr>
            <a:cxnSpLocks/>
          </p:cNvCxnSpPr>
          <p:nvPr/>
        </p:nvCxnSpPr>
        <p:spPr>
          <a:xfrm>
            <a:off x="6692444" y="4609707"/>
            <a:ext cx="154842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14AD0948-E781-4C25-8589-85F5F966EB07}"/>
              </a:ext>
            </a:extLst>
          </p:cNvPr>
          <p:cNvCxnSpPr>
            <a:cxnSpLocks/>
          </p:cNvCxnSpPr>
          <p:nvPr/>
        </p:nvCxnSpPr>
        <p:spPr>
          <a:xfrm flipH="1">
            <a:off x="6692444" y="4893980"/>
            <a:ext cx="152956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6053845"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393954-3781-4EAC-BA87-A522BF138413}"/>
              </a:ext>
            </a:extLst>
          </p:cNvPr>
          <p:cNvSpPr txBox="1"/>
          <p:nvPr/>
        </p:nvSpPr>
        <p:spPr>
          <a:xfrm>
            <a:off x="7493004" y="5346023"/>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current status</a:t>
            </a:r>
          </a:p>
        </p:txBody>
      </p:sp>
      <p:pic>
        <p:nvPicPr>
          <p:cNvPr id="46" name="Picture 45" descr="A picture containing drawing&#10;&#10;Description automatically generated">
            <a:extLst>
              <a:ext uri="{FF2B5EF4-FFF2-40B4-BE49-F238E27FC236}">
                <a16:creationId xmlns:a16="http://schemas.microsoft.com/office/drawing/2014/main" id="{F806068F-C57D-49C7-8692-BA4340B8521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439861" y="4392211"/>
            <a:ext cx="513071" cy="501770"/>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C5869F03-F071-4BB2-9B89-884F9B30299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549616" y="4558484"/>
            <a:ext cx="293559" cy="335496"/>
          </a:xfrm>
          <a:prstGeom prst="rect">
            <a:avLst/>
          </a:prstGeom>
        </p:spPr>
      </p:pic>
      <p:sp>
        <p:nvSpPr>
          <p:cNvPr id="24" name="Rectangle: Rounded Corners 23">
            <a:extLst>
              <a:ext uri="{FF2B5EF4-FFF2-40B4-BE49-F238E27FC236}">
                <a16:creationId xmlns:a16="http://schemas.microsoft.com/office/drawing/2014/main" id="{D385D98C-1D61-48DD-9DEC-F97929815EF3}"/>
              </a:ext>
            </a:extLst>
          </p:cNvPr>
          <p:cNvSpPr/>
          <p:nvPr/>
        </p:nvSpPr>
        <p:spPr>
          <a:xfrm>
            <a:off x="725536"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402044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a:xfrm>
            <a:off x="716902" y="388723"/>
            <a:ext cx="10385004" cy="590931"/>
          </a:xfrm>
        </p:spPr>
        <p:txBody>
          <a:bodyPr/>
          <a:lstStyle/>
          <a:p>
            <a:r>
              <a:rPr lang="en-US"/>
              <a:t>Stop calling remote service if failure occurs</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629914"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599411"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592966"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635992"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680632"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TextBox 26">
            <a:extLst>
              <a:ext uri="{FF2B5EF4-FFF2-40B4-BE49-F238E27FC236}">
                <a16:creationId xmlns:a16="http://schemas.microsoft.com/office/drawing/2014/main" id="{9B001F20-DD33-4A82-84E6-16C117292C40}"/>
              </a:ext>
            </a:extLst>
          </p:cNvPr>
          <p:cNvSpPr txBox="1"/>
          <p:nvPr/>
        </p:nvSpPr>
        <p:spPr>
          <a:xfrm>
            <a:off x="4829543" y="5787821"/>
            <a:ext cx="1881669" cy="338554"/>
          </a:xfrm>
          <a:prstGeom prst="rect">
            <a:avLst/>
          </a:prstGeom>
          <a:noFill/>
        </p:spPr>
        <p:txBody>
          <a:bodyPr wrap="none" rtlCol="0">
            <a:spAutoFit/>
          </a:bodyPr>
          <a:lstStyle/>
          <a:p>
            <a:r>
              <a:rPr lang="en-US" sz="1600">
                <a:solidFill>
                  <a:schemeClr val="accent6">
                    <a:lumMod val="65000"/>
                    <a:lumOff val="35000"/>
                  </a:schemeClr>
                </a:solidFill>
              </a:rPr>
              <a:t>requests interceptor</a:t>
            </a:r>
          </a:p>
        </p:txBody>
      </p:sp>
      <p:sp>
        <p:nvSpPr>
          <p:cNvPr id="11" name="Rectangle 10">
            <a:extLst>
              <a:ext uri="{FF2B5EF4-FFF2-40B4-BE49-F238E27FC236}">
                <a16:creationId xmlns:a16="http://schemas.microsoft.com/office/drawing/2014/main" id="{24EF6AAB-7D59-4B98-899F-DB4B2CC656B9}"/>
              </a:ext>
            </a:extLst>
          </p:cNvPr>
          <p:cNvSpPr/>
          <p:nvPr/>
        </p:nvSpPr>
        <p:spPr>
          <a:xfrm>
            <a:off x="4680632" y="5262249"/>
            <a:ext cx="2165740" cy="4532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STOP</a:t>
            </a:r>
          </a:p>
        </p:txBody>
      </p:sp>
      <p:sp>
        <p:nvSpPr>
          <p:cNvPr id="12" name="Rectangle 11">
            <a:extLst>
              <a:ext uri="{FF2B5EF4-FFF2-40B4-BE49-F238E27FC236}">
                <a16:creationId xmlns:a16="http://schemas.microsoft.com/office/drawing/2014/main" id="{FD5BFC6D-02B7-4614-A547-AAE522BB74A1}"/>
              </a:ext>
            </a:extLst>
          </p:cNvPr>
          <p:cNvSpPr/>
          <p:nvPr/>
        </p:nvSpPr>
        <p:spPr>
          <a:xfrm>
            <a:off x="5571077"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5749401"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3638582"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3638582"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261510"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2837995" y="4938720"/>
            <a:ext cx="1705403" cy="523220"/>
          </a:xfrm>
          <a:prstGeom prst="rect">
            <a:avLst/>
          </a:prstGeom>
          <a:noFill/>
        </p:spPr>
        <p:txBody>
          <a:bodyPr wrap="none" rtlCol="0">
            <a:spAutoFit/>
          </a:bodyPr>
          <a:lstStyle/>
          <a:p>
            <a:r>
              <a:rPr lang="en-US" sz="1400"/>
              <a:t>default response for </a:t>
            </a:r>
          </a:p>
          <a:p>
            <a:r>
              <a:rPr lang="en-US" sz="1400"/>
              <a:t>subsequent requests</a:t>
            </a:r>
          </a:p>
        </p:txBody>
      </p: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5655918"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393954-3781-4EAC-BA87-A522BF138413}"/>
              </a:ext>
            </a:extLst>
          </p:cNvPr>
          <p:cNvSpPr txBox="1"/>
          <p:nvPr/>
        </p:nvSpPr>
        <p:spPr>
          <a:xfrm>
            <a:off x="6860124" y="5541151"/>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current status</a:t>
            </a:r>
          </a:p>
        </p:txBody>
      </p:sp>
      <p:pic>
        <p:nvPicPr>
          <p:cNvPr id="24" name="Picture 23" descr="A picture containing drawing&#10;&#10;Description automatically generated">
            <a:extLst>
              <a:ext uri="{FF2B5EF4-FFF2-40B4-BE49-F238E27FC236}">
                <a16:creationId xmlns:a16="http://schemas.microsoft.com/office/drawing/2014/main" id="{3B6BA7EC-9004-4BF7-9F20-5718BC4022F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829543" y="4600483"/>
            <a:ext cx="293559" cy="335496"/>
          </a:xfrm>
          <a:prstGeom prst="rect">
            <a:avLst/>
          </a:prstGeom>
        </p:spPr>
      </p:pic>
      <p:sp>
        <p:nvSpPr>
          <p:cNvPr id="4" name="Rectangle 3">
            <a:extLst>
              <a:ext uri="{FF2B5EF4-FFF2-40B4-BE49-F238E27FC236}">
                <a16:creationId xmlns:a16="http://schemas.microsoft.com/office/drawing/2014/main" id="{EBB8FB7A-9DC0-4F01-B3B6-2F3D8DF86CC1}"/>
              </a:ext>
            </a:extLst>
          </p:cNvPr>
          <p:cNvSpPr/>
          <p:nvPr/>
        </p:nvSpPr>
        <p:spPr>
          <a:xfrm>
            <a:off x="4980969" y="4292545"/>
            <a:ext cx="1588110" cy="414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successful  70%</a:t>
            </a:r>
          </a:p>
        </p:txBody>
      </p:sp>
      <p:sp>
        <p:nvSpPr>
          <p:cNvPr id="26" name="Rectangle 25">
            <a:extLst>
              <a:ext uri="{FF2B5EF4-FFF2-40B4-BE49-F238E27FC236}">
                <a16:creationId xmlns:a16="http://schemas.microsoft.com/office/drawing/2014/main" id="{FA313EB7-8664-4DC5-9C66-E9D247B01640}"/>
              </a:ext>
            </a:extLst>
          </p:cNvPr>
          <p:cNvSpPr/>
          <p:nvPr/>
        </p:nvSpPr>
        <p:spPr>
          <a:xfrm>
            <a:off x="4980969" y="4720104"/>
            <a:ext cx="1588110" cy="414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failed         30%</a:t>
            </a:r>
          </a:p>
        </p:txBody>
      </p:sp>
      <p:sp>
        <p:nvSpPr>
          <p:cNvPr id="29" name="TextBox 28">
            <a:extLst>
              <a:ext uri="{FF2B5EF4-FFF2-40B4-BE49-F238E27FC236}">
                <a16:creationId xmlns:a16="http://schemas.microsoft.com/office/drawing/2014/main" id="{64196010-093A-4A63-9CA4-70B693997C06}"/>
              </a:ext>
            </a:extLst>
          </p:cNvPr>
          <p:cNvSpPr txBox="1"/>
          <p:nvPr/>
        </p:nvSpPr>
        <p:spPr>
          <a:xfrm>
            <a:off x="7297694" y="5172883"/>
            <a:ext cx="3026003"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Stop if failure rate &gt; threshold</a:t>
            </a:r>
          </a:p>
        </p:txBody>
      </p:sp>
      <p:sp>
        <p:nvSpPr>
          <p:cNvPr id="31" name="TextBox 30">
            <a:extLst>
              <a:ext uri="{FF2B5EF4-FFF2-40B4-BE49-F238E27FC236}">
                <a16:creationId xmlns:a16="http://schemas.microsoft.com/office/drawing/2014/main" id="{18E1F692-AF6E-4709-BA79-95EA2B68769E}"/>
              </a:ext>
            </a:extLst>
          </p:cNvPr>
          <p:cNvSpPr txBox="1"/>
          <p:nvPr/>
        </p:nvSpPr>
        <p:spPr>
          <a:xfrm>
            <a:off x="7211989" y="4306429"/>
            <a:ext cx="3026003" cy="584775"/>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Percentage of failure in last N calls</a:t>
            </a:r>
          </a:p>
        </p:txBody>
      </p:sp>
      <p:cxnSp>
        <p:nvCxnSpPr>
          <p:cNvPr id="9" name="Straight Arrow Connector 8">
            <a:extLst>
              <a:ext uri="{FF2B5EF4-FFF2-40B4-BE49-F238E27FC236}">
                <a16:creationId xmlns:a16="http://schemas.microsoft.com/office/drawing/2014/main" id="{0762B382-7438-4CC3-98BF-EBDDD9EE8585}"/>
              </a:ext>
            </a:extLst>
          </p:cNvPr>
          <p:cNvCxnSpPr>
            <a:stCxn id="31" idx="1"/>
          </p:cNvCxnSpPr>
          <p:nvPr/>
        </p:nvCxnSpPr>
        <p:spPr>
          <a:xfrm flipH="1">
            <a:off x="6711212" y="4598817"/>
            <a:ext cx="500777" cy="1089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descr="A picture containing clock&#10;&#10;Description automatically generated">
            <a:extLst>
              <a:ext uri="{FF2B5EF4-FFF2-40B4-BE49-F238E27FC236}">
                <a16:creationId xmlns:a16="http://schemas.microsoft.com/office/drawing/2014/main" id="{F963533B-DE09-46FC-9224-3D77E4C0C02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188071" y="5200330"/>
            <a:ext cx="453268" cy="453268"/>
          </a:xfrm>
          <a:prstGeom prst="rect">
            <a:avLst/>
          </a:prstGeom>
        </p:spPr>
      </p:pic>
      <p:sp>
        <p:nvSpPr>
          <p:cNvPr id="38" name="TextBox 37">
            <a:extLst>
              <a:ext uri="{FF2B5EF4-FFF2-40B4-BE49-F238E27FC236}">
                <a16:creationId xmlns:a16="http://schemas.microsoft.com/office/drawing/2014/main" id="{3F53FF89-BE3D-4D8B-AC4C-8046B954DA68}"/>
              </a:ext>
            </a:extLst>
          </p:cNvPr>
          <p:cNvSpPr txBox="1"/>
          <p:nvPr/>
        </p:nvSpPr>
        <p:spPr>
          <a:xfrm>
            <a:off x="7700942" y="5183720"/>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Start a timer (duration?)</a:t>
            </a:r>
          </a:p>
        </p:txBody>
      </p:sp>
      <p:sp>
        <p:nvSpPr>
          <p:cNvPr id="39" name="TextBox 38">
            <a:extLst>
              <a:ext uri="{FF2B5EF4-FFF2-40B4-BE49-F238E27FC236}">
                <a16:creationId xmlns:a16="http://schemas.microsoft.com/office/drawing/2014/main" id="{F51287F4-331E-45F2-A549-81E077F3EC24}"/>
              </a:ext>
            </a:extLst>
          </p:cNvPr>
          <p:cNvSpPr txBox="1"/>
          <p:nvPr/>
        </p:nvSpPr>
        <p:spPr>
          <a:xfrm>
            <a:off x="8810694" y="3366374"/>
            <a:ext cx="2763149"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Allow time to resolve/scale up</a:t>
            </a:r>
          </a:p>
        </p:txBody>
      </p:sp>
      <p:sp>
        <p:nvSpPr>
          <p:cNvPr id="40" name="Title 1">
            <a:extLst>
              <a:ext uri="{FF2B5EF4-FFF2-40B4-BE49-F238E27FC236}">
                <a16:creationId xmlns:a16="http://schemas.microsoft.com/office/drawing/2014/main" id="{8EFD5C8B-0AE9-4F17-B0E7-06C144547DC9}"/>
              </a:ext>
            </a:extLst>
          </p:cNvPr>
          <p:cNvSpPr txBox="1">
            <a:spLocks/>
          </p:cNvSpPr>
          <p:nvPr/>
        </p:nvSpPr>
        <p:spPr>
          <a:xfrm>
            <a:off x="716902" y="388723"/>
            <a:ext cx="10385004" cy="5909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a:lstStyle>
          <a:p>
            <a:r>
              <a:rPr lang="en-US"/>
              <a:t>Check last N calls for failure</a:t>
            </a:r>
          </a:p>
        </p:txBody>
      </p:sp>
      <p:sp>
        <p:nvSpPr>
          <p:cNvPr id="41" name="Title 1">
            <a:extLst>
              <a:ext uri="{FF2B5EF4-FFF2-40B4-BE49-F238E27FC236}">
                <a16:creationId xmlns:a16="http://schemas.microsoft.com/office/drawing/2014/main" id="{87D0EC8C-8675-4F8A-809E-D50A19BCD24B}"/>
              </a:ext>
            </a:extLst>
          </p:cNvPr>
          <p:cNvSpPr txBox="1">
            <a:spLocks/>
          </p:cNvSpPr>
          <p:nvPr/>
        </p:nvSpPr>
        <p:spPr>
          <a:xfrm>
            <a:off x="705233" y="388663"/>
            <a:ext cx="10385004" cy="5909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a:lstStyle>
          <a:p>
            <a:r>
              <a:rPr lang="en-US"/>
              <a:t>But, how long to wait ?</a:t>
            </a:r>
          </a:p>
        </p:txBody>
      </p:sp>
      <p:sp>
        <p:nvSpPr>
          <p:cNvPr id="36" name="Rectangle: Rounded Corners 35">
            <a:extLst>
              <a:ext uri="{FF2B5EF4-FFF2-40B4-BE49-F238E27FC236}">
                <a16:creationId xmlns:a16="http://schemas.microsoft.com/office/drawing/2014/main" id="{B43561DD-2E9A-47A3-B18A-E7C66D6BED7E}"/>
              </a:ext>
            </a:extLst>
          </p:cNvPr>
          <p:cNvSpPr/>
          <p:nvPr/>
        </p:nvSpPr>
        <p:spPr>
          <a:xfrm>
            <a:off x="327609"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66037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26" grpId="0" animBg="1"/>
      <p:bldP spid="26" grpId="1" animBg="1"/>
      <p:bldP spid="29" grpId="0"/>
      <p:bldP spid="29" grpId="1"/>
      <p:bldP spid="31" grpId="0"/>
      <p:bldP spid="31" grpId="1"/>
      <p:bldP spid="38" grpId="0"/>
      <p:bldP spid="39" grpId="0"/>
      <p:bldP spid="40" grpId="0"/>
      <p:bldP spid="40" grpId="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Re-allow partially once timer expires</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714571"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684068"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677623"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720649"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765289"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TextBox 26">
            <a:extLst>
              <a:ext uri="{FF2B5EF4-FFF2-40B4-BE49-F238E27FC236}">
                <a16:creationId xmlns:a16="http://schemas.microsoft.com/office/drawing/2014/main" id="{9B001F20-DD33-4A82-84E6-16C117292C40}"/>
              </a:ext>
            </a:extLst>
          </p:cNvPr>
          <p:cNvSpPr txBox="1"/>
          <p:nvPr/>
        </p:nvSpPr>
        <p:spPr>
          <a:xfrm>
            <a:off x="4914200" y="5787821"/>
            <a:ext cx="1881669" cy="338554"/>
          </a:xfrm>
          <a:prstGeom prst="rect">
            <a:avLst/>
          </a:prstGeom>
          <a:noFill/>
        </p:spPr>
        <p:txBody>
          <a:bodyPr wrap="none" rtlCol="0">
            <a:spAutoFit/>
          </a:bodyPr>
          <a:lstStyle/>
          <a:p>
            <a:r>
              <a:rPr lang="en-US" sz="1600">
                <a:solidFill>
                  <a:schemeClr val="accent6">
                    <a:lumMod val="65000"/>
                    <a:lumOff val="35000"/>
                  </a:schemeClr>
                </a:solidFill>
              </a:rPr>
              <a:t>requests interceptor</a:t>
            </a:r>
          </a:p>
        </p:txBody>
      </p:sp>
      <p:sp>
        <p:nvSpPr>
          <p:cNvPr id="11" name="Rectangle 10">
            <a:extLst>
              <a:ext uri="{FF2B5EF4-FFF2-40B4-BE49-F238E27FC236}">
                <a16:creationId xmlns:a16="http://schemas.microsoft.com/office/drawing/2014/main" id="{24EF6AAB-7D59-4B98-899F-DB4B2CC656B9}"/>
              </a:ext>
            </a:extLst>
          </p:cNvPr>
          <p:cNvSpPr/>
          <p:nvPr/>
        </p:nvSpPr>
        <p:spPr>
          <a:xfrm>
            <a:off x="4765289" y="5262249"/>
            <a:ext cx="2165740" cy="453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t>ALLOW PARTIAL</a:t>
            </a:r>
          </a:p>
        </p:txBody>
      </p:sp>
      <p:sp>
        <p:nvSpPr>
          <p:cNvPr id="12" name="Rectangle 11">
            <a:extLst>
              <a:ext uri="{FF2B5EF4-FFF2-40B4-BE49-F238E27FC236}">
                <a16:creationId xmlns:a16="http://schemas.microsoft.com/office/drawing/2014/main" id="{FD5BFC6D-02B7-4614-A547-AAE522BB74A1}"/>
              </a:ext>
            </a:extLst>
          </p:cNvPr>
          <p:cNvSpPr/>
          <p:nvPr/>
        </p:nvSpPr>
        <p:spPr>
          <a:xfrm>
            <a:off x="5655734"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5834058"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3723239"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3723239"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346167"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2697307" y="4885422"/>
            <a:ext cx="2188804" cy="523220"/>
          </a:xfrm>
          <a:prstGeom prst="rect">
            <a:avLst/>
          </a:prstGeom>
          <a:noFill/>
        </p:spPr>
        <p:txBody>
          <a:bodyPr wrap="none" rtlCol="0">
            <a:spAutoFit/>
          </a:bodyPr>
          <a:lstStyle/>
          <a:p>
            <a:r>
              <a:rPr lang="en-US" sz="1400"/>
              <a:t>default response (for most)</a:t>
            </a:r>
          </a:p>
          <a:p>
            <a:r>
              <a:rPr lang="en-US" sz="1400"/>
              <a:t>response/error (for some)</a:t>
            </a:r>
          </a:p>
        </p:txBody>
      </p:sp>
      <p:cxnSp>
        <p:nvCxnSpPr>
          <p:cNvPr id="36" name="Straight Arrow Connector 35">
            <a:extLst>
              <a:ext uri="{FF2B5EF4-FFF2-40B4-BE49-F238E27FC236}">
                <a16:creationId xmlns:a16="http://schemas.microsoft.com/office/drawing/2014/main" id="{9111076A-DE8B-4CB5-AAF3-93018F8C5DE0}"/>
              </a:ext>
            </a:extLst>
          </p:cNvPr>
          <p:cNvCxnSpPr>
            <a:cxnSpLocks/>
          </p:cNvCxnSpPr>
          <p:nvPr/>
        </p:nvCxnSpPr>
        <p:spPr>
          <a:xfrm>
            <a:off x="6379174" y="4609707"/>
            <a:ext cx="154842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14AD0948-E781-4C25-8589-85F5F966EB07}"/>
              </a:ext>
            </a:extLst>
          </p:cNvPr>
          <p:cNvCxnSpPr>
            <a:cxnSpLocks/>
          </p:cNvCxnSpPr>
          <p:nvPr/>
        </p:nvCxnSpPr>
        <p:spPr>
          <a:xfrm flipH="1">
            <a:off x="6379174" y="4893980"/>
            <a:ext cx="152956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5740575"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393954-3781-4EAC-BA87-A522BF138413}"/>
              </a:ext>
            </a:extLst>
          </p:cNvPr>
          <p:cNvSpPr txBox="1"/>
          <p:nvPr/>
        </p:nvSpPr>
        <p:spPr>
          <a:xfrm>
            <a:off x="7179734" y="5346023"/>
            <a:ext cx="2537050" cy="338554"/>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current status</a:t>
            </a:r>
          </a:p>
        </p:txBody>
      </p:sp>
      <p:sp>
        <p:nvSpPr>
          <p:cNvPr id="24" name="TextBox 23">
            <a:extLst>
              <a:ext uri="{FF2B5EF4-FFF2-40B4-BE49-F238E27FC236}">
                <a16:creationId xmlns:a16="http://schemas.microsoft.com/office/drawing/2014/main" id="{DEBFECBD-CACE-4D37-876D-EDA7C1FE4C2A}"/>
              </a:ext>
            </a:extLst>
          </p:cNvPr>
          <p:cNvSpPr txBox="1"/>
          <p:nvPr/>
        </p:nvSpPr>
        <p:spPr>
          <a:xfrm>
            <a:off x="8369082" y="4432947"/>
            <a:ext cx="2886173" cy="584775"/>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allow some calls to go through to check if service is up now</a:t>
            </a:r>
          </a:p>
        </p:txBody>
      </p:sp>
      <p:sp>
        <p:nvSpPr>
          <p:cNvPr id="22" name="Rectangle: Rounded Corners 21">
            <a:extLst>
              <a:ext uri="{FF2B5EF4-FFF2-40B4-BE49-F238E27FC236}">
                <a16:creationId xmlns:a16="http://schemas.microsoft.com/office/drawing/2014/main" id="{99AA3F1C-CCD5-4705-BF08-7F2128FFE7AD}"/>
              </a:ext>
            </a:extLst>
          </p:cNvPr>
          <p:cNvSpPr/>
          <p:nvPr/>
        </p:nvSpPr>
        <p:spPr>
          <a:xfrm>
            <a:off x="412266"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1790394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Status reset once service is back up</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697640"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667137"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660692"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703718"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4748358"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27" name="TextBox 26">
            <a:extLst>
              <a:ext uri="{FF2B5EF4-FFF2-40B4-BE49-F238E27FC236}">
                <a16:creationId xmlns:a16="http://schemas.microsoft.com/office/drawing/2014/main" id="{9B001F20-DD33-4A82-84E6-16C117292C40}"/>
              </a:ext>
            </a:extLst>
          </p:cNvPr>
          <p:cNvSpPr txBox="1"/>
          <p:nvPr/>
        </p:nvSpPr>
        <p:spPr>
          <a:xfrm>
            <a:off x="4897269" y="5787821"/>
            <a:ext cx="1881669" cy="338554"/>
          </a:xfrm>
          <a:prstGeom prst="rect">
            <a:avLst/>
          </a:prstGeom>
          <a:noFill/>
        </p:spPr>
        <p:txBody>
          <a:bodyPr wrap="none" rtlCol="0">
            <a:spAutoFit/>
          </a:bodyPr>
          <a:lstStyle/>
          <a:p>
            <a:r>
              <a:rPr lang="en-US" sz="1600">
                <a:solidFill>
                  <a:schemeClr val="accent6">
                    <a:lumMod val="65000"/>
                    <a:lumOff val="35000"/>
                  </a:schemeClr>
                </a:solidFill>
              </a:rPr>
              <a:t>requests interceptor</a:t>
            </a:r>
          </a:p>
        </p:txBody>
      </p:sp>
      <p:sp>
        <p:nvSpPr>
          <p:cNvPr id="11" name="Rectangle 10">
            <a:extLst>
              <a:ext uri="{FF2B5EF4-FFF2-40B4-BE49-F238E27FC236}">
                <a16:creationId xmlns:a16="http://schemas.microsoft.com/office/drawing/2014/main" id="{24EF6AAB-7D59-4B98-899F-DB4B2CC656B9}"/>
              </a:ext>
            </a:extLst>
          </p:cNvPr>
          <p:cNvSpPr/>
          <p:nvPr/>
        </p:nvSpPr>
        <p:spPr>
          <a:xfrm>
            <a:off x="4748358" y="5262249"/>
            <a:ext cx="2165740" cy="45326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t>ALLOW</a:t>
            </a:r>
          </a:p>
        </p:txBody>
      </p:sp>
      <p:sp>
        <p:nvSpPr>
          <p:cNvPr id="12" name="Rectangle 11">
            <a:extLst>
              <a:ext uri="{FF2B5EF4-FFF2-40B4-BE49-F238E27FC236}">
                <a16:creationId xmlns:a16="http://schemas.microsoft.com/office/drawing/2014/main" id="{FD5BFC6D-02B7-4614-A547-AAE522BB74A1}"/>
              </a:ext>
            </a:extLst>
          </p:cNvPr>
          <p:cNvSpPr/>
          <p:nvPr/>
        </p:nvSpPr>
        <p:spPr>
          <a:xfrm>
            <a:off x="5638803"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5817127"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3706308"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3706308"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329236"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2680376" y="4885422"/>
            <a:ext cx="2078326" cy="307777"/>
          </a:xfrm>
          <a:prstGeom prst="rect">
            <a:avLst/>
          </a:prstGeom>
          <a:noFill/>
        </p:spPr>
        <p:txBody>
          <a:bodyPr wrap="none" rtlCol="0">
            <a:spAutoFit/>
          </a:bodyPr>
          <a:lstStyle/>
          <a:p>
            <a:r>
              <a:rPr lang="en-US" sz="1400"/>
              <a:t>response/error (for some)</a:t>
            </a:r>
          </a:p>
        </p:txBody>
      </p:sp>
      <p:cxnSp>
        <p:nvCxnSpPr>
          <p:cNvPr id="36" name="Straight Arrow Connector 35">
            <a:extLst>
              <a:ext uri="{FF2B5EF4-FFF2-40B4-BE49-F238E27FC236}">
                <a16:creationId xmlns:a16="http://schemas.microsoft.com/office/drawing/2014/main" id="{9111076A-DE8B-4CB5-AAF3-93018F8C5DE0}"/>
              </a:ext>
            </a:extLst>
          </p:cNvPr>
          <p:cNvCxnSpPr>
            <a:cxnSpLocks/>
          </p:cNvCxnSpPr>
          <p:nvPr/>
        </p:nvCxnSpPr>
        <p:spPr>
          <a:xfrm>
            <a:off x="6362243" y="4609707"/>
            <a:ext cx="154842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14AD0948-E781-4C25-8589-85F5F966EB07}"/>
              </a:ext>
            </a:extLst>
          </p:cNvPr>
          <p:cNvCxnSpPr>
            <a:cxnSpLocks/>
          </p:cNvCxnSpPr>
          <p:nvPr/>
        </p:nvCxnSpPr>
        <p:spPr>
          <a:xfrm flipH="1">
            <a:off x="6362243" y="4893980"/>
            <a:ext cx="152956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5723644"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393954-3781-4EAC-BA87-A522BF138413}"/>
              </a:ext>
            </a:extLst>
          </p:cNvPr>
          <p:cNvSpPr txBox="1"/>
          <p:nvPr/>
        </p:nvSpPr>
        <p:spPr>
          <a:xfrm>
            <a:off x="7162803" y="5346023"/>
            <a:ext cx="2537050" cy="584775"/>
          </a:xfrm>
          <a:prstGeom prst="rect">
            <a:avLst/>
          </a:prstGeom>
          <a:noFill/>
        </p:spPr>
        <p:txBody>
          <a:bodyPr wrap="square" rtlCol="0">
            <a:spAutoFit/>
          </a:bodyPr>
          <a:lstStyle/>
          <a:p>
            <a:r>
              <a:rPr lang="en-US" sz="1600" b="1">
                <a:solidFill>
                  <a:schemeClr val="accent2">
                    <a:lumMod val="50000"/>
                  </a:schemeClr>
                </a:solidFill>
                <a:latin typeface="Bradley Hand ITC" panose="03070402050302030203" pitchFamily="66" charset="0"/>
              </a:rPr>
              <a:t>Reset status id service is really up</a:t>
            </a:r>
          </a:p>
        </p:txBody>
      </p:sp>
      <p:pic>
        <p:nvPicPr>
          <p:cNvPr id="22" name="Picture 21" descr="A picture containing drawing&#10;&#10;Description automatically generated">
            <a:extLst>
              <a:ext uri="{FF2B5EF4-FFF2-40B4-BE49-F238E27FC236}">
                <a16:creationId xmlns:a16="http://schemas.microsoft.com/office/drawing/2014/main" id="{6C4A1260-E73C-4EC9-B2F6-9A01C362763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109660" y="4392211"/>
            <a:ext cx="513071" cy="501770"/>
          </a:xfrm>
          <a:prstGeom prst="rect">
            <a:avLst/>
          </a:prstGeom>
        </p:spPr>
      </p:pic>
      <p:sp>
        <p:nvSpPr>
          <p:cNvPr id="23" name="Rectangle: Rounded Corners 22">
            <a:extLst>
              <a:ext uri="{FF2B5EF4-FFF2-40B4-BE49-F238E27FC236}">
                <a16:creationId xmlns:a16="http://schemas.microsoft.com/office/drawing/2014/main" id="{A36DE795-FD94-4269-BB64-94B3710D7150}"/>
              </a:ext>
            </a:extLst>
          </p:cNvPr>
          <p:cNvSpPr/>
          <p:nvPr/>
        </p:nvSpPr>
        <p:spPr>
          <a:xfrm>
            <a:off x="373822"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4118359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Circuit breaker pattern</a:t>
            </a:r>
          </a:p>
        </p:txBody>
      </p:sp>
      <p:sp>
        <p:nvSpPr>
          <p:cNvPr id="5" name="Rectangle: Rounded Corners 4">
            <a:extLst>
              <a:ext uri="{FF2B5EF4-FFF2-40B4-BE49-F238E27FC236}">
                <a16:creationId xmlns:a16="http://schemas.microsoft.com/office/drawing/2014/main" id="{19D185D6-7F19-482E-AC28-0B67786A01DB}"/>
              </a:ext>
            </a:extLst>
          </p:cNvPr>
          <p:cNvSpPr/>
          <p:nvPr/>
        </p:nvSpPr>
        <p:spPr>
          <a:xfrm>
            <a:off x="2951638" y="2130458"/>
            <a:ext cx="3026004" cy="1055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a:solidFill>
                  <a:schemeClr val="bg1"/>
                </a:solidFill>
              </a:rPr>
              <a:t>Product Service</a:t>
            </a:r>
          </a:p>
        </p:txBody>
      </p:sp>
      <p:sp>
        <p:nvSpPr>
          <p:cNvPr id="6" name="Rectangle: Rounded Corners 5">
            <a:extLst>
              <a:ext uri="{FF2B5EF4-FFF2-40B4-BE49-F238E27FC236}">
                <a16:creationId xmlns:a16="http://schemas.microsoft.com/office/drawing/2014/main" id="{AC7CC3C6-68BB-4113-9C06-779D51245633}"/>
              </a:ext>
            </a:extLst>
          </p:cNvPr>
          <p:cNvSpPr/>
          <p:nvPr/>
        </p:nvSpPr>
        <p:spPr>
          <a:xfrm>
            <a:off x="7921135" y="2130458"/>
            <a:ext cx="3026004" cy="10558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solidFill>
                  <a:schemeClr val="bg1"/>
                </a:solidFill>
              </a:rPr>
              <a:t>Price Service</a:t>
            </a:r>
          </a:p>
        </p:txBody>
      </p:sp>
      <p:cxnSp>
        <p:nvCxnSpPr>
          <p:cNvPr id="8" name="Straight Arrow Connector 7">
            <a:extLst>
              <a:ext uri="{FF2B5EF4-FFF2-40B4-BE49-F238E27FC236}">
                <a16:creationId xmlns:a16="http://schemas.microsoft.com/office/drawing/2014/main" id="{9551611B-4D02-4DB2-AE07-D0DBCBAAEA94}"/>
              </a:ext>
            </a:extLst>
          </p:cNvPr>
          <p:cNvCxnSpPr>
            <a:endCxn id="5" idx="1"/>
          </p:cNvCxnSpPr>
          <p:nvPr/>
        </p:nvCxnSpPr>
        <p:spPr>
          <a:xfrm>
            <a:off x="1914690" y="2658359"/>
            <a:ext cx="1036948" cy="0"/>
          </a:xfrm>
          <a:prstGeom prst="straightConnector1">
            <a:avLst/>
          </a:prstGeom>
          <a:ln w="12700">
            <a:solidFill>
              <a:schemeClr val="accent6">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FD9389-C5A1-4647-A2BE-1C5A199B1B7D}"/>
              </a:ext>
            </a:extLst>
          </p:cNvPr>
          <p:cNvSpPr txBox="1"/>
          <p:nvPr/>
        </p:nvSpPr>
        <p:spPr>
          <a:xfrm>
            <a:off x="1957716" y="2620640"/>
            <a:ext cx="900439" cy="369332"/>
          </a:xfrm>
          <a:prstGeom prst="rect">
            <a:avLst/>
          </a:prstGeom>
          <a:noFill/>
        </p:spPr>
        <p:txBody>
          <a:bodyPr wrap="none" rtlCol="0">
            <a:spAutoFit/>
          </a:bodyPr>
          <a:lstStyle/>
          <a:p>
            <a:r>
              <a:rPr lang="en-US"/>
              <a:t>request</a:t>
            </a:r>
          </a:p>
        </p:txBody>
      </p:sp>
      <p:sp>
        <p:nvSpPr>
          <p:cNvPr id="16" name="Rectangle 15">
            <a:extLst>
              <a:ext uri="{FF2B5EF4-FFF2-40B4-BE49-F238E27FC236}">
                <a16:creationId xmlns:a16="http://schemas.microsoft.com/office/drawing/2014/main" id="{CD4E52F0-9CDF-4654-A9D4-31914182B59F}"/>
              </a:ext>
            </a:extLst>
          </p:cNvPr>
          <p:cNvSpPr/>
          <p:nvPr/>
        </p:nvSpPr>
        <p:spPr>
          <a:xfrm>
            <a:off x="5002356" y="4072383"/>
            <a:ext cx="2179492" cy="16431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2" name="Rectangle 11">
            <a:extLst>
              <a:ext uri="{FF2B5EF4-FFF2-40B4-BE49-F238E27FC236}">
                <a16:creationId xmlns:a16="http://schemas.microsoft.com/office/drawing/2014/main" id="{FD5BFC6D-02B7-4614-A547-AAE522BB74A1}"/>
              </a:ext>
            </a:extLst>
          </p:cNvPr>
          <p:cNvSpPr/>
          <p:nvPr/>
        </p:nvSpPr>
        <p:spPr>
          <a:xfrm>
            <a:off x="5892801" y="2473693"/>
            <a:ext cx="178324" cy="3693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1A4CDB1-FB1D-4F77-8249-6313389B7968}"/>
              </a:ext>
            </a:extLst>
          </p:cNvPr>
          <p:cNvCxnSpPr>
            <a:stCxn id="12" idx="3"/>
            <a:endCxn id="6" idx="1"/>
          </p:cNvCxnSpPr>
          <p:nvPr/>
        </p:nvCxnSpPr>
        <p:spPr>
          <a:xfrm>
            <a:off x="6071125" y="2658359"/>
            <a:ext cx="1850010"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60752FB7-8FB4-40F0-B788-1A1B60CFAF3C}"/>
              </a:ext>
            </a:extLst>
          </p:cNvPr>
          <p:cNvCxnSpPr>
            <a:cxnSpLocks/>
          </p:cNvCxnSpPr>
          <p:nvPr/>
        </p:nvCxnSpPr>
        <p:spPr>
          <a:xfrm>
            <a:off x="3960306" y="4609707"/>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5F27771-5265-49F8-9C98-B7BD478DB07D}"/>
              </a:ext>
            </a:extLst>
          </p:cNvPr>
          <p:cNvCxnSpPr>
            <a:stCxn id="16" idx="1"/>
          </p:cNvCxnSpPr>
          <p:nvPr/>
        </p:nvCxnSpPr>
        <p:spPr>
          <a:xfrm flipH="1">
            <a:off x="3960306" y="4893980"/>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E55A37FF-8FE6-47C1-ABC5-C9DC93FFBF80}"/>
              </a:ext>
            </a:extLst>
          </p:cNvPr>
          <p:cNvSpPr txBox="1"/>
          <p:nvPr/>
        </p:nvSpPr>
        <p:spPr>
          <a:xfrm>
            <a:off x="3583234" y="4332568"/>
            <a:ext cx="981551" cy="307777"/>
          </a:xfrm>
          <a:prstGeom prst="rect">
            <a:avLst/>
          </a:prstGeom>
          <a:noFill/>
        </p:spPr>
        <p:txBody>
          <a:bodyPr wrap="none" rtlCol="0">
            <a:spAutoFit/>
          </a:bodyPr>
          <a:lstStyle/>
          <a:p>
            <a:r>
              <a:rPr lang="en-US" sz="1400"/>
              <a:t>call service</a:t>
            </a:r>
          </a:p>
        </p:txBody>
      </p:sp>
      <p:sp>
        <p:nvSpPr>
          <p:cNvPr id="35" name="TextBox 34">
            <a:extLst>
              <a:ext uri="{FF2B5EF4-FFF2-40B4-BE49-F238E27FC236}">
                <a16:creationId xmlns:a16="http://schemas.microsoft.com/office/drawing/2014/main" id="{A4F23315-6A4C-42D7-A0B6-57735463A477}"/>
              </a:ext>
            </a:extLst>
          </p:cNvPr>
          <p:cNvSpPr txBox="1"/>
          <p:nvPr/>
        </p:nvSpPr>
        <p:spPr>
          <a:xfrm>
            <a:off x="3583234" y="4924617"/>
            <a:ext cx="1122423" cy="307777"/>
          </a:xfrm>
          <a:prstGeom prst="rect">
            <a:avLst/>
          </a:prstGeom>
          <a:noFill/>
        </p:spPr>
        <p:txBody>
          <a:bodyPr wrap="none" rtlCol="0">
            <a:spAutoFit/>
          </a:bodyPr>
          <a:lstStyle/>
          <a:p>
            <a:r>
              <a:rPr lang="en-US" sz="1400"/>
              <a:t>get response</a:t>
            </a:r>
          </a:p>
        </p:txBody>
      </p:sp>
      <p:cxnSp>
        <p:nvCxnSpPr>
          <p:cNvPr id="43" name="Straight Arrow Connector 42">
            <a:extLst>
              <a:ext uri="{FF2B5EF4-FFF2-40B4-BE49-F238E27FC236}">
                <a16:creationId xmlns:a16="http://schemas.microsoft.com/office/drawing/2014/main" id="{875CD625-999E-41D1-B9B7-6BB7C162DAD2}"/>
              </a:ext>
            </a:extLst>
          </p:cNvPr>
          <p:cNvCxnSpPr/>
          <p:nvPr/>
        </p:nvCxnSpPr>
        <p:spPr>
          <a:xfrm flipH="1" flipV="1">
            <a:off x="5977642" y="3280933"/>
            <a:ext cx="405353" cy="71920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83730D4-61C3-4486-99C7-B08774365C68}"/>
              </a:ext>
            </a:extLst>
          </p:cNvPr>
          <p:cNvSpPr txBox="1"/>
          <p:nvPr/>
        </p:nvSpPr>
        <p:spPr>
          <a:xfrm>
            <a:off x="5355115" y="4767184"/>
            <a:ext cx="1560620" cy="369332"/>
          </a:xfrm>
          <a:prstGeom prst="rect">
            <a:avLst/>
          </a:prstGeom>
          <a:noFill/>
        </p:spPr>
        <p:txBody>
          <a:bodyPr wrap="none" rtlCol="0">
            <a:spAutoFit/>
          </a:bodyPr>
          <a:lstStyle/>
          <a:p>
            <a:r>
              <a:rPr lang="en-US"/>
              <a:t>Circuit Breaker</a:t>
            </a:r>
          </a:p>
        </p:txBody>
      </p:sp>
      <p:pic>
        <p:nvPicPr>
          <p:cNvPr id="23" name="Picture 22" descr="A picture containing drawing&#10;&#10;Description automatically generated">
            <a:extLst>
              <a:ext uri="{FF2B5EF4-FFF2-40B4-BE49-F238E27FC236}">
                <a16:creationId xmlns:a16="http://schemas.microsoft.com/office/drawing/2014/main" id="{C34640B7-6622-44E7-8D82-D8C09194887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558961" y="5190089"/>
            <a:ext cx="418681" cy="409459"/>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A0AF22CC-8A8E-4DCE-8F3A-FCDE6CFB8BF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382995" y="5192592"/>
            <a:ext cx="356087" cy="406956"/>
          </a:xfrm>
          <a:prstGeom prst="rect">
            <a:avLst/>
          </a:prstGeom>
        </p:spPr>
      </p:pic>
      <p:pic>
        <p:nvPicPr>
          <p:cNvPr id="9" name="Picture 8" descr="A picture containing clock, light&#10;&#10;Description automatically generated">
            <a:extLst>
              <a:ext uri="{FF2B5EF4-FFF2-40B4-BE49-F238E27FC236}">
                <a16:creationId xmlns:a16="http://schemas.microsoft.com/office/drawing/2014/main" id="{8BFA3BAD-86BE-48FE-8C9E-215F3D4546D9}"/>
              </a:ext>
            </a:extLst>
          </p:cNvPr>
          <p:cNvPicPr>
            <a:picLocks noChangeAspect="1"/>
          </p:cNvPicPr>
          <p:nvPr/>
        </p:nvPicPr>
        <p:blipFill rotWithShape="1">
          <a:blip r:embed="rId4"/>
          <a:srcRect l="38617" t="3299" r="19450" b="75320"/>
          <a:stretch/>
        </p:blipFill>
        <p:spPr>
          <a:xfrm>
            <a:off x="5503489" y="4328129"/>
            <a:ext cx="1234911" cy="475459"/>
          </a:xfrm>
          <a:prstGeom prst="rect">
            <a:avLst/>
          </a:prstGeom>
        </p:spPr>
      </p:pic>
      <p:cxnSp>
        <p:nvCxnSpPr>
          <p:cNvPr id="28" name="Straight Arrow Connector 27">
            <a:extLst>
              <a:ext uri="{FF2B5EF4-FFF2-40B4-BE49-F238E27FC236}">
                <a16:creationId xmlns:a16="http://schemas.microsoft.com/office/drawing/2014/main" id="{3449045C-8242-4984-8711-AF90E42F2E78}"/>
              </a:ext>
            </a:extLst>
          </p:cNvPr>
          <p:cNvCxnSpPr>
            <a:cxnSpLocks/>
          </p:cNvCxnSpPr>
          <p:nvPr/>
        </p:nvCxnSpPr>
        <p:spPr>
          <a:xfrm>
            <a:off x="7204704" y="4639556"/>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6534456A-4D49-4304-AAF0-7EEEC93EE14E}"/>
              </a:ext>
            </a:extLst>
          </p:cNvPr>
          <p:cNvCxnSpPr/>
          <p:nvPr/>
        </p:nvCxnSpPr>
        <p:spPr>
          <a:xfrm flipH="1">
            <a:off x="7204704" y="4923829"/>
            <a:ext cx="104205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Rectangle: Rounded Corners 21">
            <a:extLst>
              <a:ext uri="{FF2B5EF4-FFF2-40B4-BE49-F238E27FC236}">
                <a16:creationId xmlns:a16="http://schemas.microsoft.com/office/drawing/2014/main" id="{73FCEC0F-DBB2-4724-A5B3-74213A2DB24D}"/>
              </a:ext>
            </a:extLst>
          </p:cNvPr>
          <p:cNvSpPr/>
          <p:nvPr/>
        </p:nvSpPr>
        <p:spPr>
          <a:xfrm>
            <a:off x="649333" y="2276708"/>
            <a:ext cx="1265357" cy="763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rPr>
              <a:t>WebApp</a:t>
            </a:r>
          </a:p>
        </p:txBody>
      </p:sp>
    </p:spTree>
    <p:extLst>
      <p:ext uri="{BB962C8B-B14F-4D97-AF65-F5344CB8AC3E}">
        <p14:creationId xmlns:p14="http://schemas.microsoft.com/office/powerpoint/2010/main" val="250115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85D586-00A7-468B-A11B-1AB1F38275F1}"/>
              </a:ext>
            </a:extLst>
          </p:cNvPr>
          <p:cNvSpPr>
            <a:spLocks noGrp="1"/>
          </p:cNvSpPr>
          <p:nvPr>
            <p:ph type="body" sz="quarter" idx="13"/>
          </p:nvPr>
        </p:nvSpPr>
        <p:spPr>
          <a:xfrm>
            <a:off x="554804" y="2884469"/>
            <a:ext cx="10519293" cy="749300"/>
          </a:xfrm>
        </p:spPr>
        <p:txBody>
          <a:bodyPr anchor="t"/>
          <a:lstStyle/>
          <a:p>
            <a:r>
              <a:rPr lang="en-IN" dirty="0">
                <a:hlinkClick r:id="rId2"/>
              </a:rPr>
              <a:t>https://github.com/MohitNarula/msa-demo</a:t>
            </a:r>
            <a:endParaRPr lang="en-IN" dirty="0">
              <a:cs typeface="Calibri"/>
            </a:endParaRPr>
          </a:p>
        </p:txBody>
      </p:sp>
      <p:sp>
        <p:nvSpPr>
          <p:cNvPr id="6" name="Textplatzhalter 2">
            <a:extLst>
              <a:ext uri="{FF2B5EF4-FFF2-40B4-BE49-F238E27FC236}">
                <a16:creationId xmlns:a16="http://schemas.microsoft.com/office/drawing/2014/main" id="{C862128E-EC2A-4E6C-9E48-898B3F29F86C}"/>
              </a:ext>
            </a:extLst>
          </p:cNvPr>
          <p:cNvSpPr txBox="1">
            <a:spLocks/>
          </p:cNvSpPr>
          <p:nvPr/>
        </p:nvSpPr>
        <p:spPr>
          <a:xfrm>
            <a:off x="3362243" y="681019"/>
            <a:ext cx="5467514" cy="749300"/>
          </a:xfrm>
          <a:prstGeom prst="rect">
            <a:avLst/>
          </a:prstGeom>
        </p:spPr>
        <p:txBody>
          <a:bodyPr anchor="t"/>
          <a:lstStyle>
            <a:lvl1pPr marL="0" indent="0" algn="l" defTabSz="914400" rtl="0" eaLnBrk="1" latinLnBrk="0" hangingPunct="1">
              <a:lnSpc>
                <a:spcPct val="100000"/>
              </a:lnSpc>
              <a:spcBef>
                <a:spcPts val="0"/>
              </a:spcBef>
              <a:spcAft>
                <a:spcPts val="0"/>
              </a:spcAft>
              <a:buFont typeface="Arial" panose="020B0604020202020204" pitchFamily="34" charset="0"/>
              <a:buNone/>
              <a:defRPr sz="4400" b="0" kern="1200">
                <a:solidFill>
                  <a:schemeClr val="bg1"/>
                </a:solidFill>
                <a:latin typeface="+mn-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Demo Application</a:t>
            </a:r>
          </a:p>
        </p:txBody>
      </p:sp>
    </p:spTree>
    <p:extLst>
      <p:ext uri="{BB962C8B-B14F-4D97-AF65-F5344CB8AC3E}">
        <p14:creationId xmlns:p14="http://schemas.microsoft.com/office/powerpoint/2010/main" val="1504182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82D-0963-4FE6-A07E-51020C160765}"/>
              </a:ext>
            </a:extLst>
          </p:cNvPr>
          <p:cNvSpPr>
            <a:spLocks noGrp="1"/>
          </p:cNvSpPr>
          <p:nvPr>
            <p:ph type="title"/>
          </p:nvPr>
        </p:nvSpPr>
        <p:spPr/>
        <p:txBody>
          <a:bodyPr/>
          <a:lstStyle/>
          <a:p>
            <a:r>
              <a:rPr lang="en-US"/>
              <a:t>Circuit breaker pattern states</a:t>
            </a:r>
          </a:p>
        </p:txBody>
      </p:sp>
      <p:pic>
        <p:nvPicPr>
          <p:cNvPr id="7" name="Picture 6">
            <a:extLst>
              <a:ext uri="{FF2B5EF4-FFF2-40B4-BE49-F238E27FC236}">
                <a16:creationId xmlns:a16="http://schemas.microsoft.com/office/drawing/2014/main" id="{DCB4E31D-3B69-4089-B8F0-A705892F586F}"/>
              </a:ext>
            </a:extLst>
          </p:cNvPr>
          <p:cNvPicPr>
            <a:picLocks noChangeAspect="1"/>
          </p:cNvPicPr>
          <p:nvPr/>
        </p:nvPicPr>
        <p:blipFill>
          <a:blip r:embed="rId2"/>
          <a:stretch>
            <a:fillRect/>
          </a:stretch>
        </p:blipFill>
        <p:spPr>
          <a:xfrm>
            <a:off x="1779488" y="1060132"/>
            <a:ext cx="8633023" cy="5152516"/>
          </a:xfrm>
          <a:prstGeom prst="rect">
            <a:avLst/>
          </a:prstGeom>
        </p:spPr>
      </p:pic>
    </p:spTree>
    <p:extLst>
      <p:ext uri="{BB962C8B-B14F-4D97-AF65-F5344CB8AC3E}">
        <p14:creationId xmlns:p14="http://schemas.microsoft.com/office/powerpoint/2010/main" val="1836088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375A-08BB-4B8D-B2CE-1322D9B0DC78}"/>
              </a:ext>
            </a:extLst>
          </p:cNvPr>
          <p:cNvSpPr>
            <a:spLocks noGrp="1"/>
          </p:cNvSpPr>
          <p:nvPr>
            <p:ph type="title"/>
          </p:nvPr>
        </p:nvSpPr>
        <p:spPr>
          <a:xfrm>
            <a:off x="1420629" y="3541964"/>
            <a:ext cx="4146792" cy="1569660"/>
          </a:xfrm>
        </p:spPr>
        <p:txBody>
          <a:bodyPr/>
          <a:lstStyle/>
          <a:p>
            <a:r>
              <a:rPr lang="en-US"/>
              <a:t>Thank you !!</a:t>
            </a:r>
            <a:br>
              <a:rPr lang="en-US"/>
            </a:br>
            <a:br>
              <a:rPr lang="en-US"/>
            </a:br>
            <a:br>
              <a:rPr lang="en-US"/>
            </a:br>
            <a:endParaRPr lang="en-US"/>
          </a:p>
        </p:txBody>
      </p:sp>
    </p:spTree>
    <p:extLst>
      <p:ext uri="{BB962C8B-B14F-4D97-AF65-F5344CB8AC3E}">
        <p14:creationId xmlns:p14="http://schemas.microsoft.com/office/powerpoint/2010/main" val="2367618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AEAFEAC3-245D-466A-B3DB-E91C75BC0A96}"/>
              </a:ext>
            </a:extLst>
          </p:cNvPr>
          <p:cNvSpPr>
            <a:spLocks noGrp="1"/>
          </p:cNvSpPr>
          <p:nvPr>
            <p:ph type="body" sz="quarter" idx="13"/>
          </p:nvPr>
        </p:nvSpPr>
        <p:spPr>
          <a:xfrm>
            <a:off x="1077124" y="2703169"/>
            <a:ext cx="4552950" cy="1451662"/>
          </a:xfrm>
        </p:spPr>
        <p:txBody>
          <a:bodyPr anchor="t"/>
          <a:lstStyle/>
          <a:p>
            <a:r>
              <a:rPr lang="en-US"/>
              <a:t>Service Discovery &amp; Service Registry</a:t>
            </a:r>
            <a:endParaRPr lang="de-DE"/>
          </a:p>
        </p:txBody>
      </p:sp>
      <p:pic>
        <p:nvPicPr>
          <p:cNvPr id="13" name="Bildplatzhalter 12" descr="Ein Bild, das Gebäude enthält.&#10;&#10;Mit hoher Zuverlässigkeit generierte Beschreibung">
            <a:extLst>
              <a:ext uri="{FF2B5EF4-FFF2-40B4-BE49-F238E27FC236}">
                <a16:creationId xmlns:a16="http://schemas.microsoft.com/office/drawing/2014/main" id="{458E5FDA-9505-4808-AE3B-9D0639996449}"/>
              </a:ext>
            </a:extLst>
          </p:cNvPr>
          <p:cNvPicPr>
            <a:picLocks noGrp="1" noChangeAspect="1"/>
          </p:cNvPicPr>
          <p:nvPr>
            <p:ph type="pic" sz="quarter" idx="14"/>
          </p:nvPr>
        </p:nvPicPr>
        <p:blipFill>
          <a:blip r:embed="rId2"/>
          <a:srcRect l="16667" r="16667"/>
          <a:stretch>
            <a:fillRect/>
          </a:stretch>
        </p:blipFill>
        <p:spPr/>
      </p:pic>
      <p:sp>
        <p:nvSpPr>
          <p:cNvPr id="2" name="Rectangle 1">
            <a:extLst>
              <a:ext uri="{FF2B5EF4-FFF2-40B4-BE49-F238E27FC236}">
                <a16:creationId xmlns:a16="http://schemas.microsoft.com/office/drawing/2014/main" id="{34D672D8-70C8-4573-8F65-B9AFA65DC2C7}"/>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347745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8">
            <a:extLst>
              <a:ext uri="{FF2B5EF4-FFF2-40B4-BE49-F238E27FC236}">
                <a16:creationId xmlns:a16="http://schemas.microsoft.com/office/drawing/2014/main" id="{AD9312BE-44D6-4C27-A269-E5DA207DA17C}"/>
              </a:ext>
            </a:extLst>
          </p:cNvPr>
          <p:cNvSpPr>
            <a:spLocks noGrp="1"/>
          </p:cNvSpPr>
          <p:nvPr>
            <p:ph type="subTitle" idx="1"/>
          </p:nvPr>
        </p:nvSpPr>
        <p:spPr>
          <a:xfrm>
            <a:off x="477065" y="3445291"/>
            <a:ext cx="4796271" cy="1233241"/>
          </a:xfrm>
        </p:spPr>
        <p:txBody>
          <a:bodyPr/>
          <a:lstStyle/>
          <a:p>
            <a:r>
              <a:rPr lang="en-US"/>
              <a:t>How does Microservices know how many instances of Microservices are present, at a given time?</a:t>
            </a:r>
            <a:endParaRPr lang="en-IN"/>
          </a:p>
        </p:txBody>
      </p:sp>
      <p:sp>
        <p:nvSpPr>
          <p:cNvPr id="20" name="Text Placeholder 19">
            <a:extLst>
              <a:ext uri="{FF2B5EF4-FFF2-40B4-BE49-F238E27FC236}">
                <a16:creationId xmlns:a16="http://schemas.microsoft.com/office/drawing/2014/main" id="{D5C36141-F4DA-49AC-AE83-14C5A99049A9}"/>
              </a:ext>
            </a:extLst>
          </p:cNvPr>
          <p:cNvSpPr>
            <a:spLocks noGrp="1"/>
          </p:cNvSpPr>
          <p:nvPr>
            <p:ph type="body" sz="quarter" idx="13"/>
          </p:nvPr>
        </p:nvSpPr>
        <p:spPr>
          <a:xfrm>
            <a:off x="477065" y="2251758"/>
            <a:ext cx="5414749" cy="749300"/>
          </a:xfrm>
        </p:spPr>
        <p:txBody>
          <a:bodyPr/>
          <a:lstStyle/>
          <a:p>
            <a:r>
              <a:rPr lang="en-US"/>
              <a:t>Service Discovery</a:t>
            </a:r>
            <a:endParaRPr lang="en-IN"/>
          </a:p>
        </p:txBody>
      </p:sp>
      <p:pic>
        <p:nvPicPr>
          <p:cNvPr id="39" name="Picture 38" descr="A close up of a map&#10;&#10;Description automatically generated">
            <a:extLst>
              <a:ext uri="{FF2B5EF4-FFF2-40B4-BE49-F238E27FC236}">
                <a16:creationId xmlns:a16="http://schemas.microsoft.com/office/drawing/2014/main" id="{EE22AA32-DDAE-448E-AD57-AE3DD2F1B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260" y="644900"/>
            <a:ext cx="5238852" cy="5341173"/>
          </a:xfrm>
          <a:prstGeom prst="rect">
            <a:avLst/>
          </a:prstGeom>
        </p:spPr>
      </p:pic>
    </p:spTree>
    <p:extLst>
      <p:ext uri="{BB962C8B-B14F-4D97-AF65-F5344CB8AC3E}">
        <p14:creationId xmlns:p14="http://schemas.microsoft.com/office/powerpoint/2010/main" val="13033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73EEA8-56C4-481C-B3B6-0728682C8CCF}"/>
              </a:ext>
            </a:extLst>
          </p:cNvPr>
          <p:cNvSpPr>
            <a:spLocks noGrp="1"/>
          </p:cNvSpPr>
          <p:nvPr>
            <p:ph type="title"/>
          </p:nvPr>
        </p:nvSpPr>
        <p:spPr/>
        <p:txBody>
          <a:bodyPr/>
          <a:lstStyle/>
          <a:p>
            <a:r>
              <a:rPr lang="en-IN"/>
              <a:t>Working - Service Discovery</a:t>
            </a:r>
          </a:p>
        </p:txBody>
      </p:sp>
      <p:sp>
        <p:nvSpPr>
          <p:cNvPr id="8" name="Text Placeholder 7">
            <a:extLst>
              <a:ext uri="{FF2B5EF4-FFF2-40B4-BE49-F238E27FC236}">
                <a16:creationId xmlns:a16="http://schemas.microsoft.com/office/drawing/2014/main" id="{81020E8E-67DE-42F0-9B76-63996738B4C3}"/>
              </a:ext>
            </a:extLst>
          </p:cNvPr>
          <p:cNvSpPr>
            <a:spLocks noGrp="1"/>
          </p:cNvSpPr>
          <p:nvPr>
            <p:ph type="body" sz="quarter" idx="14"/>
          </p:nvPr>
        </p:nvSpPr>
        <p:spPr>
          <a:xfrm>
            <a:off x="668545" y="888384"/>
            <a:ext cx="10385425" cy="709952"/>
          </a:xfrm>
        </p:spPr>
        <p:txBody>
          <a:bodyPr/>
          <a:lstStyle/>
          <a:p>
            <a:r>
              <a:rPr lang="en-US"/>
              <a:t>The </a:t>
            </a:r>
            <a:r>
              <a:rPr lang="en-US" b="1"/>
              <a:t>service registry </a:t>
            </a:r>
            <a:r>
              <a:rPr lang="en-US"/>
              <a:t>is a key part of service discovery. It is a database containing the network locations of service instances</a:t>
            </a:r>
            <a:endParaRPr lang="en-IN"/>
          </a:p>
        </p:txBody>
      </p:sp>
      <p:sp>
        <p:nvSpPr>
          <p:cNvPr id="9" name="Text Placeholder 8">
            <a:extLst>
              <a:ext uri="{FF2B5EF4-FFF2-40B4-BE49-F238E27FC236}">
                <a16:creationId xmlns:a16="http://schemas.microsoft.com/office/drawing/2014/main" id="{563C3DD1-CA46-4B00-90EA-F05163B0DB8D}"/>
              </a:ext>
            </a:extLst>
          </p:cNvPr>
          <p:cNvSpPr>
            <a:spLocks noGrp="1"/>
          </p:cNvSpPr>
          <p:nvPr>
            <p:ph type="body" sz="quarter" idx="16"/>
          </p:nvPr>
        </p:nvSpPr>
        <p:spPr>
          <a:xfrm>
            <a:off x="1934901" y="2105145"/>
            <a:ext cx="3705541" cy="3659654"/>
          </a:xfrm>
          <a:ln>
            <a:solidFill>
              <a:schemeClr val="accent4">
                <a:lumMod val="50000"/>
              </a:schemeClr>
            </a:solidFill>
          </a:ln>
        </p:spPr>
        <p:txBody>
          <a:bodyPr/>
          <a:lstStyle/>
          <a:p>
            <a:r>
              <a:rPr lang="en-US"/>
              <a:t>service instances must be registered with and deregistered from the service registry</a:t>
            </a:r>
          </a:p>
          <a:p>
            <a:r>
              <a:rPr lang="en-US"/>
              <a:t>In addition to registering (and unregistering) a service when starting up and shutting down, service registration clients also should initiate a heartbeat system.</a:t>
            </a:r>
          </a:p>
          <a:p>
            <a:pPr marL="0" indent="0">
              <a:buNone/>
            </a:pPr>
            <a:endParaRPr lang="en-IN"/>
          </a:p>
        </p:txBody>
      </p:sp>
      <p:sp>
        <p:nvSpPr>
          <p:cNvPr id="10" name="Text Placeholder 9">
            <a:extLst>
              <a:ext uri="{FF2B5EF4-FFF2-40B4-BE49-F238E27FC236}">
                <a16:creationId xmlns:a16="http://schemas.microsoft.com/office/drawing/2014/main" id="{B42ED9CE-ADCC-4877-B6E1-B15CB3F37FC7}"/>
              </a:ext>
            </a:extLst>
          </p:cNvPr>
          <p:cNvSpPr>
            <a:spLocks noGrp="1"/>
          </p:cNvSpPr>
          <p:nvPr>
            <p:ph type="body" sz="quarter" idx="17"/>
          </p:nvPr>
        </p:nvSpPr>
        <p:spPr>
          <a:xfrm>
            <a:off x="6215876" y="2105145"/>
            <a:ext cx="3705541" cy="3659654"/>
          </a:xfrm>
          <a:ln>
            <a:solidFill>
              <a:schemeClr val="accent4">
                <a:lumMod val="50000"/>
              </a:schemeClr>
            </a:solidFill>
          </a:ln>
        </p:spPr>
        <p:txBody>
          <a:bodyPr/>
          <a:lstStyle/>
          <a:p>
            <a:r>
              <a:rPr lang="en-US"/>
              <a:t>The process of returning the physical (network) location of a microservices</a:t>
            </a:r>
          </a:p>
          <a:p>
            <a:r>
              <a:rPr lang="en-US"/>
              <a:t>A typical microservice is deployed in multiple physical instances for availability and scalability, and the service resolution client must know how to return the address of the appropriate instance based on load, availability, and other factors.</a:t>
            </a:r>
          </a:p>
          <a:p>
            <a:r>
              <a:rPr lang="en-US"/>
              <a:t>For example, a service resolution client might use a round robin algorithm to cycle through the various addresses associated with a specific microservice.</a:t>
            </a:r>
            <a:endParaRPr lang="en-IN"/>
          </a:p>
        </p:txBody>
      </p:sp>
      <p:sp>
        <p:nvSpPr>
          <p:cNvPr id="11" name="Text Placeholder 10">
            <a:extLst>
              <a:ext uri="{FF2B5EF4-FFF2-40B4-BE49-F238E27FC236}">
                <a16:creationId xmlns:a16="http://schemas.microsoft.com/office/drawing/2014/main" id="{FD743019-A033-4C63-A79A-14978AC022F3}"/>
              </a:ext>
            </a:extLst>
          </p:cNvPr>
          <p:cNvSpPr>
            <a:spLocks noGrp="1"/>
          </p:cNvSpPr>
          <p:nvPr>
            <p:ph type="body" sz="quarter" idx="18"/>
          </p:nvPr>
        </p:nvSpPr>
        <p:spPr>
          <a:xfrm>
            <a:off x="668545" y="2104160"/>
            <a:ext cx="1266356" cy="709952"/>
          </a:xfrm>
        </p:spPr>
        <p:txBody>
          <a:bodyPr/>
          <a:lstStyle/>
          <a:p>
            <a:r>
              <a:rPr lang="en-US" sz="1600"/>
              <a:t>Service Registration</a:t>
            </a:r>
            <a:endParaRPr lang="en-IN" sz="1600"/>
          </a:p>
        </p:txBody>
      </p:sp>
      <p:sp>
        <p:nvSpPr>
          <p:cNvPr id="12" name="Text Placeholder 11">
            <a:extLst>
              <a:ext uri="{FF2B5EF4-FFF2-40B4-BE49-F238E27FC236}">
                <a16:creationId xmlns:a16="http://schemas.microsoft.com/office/drawing/2014/main" id="{B7C3E144-FC58-4C8F-B733-C14084A0018A}"/>
              </a:ext>
            </a:extLst>
          </p:cNvPr>
          <p:cNvSpPr>
            <a:spLocks noGrp="1"/>
          </p:cNvSpPr>
          <p:nvPr>
            <p:ph type="body" sz="quarter" idx="19"/>
          </p:nvPr>
        </p:nvSpPr>
        <p:spPr>
          <a:xfrm>
            <a:off x="10039298" y="5054847"/>
            <a:ext cx="1266356" cy="709952"/>
          </a:xfrm>
        </p:spPr>
        <p:txBody>
          <a:bodyPr/>
          <a:lstStyle/>
          <a:p>
            <a:r>
              <a:rPr lang="en-US" sz="1600"/>
              <a:t>Service Resolution</a:t>
            </a:r>
            <a:endParaRPr lang="en-IN" sz="1600"/>
          </a:p>
        </p:txBody>
      </p:sp>
    </p:spTree>
    <p:extLst>
      <p:ext uri="{BB962C8B-B14F-4D97-AF65-F5344CB8AC3E}">
        <p14:creationId xmlns:p14="http://schemas.microsoft.com/office/powerpoint/2010/main" val="4095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ADEA107-13DC-43CB-B25B-FA72E6151BCE}"/>
              </a:ext>
            </a:extLst>
          </p:cNvPr>
          <p:cNvSpPr>
            <a:spLocks noGrp="1"/>
          </p:cNvSpPr>
          <p:nvPr>
            <p:ph type="body" sz="quarter" idx="13"/>
          </p:nvPr>
        </p:nvSpPr>
        <p:spPr>
          <a:xfrm>
            <a:off x="856609" y="3041870"/>
            <a:ext cx="6494102" cy="997161"/>
          </a:xfrm>
        </p:spPr>
        <p:txBody>
          <a:bodyPr/>
          <a:lstStyle/>
          <a:p>
            <a:pPr marL="742950" indent="-742950">
              <a:buFont typeface="+mj-lt"/>
              <a:buAutoNum type="arabicPeriod"/>
            </a:pPr>
            <a:r>
              <a:rPr lang="en-US" sz="2800"/>
              <a:t>Self Registration Pattern</a:t>
            </a:r>
          </a:p>
          <a:p>
            <a:pPr marL="742950" indent="-742950">
              <a:buFont typeface="+mj-lt"/>
              <a:buAutoNum type="arabicPeriod"/>
            </a:pPr>
            <a:r>
              <a:rPr lang="en-US" sz="2800"/>
              <a:t>Third Party Registration Pattern</a:t>
            </a:r>
            <a:endParaRPr lang="en-IN" sz="2800"/>
          </a:p>
        </p:txBody>
      </p:sp>
      <p:sp>
        <p:nvSpPr>
          <p:cNvPr id="9" name="Text Placeholder 8">
            <a:extLst>
              <a:ext uri="{FF2B5EF4-FFF2-40B4-BE49-F238E27FC236}">
                <a16:creationId xmlns:a16="http://schemas.microsoft.com/office/drawing/2014/main" id="{7C8F88F3-919C-489E-A7D8-20776FD693C9}"/>
              </a:ext>
            </a:extLst>
          </p:cNvPr>
          <p:cNvSpPr>
            <a:spLocks noGrp="1"/>
          </p:cNvSpPr>
          <p:nvPr>
            <p:ph type="body" sz="quarter" idx="15"/>
          </p:nvPr>
        </p:nvSpPr>
        <p:spPr>
          <a:xfrm>
            <a:off x="861866" y="2069669"/>
            <a:ext cx="5234134" cy="749300"/>
          </a:xfrm>
        </p:spPr>
        <p:txBody>
          <a:bodyPr/>
          <a:lstStyle/>
          <a:p>
            <a:r>
              <a:rPr lang="en-US"/>
              <a:t>Registration Patterns</a:t>
            </a:r>
            <a:endParaRPr lang="en-IN"/>
          </a:p>
        </p:txBody>
      </p:sp>
    </p:spTree>
    <p:extLst>
      <p:ext uri="{BB962C8B-B14F-4D97-AF65-F5344CB8AC3E}">
        <p14:creationId xmlns:p14="http://schemas.microsoft.com/office/powerpoint/2010/main" val="2486645444"/>
      </p:ext>
    </p:extLst>
  </p:cSld>
  <p:clrMapOvr>
    <a:masterClrMapping/>
  </p:clrMapOvr>
</p:sld>
</file>

<file path=ppt/theme/theme1.xml><?xml version="1.0" encoding="utf-8"?>
<a:theme xmlns:a="http://schemas.openxmlformats.org/drawingml/2006/main" name="1_Custom Design">
  <a:themeElements>
    <a:clrScheme name="Benutzerdefiniert 7">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C0C0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1401</Words>
  <Application>Microsoft Office PowerPoint</Application>
  <PresentationFormat>Widescreen</PresentationFormat>
  <Paragraphs>247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1_Custom Design</vt:lpstr>
      <vt:lpstr>PowerPoint Presentation</vt:lpstr>
      <vt:lpstr>PowerPoint Presentation</vt:lpstr>
      <vt:lpstr>PowerPoint Presentation</vt:lpstr>
      <vt:lpstr>What we talked about last time…</vt:lpstr>
      <vt:lpstr>PowerPoint Presentation</vt:lpstr>
      <vt:lpstr>PowerPoint Presentation</vt:lpstr>
      <vt:lpstr>PowerPoint Presentation</vt:lpstr>
      <vt:lpstr>Working - Service Discovery</vt:lpstr>
      <vt:lpstr>PowerPoint Presentation</vt:lpstr>
      <vt:lpstr>Self Registration Pattern</vt:lpstr>
      <vt:lpstr>Third-Party Registration Pattern</vt:lpstr>
      <vt:lpstr>PowerPoint Presentation</vt:lpstr>
      <vt:lpstr>The Client‑Side Discovery Pattern </vt:lpstr>
      <vt:lpstr>The Server‑Side Discovery Pattern </vt:lpstr>
      <vt:lpstr>PowerPoint Presentation</vt:lpstr>
      <vt:lpstr>The Problem</vt:lpstr>
      <vt:lpstr>The Problem</vt:lpstr>
      <vt:lpstr>The Problem</vt:lpstr>
      <vt:lpstr>The Problem</vt:lpstr>
      <vt:lpstr>The Problem</vt:lpstr>
      <vt:lpstr>Solution?</vt:lpstr>
      <vt:lpstr>Solution - API Gateway</vt:lpstr>
      <vt:lpstr>API Gateway - Features</vt:lpstr>
      <vt:lpstr>Rolling Updates</vt:lpstr>
      <vt:lpstr>Rolling Updates</vt:lpstr>
      <vt:lpstr>Load Balancing</vt:lpstr>
      <vt:lpstr>Popular API Gateways</vt:lpstr>
      <vt:lpstr>PowerPoint Presentation</vt:lpstr>
      <vt:lpstr>PowerPoint Presentation</vt:lpstr>
      <vt:lpstr>PowerPoint Presentation</vt:lpstr>
      <vt:lpstr>PowerPoint Presentation</vt:lpstr>
      <vt:lpstr>What are Load Balancers?</vt:lpstr>
      <vt:lpstr>Hardware vs Software Load Balancers</vt:lpstr>
      <vt:lpstr>PowerPoint Presentation</vt:lpstr>
      <vt:lpstr>Where should we add Load Balancers?</vt:lpstr>
      <vt:lpstr>How does Ribbon internally work?</vt:lpstr>
      <vt:lpstr>Ribbon Configurations for customized behavior </vt:lpstr>
      <vt:lpstr>PowerPoint Presentation</vt:lpstr>
      <vt:lpstr>PowerPoint Presentation</vt:lpstr>
      <vt:lpstr>Basic Flow</vt:lpstr>
      <vt:lpstr>Timeout failure</vt:lpstr>
      <vt:lpstr>Timeout failure</vt:lpstr>
      <vt:lpstr>Cascading Failure</vt:lpstr>
      <vt:lpstr>Goal</vt:lpstr>
      <vt:lpstr>Use interceptor for all requests</vt:lpstr>
      <vt:lpstr>Stop calling remote service if failure occurs</vt:lpstr>
      <vt:lpstr>Re-allow partially once timer expires</vt:lpstr>
      <vt:lpstr>Status reset once service is back up</vt:lpstr>
      <vt:lpstr>Circuit breaker pattern</vt:lpstr>
      <vt:lpstr>Circuit breaker pattern states</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Narula</dc:creator>
  <cp:lastModifiedBy>Swaraj Pal</cp:lastModifiedBy>
  <cp:revision>21</cp:revision>
  <dcterms:created xsi:type="dcterms:W3CDTF">2020-01-27T16:45:19Z</dcterms:created>
  <dcterms:modified xsi:type="dcterms:W3CDTF">2020-02-04T11:15:24Z</dcterms:modified>
</cp:coreProperties>
</file>