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8" r:id="rId5"/>
    <p:sldId id="279" r:id="rId6"/>
    <p:sldId id="284" r:id="rId7"/>
    <p:sldId id="259" r:id="rId8"/>
    <p:sldId id="260" r:id="rId9"/>
    <p:sldId id="261" r:id="rId10"/>
    <p:sldId id="262" r:id="rId11"/>
    <p:sldId id="269" r:id="rId12"/>
    <p:sldId id="273" r:id="rId13"/>
    <p:sldId id="268" r:id="rId14"/>
    <p:sldId id="275" r:id="rId15"/>
    <p:sldId id="280" r:id="rId16"/>
    <p:sldId id="282"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00FF99"/>
    <a:srgbClr val="0066FF"/>
    <a:srgbClr val="00FF00"/>
    <a:srgbClr val="97297A"/>
    <a:srgbClr val="FF00FF"/>
    <a:srgbClr val="99CC00"/>
    <a:srgbClr val="00FFCC"/>
    <a:srgbClr val="0A1FEA"/>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3" d="100"/>
          <a:sy n="73" d="100"/>
        </p:scale>
        <p:origin x="2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A8516-2491-43E4-9950-C946A3F4C7FE}" type="datetimeFigureOut">
              <a:rPr lang="en-US" smtClean="0"/>
              <a:t>28/Aug/2023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C2480-9595-4734-96BC-6DB588DC3B89}" type="slidenum">
              <a:rPr lang="en-US" smtClean="0"/>
              <a:t>‹#›</a:t>
            </a:fld>
            <a:endParaRPr lang="en-US"/>
          </a:p>
        </p:txBody>
      </p:sp>
    </p:spTree>
    <p:extLst>
      <p:ext uri="{BB962C8B-B14F-4D97-AF65-F5344CB8AC3E}">
        <p14:creationId xmlns:p14="http://schemas.microsoft.com/office/powerpoint/2010/main" val="2228421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52A5-1C84-4EFE-BB4A-1D6DB10BEE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E36D27-513A-4CFB-B991-5E9AFD415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1F2F0D-0BBD-4234-9528-0FD8CD16DC75}"/>
              </a:ext>
            </a:extLst>
          </p:cNvPr>
          <p:cNvSpPr>
            <a:spLocks noGrp="1"/>
          </p:cNvSpPr>
          <p:nvPr>
            <p:ph type="dt" sz="half" idx="10"/>
          </p:nvPr>
        </p:nvSpPr>
        <p:spPr/>
        <p:txBody>
          <a:bodyPr/>
          <a:lstStyle/>
          <a:p>
            <a:fld id="{BF8542D2-07B2-4E58-BFA2-1A1A0BBF89E6}" type="datetimeFigureOut">
              <a:rPr lang="en-US" smtClean="0"/>
              <a:t>28/Aug/2023</a:t>
            </a:fld>
            <a:endParaRPr lang="en-US"/>
          </a:p>
        </p:txBody>
      </p:sp>
      <p:sp>
        <p:nvSpPr>
          <p:cNvPr id="5" name="Footer Placeholder 4">
            <a:extLst>
              <a:ext uri="{FF2B5EF4-FFF2-40B4-BE49-F238E27FC236}">
                <a16:creationId xmlns:a16="http://schemas.microsoft.com/office/drawing/2014/main" id="{D070BFD1-F959-43D9-BC80-2A3CD00C1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C5223-28C1-48C9-909E-D9105D7C6C93}"/>
              </a:ext>
            </a:extLst>
          </p:cNvPr>
          <p:cNvSpPr>
            <a:spLocks noGrp="1"/>
          </p:cNvSpPr>
          <p:nvPr>
            <p:ph type="sldNum" sz="quarter" idx="12"/>
          </p:nvPr>
        </p:nvSpPr>
        <p:spPr/>
        <p:txBody>
          <a:bodyPr/>
          <a:lstStyle/>
          <a:p>
            <a:fld id="{A726A9EF-46BA-495F-937C-5C080F7C71A4}" type="slidenum">
              <a:rPr lang="en-US" smtClean="0"/>
              <a:t>‹#›</a:t>
            </a:fld>
            <a:endParaRPr lang="en-US"/>
          </a:p>
        </p:txBody>
      </p:sp>
    </p:spTree>
    <p:extLst>
      <p:ext uri="{BB962C8B-B14F-4D97-AF65-F5344CB8AC3E}">
        <p14:creationId xmlns:p14="http://schemas.microsoft.com/office/powerpoint/2010/main" val="2433344484"/>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14F6-B6EA-4722-B679-DFAEC2087C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EA6D4D-46EF-45CE-A4AC-4434568416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E4A8C-EFDA-4E3C-A8CE-7E54FEDED89A}"/>
              </a:ext>
            </a:extLst>
          </p:cNvPr>
          <p:cNvSpPr>
            <a:spLocks noGrp="1"/>
          </p:cNvSpPr>
          <p:nvPr>
            <p:ph type="dt" sz="half" idx="10"/>
          </p:nvPr>
        </p:nvSpPr>
        <p:spPr/>
        <p:txBody>
          <a:bodyPr/>
          <a:lstStyle/>
          <a:p>
            <a:fld id="{BF8542D2-07B2-4E58-BFA2-1A1A0BBF89E6}" type="datetimeFigureOut">
              <a:rPr lang="en-US" smtClean="0"/>
              <a:t>28/Aug/2023</a:t>
            </a:fld>
            <a:endParaRPr lang="en-US"/>
          </a:p>
        </p:txBody>
      </p:sp>
      <p:sp>
        <p:nvSpPr>
          <p:cNvPr id="5" name="Footer Placeholder 4">
            <a:extLst>
              <a:ext uri="{FF2B5EF4-FFF2-40B4-BE49-F238E27FC236}">
                <a16:creationId xmlns:a16="http://schemas.microsoft.com/office/drawing/2014/main" id="{EE180791-E11B-4C12-9779-8790C12C4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1FE98-767E-4F06-9EF2-7E267C79A6D8}"/>
              </a:ext>
            </a:extLst>
          </p:cNvPr>
          <p:cNvSpPr>
            <a:spLocks noGrp="1"/>
          </p:cNvSpPr>
          <p:nvPr>
            <p:ph type="sldNum" sz="quarter" idx="12"/>
          </p:nvPr>
        </p:nvSpPr>
        <p:spPr/>
        <p:txBody>
          <a:bodyPr/>
          <a:lstStyle/>
          <a:p>
            <a:fld id="{A726A9EF-46BA-495F-937C-5C080F7C71A4}" type="slidenum">
              <a:rPr lang="en-US" smtClean="0"/>
              <a:t>‹#›</a:t>
            </a:fld>
            <a:endParaRPr lang="en-US"/>
          </a:p>
        </p:txBody>
      </p:sp>
    </p:spTree>
    <p:extLst>
      <p:ext uri="{BB962C8B-B14F-4D97-AF65-F5344CB8AC3E}">
        <p14:creationId xmlns:p14="http://schemas.microsoft.com/office/powerpoint/2010/main" val="3362146416"/>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4E02F-860C-41EC-B4EA-B25AB96B7E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355A8E-B10B-4542-B0F4-A110185797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0E75B-6D0F-4C5D-87DA-7FF7761BCCFC}"/>
              </a:ext>
            </a:extLst>
          </p:cNvPr>
          <p:cNvSpPr>
            <a:spLocks noGrp="1"/>
          </p:cNvSpPr>
          <p:nvPr>
            <p:ph type="dt" sz="half" idx="10"/>
          </p:nvPr>
        </p:nvSpPr>
        <p:spPr/>
        <p:txBody>
          <a:bodyPr/>
          <a:lstStyle/>
          <a:p>
            <a:fld id="{BF8542D2-07B2-4E58-BFA2-1A1A0BBF89E6}" type="datetimeFigureOut">
              <a:rPr lang="en-US" smtClean="0"/>
              <a:t>28/Aug/2023</a:t>
            </a:fld>
            <a:endParaRPr lang="en-US"/>
          </a:p>
        </p:txBody>
      </p:sp>
      <p:sp>
        <p:nvSpPr>
          <p:cNvPr id="5" name="Footer Placeholder 4">
            <a:extLst>
              <a:ext uri="{FF2B5EF4-FFF2-40B4-BE49-F238E27FC236}">
                <a16:creationId xmlns:a16="http://schemas.microsoft.com/office/drawing/2014/main" id="{646364B2-A8BF-4535-9CD3-8AECB1BEE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8AD2A-490C-4941-9A2D-0614A0B2A165}"/>
              </a:ext>
            </a:extLst>
          </p:cNvPr>
          <p:cNvSpPr>
            <a:spLocks noGrp="1"/>
          </p:cNvSpPr>
          <p:nvPr>
            <p:ph type="sldNum" sz="quarter" idx="12"/>
          </p:nvPr>
        </p:nvSpPr>
        <p:spPr/>
        <p:txBody>
          <a:bodyPr/>
          <a:lstStyle/>
          <a:p>
            <a:fld id="{A726A9EF-46BA-495F-937C-5C080F7C71A4}" type="slidenum">
              <a:rPr lang="en-US" smtClean="0"/>
              <a:t>‹#›</a:t>
            </a:fld>
            <a:endParaRPr lang="en-US"/>
          </a:p>
        </p:txBody>
      </p:sp>
    </p:spTree>
    <p:extLst>
      <p:ext uri="{BB962C8B-B14F-4D97-AF65-F5344CB8AC3E}">
        <p14:creationId xmlns:p14="http://schemas.microsoft.com/office/powerpoint/2010/main" val="3052004302"/>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F162-8320-4D77-8798-F93B6DC705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9D3C83-65CD-4086-A9FF-42D26093C0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96CC9-EAFA-40F3-9758-AF9EC282BCFE}"/>
              </a:ext>
            </a:extLst>
          </p:cNvPr>
          <p:cNvSpPr>
            <a:spLocks noGrp="1"/>
          </p:cNvSpPr>
          <p:nvPr>
            <p:ph type="dt" sz="half" idx="10"/>
          </p:nvPr>
        </p:nvSpPr>
        <p:spPr/>
        <p:txBody>
          <a:bodyPr/>
          <a:lstStyle/>
          <a:p>
            <a:fld id="{BF8542D2-07B2-4E58-BFA2-1A1A0BBF89E6}" type="datetimeFigureOut">
              <a:rPr lang="en-US" smtClean="0"/>
              <a:t>28/Aug/2023</a:t>
            </a:fld>
            <a:endParaRPr lang="en-US"/>
          </a:p>
        </p:txBody>
      </p:sp>
      <p:sp>
        <p:nvSpPr>
          <p:cNvPr id="5" name="Footer Placeholder 4">
            <a:extLst>
              <a:ext uri="{FF2B5EF4-FFF2-40B4-BE49-F238E27FC236}">
                <a16:creationId xmlns:a16="http://schemas.microsoft.com/office/drawing/2014/main" id="{8F23C134-2DFD-445C-A784-54DE70681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F0036-8FC2-41AD-91C6-8DF7F037A863}"/>
              </a:ext>
            </a:extLst>
          </p:cNvPr>
          <p:cNvSpPr>
            <a:spLocks noGrp="1"/>
          </p:cNvSpPr>
          <p:nvPr>
            <p:ph type="sldNum" sz="quarter" idx="12"/>
          </p:nvPr>
        </p:nvSpPr>
        <p:spPr/>
        <p:txBody>
          <a:bodyPr/>
          <a:lstStyle/>
          <a:p>
            <a:fld id="{A726A9EF-46BA-495F-937C-5C080F7C71A4}" type="slidenum">
              <a:rPr lang="en-US" smtClean="0"/>
              <a:t>‹#›</a:t>
            </a:fld>
            <a:endParaRPr lang="en-US"/>
          </a:p>
        </p:txBody>
      </p:sp>
    </p:spTree>
    <p:extLst>
      <p:ext uri="{BB962C8B-B14F-4D97-AF65-F5344CB8AC3E}">
        <p14:creationId xmlns:p14="http://schemas.microsoft.com/office/powerpoint/2010/main" val="1888629238"/>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D15F-F916-4B94-B4C3-9718890C6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65F0D4-1E95-4196-9AC3-4E174D280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FF0506-A1D9-44CE-9B2C-196709B39641}"/>
              </a:ext>
            </a:extLst>
          </p:cNvPr>
          <p:cNvSpPr>
            <a:spLocks noGrp="1"/>
          </p:cNvSpPr>
          <p:nvPr>
            <p:ph type="dt" sz="half" idx="10"/>
          </p:nvPr>
        </p:nvSpPr>
        <p:spPr/>
        <p:txBody>
          <a:bodyPr/>
          <a:lstStyle/>
          <a:p>
            <a:fld id="{BF8542D2-07B2-4E58-BFA2-1A1A0BBF89E6}" type="datetimeFigureOut">
              <a:rPr lang="en-US" smtClean="0"/>
              <a:t>28/Aug/2023</a:t>
            </a:fld>
            <a:endParaRPr lang="en-US"/>
          </a:p>
        </p:txBody>
      </p:sp>
      <p:sp>
        <p:nvSpPr>
          <p:cNvPr id="5" name="Footer Placeholder 4">
            <a:extLst>
              <a:ext uri="{FF2B5EF4-FFF2-40B4-BE49-F238E27FC236}">
                <a16:creationId xmlns:a16="http://schemas.microsoft.com/office/drawing/2014/main" id="{7021C37C-587D-4623-AE13-A510402BB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DEC66-6AB7-4A27-BADC-EED70E1E66D2}"/>
              </a:ext>
            </a:extLst>
          </p:cNvPr>
          <p:cNvSpPr>
            <a:spLocks noGrp="1"/>
          </p:cNvSpPr>
          <p:nvPr>
            <p:ph type="sldNum" sz="quarter" idx="12"/>
          </p:nvPr>
        </p:nvSpPr>
        <p:spPr/>
        <p:txBody>
          <a:bodyPr/>
          <a:lstStyle/>
          <a:p>
            <a:fld id="{A726A9EF-46BA-495F-937C-5C080F7C71A4}" type="slidenum">
              <a:rPr lang="en-US" smtClean="0"/>
              <a:t>‹#›</a:t>
            </a:fld>
            <a:endParaRPr lang="en-US"/>
          </a:p>
        </p:txBody>
      </p:sp>
    </p:spTree>
    <p:extLst>
      <p:ext uri="{BB962C8B-B14F-4D97-AF65-F5344CB8AC3E}">
        <p14:creationId xmlns:p14="http://schemas.microsoft.com/office/powerpoint/2010/main" val="2133897554"/>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7E43-A451-4B43-AC1E-2D9D18A95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0DD58A-E2F9-44D9-A67E-218895D896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3121F0-285E-4ABA-A92F-AC1F51DD5A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C3BBC6-668E-44CB-A252-69ABC6B11EC8}"/>
              </a:ext>
            </a:extLst>
          </p:cNvPr>
          <p:cNvSpPr>
            <a:spLocks noGrp="1"/>
          </p:cNvSpPr>
          <p:nvPr>
            <p:ph type="dt" sz="half" idx="10"/>
          </p:nvPr>
        </p:nvSpPr>
        <p:spPr/>
        <p:txBody>
          <a:bodyPr/>
          <a:lstStyle/>
          <a:p>
            <a:fld id="{BF8542D2-07B2-4E58-BFA2-1A1A0BBF89E6}" type="datetimeFigureOut">
              <a:rPr lang="en-US" smtClean="0"/>
              <a:t>28/Aug/2023</a:t>
            </a:fld>
            <a:endParaRPr lang="en-US"/>
          </a:p>
        </p:txBody>
      </p:sp>
      <p:sp>
        <p:nvSpPr>
          <p:cNvPr id="6" name="Footer Placeholder 5">
            <a:extLst>
              <a:ext uri="{FF2B5EF4-FFF2-40B4-BE49-F238E27FC236}">
                <a16:creationId xmlns:a16="http://schemas.microsoft.com/office/drawing/2014/main" id="{7E7C1353-E6E6-4B88-A6EF-4518B1208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07E8C-DD58-4CFF-99CA-FBDE3A0956C7}"/>
              </a:ext>
            </a:extLst>
          </p:cNvPr>
          <p:cNvSpPr>
            <a:spLocks noGrp="1"/>
          </p:cNvSpPr>
          <p:nvPr>
            <p:ph type="sldNum" sz="quarter" idx="12"/>
          </p:nvPr>
        </p:nvSpPr>
        <p:spPr/>
        <p:txBody>
          <a:bodyPr/>
          <a:lstStyle/>
          <a:p>
            <a:fld id="{A726A9EF-46BA-495F-937C-5C080F7C71A4}" type="slidenum">
              <a:rPr lang="en-US" smtClean="0"/>
              <a:t>‹#›</a:t>
            </a:fld>
            <a:endParaRPr lang="en-US"/>
          </a:p>
        </p:txBody>
      </p:sp>
    </p:spTree>
    <p:extLst>
      <p:ext uri="{BB962C8B-B14F-4D97-AF65-F5344CB8AC3E}">
        <p14:creationId xmlns:p14="http://schemas.microsoft.com/office/powerpoint/2010/main" val="3735582497"/>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2217-1DBC-4A66-AE88-3562DDC23F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77A87-D8C1-429B-8B66-0FDD96A3C1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D892BE-69F9-43C4-AED8-E457E90225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BBFAD-56E6-4D2B-9279-660108370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80FC1D-5240-41E3-A121-BC1F10157E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AA285-E640-4D8D-9F48-705640204EC5}"/>
              </a:ext>
            </a:extLst>
          </p:cNvPr>
          <p:cNvSpPr>
            <a:spLocks noGrp="1"/>
          </p:cNvSpPr>
          <p:nvPr>
            <p:ph type="dt" sz="half" idx="10"/>
          </p:nvPr>
        </p:nvSpPr>
        <p:spPr/>
        <p:txBody>
          <a:bodyPr/>
          <a:lstStyle/>
          <a:p>
            <a:fld id="{BF8542D2-07B2-4E58-BFA2-1A1A0BBF89E6}" type="datetimeFigureOut">
              <a:rPr lang="en-US" smtClean="0"/>
              <a:t>28/Aug/2023</a:t>
            </a:fld>
            <a:endParaRPr lang="en-US"/>
          </a:p>
        </p:txBody>
      </p:sp>
      <p:sp>
        <p:nvSpPr>
          <p:cNvPr id="8" name="Footer Placeholder 7">
            <a:extLst>
              <a:ext uri="{FF2B5EF4-FFF2-40B4-BE49-F238E27FC236}">
                <a16:creationId xmlns:a16="http://schemas.microsoft.com/office/drawing/2014/main" id="{F41A1FA6-DFDF-4A42-89A3-52C38C2299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2B4C7B-E7A5-4248-BB8B-66B29378DB5A}"/>
              </a:ext>
            </a:extLst>
          </p:cNvPr>
          <p:cNvSpPr>
            <a:spLocks noGrp="1"/>
          </p:cNvSpPr>
          <p:nvPr>
            <p:ph type="sldNum" sz="quarter" idx="12"/>
          </p:nvPr>
        </p:nvSpPr>
        <p:spPr/>
        <p:txBody>
          <a:bodyPr/>
          <a:lstStyle/>
          <a:p>
            <a:fld id="{A726A9EF-46BA-495F-937C-5C080F7C71A4}" type="slidenum">
              <a:rPr lang="en-US" smtClean="0"/>
              <a:t>‹#›</a:t>
            </a:fld>
            <a:endParaRPr lang="en-US"/>
          </a:p>
        </p:txBody>
      </p:sp>
    </p:spTree>
    <p:extLst>
      <p:ext uri="{BB962C8B-B14F-4D97-AF65-F5344CB8AC3E}">
        <p14:creationId xmlns:p14="http://schemas.microsoft.com/office/powerpoint/2010/main" val="2334067350"/>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F5CC-DD80-42F7-82B5-BDB330B30A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572DAC-83C7-420C-AA8D-1311E09B429A}"/>
              </a:ext>
            </a:extLst>
          </p:cNvPr>
          <p:cNvSpPr>
            <a:spLocks noGrp="1"/>
          </p:cNvSpPr>
          <p:nvPr>
            <p:ph type="dt" sz="half" idx="10"/>
          </p:nvPr>
        </p:nvSpPr>
        <p:spPr/>
        <p:txBody>
          <a:bodyPr/>
          <a:lstStyle/>
          <a:p>
            <a:fld id="{BF8542D2-07B2-4E58-BFA2-1A1A0BBF89E6}" type="datetimeFigureOut">
              <a:rPr lang="en-US" smtClean="0"/>
              <a:t>28/Aug/2023</a:t>
            </a:fld>
            <a:endParaRPr lang="en-US"/>
          </a:p>
        </p:txBody>
      </p:sp>
      <p:sp>
        <p:nvSpPr>
          <p:cNvPr id="4" name="Footer Placeholder 3">
            <a:extLst>
              <a:ext uri="{FF2B5EF4-FFF2-40B4-BE49-F238E27FC236}">
                <a16:creationId xmlns:a16="http://schemas.microsoft.com/office/drawing/2014/main" id="{E8C1182F-EB7A-4AC4-A64D-8C40AE3367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3DCD6D-9541-4030-B0E1-750472713A3B}"/>
              </a:ext>
            </a:extLst>
          </p:cNvPr>
          <p:cNvSpPr>
            <a:spLocks noGrp="1"/>
          </p:cNvSpPr>
          <p:nvPr>
            <p:ph type="sldNum" sz="quarter" idx="12"/>
          </p:nvPr>
        </p:nvSpPr>
        <p:spPr/>
        <p:txBody>
          <a:bodyPr/>
          <a:lstStyle/>
          <a:p>
            <a:fld id="{A726A9EF-46BA-495F-937C-5C080F7C71A4}" type="slidenum">
              <a:rPr lang="en-US" smtClean="0"/>
              <a:t>‹#›</a:t>
            </a:fld>
            <a:endParaRPr lang="en-US"/>
          </a:p>
        </p:txBody>
      </p:sp>
    </p:spTree>
    <p:extLst>
      <p:ext uri="{BB962C8B-B14F-4D97-AF65-F5344CB8AC3E}">
        <p14:creationId xmlns:p14="http://schemas.microsoft.com/office/powerpoint/2010/main" val="3330120649"/>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AD4F5-B6F6-48C9-A99D-F13AE531A0E9}"/>
              </a:ext>
            </a:extLst>
          </p:cNvPr>
          <p:cNvSpPr>
            <a:spLocks noGrp="1"/>
          </p:cNvSpPr>
          <p:nvPr>
            <p:ph type="dt" sz="half" idx="10"/>
          </p:nvPr>
        </p:nvSpPr>
        <p:spPr/>
        <p:txBody>
          <a:bodyPr/>
          <a:lstStyle/>
          <a:p>
            <a:fld id="{BF8542D2-07B2-4E58-BFA2-1A1A0BBF89E6}" type="datetimeFigureOut">
              <a:rPr lang="en-US" smtClean="0"/>
              <a:t>28/Aug/2023</a:t>
            </a:fld>
            <a:endParaRPr lang="en-US"/>
          </a:p>
        </p:txBody>
      </p:sp>
      <p:sp>
        <p:nvSpPr>
          <p:cNvPr id="3" name="Footer Placeholder 2">
            <a:extLst>
              <a:ext uri="{FF2B5EF4-FFF2-40B4-BE49-F238E27FC236}">
                <a16:creationId xmlns:a16="http://schemas.microsoft.com/office/drawing/2014/main" id="{27E0AA1A-93DB-4E3D-B240-14C935987E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18237A-686D-47A9-BAC0-0650D6D6F169}"/>
              </a:ext>
            </a:extLst>
          </p:cNvPr>
          <p:cNvSpPr>
            <a:spLocks noGrp="1"/>
          </p:cNvSpPr>
          <p:nvPr>
            <p:ph type="sldNum" sz="quarter" idx="12"/>
          </p:nvPr>
        </p:nvSpPr>
        <p:spPr/>
        <p:txBody>
          <a:bodyPr/>
          <a:lstStyle/>
          <a:p>
            <a:fld id="{A726A9EF-46BA-495F-937C-5C080F7C71A4}" type="slidenum">
              <a:rPr lang="en-US" smtClean="0"/>
              <a:t>‹#›</a:t>
            </a:fld>
            <a:endParaRPr lang="en-US"/>
          </a:p>
        </p:txBody>
      </p:sp>
    </p:spTree>
    <p:extLst>
      <p:ext uri="{BB962C8B-B14F-4D97-AF65-F5344CB8AC3E}">
        <p14:creationId xmlns:p14="http://schemas.microsoft.com/office/powerpoint/2010/main" val="479213528"/>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305A-E942-433A-8D5C-25A753774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7B0A0-9C2E-48E2-AF01-870B292884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B79DFD-FDC1-418B-99A5-8BFD4D12D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7249DE-8F95-4950-8E04-AE5D095E6EC3}"/>
              </a:ext>
            </a:extLst>
          </p:cNvPr>
          <p:cNvSpPr>
            <a:spLocks noGrp="1"/>
          </p:cNvSpPr>
          <p:nvPr>
            <p:ph type="dt" sz="half" idx="10"/>
          </p:nvPr>
        </p:nvSpPr>
        <p:spPr/>
        <p:txBody>
          <a:bodyPr/>
          <a:lstStyle/>
          <a:p>
            <a:fld id="{BF8542D2-07B2-4E58-BFA2-1A1A0BBF89E6}" type="datetimeFigureOut">
              <a:rPr lang="en-US" smtClean="0"/>
              <a:t>28/Aug/2023</a:t>
            </a:fld>
            <a:endParaRPr lang="en-US"/>
          </a:p>
        </p:txBody>
      </p:sp>
      <p:sp>
        <p:nvSpPr>
          <p:cNvPr id="6" name="Footer Placeholder 5">
            <a:extLst>
              <a:ext uri="{FF2B5EF4-FFF2-40B4-BE49-F238E27FC236}">
                <a16:creationId xmlns:a16="http://schemas.microsoft.com/office/drawing/2014/main" id="{6EC8C3E4-6E14-45F5-9611-B4C23AE83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0CF73-A75C-4C25-ADC0-07897E615596}"/>
              </a:ext>
            </a:extLst>
          </p:cNvPr>
          <p:cNvSpPr>
            <a:spLocks noGrp="1"/>
          </p:cNvSpPr>
          <p:nvPr>
            <p:ph type="sldNum" sz="quarter" idx="12"/>
          </p:nvPr>
        </p:nvSpPr>
        <p:spPr/>
        <p:txBody>
          <a:bodyPr/>
          <a:lstStyle/>
          <a:p>
            <a:fld id="{A726A9EF-46BA-495F-937C-5C080F7C71A4}" type="slidenum">
              <a:rPr lang="en-US" smtClean="0"/>
              <a:t>‹#›</a:t>
            </a:fld>
            <a:endParaRPr lang="en-US"/>
          </a:p>
        </p:txBody>
      </p:sp>
    </p:spTree>
    <p:extLst>
      <p:ext uri="{BB962C8B-B14F-4D97-AF65-F5344CB8AC3E}">
        <p14:creationId xmlns:p14="http://schemas.microsoft.com/office/powerpoint/2010/main" val="284859072"/>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20AE-F2DA-4AB5-8DE6-A0E1FCA2D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50C82-16A0-455D-9ED9-28ECB2D23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E303D8-5A85-4AE1-A340-E29EDF55D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E124F2-C62D-42EA-8777-37E71292B484}"/>
              </a:ext>
            </a:extLst>
          </p:cNvPr>
          <p:cNvSpPr>
            <a:spLocks noGrp="1"/>
          </p:cNvSpPr>
          <p:nvPr>
            <p:ph type="dt" sz="half" idx="10"/>
          </p:nvPr>
        </p:nvSpPr>
        <p:spPr/>
        <p:txBody>
          <a:bodyPr/>
          <a:lstStyle/>
          <a:p>
            <a:fld id="{BF8542D2-07B2-4E58-BFA2-1A1A0BBF89E6}" type="datetimeFigureOut">
              <a:rPr lang="en-US" smtClean="0"/>
              <a:t>28/Aug/2023</a:t>
            </a:fld>
            <a:endParaRPr lang="en-US"/>
          </a:p>
        </p:txBody>
      </p:sp>
      <p:sp>
        <p:nvSpPr>
          <p:cNvPr id="6" name="Footer Placeholder 5">
            <a:extLst>
              <a:ext uri="{FF2B5EF4-FFF2-40B4-BE49-F238E27FC236}">
                <a16:creationId xmlns:a16="http://schemas.microsoft.com/office/drawing/2014/main" id="{8FFA4EC9-059E-4FE7-BC0D-676395A6B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7629B-707A-44AC-8ED7-97D46381450E}"/>
              </a:ext>
            </a:extLst>
          </p:cNvPr>
          <p:cNvSpPr>
            <a:spLocks noGrp="1"/>
          </p:cNvSpPr>
          <p:nvPr>
            <p:ph type="sldNum" sz="quarter" idx="12"/>
          </p:nvPr>
        </p:nvSpPr>
        <p:spPr/>
        <p:txBody>
          <a:bodyPr/>
          <a:lstStyle/>
          <a:p>
            <a:fld id="{A726A9EF-46BA-495F-937C-5C080F7C71A4}" type="slidenum">
              <a:rPr lang="en-US" smtClean="0"/>
              <a:t>‹#›</a:t>
            </a:fld>
            <a:endParaRPr lang="en-US"/>
          </a:p>
        </p:txBody>
      </p:sp>
    </p:spTree>
    <p:extLst>
      <p:ext uri="{BB962C8B-B14F-4D97-AF65-F5344CB8AC3E}">
        <p14:creationId xmlns:p14="http://schemas.microsoft.com/office/powerpoint/2010/main" val="880667364"/>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5E4D7-D096-499A-960B-0C3EA1616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115E4E-B426-4DEE-8B54-56B7E7165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025E7-A105-487A-AC33-E5C1E51306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542D2-07B2-4E58-BFA2-1A1A0BBF89E6}" type="datetimeFigureOut">
              <a:rPr lang="en-US" smtClean="0"/>
              <a:t>28/Aug/2023</a:t>
            </a:fld>
            <a:endParaRPr lang="en-US"/>
          </a:p>
        </p:txBody>
      </p:sp>
      <p:sp>
        <p:nvSpPr>
          <p:cNvPr id="5" name="Footer Placeholder 4">
            <a:extLst>
              <a:ext uri="{FF2B5EF4-FFF2-40B4-BE49-F238E27FC236}">
                <a16:creationId xmlns:a16="http://schemas.microsoft.com/office/drawing/2014/main" id="{AD22629B-8614-4A8C-B2D9-97095CB37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273107-53F7-450C-9F8C-FFD2F3115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6A9EF-46BA-495F-937C-5C080F7C71A4}" type="slidenum">
              <a:rPr lang="en-US" smtClean="0"/>
              <a:t>‹#›</a:t>
            </a:fld>
            <a:endParaRPr lang="en-US"/>
          </a:p>
        </p:txBody>
      </p:sp>
    </p:spTree>
    <p:extLst>
      <p:ext uri="{BB962C8B-B14F-4D97-AF65-F5344CB8AC3E}">
        <p14:creationId xmlns:p14="http://schemas.microsoft.com/office/powerpoint/2010/main" val="1449194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hyperlink" Target="https://pixabay.com/en/background-powerpoint-presentation-149438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98F9-DE81-468B-A8E0-C160033B81CE}"/>
              </a:ext>
            </a:extLst>
          </p:cNvPr>
          <p:cNvSpPr>
            <a:spLocks noGrp="1"/>
          </p:cNvSpPr>
          <p:nvPr>
            <p:ph type="ctrTitle"/>
          </p:nvPr>
        </p:nvSpPr>
        <p:spPr>
          <a:xfrm>
            <a:off x="1523999" y="1122363"/>
            <a:ext cx="10804071" cy="3008766"/>
          </a:xfrm>
        </p:spPr>
        <p:txBody>
          <a:bodyPr>
            <a:normAutofit/>
          </a:bodyPr>
          <a:lstStyle/>
          <a:p>
            <a:r>
              <a:rPr lang="en-US" sz="11500" i="1" dirty="0">
                <a:solidFill>
                  <a:srgbClr val="7030A0"/>
                </a:solidFill>
                <a:latin typeface="Algerian" panose="04020705040A02060702" pitchFamily="82" charset="0"/>
              </a:rPr>
              <a:t>WELCOME</a:t>
            </a:r>
          </a:p>
        </p:txBody>
      </p:sp>
      <p:sp>
        <p:nvSpPr>
          <p:cNvPr id="3" name="Subtitle 2">
            <a:extLst>
              <a:ext uri="{FF2B5EF4-FFF2-40B4-BE49-F238E27FC236}">
                <a16:creationId xmlns:a16="http://schemas.microsoft.com/office/drawing/2014/main" id="{F7ECD0B3-EB2A-491B-8905-7FDCE2CA3AD9}"/>
              </a:ext>
            </a:extLst>
          </p:cNvPr>
          <p:cNvSpPr>
            <a:spLocks noGrp="1"/>
          </p:cNvSpPr>
          <p:nvPr>
            <p:ph type="subTitle" idx="1"/>
          </p:nvPr>
        </p:nvSpPr>
        <p:spPr>
          <a:xfrm>
            <a:off x="2354034" y="4079875"/>
            <a:ext cx="9144000" cy="1655762"/>
          </a:xfrm>
        </p:spPr>
        <p:txBody>
          <a:bodyPr/>
          <a:lstStyle/>
          <a:p>
            <a:endParaRPr lang="en-US" dirty="0"/>
          </a:p>
        </p:txBody>
      </p:sp>
    </p:spTree>
    <p:extLst>
      <p:ext uri="{BB962C8B-B14F-4D97-AF65-F5344CB8AC3E}">
        <p14:creationId xmlns:p14="http://schemas.microsoft.com/office/powerpoint/2010/main" val="1172992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4000">
        <p15:prstTrans prst="curtains"/>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848FF-E537-4DB1-91EE-BBC8F3EF08A8}"/>
              </a:ext>
            </a:extLst>
          </p:cNvPr>
          <p:cNvSpPr txBox="1"/>
          <p:nvPr/>
        </p:nvSpPr>
        <p:spPr>
          <a:xfrm>
            <a:off x="4874079" y="457199"/>
            <a:ext cx="7135585" cy="830997"/>
          </a:xfrm>
          <a:prstGeom prst="rect">
            <a:avLst/>
          </a:prstGeom>
          <a:noFill/>
        </p:spPr>
        <p:txBody>
          <a:bodyPr wrap="square" rtlCol="0">
            <a:spAutoFit/>
            <a:scene3d>
              <a:camera prst="orthographicFront"/>
              <a:lightRig rig="threePt" dir="t"/>
            </a:scene3d>
            <a:sp3d extrusionH="57150">
              <a:bevelT w="38100" h="38100" prst="relaxedInset"/>
            </a:sp3d>
          </a:bodyPr>
          <a:lstStyle/>
          <a:p>
            <a:r>
              <a:rPr lang="en-US" sz="4800" b="1" dirty="0">
                <a:solidFill>
                  <a:srgbClr val="C00000"/>
                </a:solidFill>
              </a:rPr>
              <a:t>Use </a:t>
            </a:r>
            <a:r>
              <a:rPr lang="en-US" sz="4800" b="1" dirty="0">
                <a:solidFill>
                  <a:srgbClr val="FF0000"/>
                </a:solidFill>
              </a:rPr>
              <a:t>Libraries</a:t>
            </a:r>
            <a:r>
              <a:rPr lang="en-US" sz="4800" dirty="0">
                <a:solidFill>
                  <a:srgbClr val="C00000"/>
                </a:solidFill>
              </a:rPr>
              <a:t>:-</a:t>
            </a:r>
          </a:p>
        </p:txBody>
      </p:sp>
      <p:sp>
        <p:nvSpPr>
          <p:cNvPr id="4" name="TextBox 3">
            <a:extLst>
              <a:ext uri="{FF2B5EF4-FFF2-40B4-BE49-F238E27FC236}">
                <a16:creationId xmlns:a16="http://schemas.microsoft.com/office/drawing/2014/main" id="{2789936F-E5D1-45D5-A021-47B7E9887CE0}"/>
              </a:ext>
            </a:extLst>
          </p:cNvPr>
          <p:cNvSpPr txBox="1"/>
          <p:nvPr/>
        </p:nvSpPr>
        <p:spPr>
          <a:xfrm>
            <a:off x="4874079" y="1905506"/>
            <a:ext cx="5461907" cy="3046988"/>
          </a:xfrm>
          <a:prstGeom prst="rect">
            <a:avLst/>
          </a:prstGeom>
          <a:noFill/>
        </p:spPr>
        <p:txBody>
          <a:bodyPr wrap="square" rtlCol="0">
            <a:spAutoFit/>
          </a:bodyPr>
          <a:lstStyle/>
          <a:p>
            <a:pPr marL="685800" indent="-685800">
              <a:buFont typeface="Arial" panose="020B0604020202020204" pitchFamily="34" charset="0"/>
              <a:buChar char="•"/>
            </a:pPr>
            <a:r>
              <a:rPr lang="en-US" sz="4800" dirty="0">
                <a:ln>
                  <a:solidFill>
                    <a:srgbClr val="97297A"/>
                  </a:solidFill>
                </a:ln>
                <a:latin typeface="Bahnschrift SemiLight Condensed" panose="020B0502040204020203" pitchFamily="34" charset="0"/>
              </a:rPr>
              <a:t>NUMPY</a:t>
            </a:r>
          </a:p>
          <a:p>
            <a:pPr marL="685800" indent="-685800">
              <a:buFont typeface="Arial" panose="020B0604020202020204" pitchFamily="34" charset="0"/>
              <a:buChar char="•"/>
            </a:pPr>
            <a:r>
              <a:rPr lang="en-US" sz="4800" dirty="0">
                <a:ln>
                  <a:solidFill>
                    <a:srgbClr val="97297A"/>
                  </a:solidFill>
                </a:ln>
                <a:latin typeface="Bahnschrift SemiLight Condensed" panose="020B0502040204020203" pitchFamily="34" charset="0"/>
              </a:rPr>
              <a:t>PANDA</a:t>
            </a:r>
          </a:p>
          <a:p>
            <a:pPr marL="685800" indent="-685800">
              <a:buFont typeface="Arial" panose="020B0604020202020204" pitchFamily="34" charset="0"/>
              <a:buChar char="•"/>
            </a:pPr>
            <a:r>
              <a:rPr lang="en-US" sz="4800" dirty="0">
                <a:ln>
                  <a:solidFill>
                    <a:srgbClr val="97297A"/>
                  </a:solidFill>
                </a:ln>
                <a:latin typeface="Bahnschrift SemiLight Condensed" panose="020B0502040204020203" pitchFamily="34" charset="0"/>
              </a:rPr>
              <a:t>MATPLOTLIB</a:t>
            </a:r>
          </a:p>
          <a:p>
            <a:pPr marL="685800" indent="-685800">
              <a:buFont typeface="Arial" panose="020B0604020202020204" pitchFamily="34" charset="0"/>
              <a:buChar char="•"/>
            </a:pPr>
            <a:r>
              <a:rPr lang="en-US" sz="4800" dirty="0">
                <a:ln>
                  <a:solidFill>
                    <a:srgbClr val="97297A"/>
                  </a:solidFill>
                </a:ln>
                <a:latin typeface="Bahnschrift SemiLight Condensed" panose="020B0502040204020203" pitchFamily="34" charset="0"/>
              </a:rPr>
              <a:t>SEABORN</a:t>
            </a:r>
            <a:endParaRPr lang="en-US" dirty="0">
              <a:ln>
                <a:solidFill>
                  <a:srgbClr val="97297A"/>
                </a:solidFill>
              </a:ln>
              <a:latin typeface="Bahnschrift SemiLight Condensed" panose="020B0502040204020203" pitchFamily="34" charset="0"/>
            </a:endParaRPr>
          </a:p>
        </p:txBody>
      </p:sp>
    </p:spTree>
    <p:extLst>
      <p:ext uri="{BB962C8B-B14F-4D97-AF65-F5344CB8AC3E}">
        <p14:creationId xmlns:p14="http://schemas.microsoft.com/office/powerpoint/2010/main" val="2163115820"/>
      </p:ext>
    </p:extLst>
  </p:cSld>
  <p:clrMapOvr>
    <a:masterClrMapping/>
  </p:clrMapOvr>
  <p:transition spd="slow" advClick="0" advTm="4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4C46CA6-67D0-447B-B31F-93DD73E259E6}"/>
              </a:ext>
            </a:extLst>
          </p:cNvPr>
          <p:cNvPicPr>
            <a:picLocks noChangeAspect="1"/>
          </p:cNvPicPr>
          <p:nvPr/>
        </p:nvPicPr>
        <p:blipFill rotWithShape="1">
          <a:blip r:embed="rId3">
            <a:extLst>
              <a:ext uri="{28A0092B-C50C-407E-A947-70E740481C1C}">
                <a14:useLocalDpi xmlns:a14="http://schemas.microsoft.com/office/drawing/2010/main" val="0"/>
              </a:ext>
            </a:extLst>
          </a:blip>
          <a:srcRect l="5185" t="4342" r="43148" b="75145"/>
          <a:stretch/>
        </p:blipFill>
        <p:spPr>
          <a:xfrm>
            <a:off x="609600" y="393699"/>
            <a:ext cx="3543300" cy="787401"/>
          </a:xfrm>
          <a:prstGeom prst="rect">
            <a:avLst/>
          </a:prstGeom>
          <a:ln>
            <a:solidFill>
              <a:srgbClr val="00FF00"/>
            </a:solidFill>
          </a:ln>
        </p:spPr>
      </p:pic>
      <p:sp>
        <p:nvSpPr>
          <p:cNvPr id="18" name="TextBox 17">
            <a:extLst>
              <a:ext uri="{FF2B5EF4-FFF2-40B4-BE49-F238E27FC236}">
                <a16:creationId xmlns:a16="http://schemas.microsoft.com/office/drawing/2014/main" id="{AEA2D2D8-F670-4954-86A6-1934D06252C0}"/>
              </a:ext>
            </a:extLst>
          </p:cNvPr>
          <p:cNvSpPr txBox="1"/>
          <p:nvPr/>
        </p:nvSpPr>
        <p:spPr>
          <a:xfrm>
            <a:off x="603250" y="1790700"/>
            <a:ext cx="10985500" cy="2554545"/>
          </a:xfrm>
          <a:prstGeom prst="rect">
            <a:avLst/>
          </a:prstGeom>
          <a:noFill/>
        </p:spPr>
        <p:txBody>
          <a:bodyPr wrap="square" rtlCol="0">
            <a:spAutoFit/>
          </a:bodyPr>
          <a:lstStyle/>
          <a:p>
            <a:pPr marL="457200" indent="-457200">
              <a:buFont typeface="Arial" panose="020B0604020202020204" pitchFamily="34" charset="0"/>
              <a:buChar char="•"/>
            </a:pPr>
            <a:r>
              <a:rPr lang="en-US" sz="4000" dirty="0" err="1">
                <a:latin typeface="Agency FB" panose="020B0503020202020204" pitchFamily="34" charset="0"/>
              </a:rPr>
              <a:t>Numpy</a:t>
            </a:r>
            <a:r>
              <a:rPr lang="en-US" sz="4000" dirty="0">
                <a:latin typeface="Agency FB" panose="020B0503020202020204" pitchFamily="34" charset="0"/>
              </a:rPr>
              <a:t> is a python library used for working with arrays.</a:t>
            </a:r>
          </a:p>
          <a:p>
            <a:r>
              <a:rPr lang="en-US" sz="4000" dirty="0">
                <a:latin typeface="Agency FB" panose="020B0503020202020204" pitchFamily="34" charset="0"/>
              </a:rPr>
              <a:t>     it also has functions for working in domain of linear algebra .</a:t>
            </a:r>
          </a:p>
          <a:p>
            <a:pPr marL="457200" indent="-457200">
              <a:buFont typeface="Arial" panose="020B0604020202020204" pitchFamily="34" charset="0"/>
              <a:buChar char="•"/>
            </a:pPr>
            <a:r>
              <a:rPr lang="en-US" sz="4000" dirty="0">
                <a:latin typeface="Agency FB" panose="020B0503020202020204" pitchFamily="34" charset="0"/>
              </a:rPr>
              <a:t>It is created in 2005 by </a:t>
            </a:r>
            <a:r>
              <a:rPr lang="en-US" sz="4000" dirty="0">
                <a:solidFill>
                  <a:srgbClr val="7030A0"/>
                </a:solidFill>
                <a:latin typeface="Agency FB" panose="020B0503020202020204" pitchFamily="34" charset="0"/>
              </a:rPr>
              <a:t>TRAVIS OLIPHANT .</a:t>
            </a:r>
          </a:p>
          <a:p>
            <a:pPr marL="457200" indent="-457200">
              <a:buFont typeface="Arial" panose="020B0604020202020204" pitchFamily="34" charset="0"/>
              <a:buChar char="•"/>
            </a:pPr>
            <a:r>
              <a:rPr lang="en-US" sz="4000" dirty="0">
                <a:latin typeface="Agency FB" panose="020B0503020202020204" pitchFamily="34" charset="0"/>
              </a:rPr>
              <a:t>It is an open source project and </a:t>
            </a:r>
            <a:r>
              <a:rPr lang="en-US" sz="4000" dirty="0" err="1">
                <a:latin typeface="Agency FB" panose="020B0503020202020204" pitchFamily="34" charset="0"/>
              </a:rPr>
              <a:t>wr</a:t>
            </a:r>
            <a:r>
              <a:rPr lang="en-US" sz="4000" dirty="0">
                <a:latin typeface="Agency FB" panose="020B0503020202020204" pitchFamily="34" charset="0"/>
              </a:rPr>
              <a:t> can used it freely.</a:t>
            </a:r>
          </a:p>
        </p:txBody>
      </p:sp>
    </p:spTree>
    <p:extLst>
      <p:ext uri="{BB962C8B-B14F-4D97-AF65-F5344CB8AC3E}">
        <p14:creationId xmlns:p14="http://schemas.microsoft.com/office/powerpoint/2010/main" val="703812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4000">
        <p15:prstTrans prst="crush"/>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heel(1)">
                                      <p:cBhvr>
                                        <p:cTn id="1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54A6EC-DE3A-4E16-8422-557EDB4C46AF}"/>
              </a:ext>
            </a:extLst>
          </p:cNvPr>
          <p:cNvPicPr>
            <a:picLocks noChangeAspect="1"/>
          </p:cNvPicPr>
          <p:nvPr/>
        </p:nvPicPr>
        <p:blipFill rotWithShape="1">
          <a:blip r:embed="rId3">
            <a:extLst>
              <a:ext uri="{28A0092B-C50C-407E-A947-70E740481C1C}">
                <a14:useLocalDpi xmlns:a14="http://schemas.microsoft.com/office/drawing/2010/main" val="0"/>
              </a:ext>
            </a:extLst>
          </a:blip>
          <a:srcRect l="28404" t="726" r="29156" b="70565"/>
          <a:stretch/>
        </p:blipFill>
        <p:spPr>
          <a:xfrm>
            <a:off x="3055096" y="198403"/>
            <a:ext cx="4102261" cy="1571080"/>
          </a:xfrm>
          <a:prstGeom prst="rect">
            <a:avLst/>
          </a:prstGeom>
        </p:spPr>
      </p:pic>
      <p:sp>
        <p:nvSpPr>
          <p:cNvPr id="10" name="TextBox 9">
            <a:extLst>
              <a:ext uri="{FF2B5EF4-FFF2-40B4-BE49-F238E27FC236}">
                <a16:creationId xmlns:a16="http://schemas.microsoft.com/office/drawing/2014/main" id="{4212D778-93F1-496C-B1F3-1272F4947149}"/>
              </a:ext>
            </a:extLst>
          </p:cNvPr>
          <p:cNvSpPr txBox="1"/>
          <p:nvPr/>
        </p:nvSpPr>
        <p:spPr>
          <a:xfrm>
            <a:off x="330200" y="428079"/>
            <a:ext cx="2978150" cy="769441"/>
          </a:xfrm>
          <a:prstGeom prst="rect">
            <a:avLst/>
          </a:prstGeom>
          <a:noFill/>
        </p:spPr>
        <p:txBody>
          <a:bodyPr wrap="square" rtlCol="0">
            <a:spAutoFit/>
          </a:bodyPr>
          <a:lstStyle/>
          <a:p>
            <a:pPr marL="571500" indent="-571500">
              <a:buFont typeface="Wingdings" panose="05000000000000000000" pitchFamily="2" charset="2"/>
              <a:buChar char="v"/>
            </a:pPr>
            <a:r>
              <a:rPr lang="en-US" sz="4400" dirty="0">
                <a:solidFill>
                  <a:srgbClr val="97297A"/>
                </a:solidFill>
              </a:rPr>
              <a:t>PANDAS</a:t>
            </a:r>
          </a:p>
        </p:txBody>
      </p:sp>
      <p:sp>
        <p:nvSpPr>
          <p:cNvPr id="11" name="TextBox 10">
            <a:extLst>
              <a:ext uri="{FF2B5EF4-FFF2-40B4-BE49-F238E27FC236}">
                <a16:creationId xmlns:a16="http://schemas.microsoft.com/office/drawing/2014/main" id="{95699549-0E9F-42F5-A86C-F4B34A1D1554}"/>
              </a:ext>
            </a:extLst>
          </p:cNvPr>
          <p:cNvSpPr txBox="1"/>
          <p:nvPr/>
        </p:nvSpPr>
        <p:spPr>
          <a:xfrm>
            <a:off x="856340" y="2341445"/>
            <a:ext cx="9593945"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2060"/>
                </a:solidFill>
              </a:rPr>
              <a:t>Allow us to analysis big data and make conclusion based on statistical theories . Panda can clean messy data sets and make them readable relevant . Relevant is very important in data science </a:t>
            </a:r>
            <a:r>
              <a:rPr lang="en-US" sz="2800" dirty="0"/>
              <a:t>.  </a:t>
            </a:r>
          </a:p>
        </p:txBody>
      </p:sp>
    </p:spTree>
    <p:extLst>
      <p:ext uri="{BB962C8B-B14F-4D97-AF65-F5344CB8AC3E}">
        <p14:creationId xmlns:p14="http://schemas.microsoft.com/office/powerpoint/2010/main" val="2315518031"/>
      </p:ext>
    </p:extLst>
  </p:cSld>
  <p:clrMapOvr>
    <a:masterClrMapping/>
  </p:clrMapOvr>
  <p:transition spd="slow" advClick="0" advTm="4000">
    <p:randomBa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7DDF92-B691-498A-8ED2-C55B9D04C0D4}"/>
              </a:ext>
            </a:extLst>
          </p:cNvPr>
          <p:cNvPicPr>
            <a:picLocks noChangeAspect="1"/>
          </p:cNvPicPr>
          <p:nvPr/>
        </p:nvPicPr>
        <p:blipFill rotWithShape="1">
          <a:blip r:embed="rId3">
            <a:extLst>
              <a:ext uri="{28A0092B-C50C-407E-A947-70E740481C1C}">
                <a14:useLocalDpi xmlns:a14="http://schemas.microsoft.com/office/drawing/2010/main" val="0"/>
              </a:ext>
            </a:extLst>
          </a:blip>
          <a:srcRect l="54108" t="41981" r="6863" b="1545"/>
          <a:stretch/>
        </p:blipFill>
        <p:spPr>
          <a:xfrm>
            <a:off x="7543826" y="3263900"/>
            <a:ext cx="4648174" cy="3594100"/>
          </a:xfrm>
          <a:prstGeom prst="rect">
            <a:avLst/>
          </a:prstGeom>
        </p:spPr>
      </p:pic>
      <p:sp>
        <p:nvSpPr>
          <p:cNvPr id="6" name="TextBox 5">
            <a:extLst>
              <a:ext uri="{FF2B5EF4-FFF2-40B4-BE49-F238E27FC236}">
                <a16:creationId xmlns:a16="http://schemas.microsoft.com/office/drawing/2014/main" id="{05A59AEA-7479-476D-89C3-2E233D2B8C6E}"/>
              </a:ext>
            </a:extLst>
          </p:cNvPr>
          <p:cNvSpPr txBox="1"/>
          <p:nvPr/>
        </p:nvSpPr>
        <p:spPr>
          <a:xfrm>
            <a:off x="1054100" y="635000"/>
            <a:ext cx="6705600" cy="830997"/>
          </a:xfrm>
          <a:prstGeom prst="rect">
            <a:avLst/>
          </a:prstGeom>
          <a:noFill/>
        </p:spPr>
        <p:txBody>
          <a:bodyPr wrap="square" rtlCol="0">
            <a:spAutoFit/>
          </a:bodyPr>
          <a:lstStyle/>
          <a:p>
            <a:pPr marL="685800" indent="-685800">
              <a:buFont typeface="Wingdings" panose="05000000000000000000" pitchFamily="2" charset="2"/>
              <a:buChar char="q"/>
            </a:pPr>
            <a:r>
              <a:rPr lang="en-US" sz="4800" dirty="0">
                <a:solidFill>
                  <a:srgbClr val="990033"/>
                </a:solidFill>
              </a:rPr>
              <a:t>MATPLOTLIB</a:t>
            </a:r>
            <a:r>
              <a:rPr lang="en-US" sz="4800" dirty="0"/>
              <a:t>:-</a:t>
            </a:r>
          </a:p>
        </p:txBody>
      </p:sp>
      <p:sp>
        <p:nvSpPr>
          <p:cNvPr id="7" name="TextBox 6">
            <a:extLst>
              <a:ext uri="{FF2B5EF4-FFF2-40B4-BE49-F238E27FC236}">
                <a16:creationId xmlns:a16="http://schemas.microsoft.com/office/drawing/2014/main" id="{842827F0-238B-42B0-8968-685397BE3C6F}"/>
              </a:ext>
            </a:extLst>
          </p:cNvPr>
          <p:cNvSpPr txBox="1"/>
          <p:nvPr/>
        </p:nvSpPr>
        <p:spPr>
          <a:xfrm>
            <a:off x="1054100" y="1641733"/>
            <a:ext cx="9766300" cy="954107"/>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7030A0"/>
                </a:solidFill>
              </a:rPr>
              <a:t>MATPLOTLIB is a plotting library for the python programming language and its numerical mathematical extensions.</a:t>
            </a:r>
          </a:p>
        </p:txBody>
      </p:sp>
    </p:spTree>
    <p:extLst>
      <p:ext uri="{BB962C8B-B14F-4D97-AF65-F5344CB8AC3E}">
        <p14:creationId xmlns:p14="http://schemas.microsoft.com/office/powerpoint/2010/main" val="2431781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4000">
        <p15:prstTrans prst="drap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80">
                                          <p:stCondLst>
                                            <p:cond delay="0"/>
                                          </p:stCondLst>
                                        </p:cTn>
                                        <p:tgtEl>
                                          <p:spTgt spid="5"/>
                                        </p:tgtEl>
                                      </p:cBhvr>
                                    </p:animEffect>
                                    <p:anim calcmode="lin" valueType="num">
                                      <p:cBhvr>
                                        <p:cTn id="1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3" dur="26">
                                          <p:stCondLst>
                                            <p:cond delay="650"/>
                                          </p:stCondLst>
                                        </p:cTn>
                                        <p:tgtEl>
                                          <p:spTgt spid="5"/>
                                        </p:tgtEl>
                                      </p:cBhvr>
                                      <p:to x="100000" y="60000"/>
                                    </p:animScale>
                                    <p:animScale>
                                      <p:cBhvr>
                                        <p:cTn id="24" dur="166" decel="50000">
                                          <p:stCondLst>
                                            <p:cond delay="676"/>
                                          </p:stCondLst>
                                        </p:cTn>
                                        <p:tgtEl>
                                          <p:spTgt spid="5"/>
                                        </p:tgtEl>
                                      </p:cBhvr>
                                      <p:to x="100000" y="100000"/>
                                    </p:animScale>
                                    <p:animScale>
                                      <p:cBhvr>
                                        <p:cTn id="25" dur="26">
                                          <p:stCondLst>
                                            <p:cond delay="1312"/>
                                          </p:stCondLst>
                                        </p:cTn>
                                        <p:tgtEl>
                                          <p:spTgt spid="5"/>
                                        </p:tgtEl>
                                      </p:cBhvr>
                                      <p:to x="100000" y="80000"/>
                                    </p:animScale>
                                    <p:animScale>
                                      <p:cBhvr>
                                        <p:cTn id="26" dur="166" decel="50000">
                                          <p:stCondLst>
                                            <p:cond delay="1338"/>
                                          </p:stCondLst>
                                        </p:cTn>
                                        <p:tgtEl>
                                          <p:spTgt spid="5"/>
                                        </p:tgtEl>
                                      </p:cBhvr>
                                      <p:to x="100000" y="100000"/>
                                    </p:animScale>
                                    <p:animScale>
                                      <p:cBhvr>
                                        <p:cTn id="27" dur="26">
                                          <p:stCondLst>
                                            <p:cond delay="1642"/>
                                          </p:stCondLst>
                                        </p:cTn>
                                        <p:tgtEl>
                                          <p:spTgt spid="5"/>
                                        </p:tgtEl>
                                      </p:cBhvr>
                                      <p:to x="100000" y="90000"/>
                                    </p:animScale>
                                    <p:animScale>
                                      <p:cBhvr>
                                        <p:cTn id="28" dur="166" decel="50000">
                                          <p:stCondLst>
                                            <p:cond delay="1668"/>
                                          </p:stCondLst>
                                        </p:cTn>
                                        <p:tgtEl>
                                          <p:spTgt spid="5"/>
                                        </p:tgtEl>
                                      </p:cBhvr>
                                      <p:to x="100000" y="100000"/>
                                    </p:animScale>
                                    <p:animScale>
                                      <p:cBhvr>
                                        <p:cTn id="29" dur="26">
                                          <p:stCondLst>
                                            <p:cond delay="1808"/>
                                          </p:stCondLst>
                                        </p:cTn>
                                        <p:tgtEl>
                                          <p:spTgt spid="5"/>
                                        </p:tgtEl>
                                      </p:cBhvr>
                                      <p:to x="100000" y="95000"/>
                                    </p:animScale>
                                    <p:animScale>
                                      <p:cBhvr>
                                        <p:cTn id="3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D89D5D-7543-4CE4-AFFF-DF0E9C82CE02}"/>
              </a:ext>
            </a:extLst>
          </p:cNvPr>
          <p:cNvPicPr>
            <a:picLocks noChangeAspect="1"/>
          </p:cNvPicPr>
          <p:nvPr/>
        </p:nvPicPr>
        <p:blipFill rotWithShape="1">
          <a:blip r:embed="rId3">
            <a:extLst>
              <a:ext uri="{28A0092B-C50C-407E-A947-70E740481C1C}">
                <a14:useLocalDpi xmlns:a14="http://schemas.microsoft.com/office/drawing/2010/main" val="0"/>
              </a:ext>
            </a:extLst>
          </a:blip>
          <a:srcRect l="42496" t="43030" r="10381" b="-1798"/>
          <a:stretch/>
        </p:blipFill>
        <p:spPr>
          <a:xfrm>
            <a:off x="6950528" y="3118756"/>
            <a:ext cx="5241472" cy="3739244"/>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
        <p:nvSpPr>
          <p:cNvPr id="8" name="TextBox 7">
            <a:extLst>
              <a:ext uri="{FF2B5EF4-FFF2-40B4-BE49-F238E27FC236}">
                <a16:creationId xmlns:a16="http://schemas.microsoft.com/office/drawing/2014/main" id="{4CA61ABF-33B3-434B-91BF-D2879D3DCBE5}"/>
              </a:ext>
            </a:extLst>
          </p:cNvPr>
          <p:cNvSpPr txBox="1"/>
          <p:nvPr/>
        </p:nvSpPr>
        <p:spPr>
          <a:xfrm>
            <a:off x="1240971" y="1669979"/>
            <a:ext cx="9356272"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solidFill>
                  <a:schemeClr val="accent6">
                    <a:lumMod val="75000"/>
                  </a:schemeClr>
                </a:solidFill>
              </a:rPr>
              <a:t>SEABORN is library for making statistical graphical in python. </a:t>
            </a:r>
          </a:p>
          <a:p>
            <a:pPr marL="342900" indent="-342900">
              <a:buFont typeface="Wingdings" panose="05000000000000000000" pitchFamily="2" charset="2"/>
              <a:buChar char="§"/>
            </a:pPr>
            <a:r>
              <a:rPr lang="en-US" sz="2400" b="1" dirty="0">
                <a:solidFill>
                  <a:schemeClr val="accent6">
                    <a:lumMod val="75000"/>
                  </a:schemeClr>
                </a:solidFill>
              </a:rPr>
              <a:t>In builds on top of matplotlib and integrates classy with  pandas data structure.</a:t>
            </a:r>
          </a:p>
        </p:txBody>
      </p:sp>
      <p:sp>
        <p:nvSpPr>
          <p:cNvPr id="11" name="TextBox 10">
            <a:extLst>
              <a:ext uri="{FF2B5EF4-FFF2-40B4-BE49-F238E27FC236}">
                <a16:creationId xmlns:a16="http://schemas.microsoft.com/office/drawing/2014/main" id="{DF58B2EB-2E29-4EC0-B8F6-6BAB7160FE60}"/>
              </a:ext>
            </a:extLst>
          </p:cNvPr>
          <p:cNvSpPr txBox="1"/>
          <p:nvPr/>
        </p:nvSpPr>
        <p:spPr>
          <a:xfrm>
            <a:off x="685800" y="359229"/>
            <a:ext cx="4310743" cy="923330"/>
          </a:xfrm>
          <a:prstGeom prst="rect">
            <a:avLst/>
          </a:prstGeom>
          <a:noFill/>
        </p:spPr>
        <p:txBody>
          <a:bodyPr wrap="square" rtlCol="0">
            <a:spAutoFit/>
          </a:bodyPr>
          <a:lstStyle/>
          <a:p>
            <a:pPr marL="685800" indent="-685800">
              <a:buFont typeface="Wingdings" panose="05000000000000000000" pitchFamily="2" charset="2"/>
              <a:buChar char="v"/>
            </a:pPr>
            <a:r>
              <a:rPr lang="en-US" sz="54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SEABORN</a:t>
            </a:r>
          </a:p>
        </p:txBody>
      </p:sp>
    </p:spTree>
    <p:extLst>
      <p:ext uri="{BB962C8B-B14F-4D97-AF65-F5344CB8AC3E}">
        <p14:creationId xmlns:p14="http://schemas.microsoft.com/office/powerpoint/2010/main" val="1911421801"/>
      </p:ext>
    </p:extLst>
  </p:cSld>
  <p:clrMapOvr>
    <a:masterClrMapping/>
  </p:clrMapOvr>
  <mc:AlternateContent xmlns:mc="http://schemas.openxmlformats.org/markup-compatibility/2006" xmlns:p14="http://schemas.microsoft.com/office/powerpoint/2010/main">
    <mc:Choice Requires="p14">
      <p:transition spd="slow" p14:dur="1250" advClick="0" advTm="4000">
        <p14:switch dir="r"/>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CD7E5D-B7CC-4696-8723-C610F17F88A9}"/>
              </a:ext>
            </a:extLst>
          </p:cNvPr>
          <p:cNvSpPr txBox="1"/>
          <p:nvPr/>
        </p:nvSpPr>
        <p:spPr>
          <a:xfrm>
            <a:off x="228600" y="1304994"/>
            <a:ext cx="11329307" cy="5724644"/>
          </a:xfrm>
          <a:prstGeom prst="rect">
            <a:avLst/>
          </a:prstGeom>
          <a:noFill/>
        </p:spPr>
        <p:txBody>
          <a:bodyPr wrap="square" rtlCol="0">
            <a:spAutoFit/>
          </a:bodyPr>
          <a:lstStyle/>
          <a:p>
            <a:endParaRPr lang="en-US" b="1" dirty="0"/>
          </a:p>
          <a:p>
            <a:r>
              <a:rPr lang="en-US" sz="2400" b="1" dirty="0">
                <a:solidFill>
                  <a:srgbClr val="002060"/>
                </a:solidFill>
              </a:rPr>
              <a:t>school - student's school (binary: 'GP' - Gabriel Pereira or 'MS' - </a:t>
            </a:r>
            <a:r>
              <a:rPr lang="en-US" sz="2400" b="1" dirty="0" err="1">
                <a:solidFill>
                  <a:srgbClr val="002060"/>
                </a:solidFill>
              </a:rPr>
              <a:t>Mousinho</a:t>
            </a:r>
            <a:r>
              <a:rPr lang="en-US" sz="2400" b="1" dirty="0">
                <a:solidFill>
                  <a:srgbClr val="002060"/>
                </a:solidFill>
              </a:rPr>
              <a:t> da Silveira)</a:t>
            </a:r>
          </a:p>
          <a:p>
            <a:r>
              <a:rPr lang="en-US" sz="2400" b="1" dirty="0">
                <a:solidFill>
                  <a:srgbClr val="002060"/>
                </a:solidFill>
              </a:rPr>
              <a:t>sex - student's sex (binary: 'F' - female or 'M' - male)</a:t>
            </a:r>
          </a:p>
          <a:p>
            <a:r>
              <a:rPr lang="en-US" sz="2400" b="1" dirty="0">
                <a:solidFill>
                  <a:srgbClr val="002060"/>
                </a:solidFill>
              </a:rPr>
              <a:t>age - student's age (numeric: from 15 to 22)</a:t>
            </a:r>
          </a:p>
          <a:p>
            <a:r>
              <a:rPr lang="en-US" sz="2400" b="1" dirty="0">
                <a:solidFill>
                  <a:srgbClr val="002060"/>
                </a:solidFill>
              </a:rPr>
              <a:t>address - student's home address type (binary: 'U' - urban or 'R' - rural)</a:t>
            </a:r>
          </a:p>
          <a:p>
            <a:r>
              <a:rPr lang="en-US" sz="2400" b="1" dirty="0" err="1">
                <a:solidFill>
                  <a:srgbClr val="002060"/>
                </a:solidFill>
              </a:rPr>
              <a:t>famsize</a:t>
            </a:r>
            <a:r>
              <a:rPr lang="en-US" sz="2400" b="1" dirty="0">
                <a:solidFill>
                  <a:srgbClr val="002060"/>
                </a:solidFill>
              </a:rPr>
              <a:t> - family size (binary: 'LE3' - less or equal to 3 or 'GT3' - greater than 3)</a:t>
            </a:r>
          </a:p>
          <a:p>
            <a:r>
              <a:rPr lang="en-US" sz="2400" b="1" dirty="0" err="1">
                <a:solidFill>
                  <a:srgbClr val="002060"/>
                </a:solidFill>
              </a:rPr>
              <a:t>Pstatus</a:t>
            </a:r>
            <a:r>
              <a:rPr lang="en-US" sz="2400" b="1" dirty="0">
                <a:solidFill>
                  <a:srgbClr val="002060"/>
                </a:solidFill>
              </a:rPr>
              <a:t> - parent's cohabitation status (binary: 'T' - living together or 'A' - apart)</a:t>
            </a:r>
          </a:p>
          <a:p>
            <a:r>
              <a:rPr lang="en-US" sz="2400" b="1" dirty="0" err="1">
                <a:solidFill>
                  <a:srgbClr val="002060"/>
                </a:solidFill>
              </a:rPr>
              <a:t>Medu</a:t>
            </a:r>
            <a:r>
              <a:rPr lang="en-US" sz="2400" b="1" dirty="0">
                <a:solidFill>
                  <a:srgbClr val="002060"/>
                </a:solidFill>
              </a:rPr>
              <a:t> - mother's education (numeric: 0 - none, 1 - primary education (4th grade), 2 - “ 5th to 9th grade, 3 - “ secondary education or 4 - “ higher education)</a:t>
            </a:r>
          </a:p>
          <a:p>
            <a:r>
              <a:rPr lang="en-US" sz="2400" b="1" dirty="0" err="1">
                <a:solidFill>
                  <a:srgbClr val="002060"/>
                </a:solidFill>
              </a:rPr>
              <a:t>Fedu</a:t>
            </a:r>
            <a:r>
              <a:rPr lang="en-US" sz="2400" b="1" dirty="0">
                <a:solidFill>
                  <a:srgbClr val="002060"/>
                </a:solidFill>
              </a:rPr>
              <a:t> - father's education (numeric: 0 - none, 1 - primary education (4th grade), 2 - “ 5th to 9th grade, 3 - “ secondary education or 4 - “ higher education)</a:t>
            </a:r>
          </a:p>
          <a:p>
            <a:r>
              <a:rPr lang="en-US" sz="2400" b="1" dirty="0" err="1">
                <a:solidFill>
                  <a:srgbClr val="002060"/>
                </a:solidFill>
              </a:rPr>
              <a:t>Mjob</a:t>
            </a:r>
            <a:r>
              <a:rPr lang="en-US" sz="2400" b="1" dirty="0">
                <a:solidFill>
                  <a:srgbClr val="002060"/>
                </a:solidFill>
              </a:rPr>
              <a:t> - mother's job (nominal: 'teacher', 'health' care related, civil 'services' (e.g. administrative or police), '</a:t>
            </a:r>
            <a:r>
              <a:rPr lang="en-US" sz="2400" b="1" dirty="0" err="1">
                <a:solidFill>
                  <a:srgbClr val="002060"/>
                </a:solidFill>
              </a:rPr>
              <a:t>at_home</a:t>
            </a:r>
            <a:r>
              <a:rPr lang="en-US" sz="2400" b="1" dirty="0">
                <a:solidFill>
                  <a:srgbClr val="002060"/>
                </a:solidFill>
              </a:rPr>
              <a:t>' or 'other’)</a:t>
            </a:r>
          </a:p>
          <a:p>
            <a:r>
              <a:rPr lang="en-US" sz="2400" b="1" dirty="0" err="1">
                <a:solidFill>
                  <a:srgbClr val="002060"/>
                </a:solidFill>
              </a:rPr>
              <a:t>Fjob</a:t>
            </a:r>
            <a:r>
              <a:rPr lang="en-US" sz="2400" b="1" dirty="0">
                <a:solidFill>
                  <a:srgbClr val="002060"/>
                </a:solidFill>
              </a:rPr>
              <a:t>-father’s job</a:t>
            </a:r>
          </a:p>
          <a:p>
            <a:br>
              <a:rPr lang="en-US" i="1" dirty="0"/>
            </a:br>
            <a:endParaRPr lang="en-US" i="1" dirty="0"/>
          </a:p>
        </p:txBody>
      </p:sp>
      <p:sp>
        <p:nvSpPr>
          <p:cNvPr id="3" name="TextBox 2">
            <a:extLst>
              <a:ext uri="{FF2B5EF4-FFF2-40B4-BE49-F238E27FC236}">
                <a16:creationId xmlns:a16="http://schemas.microsoft.com/office/drawing/2014/main" id="{0EDD4006-5D66-47DA-A548-01FD53BFC404}"/>
              </a:ext>
            </a:extLst>
          </p:cNvPr>
          <p:cNvSpPr txBox="1"/>
          <p:nvPr/>
        </p:nvSpPr>
        <p:spPr>
          <a:xfrm>
            <a:off x="408214" y="197694"/>
            <a:ext cx="5045529" cy="1354217"/>
          </a:xfrm>
          <a:prstGeom prst="rect">
            <a:avLst/>
          </a:prstGeom>
          <a:noFill/>
        </p:spPr>
        <p:txBody>
          <a:bodyPr wrap="square" rtlCol="0">
            <a:spAutoFit/>
          </a:bodyPr>
          <a:lstStyle/>
          <a:p>
            <a:pPr marL="457200" indent="-457200">
              <a:buFont typeface="Wingdings" panose="05000000000000000000" pitchFamily="2" charset="2"/>
              <a:buChar char="v"/>
            </a:pPr>
            <a:r>
              <a:rPr lang="en-US" sz="3200" b="1" i="1" dirty="0">
                <a:ln w="12700">
                  <a:solidFill>
                    <a:schemeClr val="accent1"/>
                  </a:solidFill>
                  <a:prstDash val="solid"/>
                </a:ln>
                <a:solidFill>
                  <a:srgbClr val="00FF99"/>
                </a:solidFill>
                <a:effectLst>
                  <a:outerShdw dist="38100" dir="2640000" algn="bl" rotWithShape="0">
                    <a:schemeClr val="accent1"/>
                  </a:outerShdw>
                </a:effectLst>
              </a:rPr>
              <a:t>ATTRIBUTE INFORMATION:</a:t>
            </a:r>
          </a:p>
          <a:p>
            <a:endParaRPr lang="en-US" dirty="0"/>
          </a:p>
        </p:txBody>
      </p:sp>
    </p:spTree>
    <p:extLst>
      <p:ext uri="{BB962C8B-B14F-4D97-AF65-F5344CB8AC3E}">
        <p14:creationId xmlns:p14="http://schemas.microsoft.com/office/powerpoint/2010/main" val="222693002"/>
      </p:ext>
    </p:extLst>
  </p:cSld>
  <p:clrMapOvr>
    <a:masterClrMapping/>
  </p:clrMapOvr>
  <mc:AlternateContent xmlns:mc="http://schemas.openxmlformats.org/markup-compatibility/2006" xmlns:p14="http://schemas.microsoft.com/office/powerpoint/2010/main">
    <mc:Choice Requires="p14">
      <p:transition spd="slow" p14:dur="1400" advClick="0" advTm="4000">
        <p14:doors dir="ver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EE448A-7E98-46B0-88B4-EAFAB8FE8085}"/>
              </a:ext>
            </a:extLst>
          </p:cNvPr>
          <p:cNvSpPr txBox="1"/>
          <p:nvPr/>
        </p:nvSpPr>
        <p:spPr>
          <a:xfrm>
            <a:off x="332014" y="179249"/>
            <a:ext cx="11527971" cy="5386090"/>
          </a:xfrm>
          <a:prstGeom prst="rect">
            <a:avLst/>
          </a:prstGeom>
          <a:noFill/>
        </p:spPr>
        <p:txBody>
          <a:bodyPr wrap="square" rtlCol="0">
            <a:spAutoFit/>
          </a:bodyPr>
          <a:lstStyle/>
          <a:p>
            <a:endParaRPr lang="en-US" sz="2800" dirty="0"/>
          </a:p>
          <a:p>
            <a:r>
              <a:rPr lang="en-US" sz="2800" b="1" i="1" dirty="0" err="1">
                <a:solidFill>
                  <a:srgbClr val="002060"/>
                </a:solidFill>
              </a:rPr>
              <a:t>famrel</a:t>
            </a:r>
            <a:r>
              <a:rPr lang="en-US" sz="2800" b="1" i="1" dirty="0">
                <a:solidFill>
                  <a:srgbClr val="002060"/>
                </a:solidFill>
              </a:rPr>
              <a:t> - quality of family relationships (numeric: from 1 - very bad to 5 - excellent)</a:t>
            </a:r>
          </a:p>
          <a:p>
            <a:r>
              <a:rPr lang="en-US" sz="2800" b="1" i="1" dirty="0" err="1">
                <a:solidFill>
                  <a:srgbClr val="002060"/>
                </a:solidFill>
              </a:rPr>
              <a:t>freetime</a:t>
            </a:r>
            <a:r>
              <a:rPr lang="en-US" sz="2800" b="1" i="1" dirty="0">
                <a:solidFill>
                  <a:srgbClr val="002060"/>
                </a:solidFill>
              </a:rPr>
              <a:t> - free time after school (numeric: from 1 - very low to 5 - very high)</a:t>
            </a:r>
          </a:p>
          <a:p>
            <a:r>
              <a:rPr lang="en-US" sz="2800" b="1" i="1" dirty="0" err="1">
                <a:solidFill>
                  <a:srgbClr val="002060"/>
                </a:solidFill>
              </a:rPr>
              <a:t>goout</a:t>
            </a:r>
            <a:r>
              <a:rPr lang="en-US" sz="2800" b="1" i="1" dirty="0">
                <a:solidFill>
                  <a:srgbClr val="002060"/>
                </a:solidFill>
              </a:rPr>
              <a:t> - going out with friends (numeric: from 1 - very low to 5 - very high)</a:t>
            </a:r>
          </a:p>
          <a:p>
            <a:r>
              <a:rPr lang="en-US" sz="2800" b="1" i="1" dirty="0" err="1">
                <a:solidFill>
                  <a:srgbClr val="002060"/>
                </a:solidFill>
              </a:rPr>
              <a:t>Dalc</a:t>
            </a:r>
            <a:r>
              <a:rPr lang="en-US" sz="2800" b="1" i="1" dirty="0">
                <a:solidFill>
                  <a:srgbClr val="002060"/>
                </a:solidFill>
              </a:rPr>
              <a:t> - workday alcohol consumption (numeric: from 1 - very low to 5 - very high)</a:t>
            </a:r>
          </a:p>
          <a:p>
            <a:r>
              <a:rPr lang="en-US" sz="2800" b="1" i="1" dirty="0" err="1">
                <a:solidFill>
                  <a:srgbClr val="002060"/>
                </a:solidFill>
              </a:rPr>
              <a:t>Walc</a:t>
            </a:r>
            <a:r>
              <a:rPr lang="en-US" sz="2800" b="1" i="1" dirty="0">
                <a:solidFill>
                  <a:srgbClr val="002060"/>
                </a:solidFill>
              </a:rPr>
              <a:t> - weekend alcohol consumption (numeric: from 1 - very low to 5 - very high)</a:t>
            </a:r>
          </a:p>
          <a:p>
            <a:r>
              <a:rPr lang="en-US" sz="2800" b="1" i="1" dirty="0">
                <a:solidFill>
                  <a:srgbClr val="002060"/>
                </a:solidFill>
              </a:rPr>
              <a:t>health - current health status (numeric: from 1 - very bad to 5 - very good)</a:t>
            </a:r>
          </a:p>
          <a:p>
            <a:r>
              <a:rPr lang="en-US" sz="2800" b="1" i="1" dirty="0">
                <a:solidFill>
                  <a:srgbClr val="002060"/>
                </a:solidFill>
              </a:rPr>
              <a:t>absences - number of school absences (numeric: from 0 to 93)</a:t>
            </a:r>
          </a:p>
          <a:p>
            <a:br>
              <a:rPr lang="en-US" dirty="0">
                <a:solidFill>
                  <a:srgbClr val="002060"/>
                </a:solidFill>
              </a:rPr>
            </a:br>
            <a:endParaRPr lang="en-US" dirty="0">
              <a:solidFill>
                <a:srgbClr val="002060"/>
              </a:solidFill>
            </a:endParaRPr>
          </a:p>
        </p:txBody>
      </p:sp>
    </p:spTree>
    <p:extLst>
      <p:ext uri="{BB962C8B-B14F-4D97-AF65-F5344CB8AC3E}">
        <p14:creationId xmlns:p14="http://schemas.microsoft.com/office/powerpoint/2010/main" val="2516275396"/>
      </p:ext>
    </p:extLst>
  </p:cSld>
  <p:clrMapOvr>
    <a:masterClrMapping/>
  </p:clrMapOvr>
  <mc:AlternateContent xmlns:mc="http://schemas.openxmlformats.org/markup-compatibility/2006" xmlns:p14="http://schemas.microsoft.com/office/powerpoint/2010/main">
    <mc:Choice Requires="p14">
      <p:transition spd="slow" advClick="0" advTm="4000">
        <p14:flash/>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628273"/>
      </p:ext>
    </p:extLst>
  </p:cSld>
  <p:clrMapOvr>
    <a:masterClrMapping/>
  </p:clrMapOvr>
  <mc:AlternateContent xmlns:mc="http://schemas.openxmlformats.org/markup-compatibility/2006" xmlns:p14="http://schemas.microsoft.com/office/powerpoint/2010/main">
    <mc:Choice Requires="p14">
      <p:transition spd="slow" p14:dur="900" advClick="0" advTm="4000">
        <p14:warp dir="in"/>
      </p:transition>
    </mc:Choice>
    <mc:Fallback xmlns="">
      <p:transition spd="slow" advClick="0"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707ECB-7589-4961-B8D0-FBF70648F12A}"/>
              </a:ext>
            </a:extLst>
          </p:cNvPr>
          <p:cNvSpPr txBox="1"/>
          <p:nvPr/>
        </p:nvSpPr>
        <p:spPr>
          <a:xfrm>
            <a:off x="0" y="0"/>
            <a:ext cx="8523515" cy="923330"/>
          </a:xfrm>
          <a:prstGeom prst="rect">
            <a:avLst/>
          </a:prstGeom>
          <a:noFill/>
        </p:spPr>
        <p:txBody>
          <a:bodyPr wrap="square" rtlCol="0">
            <a:spAutoFit/>
          </a:bodyPr>
          <a:lstStyle/>
          <a:p>
            <a:r>
              <a:rPr lang="en-US" sz="5400" i="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rPr>
              <a:t>MY MODEL NAME :-</a:t>
            </a:r>
          </a:p>
        </p:txBody>
      </p:sp>
      <p:sp>
        <p:nvSpPr>
          <p:cNvPr id="3" name="TextBox 2">
            <a:extLst>
              <a:ext uri="{FF2B5EF4-FFF2-40B4-BE49-F238E27FC236}">
                <a16:creationId xmlns:a16="http://schemas.microsoft.com/office/drawing/2014/main" id="{A3850A85-2F0C-40DA-94DF-02DF509461E1}"/>
              </a:ext>
            </a:extLst>
          </p:cNvPr>
          <p:cNvSpPr txBox="1"/>
          <p:nvPr/>
        </p:nvSpPr>
        <p:spPr>
          <a:xfrm>
            <a:off x="0" y="1060295"/>
            <a:ext cx="10091057" cy="769441"/>
          </a:xfrm>
          <a:prstGeom prst="rect">
            <a:avLst/>
          </a:prstGeom>
          <a:noFill/>
        </p:spPr>
        <p:txBody>
          <a:bodyPr wrap="square" rtlCol="0">
            <a:prstTxWarp prst="textWave2">
              <a:avLst/>
            </a:prstTxWarp>
            <a:spAutoFit/>
          </a:bodyPr>
          <a:lstStyle/>
          <a:p>
            <a:r>
              <a:rPr lang="en-US" sz="4400" i="1" dirty="0">
                <a:solidFill>
                  <a:srgbClr val="97297A"/>
                </a:solidFill>
              </a:rPr>
              <a:t>“Student Grade Analysis And Predictions”</a:t>
            </a:r>
          </a:p>
        </p:txBody>
      </p:sp>
      <p:sp>
        <p:nvSpPr>
          <p:cNvPr id="4" name="TextBox 3">
            <a:extLst>
              <a:ext uri="{FF2B5EF4-FFF2-40B4-BE49-F238E27FC236}">
                <a16:creationId xmlns:a16="http://schemas.microsoft.com/office/drawing/2014/main" id="{6B4BE466-7E35-4EDA-94CE-8CD655341C64}"/>
              </a:ext>
            </a:extLst>
          </p:cNvPr>
          <p:cNvSpPr txBox="1"/>
          <p:nvPr/>
        </p:nvSpPr>
        <p:spPr>
          <a:xfrm>
            <a:off x="604156" y="3858713"/>
            <a:ext cx="9650187" cy="1938992"/>
          </a:xfrm>
          <a:prstGeom prst="rect">
            <a:avLst/>
          </a:prstGeom>
          <a:noFill/>
        </p:spPr>
        <p:txBody>
          <a:bodyPr wrap="square" rtlCol="0">
            <a:spAutoFit/>
          </a:bodyPr>
          <a:lstStyle/>
          <a:p>
            <a:r>
              <a:rPr lang="en-US" sz="4000" dirty="0">
                <a:solidFill>
                  <a:srgbClr val="FF00FF"/>
                </a:solidFill>
                <a:effectLst>
                  <a:glow rad="139700">
                    <a:schemeClr val="accent4">
                      <a:satMod val="175000"/>
                      <a:alpha val="40000"/>
                    </a:schemeClr>
                  </a:glow>
                </a:effectLst>
              </a:rPr>
              <a:t>My Name:-</a:t>
            </a:r>
            <a:r>
              <a:rPr lang="en-US" sz="4000" dirty="0" err="1">
                <a:solidFill>
                  <a:srgbClr val="FF00FF"/>
                </a:solidFill>
                <a:effectLst>
                  <a:glow rad="139700">
                    <a:schemeClr val="accent4">
                      <a:satMod val="175000"/>
                      <a:alpha val="40000"/>
                    </a:schemeClr>
                  </a:glow>
                </a:effectLst>
              </a:rPr>
              <a:t>khairnar</a:t>
            </a:r>
            <a:r>
              <a:rPr lang="en-US" sz="4000" dirty="0">
                <a:solidFill>
                  <a:srgbClr val="FF00FF"/>
                </a:solidFill>
                <a:effectLst>
                  <a:glow rad="139700">
                    <a:schemeClr val="accent4">
                      <a:satMod val="175000"/>
                      <a:alpha val="40000"/>
                    </a:schemeClr>
                  </a:glow>
                </a:effectLst>
              </a:rPr>
              <a:t> </a:t>
            </a:r>
            <a:r>
              <a:rPr lang="en-US" sz="4000" dirty="0" err="1">
                <a:solidFill>
                  <a:srgbClr val="FF00FF"/>
                </a:solidFill>
                <a:effectLst>
                  <a:glow rad="139700">
                    <a:schemeClr val="accent4">
                      <a:satMod val="175000"/>
                      <a:alpha val="40000"/>
                    </a:schemeClr>
                  </a:glow>
                </a:effectLst>
              </a:rPr>
              <a:t>Harshada</a:t>
            </a:r>
            <a:r>
              <a:rPr lang="en-US" sz="4000" dirty="0">
                <a:solidFill>
                  <a:srgbClr val="FF00FF"/>
                </a:solidFill>
                <a:effectLst>
                  <a:glow rad="139700">
                    <a:schemeClr val="accent4">
                      <a:satMod val="175000"/>
                      <a:alpha val="40000"/>
                    </a:schemeClr>
                  </a:glow>
                </a:effectLst>
              </a:rPr>
              <a:t> </a:t>
            </a:r>
            <a:r>
              <a:rPr lang="en-US" sz="4000" dirty="0" err="1">
                <a:solidFill>
                  <a:srgbClr val="FF00FF"/>
                </a:solidFill>
                <a:effectLst>
                  <a:glow rad="139700">
                    <a:schemeClr val="accent4">
                      <a:satMod val="175000"/>
                      <a:alpha val="40000"/>
                    </a:schemeClr>
                  </a:glow>
                </a:effectLst>
              </a:rPr>
              <a:t>Vitthal</a:t>
            </a:r>
            <a:endParaRPr lang="en-US" sz="4000" dirty="0">
              <a:solidFill>
                <a:srgbClr val="FF00FF"/>
              </a:solidFill>
              <a:effectLst>
                <a:glow rad="139700">
                  <a:schemeClr val="accent4">
                    <a:satMod val="175000"/>
                    <a:alpha val="40000"/>
                  </a:schemeClr>
                </a:glow>
              </a:effectLst>
            </a:endParaRPr>
          </a:p>
          <a:p>
            <a:r>
              <a:rPr lang="en-US" sz="4000" dirty="0">
                <a:solidFill>
                  <a:srgbClr val="FF00FF"/>
                </a:solidFill>
                <a:effectLst>
                  <a:glow rad="139700">
                    <a:schemeClr val="accent4">
                      <a:satMod val="175000"/>
                      <a:alpha val="40000"/>
                    </a:schemeClr>
                  </a:glow>
                </a:effectLst>
              </a:rPr>
              <a:t>Assisted By:-Ashwini </a:t>
            </a:r>
            <a:r>
              <a:rPr lang="en-US" sz="4000" dirty="0" err="1">
                <a:solidFill>
                  <a:srgbClr val="FF00FF"/>
                </a:solidFill>
                <a:effectLst>
                  <a:glow rad="139700">
                    <a:schemeClr val="accent4">
                      <a:satMod val="175000"/>
                      <a:alpha val="40000"/>
                    </a:schemeClr>
                  </a:glow>
                </a:effectLst>
              </a:rPr>
              <a:t>Kakde</a:t>
            </a:r>
            <a:r>
              <a:rPr lang="en-US" sz="4000" dirty="0">
                <a:solidFill>
                  <a:srgbClr val="FF00FF"/>
                </a:solidFill>
                <a:effectLst>
                  <a:glow rad="139700">
                    <a:schemeClr val="accent4">
                      <a:satMod val="175000"/>
                      <a:alpha val="40000"/>
                    </a:schemeClr>
                  </a:glow>
                </a:effectLst>
              </a:rPr>
              <a:t> Mam</a:t>
            </a:r>
          </a:p>
          <a:p>
            <a:r>
              <a:rPr lang="en-US" sz="4000" dirty="0">
                <a:solidFill>
                  <a:srgbClr val="FF00FF"/>
                </a:solidFill>
                <a:effectLst>
                  <a:glow rad="139700">
                    <a:schemeClr val="accent4">
                      <a:satMod val="175000"/>
                      <a:alpha val="40000"/>
                    </a:schemeClr>
                  </a:glow>
                </a:effectLst>
              </a:rPr>
              <a:t>Batch Code:-FST 2.0 ML9</a:t>
            </a:r>
          </a:p>
        </p:txBody>
      </p:sp>
    </p:spTree>
    <p:extLst>
      <p:ext uri="{BB962C8B-B14F-4D97-AF65-F5344CB8AC3E}">
        <p14:creationId xmlns:p14="http://schemas.microsoft.com/office/powerpoint/2010/main" val="2605467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4000">
        <p15:prstTrans prst="drap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565081-F40C-4A41-B40A-56B0EF57265B}"/>
              </a:ext>
            </a:extLst>
          </p:cNvPr>
          <p:cNvPicPr>
            <a:picLocks noChangeAspect="1"/>
          </p:cNvPicPr>
          <p:nvPr/>
        </p:nvPicPr>
        <p:blipFill rotWithShape="1">
          <a:blip r:embed="rId3">
            <a:extLst>
              <a:ext uri="{28A0092B-C50C-407E-A947-70E740481C1C}">
                <a14:useLocalDpi xmlns:a14="http://schemas.microsoft.com/office/drawing/2010/main" val="0"/>
              </a:ext>
            </a:extLst>
          </a:blip>
          <a:srcRect l="46607" t="47619"/>
          <a:stretch/>
        </p:blipFill>
        <p:spPr>
          <a:xfrm>
            <a:off x="5682343" y="3086101"/>
            <a:ext cx="6509657" cy="3771899"/>
          </a:xfrm>
          <a:prstGeom prst="rect">
            <a:avLst/>
          </a:prstGeom>
        </p:spPr>
      </p:pic>
      <p:sp>
        <p:nvSpPr>
          <p:cNvPr id="7" name="TextBox 6">
            <a:extLst>
              <a:ext uri="{FF2B5EF4-FFF2-40B4-BE49-F238E27FC236}">
                <a16:creationId xmlns:a16="http://schemas.microsoft.com/office/drawing/2014/main" id="{97D26237-F414-41F0-8528-F2859F2661EB}"/>
              </a:ext>
            </a:extLst>
          </p:cNvPr>
          <p:cNvSpPr txBox="1"/>
          <p:nvPr/>
        </p:nvSpPr>
        <p:spPr>
          <a:xfrm>
            <a:off x="489857" y="505123"/>
            <a:ext cx="9124043" cy="2923877"/>
          </a:xfrm>
          <a:prstGeom prst="rect">
            <a:avLst/>
          </a:prstGeom>
          <a:noFill/>
        </p:spPr>
        <p:txBody>
          <a:bodyPr wrap="square" rtlCol="0">
            <a:spAutoFit/>
          </a:bodyPr>
          <a:lstStyle/>
          <a:p>
            <a:pPr marL="571500" indent="-571500">
              <a:buFont typeface="Wingdings" panose="05000000000000000000" pitchFamily="2" charset="2"/>
              <a:buChar char="v"/>
            </a:pPr>
            <a:r>
              <a:rPr lang="en-US" sz="4400" dirty="0">
                <a:solidFill>
                  <a:srgbClr val="7030A0"/>
                </a:solidFill>
                <a:effectLst>
                  <a:glow rad="63500">
                    <a:schemeClr val="accent4">
                      <a:satMod val="175000"/>
                      <a:alpha val="40000"/>
                    </a:schemeClr>
                  </a:glow>
                </a:effectLst>
              </a:rPr>
              <a:t>Project Objectives:-</a:t>
            </a:r>
          </a:p>
          <a:p>
            <a:pPr marL="571500" indent="-571500">
              <a:buFont typeface="Wingdings" panose="05000000000000000000" pitchFamily="2" charset="2"/>
              <a:buChar char="Ø"/>
            </a:pPr>
            <a:endParaRPr lang="en-US" sz="4400" dirty="0"/>
          </a:p>
          <a:p>
            <a:pPr marL="457200" indent="-457200">
              <a:buFont typeface="Wingdings" panose="05000000000000000000" pitchFamily="2" charset="2"/>
              <a:buChar char="§"/>
            </a:pPr>
            <a:r>
              <a:rPr lang="en-US" sz="3200" dirty="0" err="1">
                <a:latin typeface="Bahnschrift Condensed" panose="020B0502040204020203" pitchFamily="34" charset="0"/>
              </a:rPr>
              <a:t>Predictins</a:t>
            </a:r>
            <a:r>
              <a:rPr lang="en-US" sz="3200" dirty="0">
                <a:latin typeface="Bahnschrift Condensed" panose="020B0502040204020203" pitchFamily="34" charset="0"/>
              </a:rPr>
              <a:t> of the final grade of the students.</a:t>
            </a:r>
          </a:p>
          <a:p>
            <a:pPr marL="457200" indent="-457200">
              <a:buFont typeface="Wingdings" panose="05000000000000000000" pitchFamily="2" charset="2"/>
              <a:buChar char="§"/>
            </a:pPr>
            <a:r>
              <a:rPr lang="en-US" sz="3200" dirty="0">
                <a:latin typeface="Bahnschrift Condensed" panose="020B0502040204020203" pitchFamily="34" charset="0"/>
              </a:rPr>
              <a:t>To analyze the performance  of students their marks and all activities performed by them.</a:t>
            </a:r>
          </a:p>
        </p:txBody>
      </p:sp>
    </p:spTree>
    <p:extLst>
      <p:ext uri="{BB962C8B-B14F-4D97-AF65-F5344CB8AC3E}">
        <p14:creationId xmlns:p14="http://schemas.microsoft.com/office/powerpoint/2010/main" val="545038703"/>
      </p:ext>
    </p:extLst>
  </p:cSld>
  <p:clrMapOvr>
    <a:masterClrMapping/>
  </p:clrMapOvr>
  <mc:AlternateContent xmlns:mc="http://schemas.openxmlformats.org/markup-compatibility/2006" xmlns:p14="http://schemas.microsoft.com/office/powerpoint/2010/main">
    <mc:Choice Requires="p14">
      <p:transition spd="slow" p14:dur="1400" advClick="0" advTm="4000">
        <p14:rippl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401DA-F9A6-4B7B-A958-1D9821148458}"/>
              </a:ext>
            </a:extLst>
          </p:cNvPr>
          <p:cNvSpPr txBox="1"/>
          <p:nvPr/>
        </p:nvSpPr>
        <p:spPr>
          <a:xfrm>
            <a:off x="2759528" y="847271"/>
            <a:ext cx="7984671" cy="800219"/>
          </a:xfrm>
          <a:prstGeom prst="rect">
            <a:avLst/>
          </a:prstGeom>
          <a:noFill/>
        </p:spPr>
        <p:txBody>
          <a:bodyPr wrap="square" rtlCol="0">
            <a:spAutoFit/>
          </a:bodyPr>
          <a:lstStyle/>
          <a:p>
            <a:pPr marL="457200" indent="-457200">
              <a:buFont typeface="Wingdings" panose="05000000000000000000" pitchFamily="2" charset="2"/>
              <a:buChar char="v"/>
            </a:pPr>
            <a:r>
              <a:rPr lang="en-US" sz="2800" dirty="0">
                <a:ln>
                  <a:solidFill>
                    <a:srgbClr val="97297A"/>
                  </a:solidFill>
                </a:ln>
              </a:rPr>
              <a:t>Why do you choose this project?</a:t>
            </a:r>
          </a:p>
          <a:p>
            <a:pPr marL="285750" indent="-285750">
              <a:buFont typeface="Wingdings" panose="05000000000000000000" pitchFamily="2" charset="2"/>
              <a:buChar char="v"/>
            </a:pPr>
            <a:endParaRPr lang="en-US" dirty="0">
              <a:solidFill>
                <a:srgbClr val="97297A"/>
              </a:solidFill>
              <a:highlight>
                <a:srgbClr val="C0C0C0"/>
              </a:highlight>
            </a:endParaRPr>
          </a:p>
        </p:txBody>
      </p:sp>
      <p:sp>
        <p:nvSpPr>
          <p:cNvPr id="3" name="TextBox 2">
            <a:extLst>
              <a:ext uri="{FF2B5EF4-FFF2-40B4-BE49-F238E27FC236}">
                <a16:creationId xmlns:a16="http://schemas.microsoft.com/office/drawing/2014/main" id="{33BA0808-3A81-4482-B17D-D73AA8214C83}"/>
              </a:ext>
            </a:extLst>
          </p:cNvPr>
          <p:cNvSpPr txBox="1"/>
          <p:nvPr/>
        </p:nvSpPr>
        <p:spPr>
          <a:xfrm>
            <a:off x="2759528" y="2044700"/>
            <a:ext cx="9093200"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rgbClr val="7030A0"/>
                </a:solidFill>
              </a:rPr>
              <a:t>The use of machine learning with the extraction of educational information improves the learning process of student. Various models  can be developed to estimate a student’s grade in registered  courses. Which will provide valuable information to make it easier for students to stay in those courses.</a:t>
            </a:r>
          </a:p>
        </p:txBody>
      </p:sp>
      <p:sp>
        <p:nvSpPr>
          <p:cNvPr id="5" name="TextBox 4">
            <a:extLst>
              <a:ext uri="{FF2B5EF4-FFF2-40B4-BE49-F238E27FC236}">
                <a16:creationId xmlns:a16="http://schemas.microsoft.com/office/drawing/2014/main" id="{E9D827D5-B8F6-48C6-AB3B-16E647524B9B}"/>
              </a:ext>
            </a:extLst>
          </p:cNvPr>
          <p:cNvSpPr txBox="1"/>
          <p:nvPr/>
        </p:nvSpPr>
        <p:spPr>
          <a:xfrm>
            <a:off x="2759528" y="4317958"/>
            <a:ext cx="9229272" cy="1692771"/>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srgbClr val="7030A0"/>
                </a:solidFill>
              </a:rPr>
              <a:t>By accurately predicting a student's grade, this approach can be used to identify students who are at risk of failing a course or subject, and provide interventions and support to help them succeed.</a:t>
            </a:r>
            <a:endParaRPr lang="en-IN" sz="2400" dirty="0">
              <a:solidFill>
                <a:srgbClr val="7030A0"/>
              </a:solidFill>
            </a:endParaRPr>
          </a:p>
          <a:p>
            <a:br>
              <a:rPr lang="en-US" sz="1400" dirty="0">
                <a:solidFill>
                  <a:srgbClr val="7030A0"/>
                </a:solidFill>
              </a:rPr>
            </a:br>
            <a:endParaRPr lang="en-US" sz="1400" dirty="0">
              <a:solidFill>
                <a:srgbClr val="7030A0"/>
              </a:solidFill>
            </a:endParaRPr>
          </a:p>
        </p:txBody>
      </p:sp>
    </p:spTree>
    <p:extLst>
      <p:ext uri="{BB962C8B-B14F-4D97-AF65-F5344CB8AC3E}">
        <p14:creationId xmlns:p14="http://schemas.microsoft.com/office/powerpoint/2010/main" val="581376082"/>
      </p:ext>
    </p:extLst>
  </p:cSld>
  <p:clrMapOvr>
    <a:masterClrMapping/>
  </p:clrMapOvr>
  <mc:AlternateContent xmlns:mc="http://schemas.openxmlformats.org/markup-compatibility/2006" xmlns:p14="http://schemas.microsoft.com/office/powerpoint/2010/main">
    <mc:Choice Requires="p14">
      <p:transition spd="slow" p14:dur="1600" advClick="0" advTm="4000">
        <p14:prism isInverted="1"/>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3C7117-B965-4C7E-82D1-B948C73C6A77}"/>
              </a:ext>
            </a:extLst>
          </p:cNvPr>
          <p:cNvSpPr/>
          <p:nvPr/>
        </p:nvSpPr>
        <p:spPr>
          <a:xfrm>
            <a:off x="602342" y="436380"/>
            <a:ext cx="8300357" cy="954107"/>
          </a:xfrm>
          <a:prstGeom prst="rect">
            <a:avLst/>
          </a:prstGeom>
        </p:spPr>
        <p:txBody>
          <a:bodyPr wrap="square">
            <a:spAutoFit/>
          </a:bodyPr>
          <a:lstStyle/>
          <a:p>
            <a:pPr marL="457200" indent="-457200">
              <a:buFont typeface="Wingdings" panose="05000000000000000000" pitchFamily="2" charset="2"/>
              <a:buChar char="v"/>
            </a:pPr>
            <a:r>
              <a:rPr lang="en-US" sz="2800" b="1" i="1" dirty="0">
                <a:solidFill>
                  <a:srgbClr val="C00000"/>
                </a:solidFill>
              </a:rPr>
              <a:t>Why is predicting student performance important?</a:t>
            </a:r>
          </a:p>
          <a:p>
            <a:pPr marL="457200" indent="-457200">
              <a:buFont typeface="Wingdings" panose="05000000000000000000" pitchFamily="2" charset="2"/>
              <a:buChar char="v"/>
            </a:pPr>
            <a:endParaRPr lang="en-US" sz="2800" dirty="0"/>
          </a:p>
        </p:txBody>
      </p:sp>
      <p:sp>
        <p:nvSpPr>
          <p:cNvPr id="6" name="Rectangle 5">
            <a:extLst>
              <a:ext uri="{FF2B5EF4-FFF2-40B4-BE49-F238E27FC236}">
                <a16:creationId xmlns:a16="http://schemas.microsoft.com/office/drawing/2014/main" id="{23BC8CD9-D560-414E-9DBB-47C57E659017}"/>
              </a:ext>
            </a:extLst>
          </p:cNvPr>
          <p:cNvSpPr/>
          <p:nvPr/>
        </p:nvSpPr>
        <p:spPr>
          <a:xfrm>
            <a:off x="1135741" y="1496536"/>
            <a:ext cx="7601859" cy="1938992"/>
          </a:xfrm>
          <a:prstGeom prst="rect">
            <a:avLst/>
          </a:prstGeom>
        </p:spPr>
        <p:txBody>
          <a:bodyPr wrap="square">
            <a:spAutoFit/>
          </a:bodyPr>
          <a:lstStyle/>
          <a:p>
            <a:pPr marL="342900" indent="-342900">
              <a:buFont typeface="Wingdings" panose="05000000000000000000" pitchFamily="2" charset="2"/>
              <a:buChar char="§"/>
            </a:pPr>
            <a:r>
              <a:rPr lang="en-US" sz="2400" b="1" dirty="0">
                <a:solidFill>
                  <a:srgbClr val="002060"/>
                </a:solidFill>
              </a:rPr>
              <a:t>Predicting students' performance during their years of academic study has been investigated tremendously. It offers important insights that can help and guide institutions to make timely decisions and changes leading to better student outcome achievements.</a:t>
            </a:r>
          </a:p>
        </p:txBody>
      </p:sp>
    </p:spTree>
    <p:extLst>
      <p:ext uri="{BB962C8B-B14F-4D97-AF65-F5344CB8AC3E}">
        <p14:creationId xmlns:p14="http://schemas.microsoft.com/office/powerpoint/2010/main" val="1957858418"/>
      </p:ext>
    </p:extLst>
  </p:cSld>
  <p:clrMapOvr>
    <a:masterClrMapping/>
  </p:clrMapOvr>
  <mc:AlternateContent xmlns:mc="http://schemas.openxmlformats.org/markup-compatibility/2006" xmlns:p14="http://schemas.microsoft.com/office/powerpoint/2010/main">
    <mc:Choice Requires="p14">
      <p:transition spd="slow" p14:dur="1200" advClick="0" advTm="4000">
        <p:dissolve/>
      </p:transition>
    </mc:Choice>
    <mc:Fallback xmlns="">
      <p:transition spd="slow" advClick="0" advTm="4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DCCAF4-0592-4EED-8342-3D26ACE9D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75" y="1087346"/>
            <a:ext cx="6791325" cy="4448175"/>
          </a:xfrm>
          <a:prstGeom prst="rect">
            <a:avLst/>
          </a:prstGeom>
        </p:spPr>
      </p:pic>
      <p:sp>
        <p:nvSpPr>
          <p:cNvPr id="6" name="TextBox 5">
            <a:extLst>
              <a:ext uri="{FF2B5EF4-FFF2-40B4-BE49-F238E27FC236}">
                <a16:creationId xmlns:a16="http://schemas.microsoft.com/office/drawing/2014/main" id="{E7CA2F18-1FF9-4688-A366-3E4734B83071}"/>
              </a:ext>
            </a:extLst>
          </p:cNvPr>
          <p:cNvSpPr txBox="1"/>
          <p:nvPr/>
        </p:nvSpPr>
        <p:spPr>
          <a:xfrm>
            <a:off x="853440" y="266262"/>
            <a:ext cx="4789714"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solidFill>
                  <a:srgbClr val="990033"/>
                </a:solidFill>
              </a:rPr>
              <a:t>Need of the model:-</a:t>
            </a:r>
            <a:endParaRPr lang="en-IN" sz="3200" dirty="0">
              <a:solidFill>
                <a:srgbClr val="990033"/>
              </a:solidFill>
            </a:endParaRPr>
          </a:p>
        </p:txBody>
      </p:sp>
    </p:spTree>
    <p:extLst>
      <p:ext uri="{BB962C8B-B14F-4D97-AF65-F5344CB8AC3E}">
        <p14:creationId xmlns:p14="http://schemas.microsoft.com/office/powerpoint/2010/main" val="3817275113"/>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9AB0E2-B711-416C-B290-C5CDA94F4FF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479" y="-293914"/>
            <a:ext cx="12338957" cy="7151914"/>
          </a:xfrm>
          <a:prstGeom prst="rect">
            <a:avLst/>
          </a:prstGeom>
        </p:spPr>
      </p:pic>
      <p:sp>
        <p:nvSpPr>
          <p:cNvPr id="4" name="TextBox 3">
            <a:extLst>
              <a:ext uri="{FF2B5EF4-FFF2-40B4-BE49-F238E27FC236}">
                <a16:creationId xmlns:a16="http://schemas.microsoft.com/office/drawing/2014/main" id="{8E1EF897-EC74-49A2-9DDF-51706DA0BBD5}"/>
              </a:ext>
            </a:extLst>
          </p:cNvPr>
          <p:cNvSpPr txBox="1"/>
          <p:nvPr/>
        </p:nvSpPr>
        <p:spPr>
          <a:xfrm>
            <a:off x="767443" y="816429"/>
            <a:ext cx="6809014" cy="830997"/>
          </a:xfrm>
          <a:prstGeom prst="rect">
            <a:avLst/>
          </a:prstGeom>
          <a:noFill/>
        </p:spPr>
        <p:txBody>
          <a:bodyPr wrap="square" rtlCol="0">
            <a:spAutoFit/>
          </a:bodyPr>
          <a:lstStyle/>
          <a:p>
            <a:pPr marL="685800" indent="-685800">
              <a:buFont typeface="Wingdings" panose="05000000000000000000" pitchFamily="2" charset="2"/>
              <a:buChar char="v"/>
            </a:pPr>
            <a:r>
              <a:rPr lang="en-US" sz="4800" b="1" dirty="0"/>
              <a:t>Project analysis:-</a:t>
            </a:r>
          </a:p>
        </p:txBody>
      </p:sp>
      <p:sp>
        <p:nvSpPr>
          <p:cNvPr id="5" name="TextBox 4">
            <a:extLst>
              <a:ext uri="{FF2B5EF4-FFF2-40B4-BE49-F238E27FC236}">
                <a16:creationId xmlns:a16="http://schemas.microsoft.com/office/drawing/2014/main" id="{2F987543-0CE7-4C7A-8FAC-B1B289EE19F5}"/>
              </a:ext>
            </a:extLst>
          </p:cNvPr>
          <p:cNvSpPr txBox="1"/>
          <p:nvPr/>
        </p:nvSpPr>
        <p:spPr>
          <a:xfrm>
            <a:off x="489857" y="2265027"/>
            <a:ext cx="11038114" cy="1569660"/>
          </a:xfrm>
          <a:prstGeom prst="rect">
            <a:avLst/>
          </a:prstGeom>
          <a:noFill/>
        </p:spPr>
        <p:txBody>
          <a:bodyPr wrap="square" rtlCol="0">
            <a:spAutoFit/>
          </a:bodyPr>
          <a:lstStyle/>
          <a:p>
            <a:pPr marL="457200" indent="-457200">
              <a:buFont typeface="Wingdings" panose="05000000000000000000" pitchFamily="2" charset="2"/>
              <a:buChar char="Ø"/>
            </a:pPr>
            <a:r>
              <a:rPr lang="en-US" sz="3200" i="1" dirty="0"/>
              <a:t>The data includes academic and personal characteristics of the students as well as final grade .that task is to predict the final grade from the students </a:t>
            </a:r>
            <a:r>
              <a:rPr lang="en-US" sz="3200" i="1" dirty="0" err="1"/>
              <a:t>informations</a:t>
            </a:r>
            <a:endParaRPr lang="en-US" sz="3200" i="1" dirty="0"/>
          </a:p>
        </p:txBody>
      </p:sp>
    </p:spTree>
    <p:extLst>
      <p:ext uri="{BB962C8B-B14F-4D97-AF65-F5344CB8AC3E}">
        <p14:creationId xmlns:p14="http://schemas.microsoft.com/office/powerpoint/2010/main" val="84214256"/>
      </p:ext>
    </p:extLst>
  </p:cSld>
  <p:clrMapOvr>
    <a:masterClrMapping/>
  </p:clrMapOvr>
  <mc:AlternateContent xmlns:mc="http://schemas.openxmlformats.org/markup-compatibility/2006" xmlns:p14="http://schemas.microsoft.com/office/powerpoint/2010/main">
    <mc:Choice Requires="p14">
      <p:transition spd="slow" p14:dur="3000" advClick="0" advTm="4000">
        <p14:shred/>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A5CF4A-4E21-41C6-AA58-E830D6F398A6}"/>
              </a:ext>
            </a:extLst>
          </p:cNvPr>
          <p:cNvSpPr txBox="1"/>
          <p:nvPr/>
        </p:nvSpPr>
        <p:spPr>
          <a:xfrm>
            <a:off x="3073400" y="0"/>
            <a:ext cx="6934200" cy="830997"/>
          </a:xfrm>
          <a:prstGeom prst="rect">
            <a:avLst/>
          </a:prstGeom>
          <a:noFill/>
        </p:spPr>
        <p:txBody>
          <a:bodyPr wrap="square" rtlCol="0">
            <a:spAutoFit/>
          </a:bodyPr>
          <a:lstStyle/>
          <a:p>
            <a:r>
              <a:rPr lang="en-US" sz="4800" dirty="0">
                <a:solidFill>
                  <a:srgbClr val="002060"/>
                </a:solidFill>
              </a:rPr>
              <a:t>Reference:</a:t>
            </a:r>
          </a:p>
        </p:txBody>
      </p:sp>
      <p:sp>
        <p:nvSpPr>
          <p:cNvPr id="3" name="TextBox 2">
            <a:extLst>
              <a:ext uri="{FF2B5EF4-FFF2-40B4-BE49-F238E27FC236}">
                <a16:creationId xmlns:a16="http://schemas.microsoft.com/office/drawing/2014/main" id="{AC2C9B6C-6064-4612-B1E0-FE9FB89E92C2}"/>
              </a:ext>
            </a:extLst>
          </p:cNvPr>
          <p:cNvSpPr txBox="1"/>
          <p:nvPr/>
        </p:nvSpPr>
        <p:spPr>
          <a:xfrm>
            <a:off x="3073400" y="1066800"/>
            <a:ext cx="7531100" cy="2062103"/>
          </a:xfrm>
          <a:prstGeom prst="rect">
            <a:avLst/>
          </a:prstGeom>
          <a:noFill/>
        </p:spPr>
        <p:txBody>
          <a:bodyPr wrap="square" rtlCol="0">
            <a:spAutoFit/>
          </a:bodyPr>
          <a:lstStyle/>
          <a:p>
            <a:pPr marL="457200" indent="-457200">
              <a:buFont typeface="Wingdings" panose="05000000000000000000" pitchFamily="2" charset="2"/>
              <a:buChar char="§"/>
            </a:pPr>
            <a:r>
              <a:rPr lang="en-US" sz="3200" b="1" dirty="0">
                <a:solidFill>
                  <a:srgbClr val="97297A"/>
                </a:solidFill>
              </a:rPr>
              <a:t>Linear Regression</a:t>
            </a:r>
          </a:p>
          <a:p>
            <a:pPr marL="457200" indent="-457200">
              <a:buFont typeface="Wingdings" panose="05000000000000000000" pitchFamily="2" charset="2"/>
              <a:buChar char="§"/>
            </a:pPr>
            <a:r>
              <a:rPr lang="en-US" sz="3200" b="1" dirty="0">
                <a:solidFill>
                  <a:srgbClr val="97297A"/>
                </a:solidFill>
              </a:rPr>
              <a:t>SVR</a:t>
            </a:r>
          </a:p>
          <a:p>
            <a:pPr marL="457200" indent="-457200">
              <a:buFont typeface="Wingdings" panose="05000000000000000000" pitchFamily="2" charset="2"/>
              <a:buChar char="§"/>
            </a:pPr>
            <a:r>
              <a:rPr lang="en-US" sz="3200" b="1" dirty="0">
                <a:solidFill>
                  <a:srgbClr val="97297A"/>
                </a:solidFill>
              </a:rPr>
              <a:t>K fold cross validation</a:t>
            </a:r>
          </a:p>
          <a:p>
            <a:pPr marL="457200" indent="-457200">
              <a:buFont typeface="Wingdings" panose="05000000000000000000" pitchFamily="2" charset="2"/>
              <a:buChar char="§"/>
            </a:pPr>
            <a:endParaRPr lang="en-US" sz="3200" b="1" dirty="0">
              <a:solidFill>
                <a:srgbClr val="97297A"/>
              </a:solidFill>
            </a:endParaRPr>
          </a:p>
        </p:txBody>
      </p:sp>
    </p:spTree>
    <p:extLst>
      <p:ext uri="{BB962C8B-B14F-4D97-AF65-F5344CB8AC3E}">
        <p14:creationId xmlns:p14="http://schemas.microsoft.com/office/powerpoint/2010/main" val="3142425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4000">
        <p15:prstTrans prst="crush"/>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41CEF-41A7-47ED-ADC4-5271EA5A4CC6}"/>
              </a:ext>
            </a:extLst>
          </p:cNvPr>
          <p:cNvSpPr txBox="1"/>
          <p:nvPr/>
        </p:nvSpPr>
        <p:spPr>
          <a:xfrm>
            <a:off x="609600" y="375557"/>
            <a:ext cx="5486400" cy="769441"/>
          </a:xfrm>
          <a:prstGeom prst="rect">
            <a:avLst/>
          </a:prstGeom>
          <a:noFill/>
        </p:spPr>
        <p:txBody>
          <a:bodyPr wrap="square" rtlCol="0">
            <a:spAutoFit/>
          </a:bodyPr>
          <a:lstStyle/>
          <a:p>
            <a:pPr marL="571500" indent="-571500">
              <a:buFont typeface="Wingdings" panose="05000000000000000000" pitchFamily="2" charset="2"/>
              <a:buChar char="v"/>
            </a:pPr>
            <a:r>
              <a:rPr lang="en-US" sz="4400" b="1" i="1" dirty="0">
                <a:solidFill>
                  <a:schemeClr val="accent2">
                    <a:lumMod val="75000"/>
                  </a:schemeClr>
                </a:solidFill>
                <a:effectLst>
                  <a:glow rad="139700">
                    <a:schemeClr val="accent4">
                      <a:satMod val="175000"/>
                      <a:alpha val="40000"/>
                    </a:schemeClr>
                  </a:glow>
                </a:effectLst>
              </a:rPr>
              <a:t>Dataset taken from:</a:t>
            </a:r>
          </a:p>
        </p:txBody>
      </p:sp>
      <p:sp>
        <p:nvSpPr>
          <p:cNvPr id="3" name="TextBox 2">
            <a:extLst>
              <a:ext uri="{FF2B5EF4-FFF2-40B4-BE49-F238E27FC236}">
                <a16:creationId xmlns:a16="http://schemas.microsoft.com/office/drawing/2014/main" id="{30B505B5-6B05-4751-ABCA-B467856C2AA1}"/>
              </a:ext>
            </a:extLst>
          </p:cNvPr>
          <p:cNvSpPr txBox="1"/>
          <p:nvPr/>
        </p:nvSpPr>
        <p:spPr>
          <a:xfrm>
            <a:off x="753291" y="1553212"/>
            <a:ext cx="4996543" cy="923330"/>
          </a:xfrm>
          <a:prstGeom prst="rect">
            <a:avLst/>
          </a:prstGeom>
          <a:noFill/>
        </p:spPr>
        <p:txBody>
          <a:bodyPr wrap="square" rtlCol="0">
            <a:spAutoFit/>
          </a:bodyPr>
          <a:lstStyle/>
          <a:p>
            <a:pPr marL="571500" indent="-571500">
              <a:buFont typeface="Wingdings" panose="05000000000000000000" pitchFamily="2" charset="2"/>
              <a:buChar char="§"/>
            </a:pPr>
            <a:r>
              <a:rPr lang="en-US" sz="5400" dirty="0">
                <a:solidFill>
                  <a:srgbClr val="0A1FEA"/>
                </a:solidFill>
                <a:latin typeface="Bahnschrift SemiBold SemiConden" panose="020B0502040204020203" pitchFamily="34" charset="0"/>
              </a:rPr>
              <a:t>Kaggle</a:t>
            </a:r>
          </a:p>
        </p:txBody>
      </p:sp>
    </p:spTree>
    <p:extLst>
      <p:ext uri="{BB962C8B-B14F-4D97-AF65-F5344CB8AC3E}">
        <p14:creationId xmlns:p14="http://schemas.microsoft.com/office/powerpoint/2010/main" val="3983272952"/>
      </p:ext>
    </p:extLst>
  </p:cSld>
  <p:clrMapOvr>
    <a:masterClrMapping/>
  </p:clrMapOvr>
  <p:transition spd="slow" advClick="0" advTm="4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357</TotalTime>
  <Words>684</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Agency FB</vt:lpstr>
      <vt:lpstr>Algerian</vt:lpstr>
      <vt:lpstr>Arial</vt:lpstr>
      <vt:lpstr>Bahnschrift Condensed</vt:lpstr>
      <vt:lpstr>Bahnschrift SemiBold SemiConden</vt:lpstr>
      <vt:lpstr>Bahnschrift SemiLight Condensed</vt:lpstr>
      <vt:lpstr>Calibri</vt:lpstr>
      <vt:lpstr>Calibri Light</vt:lpstr>
      <vt:lpstr>Wingdings</vt:lpstr>
      <vt:lpstr>Office Theme</vt:lpstr>
      <vt:lpstr>WELCOME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admin</dc:creator>
  <cp:lastModifiedBy>ADMIN</cp:lastModifiedBy>
  <cp:revision>39</cp:revision>
  <dcterms:created xsi:type="dcterms:W3CDTF">2023-08-06T16:08:50Z</dcterms:created>
  <dcterms:modified xsi:type="dcterms:W3CDTF">2023-08-28T12:43:02Z</dcterms:modified>
</cp:coreProperties>
</file>