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12" r:id="rId2"/>
    <p:sldMasterId id="2147483924" r:id="rId3"/>
  </p:sldMasterIdLst>
  <p:notesMasterIdLst>
    <p:notesMasterId r:id="rId40"/>
  </p:notesMasterIdLst>
  <p:sldIdLst>
    <p:sldId id="256" r:id="rId4"/>
    <p:sldId id="257" r:id="rId5"/>
    <p:sldId id="268" r:id="rId6"/>
    <p:sldId id="259" r:id="rId7"/>
    <p:sldId id="292" r:id="rId8"/>
    <p:sldId id="260" r:id="rId9"/>
    <p:sldId id="293" r:id="rId10"/>
    <p:sldId id="294" r:id="rId11"/>
    <p:sldId id="265" r:id="rId12"/>
    <p:sldId id="269" r:id="rId13"/>
    <p:sldId id="270" r:id="rId14"/>
    <p:sldId id="271" r:id="rId15"/>
    <p:sldId id="273" r:id="rId16"/>
    <p:sldId id="272" r:id="rId17"/>
    <p:sldId id="274" r:id="rId18"/>
    <p:sldId id="296" r:id="rId19"/>
    <p:sldId id="276" r:id="rId20"/>
    <p:sldId id="297" r:id="rId21"/>
    <p:sldId id="277" r:id="rId22"/>
    <p:sldId id="278" r:id="rId23"/>
    <p:sldId id="288" r:id="rId24"/>
    <p:sldId id="289" r:id="rId25"/>
    <p:sldId id="295" r:id="rId26"/>
    <p:sldId id="298" r:id="rId27"/>
    <p:sldId id="284" r:id="rId28"/>
    <p:sldId id="299" r:id="rId29"/>
    <p:sldId id="300" r:id="rId30"/>
    <p:sldId id="301" r:id="rId31"/>
    <p:sldId id="302" r:id="rId32"/>
    <p:sldId id="303" r:id="rId33"/>
    <p:sldId id="304" r:id="rId34"/>
    <p:sldId id="305" r:id="rId35"/>
    <p:sldId id="306" r:id="rId36"/>
    <p:sldId id="286"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2C5A"/>
    <a:srgbClr val="560A56"/>
    <a:srgbClr val="251C44"/>
    <a:srgbClr val="F06A06"/>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529" autoAdjust="0"/>
    <p:restoredTop sz="94660"/>
  </p:normalViewPr>
  <p:slideViewPr>
    <p:cSldViewPr>
      <p:cViewPr>
        <p:scale>
          <a:sx n="90" d="100"/>
          <a:sy n="90" d="100"/>
        </p:scale>
        <p:origin x="-1104"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A9127-86A5-4CA9-840D-540CFE862381}" type="datetimeFigureOut">
              <a:rPr lang="en-US" smtClean="0"/>
              <a:pPr/>
              <a:t>12/10/2021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044CD-1C54-4C93-B22B-B7384AEBF4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D044CD-1C54-4C93-B22B-B7384AEBF47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12/10/2021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www.w3school.com/" TargetMode="External"/><Relationship Id="rId1" Type="http://schemas.openxmlformats.org/officeDocument/2006/relationships/slideLayout" Target="../slideLayouts/slideLayout17.xml"/><Relationship Id="rId4" Type="http://schemas.openxmlformats.org/officeDocument/2006/relationships/hyperlink" Target="https://stackoverflow.com/"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04800" y="304800"/>
            <a:ext cx="8534400" cy="6248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6" name="TextBox 5"/>
          <p:cNvSpPr txBox="1"/>
          <p:nvPr/>
        </p:nvSpPr>
        <p:spPr>
          <a:xfrm>
            <a:off x="381000" y="381000"/>
            <a:ext cx="8382000" cy="6463308"/>
          </a:xfrm>
          <a:prstGeom prst="rect">
            <a:avLst/>
          </a:prstGeom>
          <a:noFill/>
        </p:spPr>
        <p:txBody>
          <a:bodyPr wrap="square" rtlCol="0">
            <a:spAutoFit/>
          </a:bodyPr>
          <a:lstStyle/>
          <a:p>
            <a:pPr algn="ctr"/>
            <a:r>
              <a:rPr lang="en-IN"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t>THAKUR SHIV KUMAR  SINGH  MEMORIAL  ENGINEERING COLLEGE</a:t>
            </a:r>
            <a:r>
              <a:rPr lang="en-US"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t/>
            </a:r>
            <a:br>
              <a:rPr lang="en-US"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br>
            <a:r>
              <a:rPr lang="en-IN"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t>BURHANPUR (M.P.)</a:t>
            </a:r>
            <a:r>
              <a:rPr lang="en-US"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t/>
            </a:r>
            <a:br>
              <a:rPr lang="en-US"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rPr>
            </a:br>
            <a:endParaRPr lang="en-US" b="1" cap="all" dirty="0"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Times New Roman" pitchFamily="18" charset="0"/>
              <a:cs typeface="Times New Roman" pitchFamily="18" charset="0"/>
            </a:endParaRPr>
          </a:p>
          <a:p>
            <a:pPr algn="ctr"/>
            <a:endParaRPr lang="en-US"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algn="ctr"/>
            <a:endParaRPr lang="en-US"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b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a:p>
            <a:pPr algn="ctr"/>
            <a:r>
              <a:rPr lang="en-IN"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t>2021-2022</a:t>
            </a:r>
            <a:r>
              <a:rPr lang="en-US"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t/>
            </a:r>
            <a:br>
              <a:rPr lang="en-US"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br>
            <a:r>
              <a:rPr lang="en-IN"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t>MINOR PROJECT</a:t>
            </a:r>
          </a:p>
          <a:p>
            <a:pPr algn="ctr"/>
            <a:r>
              <a:rPr lang="en-IN"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t>ON </a:t>
            </a:r>
            <a:r>
              <a:rPr lang="en-US" b="1" spc="50" dirty="0" smtClean="0">
                <a:ln w="11430"/>
                <a:solidFill>
                  <a:srgbClr val="FF0000"/>
                </a:solidFill>
                <a:effectLst>
                  <a:outerShdw blurRad="76200" dist="50800" dir="5400000" algn="tl" rotWithShape="0">
                    <a:srgbClr val="000000">
                      <a:alpha val="65000"/>
                    </a:srgbClr>
                  </a:outerShdw>
                </a:effectLst>
              </a:rPr>
              <a:t/>
            </a:r>
            <a:br>
              <a:rPr lang="en-US" b="1" spc="50" dirty="0" smtClean="0">
                <a:ln w="11430"/>
                <a:solidFill>
                  <a:srgbClr val="FF0000"/>
                </a:solidFill>
                <a:effectLst>
                  <a:outerShdw blurRad="76200" dist="50800" dir="5400000" algn="tl" rotWithShape="0">
                    <a:srgbClr val="000000">
                      <a:alpha val="65000"/>
                    </a:srgbClr>
                  </a:outerShdw>
                </a:effectLst>
              </a:rPr>
            </a:br>
            <a:r>
              <a:rPr lang="en-US" b="1" dirty="0" smtClean="0">
                <a:ln w="1905">
                  <a:solidFill>
                    <a:srgbClr val="7030A0"/>
                  </a:solidFill>
                </a:ln>
                <a:solidFill>
                  <a:srgbClr val="560A56"/>
                </a:solidFill>
                <a:effectLst>
                  <a:innerShdw blurRad="69850" dist="43180" dir="5400000">
                    <a:srgbClr val="000000">
                      <a:alpha val="65000"/>
                    </a:srgbClr>
                  </a:innerShdw>
                </a:effectLst>
                <a:latin typeface="Times New Roman" pitchFamily="18" charset="0"/>
                <a:cs typeface="Times New Roman" pitchFamily="18" charset="0"/>
              </a:rPr>
              <a:t>“The Dream Store</a:t>
            </a:r>
          </a:p>
          <a:p>
            <a:pPr algn="ctr"/>
            <a:r>
              <a:rPr lang="en-US" b="1" dirty="0" smtClean="0">
                <a:ln w="1905">
                  <a:solidFill>
                    <a:srgbClr val="7030A0"/>
                  </a:solidFill>
                </a:ln>
                <a:solidFill>
                  <a:srgbClr val="560A56"/>
                </a:solidFill>
                <a:effectLst>
                  <a:innerShdw blurRad="69850" dist="43180" dir="5400000">
                    <a:srgbClr val="000000">
                      <a:alpha val="65000"/>
                    </a:srgbClr>
                  </a:innerShdw>
                </a:effectLst>
                <a:latin typeface="Times New Roman" pitchFamily="18" charset="0"/>
                <a:cs typeface="Times New Roman" pitchFamily="18" charset="0"/>
              </a:rPr>
              <a:t>(Get  Your  Dream Dresses) ”</a:t>
            </a:r>
            <a:endParaRPr lang="en-US" b="1" dirty="0" smtClean="0">
              <a:ln w="1905">
                <a:solidFill>
                  <a:srgbClr val="7030A0"/>
                </a:solidFill>
              </a:ln>
              <a:solidFill>
                <a:srgbClr val="560A56"/>
              </a:solidFill>
              <a:effectLst>
                <a:innerShdw blurRad="69850" dist="43180" dir="5400000">
                  <a:srgbClr val="000000">
                    <a:alpha val="65000"/>
                  </a:srgbClr>
                </a:inn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Bachelor of Technology</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In</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Computer science &amp; Engineering</a:t>
            </a:r>
          </a:p>
          <a:p>
            <a:r>
              <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p>
          <a:p>
            <a:r>
              <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GUIDED BY:-                                      </a:t>
            </a: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SUBMITTED BY:-</a:t>
            </a:r>
            <a:endPar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IN" spc="50" dirty="0" smtClean="0">
                <a:ln w="11430"/>
                <a:solidFill>
                  <a:schemeClr val="bg1"/>
                </a:solidFill>
                <a:latin typeface="Times New Roman" pitchFamily="18" charset="0"/>
                <a:cs typeface="Times New Roman" pitchFamily="18" charset="0"/>
              </a:rPr>
              <a:t>Prof. </a:t>
            </a:r>
            <a:r>
              <a:rPr lang="en-IN" spc="50" dirty="0" err="1" smtClean="0">
                <a:ln w="11430"/>
                <a:solidFill>
                  <a:schemeClr val="bg1"/>
                </a:solidFill>
                <a:latin typeface="Times New Roman" pitchFamily="18" charset="0"/>
                <a:cs typeface="Times New Roman" pitchFamily="18" charset="0"/>
              </a:rPr>
              <a:t>Yogita</a:t>
            </a:r>
            <a:r>
              <a:rPr lang="en-IN" spc="50" dirty="0" smtClean="0">
                <a:ln w="11430"/>
                <a:solidFill>
                  <a:schemeClr val="bg1"/>
                </a:solidFill>
                <a:latin typeface="Times New Roman" pitchFamily="18" charset="0"/>
                <a:cs typeface="Times New Roman" pitchFamily="18" charset="0"/>
              </a:rPr>
              <a:t> Shah                                   </a:t>
            </a:r>
            <a:r>
              <a:rPr lang="en-IN" spc="50" dirty="0" err="1" smtClean="0">
                <a:ln w="11430"/>
                <a:solidFill>
                  <a:schemeClr val="bg1"/>
                </a:solidFill>
                <a:latin typeface="Times New Roman" pitchFamily="18" charset="0"/>
                <a:cs typeface="Times New Roman" pitchFamily="18" charset="0"/>
              </a:rPr>
              <a:t>Ankita</a:t>
            </a:r>
            <a:r>
              <a:rPr lang="en-IN" spc="50" dirty="0" smtClean="0">
                <a:ln w="11430"/>
                <a:solidFill>
                  <a:schemeClr val="bg1"/>
                </a:solidFill>
                <a:latin typeface="Times New Roman" pitchFamily="18" charset="0"/>
                <a:cs typeface="Times New Roman" pitchFamily="18" charset="0"/>
              </a:rPr>
              <a:t> </a:t>
            </a:r>
            <a:r>
              <a:rPr lang="en-IN" spc="50" dirty="0" err="1" smtClean="0">
                <a:ln w="11430"/>
                <a:solidFill>
                  <a:schemeClr val="bg1"/>
                </a:solidFill>
                <a:latin typeface="Times New Roman" pitchFamily="18" charset="0"/>
                <a:cs typeface="Times New Roman" pitchFamily="18" charset="0"/>
              </a:rPr>
              <a:t>Patil</a:t>
            </a:r>
            <a:r>
              <a:rPr lang="en-IN" spc="50" dirty="0" smtClean="0">
                <a:ln w="11430"/>
                <a:solidFill>
                  <a:schemeClr val="bg1"/>
                </a:solidFill>
                <a:latin typeface="Times New Roman" pitchFamily="18" charset="0"/>
                <a:cs typeface="Times New Roman" pitchFamily="18" charset="0"/>
              </a:rPr>
              <a:t>(0884CS191011)</a:t>
            </a:r>
            <a:endPar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a:p>
            <a:r>
              <a:rPr lang="en-IN" b="1" cap="all"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SUBMITTED TO:-                              </a:t>
            </a:r>
            <a:r>
              <a:rPr lang="en-IN" spc="50" dirty="0" err="1" smtClean="0">
                <a:ln w="11430"/>
                <a:solidFill>
                  <a:schemeClr val="bg1"/>
                </a:solidFill>
                <a:latin typeface="Times New Roman" pitchFamily="18" charset="0"/>
                <a:cs typeface="Times New Roman" pitchFamily="18" charset="0"/>
              </a:rPr>
              <a:t>Gayatri</a:t>
            </a:r>
            <a:r>
              <a:rPr lang="en-IN" spc="50" dirty="0" smtClean="0">
                <a:ln w="11430"/>
                <a:solidFill>
                  <a:schemeClr val="bg1"/>
                </a:solidFill>
                <a:latin typeface="Times New Roman" pitchFamily="18" charset="0"/>
                <a:cs typeface="Times New Roman" pitchFamily="18" charset="0"/>
              </a:rPr>
              <a:t> </a:t>
            </a:r>
            <a:r>
              <a:rPr lang="en-IN" spc="50" dirty="0" err="1" smtClean="0">
                <a:ln w="11430"/>
                <a:solidFill>
                  <a:schemeClr val="bg1"/>
                </a:solidFill>
                <a:latin typeface="Times New Roman" pitchFamily="18" charset="0"/>
                <a:cs typeface="Times New Roman" pitchFamily="18" charset="0"/>
              </a:rPr>
              <a:t>Bodade</a:t>
            </a:r>
            <a:r>
              <a:rPr lang="en-IN" spc="50" dirty="0" smtClean="0">
                <a:ln w="11430"/>
                <a:solidFill>
                  <a:schemeClr val="bg1"/>
                </a:solidFill>
                <a:latin typeface="Times New Roman" pitchFamily="18" charset="0"/>
                <a:cs typeface="Times New Roman" pitchFamily="18" charset="0"/>
              </a:rPr>
              <a:t>(0884CS191029)</a:t>
            </a:r>
            <a:r>
              <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p>
          <a:p>
            <a:r>
              <a:rPr lang="en-IN" b="1" cap="all" spc="5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IN" spc="50" dirty="0" smtClean="0">
                <a:ln w="11430"/>
                <a:solidFill>
                  <a:schemeClr val="bg1"/>
                </a:solidFill>
                <a:latin typeface="Times New Roman" pitchFamily="18" charset="0"/>
                <a:cs typeface="Times New Roman" pitchFamily="18" charset="0"/>
              </a:rPr>
              <a:t>Prof. </a:t>
            </a:r>
            <a:r>
              <a:rPr lang="en-IN" spc="50" dirty="0" err="1" smtClean="0">
                <a:ln w="11430"/>
                <a:solidFill>
                  <a:schemeClr val="bg1"/>
                </a:solidFill>
                <a:latin typeface="Times New Roman" pitchFamily="18" charset="0"/>
                <a:cs typeface="Times New Roman" pitchFamily="18" charset="0"/>
              </a:rPr>
              <a:t>Prithviraj</a:t>
            </a:r>
            <a:r>
              <a:rPr lang="en-IN" spc="50" dirty="0" smtClean="0">
                <a:ln w="11430"/>
                <a:solidFill>
                  <a:schemeClr val="bg1"/>
                </a:solidFill>
                <a:latin typeface="Times New Roman" pitchFamily="18" charset="0"/>
                <a:cs typeface="Times New Roman" pitchFamily="18" charset="0"/>
              </a:rPr>
              <a:t> </a:t>
            </a:r>
            <a:r>
              <a:rPr lang="en-IN" spc="50" dirty="0" err="1" smtClean="0">
                <a:ln w="11430"/>
                <a:solidFill>
                  <a:schemeClr val="bg1"/>
                </a:solidFill>
                <a:latin typeface="Times New Roman" pitchFamily="18" charset="0"/>
                <a:cs typeface="Times New Roman" pitchFamily="18" charset="0"/>
              </a:rPr>
              <a:t>Nikam</a:t>
            </a:r>
            <a:r>
              <a:rPr lang="en-IN" spc="50" dirty="0" smtClean="0">
                <a:ln w="11430"/>
                <a:solidFill>
                  <a:schemeClr val="bg1"/>
                </a:solidFill>
                <a:latin typeface="Times New Roman" pitchFamily="18" charset="0"/>
                <a:cs typeface="Times New Roman" pitchFamily="18" charset="0"/>
              </a:rPr>
              <a:t> </a:t>
            </a:r>
            <a:endPar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r>
            <a:b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endParaRPr lang="en-US" dirty="0"/>
          </a:p>
        </p:txBody>
      </p:sp>
      <p:pic>
        <p:nvPicPr>
          <p:cNvPr id="7" name="Picture 6"/>
          <p:cNvPicPr>
            <a:picLocks noChangeAspect="1" noChangeArrowheads="1"/>
          </p:cNvPicPr>
          <p:nvPr/>
        </p:nvPicPr>
        <p:blipFill>
          <a:blip r:embed="rId2"/>
          <a:srcRect/>
          <a:stretch>
            <a:fillRect/>
          </a:stretch>
        </p:blipFill>
        <p:spPr bwMode="auto">
          <a:xfrm>
            <a:off x="4038600" y="1219200"/>
            <a:ext cx="990600" cy="1094752"/>
          </a:xfrm>
          <a:prstGeom prst="rect">
            <a:avLst/>
          </a:prstGeom>
          <a:noFill/>
          <a:ln w="9525">
            <a:noFill/>
            <a:miter lim="800000"/>
            <a:headEnd/>
            <a:tailEnd/>
          </a:ln>
        </p:spPr>
      </p:pic>
      <p:sp>
        <p:nvSpPr>
          <p:cNvPr id="15" name="Rectangle 14"/>
          <p:cNvSpPr/>
          <p:nvPr/>
        </p:nvSpPr>
        <p:spPr>
          <a:xfrm>
            <a:off x="-1029501" y="2967335"/>
            <a:ext cx="184730" cy="923330"/>
          </a:xfrm>
          <a:prstGeom prst="rect">
            <a:avLst/>
          </a:prstGeom>
          <a:noFill/>
        </p:spPr>
        <p:txBody>
          <a:bodyPr wrap="non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nline art &amp; craft\art nd craft images\background.jpg"/>
          <p:cNvPicPr>
            <a:picLocks noChangeAspect="1" noChangeArrowheads="1"/>
          </p:cNvPicPr>
          <p:nvPr/>
        </p:nvPicPr>
        <p:blipFill>
          <a:blip r:embed="rId2"/>
          <a:srcRect/>
          <a:stretch>
            <a:fillRect/>
          </a:stretch>
        </p:blipFill>
        <p:spPr bwMode="auto">
          <a:xfrm>
            <a:off x="2951" y="0"/>
            <a:ext cx="9141049" cy="6858000"/>
          </a:xfrm>
          <a:prstGeom prst="rect">
            <a:avLst/>
          </a:prstGeom>
          <a:noFill/>
        </p:spPr>
      </p:pic>
      <p:pic>
        <p:nvPicPr>
          <p:cNvPr id="3" name="Picture 2"/>
          <p:cNvPicPr/>
          <p:nvPr/>
        </p:nvPicPr>
        <p:blipFill>
          <a:blip r:embed="rId3"/>
          <a:srcRect r="6742"/>
          <a:stretch>
            <a:fillRect/>
          </a:stretch>
        </p:blipFill>
        <p:spPr bwMode="auto">
          <a:xfrm>
            <a:off x="1371600" y="1676400"/>
            <a:ext cx="6324600" cy="44196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2438400" y="533400"/>
            <a:ext cx="4419600" cy="769441"/>
          </a:xfrm>
          <a:prstGeom prst="rect">
            <a:avLst/>
          </a:prstGeom>
          <a:noFill/>
        </p:spPr>
        <p:txBody>
          <a:bodyPr wrap="square" rtlCol="0">
            <a:spAutoFit/>
          </a:bodyPr>
          <a:lstStyle/>
          <a:p>
            <a:r>
              <a:rPr lang="en-US" sz="4400" b="1" u="sng" dirty="0" smtClean="0">
                <a:latin typeface="Times New Roman" pitchFamily="18" charset="0"/>
                <a:cs typeface="Times New Roman" pitchFamily="18" charset="0"/>
              </a:rPr>
              <a:t>SDLC Activities</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WATERFALL MODEL</a:t>
            </a:r>
            <a:endParaRPr lang="en-US" b="1" u="sng" dirty="0">
              <a:latin typeface="Times New Roman" pitchFamily="18" charset="0"/>
              <a:cs typeface="Times New Roman" pitchFamily="18" charset="0"/>
            </a:endParaRPr>
          </a:p>
        </p:txBody>
      </p:sp>
      <p:sp>
        <p:nvSpPr>
          <p:cNvPr id="3" name="TextBox 2"/>
          <p:cNvSpPr txBox="1"/>
          <p:nvPr/>
        </p:nvSpPr>
        <p:spPr>
          <a:xfrm>
            <a:off x="609600" y="1828800"/>
            <a:ext cx="8077200" cy="4154984"/>
          </a:xfrm>
          <a:prstGeom prst="rect">
            <a:avLst/>
          </a:prstGeom>
          <a:noFill/>
        </p:spPr>
        <p:txBody>
          <a:bodyPr wrap="square" rtlCol="0">
            <a:spAutoFit/>
          </a:bodyPr>
          <a:lstStyle/>
          <a:p>
            <a:pPr algn="just">
              <a:buFont typeface="Wingdings" pitchFamily="2" charset="2"/>
              <a:buChar char="Ø"/>
            </a:pPr>
            <a:r>
              <a:rPr lang="en-US" sz="2400" dirty="0" smtClean="0">
                <a:latin typeface="Times New Roman" pitchFamily="18" charset="0"/>
                <a:cs typeface="Times New Roman" pitchFamily="18" charset="0"/>
              </a:rPr>
              <a:t>The waterfall model is also known as linear-sequential model.</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This model suggest the systematic, sequential approach to the software development.</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software development starts the requirement gathering phase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Then progresses through analysis, design, coding, testing and maintenance.  </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Characteristics of waterfall model:-</a:t>
            </a:r>
          </a:p>
        </p:txBody>
      </p:sp>
      <p:sp>
        <p:nvSpPr>
          <p:cNvPr id="3" name="Rectangle 2"/>
          <p:cNvSpPr/>
          <p:nvPr/>
        </p:nvSpPr>
        <p:spPr>
          <a:xfrm>
            <a:off x="685800" y="1143000"/>
            <a:ext cx="7772400" cy="1846659"/>
          </a:xfrm>
          <a:prstGeom prst="rect">
            <a:avLst/>
          </a:prstGeom>
        </p:spPr>
        <p:txBody>
          <a:bodyPr wrap="square">
            <a:spAutoFit/>
          </a:bodyPr>
          <a:lstStyle/>
          <a:p>
            <a:endParaRPr lang="en-US"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Waterfall model is easy to implement.</a:t>
            </a:r>
          </a:p>
          <a:p>
            <a:pPr lvl="0"/>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For implementation of a small system waterfall model is used.</a:t>
            </a:r>
          </a:p>
        </p:txBody>
      </p:sp>
      <p:pic>
        <p:nvPicPr>
          <p:cNvPr id="1026" name="Picture 2"/>
          <p:cNvPicPr>
            <a:picLocks noChangeAspect="1" noChangeArrowheads="1"/>
          </p:cNvPicPr>
          <p:nvPr/>
        </p:nvPicPr>
        <p:blipFill>
          <a:blip r:embed="rId3"/>
          <a:srcRect l="18333" t="26296" r="20833" b="10000"/>
          <a:stretch>
            <a:fillRect/>
          </a:stretch>
        </p:blipFill>
        <p:spPr bwMode="auto">
          <a:xfrm>
            <a:off x="1447800" y="2819400"/>
            <a:ext cx="6019800" cy="3581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anjana\Downloads\title art n craft.jpg"/>
          <p:cNvPicPr>
            <a:picLocks noChangeAspect="1" noChangeArrowheads="1"/>
          </p:cNvPicPr>
          <p:nvPr/>
        </p:nvPicPr>
        <p:blipFill>
          <a:blip r:embed="rId2"/>
          <a:srcRect/>
          <a:stretch>
            <a:fillRect/>
          </a:stretch>
        </p:blipFill>
        <p:spPr bwMode="auto">
          <a:xfrm>
            <a:off x="-228600" y="0"/>
            <a:ext cx="9372600" cy="6858000"/>
          </a:xfrm>
          <a:prstGeom prst="rect">
            <a:avLst/>
          </a:prstGeom>
          <a:noFill/>
        </p:spPr>
      </p:pic>
      <p:sp>
        <p:nvSpPr>
          <p:cNvPr id="2" name="Title 1"/>
          <p:cNvSpPr>
            <a:spLocks noGrp="1"/>
          </p:cNvSpPr>
          <p:nvPr>
            <p:ph type="title"/>
          </p:nvPr>
        </p:nvSpPr>
        <p:spPr>
          <a:xfrm>
            <a:off x="685800" y="2590800"/>
            <a:ext cx="8229600" cy="1143000"/>
          </a:xfrm>
        </p:spPr>
        <p:txBody>
          <a:bodyPr>
            <a:normAutofit/>
          </a:bodyPr>
          <a:lstStyle/>
          <a:p>
            <a:r>
              <a:rPr lang="en-US" b="1"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DIAGRAMS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0"/>
            <a:ext cx="8229600" cy="1143000"/>
          </a:xfrm>
        </p:spPr>
        <p:txBody>
          <a:bodyPr/>
          <a:lstStyle/>
          <a:p>
            <a:r>
              <a:rPr lang="en-US" b="1" u="sng" dirty="0" smtClean="0">
                <a:latin typeface="Times New Roman" pitchFamily="18" charset="0"/>
                <a:cs typeface="Times New Roman" pitchFamily="18" charset="0"/>
              </a:rPr>
              <a:t>FLOW CHART:-</a:t>
            </a:r>
            <a:endParaRPr lang="en-US" b="1" u="sng"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l="40833" t="30036" r="26667" b="18889"/>
          <a:stretch>
            <a:fillRect/>
          </a:stretch>
        </p:blipFill>
        <p:spPr bwMode="auto">
          <a:xfrm>
            <a:off x="914400" y="1219200"/>
            <a:ext cx="7010400" cy="5334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914400"/>
            <a:ext cx="9144000" cy="6858000"/>
          </a:xfrm>
          <a:prstGeom prst="rect">
            <a:avLst/>
          </a:prstGeom>
          <a:noFill/>
        </p:spPr>
      </p:pic>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E-R DIAGRAM:-</a:t>
            </a:r>
            <a:endParaRPr lang="en-US" b="1" u="sng" dirty="0">
              <a:latin typeface="Times New Roman" pitchFamily="18" charset="0"/>
              <a:cs typeface="Times New Roman" pitchFamily="18" charset="0"/>
            </a:endParaRPr>
          </a:p>
        </p:txBody>
      </p:sp>
      <p:pic>
        <p:nvPicPr>
          <p:cNvPr id="6" name="Picture 5" descr="E-R_Diagram.drawio.png"/>
          <p:cNvPicPr>
            <a:picLocks noChangeAspect="1"/>
          </p:cNvPicPr>
          <p:nvPr/>
        </p:nvPicPr>
        <p:blipFill>
          <a:blip r:embed="rId3"/>
          <a:stretch>
            <a:fillRect/>
          </a:stretch>
        </p:blipFill>
        <p:spPr>
          <a:xfrm>
            <a:off x="762000" y="1752600"/>
            <a:ext cx="7684734" cy="4267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0"/>
            <a:ext cx="8229600" cy="1219200"/>
          </a:xfrm>
        </p:spPr>
        <p:txBody>
          <a:bodyPr/>
          <a:lstStyle/>
          <a:p>
            <a:pPr marL="514350" indent="-514350"/>
            <a:r>
              <a:rPr lang="en-US" b="1" u="sng" dirty="0" smtClean="0">
                <a:latin typeface="Times New Roman" pitchFamily="18" charset="0"/>
                <a:cs typeface="Times New Roman" pitchFamily="18" charset="0"/>
              </a:rPr>
              <a:t>ACTIVITY DIAGRAM:-</a:t>
            </a:r>
          </a:p>
        </p:txBody>
      </p:sp>
      <p:pic>
        <p:nvPicPr>
          <p:cNvPr id="6" name="Picture 5" descr="activitynew.drawio.png"/>
          <p:cNvPicPr>
            <a:picLocks noChangeAspect="1"/>
          </p:cNvPicPr>
          <p:nvPr/>
        </p:nvPicPr>
        <p:blipFill>
          <a:blip r:embed="rId3"/>
          <a:stretch>
            <a:fillRect/>
          </a:stretch>
        </p:blipFill>
        <p:spPr>
          <a:xfrm>
            <a:off x="1219200" y="1295400"/>
            <a:ext cx="6220961" cy="5410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CLASS DIAGRAM:-</a:t>
            </a:r>
          </a:p>
        </p:txBody>
      </p:sp>
      <p:pic>
        <p:nvPicPr>
          <p:cNvPr id="5" name="Picture 4" descr="classdiagram.drawio.png"/>
          <p:cNvPicPr>
            <a:picLocks noChangeAspect="1"/>
          </p:cNvPicPr>
          <p:nvPr/>
        </p:nvPicPr>
        <p:blipFill>
          <a:blip r:embed="rId3"/>
          <a:stretch>
            <a:fillRect/>
          </a:stretch>
        </p:blipFill>
        <p:spPr>
          <a:xfrm>
            <a:off x="1676400" y="1371600"/>
            <a:ext cx="5334000" cy="4800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152400"/>
            <a:ext cx="8229600" cy="762000"/>
          </a:xfrm>
        </p:spPr>
        <p:txBody>
          <a:bodyPr>
            <a:normAutofit/>
          </a:bodyPr>
          <a:lstStyle/>
          <a:p>
            <a:pPr marL="514350" indent="-514350"/>
            <a:r>
              <a:rPr lang="en-US" b="1" u="sng" dirty="0" smtClean="0">
                <a:latin typeface="Times New Roman" pitchFamily="18" charset="0"/>
                <a:cs typeface="Times New Roman" pitchFamily="18" charset="0"/>
              </a:rPr>
              <a:t>USE CASE DIAGRAM:-</a:t>
            </a:r>
          </a:p>
        </p:txBody>
      </p:sp>
      <p:pic>
        <p:nvPicPr>
          <p:cNvPr id="5" name="Picture 4" descr="usecasediagram.drawio (1).png"/>
          <p:cNvPicPr>
            <a:picLocks noChangeAspect="1"/>
          </p:cNvPicPr>
          <p:nvPr/>
        </p:nvPicPr>
        <p:blipFill>
          <a:blip r:embed="rId3"/>
          <a:stretch>
            <a:fillRect/>
          </a:stretch>
        </p:blipFill>
        <p:spPr>
          <a:xfrm>
            <a:off x="1614487" y="1295400"/>
            <a:ext cx="5915025" cy="5257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0"/>
            <a:ext cx="8229600" cy="1143000"/>
          </a:xfrm>
        </p:spPr>
        <p:txBody>
          <a:bodyPr/>
          <a:lstStyle/>
          <a:p>
            <a:pPr marL="514350" indent="-514350"/>
            <a:r>
              <a:rPr lang="en-US" b="1" u="sng" dirty="0" smtClean="0">
                <a:latin typeface="Times New Roman" pitchFamily="18" charset="0"/>
                <a:cs typeface="Times New Roman" pitchFamily="18" charset="0"/>
              </a:rPr>
              <a:t>SEQUENCE DIAGRAM:-</a:t>
            </a:r>
          </a:p>
        </p:txBody>
      </p:sp>
      <p:pic>
        <p:nvPicPr>
          <p:cNvPr id="3074" name="Picture 2" descr="G:\online art &amp; craft\diagrams\sequence.png"/>
          <p:cNvPicPr>
            <a:picLocks noChangeAspect="1" noChangeArrowheads="1"/>
          </p:cNvPicPr>
          <p:nvPr/>
        </p:nvPicPr>
        <p:blipFill>
          <a:blip r:embed="rId3"/>
          <a:stretch>
            <a:fillRect/>
          </a:stretch>
        </p:blipFill>
        <p:spPr bwMode="auto">
          <a:xfrm>
            <a:off x="685800" y="1066800"/>
            <a:ext cx="7696200" cy="5410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anjana\Downloads\title art n craft.jpg"/>
          <p:cNvPicPr>
            <a:picLocks noChangeAspect="1" noChangeArrowheads="1"/>
          </p:cNvPicPr>
          <p:nvPr/>
        </p:nvPicPr>
        <p:blipFill>
          <a:blip r:embed="rId3"/>
          <a:srcRect/>
          <a:stretch>
            <a:fillRect/>
          </a:stretch>
        </p:blipFill>
        <p:spPr bwMode="auto">
          <a:xfrm>
            <a:off x="-228600" y="0"/>
            <a:ext cx="9372600" cy="6858000"/>
          </a:xfrm>
          <a:prstGeom prst="rect">
            <a:avLst/>
          </a:prstGeom>
          <a:noFill/>
        </p:spPr>
      </p:pic>
      <p:sp>
        <p:nvSpPr>
          <p:cNvPr id="2" name="Title 1"/>
          <p:cNvSpPr>
            <a:spLocks noGrp="1"/>
          </p:cNvSpPr>
          <p:nvPr>
            <p:ph type="title"/>
          </p:nvPr>
        </p:nvSpPr>
        <p:spPr>
          <a:xfrm>
            <a:off x="228600" y="1752600"/>
            <a:ext cx="8686800" cy="2057400"/>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r>
            <a:b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r>
            <a:b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br>
              <a:rPr lang="en-U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4800" b="1" cap="all" spc="0" dirty="0" smtClean="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Times New Roman" pitchFamily="18" charset="0"/>
                <a:cs typeface="Times New Roman" pitchFamily="18" charset="0"/>
              </a:rPr>
              <a:t>“The dream store”</a:t>
            </a:r>
            <a:r>
              <a:rPr lang="en-US" sz="4800" b="1" spc="0"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a:r>
            <a:br>
              <a:rPr lang="en-US" sz="4800" b="1" spc="0"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br>
            <a:r>
              <a:rPr lang="en-US" sz="4800" b="1" spc="0"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Get your dream dresses)</a:t>
            </a:r>
            <a:br>
              <a:rPr lang="en-US" sz="4800" b="1" spc="0"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br>
            <a:endParaRPr lang="en-US" sz="4800" dirty="0">
              <a:ln w="5080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5"/>
          <p:cNvSpPr/>
          <p:nvPr/>
        </p:nvSpPr>
        <p:spPr>
          <a:xfrm>
            <a:off x="2046500" y="2967335"/>
            <a:ext cx="184731" cy="923330"/>
          </a:xfrm>
          <a:prstGeom prst="rect">
            <a:avLst/>
          </a:prstGeom>
          <a:noFill/>
        </p:spPr>
        <p:txBody>
          <a:bodyPr wrap="none" lIns="91440" tIns="45720" rIns="91440" bIns="45720">
            <a:spAutoFit/>
          </a:bodyPr>
          <a:lstStyle/>
          <a:p>
            <a:pPr algn="ct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DATA FLOW DIAGRAM:-</a:t>
            </a:r>
          </a:p>
        </p:txBody>
      </p:sp>
      <p:sp>
        <p:nvSpPr>
          <p:cNvPr id="5" name="TextBox 4"/>
          <p:cNvSpPr txBox="1"/>
          <p:nvPr/>
        </p:nvSpPr>
        <p:spPr>
          <a:xfrm>
            <a:off x="1066800" y="1676400"/>
            <a:ext cx="2667000" cy="461665"/>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DFD level 0:-</a:t>
            </a:r>
            <a:endParaRPr lang="en-US" sz="2400" b="1" u="sng" dirty="0">
              <a:latin typeface="Times New Roman" pitchFamily="18" charset="0"/>
              <a:cs typeface="Times New Roman" pitchFamily="18" charset="0"/>
            </a:endParaRPr>
          </a:p>
        </p:txBody>
      </p:sp>
      <p:pic>
        <p:nvPicPr>
          <p:cNvPr id="8" name="Picture 7" descr="DFD LEVEL0.drawio (1).png"/>
          <p:cNvPicPr>
            <a:picLocks noChangeAspect="1"/>
          </p:cNvPicPr>
          <p:nvPr/>
        </p:nvPicPr>
        <p:blipFill>
          <a:blip r:embed="rId3"/>
          <a:stretch>
            <a:fillRect/>
          </a:stretch>
        </p:blipFill>
        <p:spPr>
          <a:xfrm>
            <a:off x="1447800" y="3429000"/>
            <a:ext cx="6391275" cy="13430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2951" y="0"/>
            <a:ext cx="9141049" cy="6858000"/>
          </a:xfrm>
          <a:prstGeom prst="rect">
            <a:avLst/>
          </a:prstGeom>
          <a:noFill/>
        </p:spPr>
      </p:pic>
      <p:sp>
        <p:nvSpPr>
          <p:cNvPr id="7" name="TextBox 6"/>
          <p:cNvSpPr txBox="1"/>
          <p:nvPr/>
        </p:nvSpPr>
        <p:spPr>
          <a:xfrm>
            <a:off x="914400" y="838200"/>
            <a:ext cx="2590800" cy="830997"/>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DFD level 1:-</a:t>
            </a:r>
          </a:p>
          <a:p>
            <a:pPr>
              <a:buFont typeface="Wingdings" pitchFamily="2" charset="2"/>
              <a:buChar char="Ø"/>
            </a:pPr>
            <a:endParaRPr lang="en-US" sz="2400" dirty="0"/>
          </a:p>
        </p:txBody>
      </p:sp>
      <p:pic>
        <p:nvPicPr>
          <p:cNvPr id="5" name="Picture 4" descr="DFD LEVEL1.drawio (1).png"/>
          <p:cNvPicPr>
            <a:picLocks noChangeAspect="1"/>
          </p:cNvPicPr>
          <p:nvPr/>
        </p:nvPicPr>
        <p:blipFill>
          <a:blip r:embed="rId3"/>
          <a:stretch>
            <a:fillRect/>
          </a:stretch>
        </p:blipFill>
        <p:spPr>
          <a:xfrm>
            <a:off x="1143000" y="1981200"/>
            <a:ext cx="6257925" cy="25812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G:\online art &amp; craft\art nd craft images\background.jpg"/>
          <p:cNvPicPr>
            <a:picLocks noChangeAspect="1" noChangeArrowheads="1"/>
          </p:cNvPicPr>
          <p:nvPr/>
        </p:nvPicPr>
        <p:blipFill>
          <a:blip r:embed="rId2"/>
          <a:srcRect/>
          <a:stretch>
            <a:fillRect/>
          </a:stretch>
        </p:blipFill>
        <p:spPr bwMode="auto">
          <a:xfrm>
            <a:off x="2951" y="0"/>
            <a:ext cx="9141049" cy="6858000"/>
          </a:xfrm>
          <a:prstGeom prst="rect">
            <a:avLst/>
          </a:prstGeom>
          <a:noFill/>
        </p:spPr>
      </p:pic>
      <p:pic>
        <p:nvPicPr>
          <p:cNvPr id="4" name="Picture 3"/>
          <p:cNvPicPr/>
          <p:nvPr/>
        </p:nvPicPr>
        <p:blipFill>
          <a:blip r:embed="rId3" cstate="print"/>
          <a:srcRect l="29487" t="27208" r="25641" b="34046"/>
          <a:stretch>
            <a:fillRect/>
          </a:stretch>
        </p:blipFill>
        <p:spPr bwMode="auto">
          <a:xfrm>
            <a:off x="1143000" y="2133600"/>
            <a:ext cx="6934200" cy="32766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66800" y="990600"/>
            <a:ext cx="2209800" cy="1015663"/>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DFD level 2:-</a:t>
            </a:r>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152400"/>
            <a:ext cx="8229600" cy="1066800"/>
          </a:xfrm>
        </p:spPr>
        <p:txBody>
          <a:bodyPr/>
          <a:lstStyle/>
          <a:p>
            <a:r>
              <a:rPr lang="en-US" b="1" u="sng" dirty="0" smtClean="0">
                <a:latin typeface="Times New Roman" pitchFamily="18" charset="0"/>
                <a:cs typeface="Times New Roman" pitchFamily="18" charset="0"/>
              </a:rPr>
              <a:t>ADVANTAGES</a:t>
            </a:r>
            <a:endParaRPr lang="en-US" b="1" u="sng" dirty="0">
              <a:latin typeface="Times New Roman" pitchFamily="18" charset="0"/>
              <a:cs typeface="Times New Roman" pitchFamily="18" charset="0"/>
            </a:endParaRPr>
          </a:p>
        </p:txBody>
      </p:sp>
      <p:sp>
        <p:nvSpPr>
          <p:cNvPr id="3" name="TextBox 2"/>
          <p:cNvSpPr txBox="1"/>
          <p:nvPr/>
        </p:nvSpPr>
        <p:spPr>
          <a:xfrm>
            <a:off x="762000" y="1143001"/>
            <a:ext cx="8001000" cy="5632311"/>
          </a:xfrm>
          <a:prstGeom prst="rect">
            <a:avLst/>
          </a:prstGeom>
          <a:noFill/>
        </p:spPr>
        <p:txBody>
          <a:bodyPr wrap="square" rtlCol="0">
            <a:spAutoFit/>
          </a:bodyPr>
          <a:lstStyle/>
          <a:p>
            <a:pPr lvl="0" algn="just">
              <a:buFont typeface="Wingdings" pitchFamily="2" charset="2"/>
              <a:buChar char="Ø"/>
            </a:pPr>
            <a:r>
              <a:rPr lang="en-IN" sz="2400" b="1" dirty="0" smtClean="0"/>
              <a:t>Quality</a:t>
            </a:r>
            <a:r>
              <a:rPr lang="en-IN" sz="2400" dirty="0" smtClean="0"/>
              <a:t>: The best thing about the online tailoring services is that they provide you with the complete quality assurance.</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b="1" dirty="0" smtClean="0"/>
              <a:t>Affordable</a:t>
            </a:r>
            <a:r>
              <a:rPr lang="en-IN" sz="2400" dirty="0" smtClean="0"/>
              <a:t>: As fashion is an important aspect of life. Sometimes, even after paying extra bucks the expectations left unfulfilled. In that case, your money and precious time get wasted.</a:t>
            </a:r>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b="1" dirty="0" smtClean="0">
                <a:latin typeface="Times New Roman" pitchFamily="18" charset="0"/>
                <a:cs typeface="Times New Roman" pitchFamily="18" charset="0"/>
              </a:rPr>
              <a:t>Low</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cost: </a:t>
            </a:r>
            <a:r>
              <a:rPr lang="en-US" sz="2400" dirty="0" smtClean="0">
                <a:latin typeface="Times New Roman" pitchFamily="18" charset="0"/>
                <a:cs typeface="Times New Roman" pitchFamily="18" charset="0"/>
              </a:rPr>
              <a:t>Buying products at reasonable rates.</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To provide an online store to buy any type of product anywhere, anytime.</a:t>
            </a:r>
          </a:p>
          <a:p>
            <a:pPr lvl="0"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IN" sz="2400" b="1" dirty="0" smtClean="0"/>
              <a:t>Time Efficient</a:t>
            </a:r>
            <a:r>
              <a:rPr lang="en-IN" sz="2400" dirty="0" smtClean="0"/>
              <a:t>: Previously, we had to wait for a long to get clothes stitched. Just choose an online tailor like “The Dream store” and place your order for the cloth stitching.  </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LIMITATIONS</a:t>
            </a:r>
          </a:p>
        </p:txBody>
      </p:sp>
      <p:sp>
        <p:nvSpPr>
          <p:cNvPr id="3" name="TextBox 2"/>
          <p:cNvSpPr txBox="1"/>
          <p:nvPr/>
        </p:nvSpPr>
        <p:spPr>
          <a:xfrm>
            <a:off x="914400" y="1828800"/>
            <a:ext cx="7543800" cy="3323987"/>
          </a:xfrm>
          <a:prstGeom prst="rect">
            <a:avLst/>
          </a:prstGeom>
          <a:noFill/>
        </p:spPr>
        <p:txBody>
          <a:bodyPr wrap="square" rtlCol="0">
            <a:spAutoFit/>
          </a:bodyPr>
          <a:lstStyle/>
          <a:p>
            <a:pPr lvl="0">
              <a:buFont typeface="Wingdings" pitchFamily="2" charset="2"/>
              <a:buChar char="Ø"/>
            </a:pPr>
            <a:r>
              <a:rPr lang="en-US" sz="2400" dirty="0" smtClean="0">
                <a:latin typeface="Times New Roman" pitchFamily="18" charset="0"/>
                <a:cs typeface="Times New Roman" pitchFamily="18" charset="0"/>
              </a:rPr>
              <a:t>No payment gateway is added only cash on delivery.</a:t>
            </a:r>
          </a:p>
          <a:p>
            <a:pPr lvl="0"/>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There is no third party for home delivery.</a:t>
            </a:r>
          </a:p>
          <a:p>
            <a:pPr lvl="0">
              <a:buFont typeface="Wingdings" pitchFamily="2" charset="2"/>
              <a:buChar char="Ø"/>
            </a:pP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There is need for internet connection to access the store.</a:t>
            </a:r>
          </a:p>
          <a:p>
            <a:pPr lvl="0"/>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Registration and log-in are required. </a:t>
            </a:r>
          </a:p>
          <a:p>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FUTURE SCOPE</a:t>
            </a:r>
          </a:p>
        </p:txBody>
      </p:sp>
      <p:sp>
        <p:nvSpPr>
          <p:cNvPr id="3" name="TextBox 2"/>
          <p:cNvSpPr txBox="1"/>
          <p:nvPr/>
        </p:nvSpPr>
        <p:spPr>
          <a:xfrm>
            <a:off x="685800" y="1371600"/>
            <a:ext cx="7924800" cy="4524315"/>
          </a:xfrm>
          <a:prstGeom prst="rect">
            <a:avLst/>
          </a:prstGeom>
          <a:noFill/>
        </p:spPr>
        <p:txBody>
          <a:bodyPr wrap="square" rtlCol="0">
            <a:spAutoFit/>
          </a:bodyPr>
          <a:lstStyle/>
          <a:p>
            <a:pPr lvl="0" algn="just">
              <a:buFont typeface="Wingdings" pitchFamily="2" charset="2"/>
              <a:buChar char="Ø"/>
            </a:pPr>
            <a:r>
              <a:rPr lang="en-US" sz="2400" dirty="0" smtClean="0">
                <a:latin typeface="Times New Roman" pitchFamily="18" charset="0"/>
                <a:cs typeface="Times New Roman" pitchFamily="18" charset="0"/>
              </a:rPr>
              <a:t>Many people can earn a living by selling their precious works.</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Shops can make their business online under our website.</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Skilled people from remote areas as well as all around the world can sell and buy the products.</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An online payment gateway can be added.</a:t>
            </a:r>
          </a:p>
          <a:p>
            <a:pPr lvl="0" algn="just"/>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Deliveries can be managed using a third party.</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0"/>
            <a:ext cx="8229600" cy="1417638"/>
          </a:xfrm>
        </p:spPr>
        <p:txBody>
          <a:bodyPr/>
          <a:lstStyle/>
          <a:p>
            <a:pPr marL="514350" indent="-514350"/>
            <a:r>
              <a:rPr lang="en-US" b="1" u="sng" dirty="0" smtClean="0">
                <a:latin typeface="Times New Roman" pitchFamily="18" charset="0"/>
                <a:cs typeface="Times New Roman" pitchFamily="18" charset="0"/>
              </a:rPr>
              <a:t>CONCLUSION</a:t>
            </a:r>
          </a:p>
        </p:txBody>
      </p:sp>
      <p:sp>
        <p:nvSpPr>
          <p:cNvPr id="3" name="TextBox 2"/>
          <p:cNvSpPr txBox="1"/>
          <p:nvPr/>
        </p:nvSpPr>
        <p:spPr>
          <a:xfrm>
            <a:off x="609600" y="1371600"/>
            <a:ext cx="7772400" cy="3416320"/>
          </a:xfrm>
          <a:prstGeom prst="rect">
            <a:avLst/>
          </a:prstGeom>
          <a:noFill/>
        </p:spPr>
        <p:txBody>
          <a:bodyPr wrap="square" rtlCol="0">
            <a:sp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Dream Store” provides a way to earn and be financially stable from the comfort of one’s home. People can buy and request for customized products. This project will be efficient and less time consuming. The purpose of this project was to develop a web application. The entire system is secured. This project can be implemented to any nearby shops. It will manage the details of Art, payment, cash, bill, stock. It will maintain or increase the customer’s satisfaction.</a:t>
            </a: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1676400"/>
            <a:ext cx="8077200" cy="4648200"/>
          </a:xfrm>
          <a:prstGeom prst="rect">
            <a:avLst/>
          </a:prstGeom>
          <a:noFill/>
          <a:ln w="9525">
            <a:noFill/>
            <a:miter lim="800000"/>
            <a:headEnd/>
            <a:tailEnd/>
          </a:ln>
          <a:effectLst/>
        </p:spPr>
      </p:pic>
      <p:sp>
        <p:nvSpPr>
          <p:cNvPr id="3" name="TextBox 2"/>
          <p:cNvSpPr txBox="1"/>
          <p:nvPr/>
        </p:nvSpPr>
        <p:spPr>
          <a:xfrm>
            <a:off x="457200" y="457200"/>
            <a:ext cx="3020379"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Home Page:-</a:t>
            </a:r>
            <a:endParaRPr lang="en-IN" sz="4000"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685800" y="990600"/>
            <a:ext cx="7696200" cy="5334000"/>
          </a:xfrm>
          <a:prstGeom prst="rect">
            <a:avLst/>
          </a:prstGeom>
          <a:noFill/>
          <a:ln w="9525">
            <a:noFill/>
            <a:miter lim="800000"/>
            <a:headEnd/>
            <a:tailEnd/>
          </a:ln>
          <a:effectLst/>
        </p:spPr>
      </p:pic>
      <p:sp>
        <p:nvSpPr>
          <p:cNvPr id="4" name="TextBox 3"/>
          <p:cNvSpPr txBox="1"/>
          <p:nvPr/>
        </p:nvSpPr>
        <p:spPr>
          <a:xfrm>
            <a:off x="228600" y="0"/>
            <a:ext cx="3860352" cy="830997"/>
          </a:xfrm>
          <a:prstGeom prst="rect">
            <a:avLst/>
          </a:prstGeom>
          <a:noFill/>
        </p:spPr>
        <p:txBody>
          <a:bodyPr wrap="none" rtlCol="0">
            <a:spAutoFit/>
          </a:bodyPr>
          <a:lstStyle/>
          <a:p>
            <a:r>
              <a:rPr lang="en-US" sz="4800" b="1" u="sng" dirty="0" smtClean="0">
                <a:latin typeface="Times New Roman" pitchFamily="18" charset="0"/>
                <a:cs typeface="Times New Roman" pitchFamily="18" charset="0"/>
              </a:rPr>
              <a:t>Contact </a:t>
            </a:r>
            <a:r>
              <a:rPr lang="en-US" sz="4000" b="1" u="sng" dirty="0" smtClean="0">
                <a:latin typeface="Times New Roman" pitchFamily="18" charset="0"/>
                <a:cs typeface="Times New Roman" pitchFamily="18" charset="0"/>
              </a:rPr>
              <a:t>page</a:t>
            </a:r>
            <a:r>
              <a:rPr lang="en-US" sz="4800" b="1" u="sng" dirty="0" smtClean="0">
                <a:latin typeface="Times New Roman" pitchFamily="18" charset="0"/>
                <a:cs typeface="Times New Roman" pitchFamily="18" charset="0"/>
              </a:rPr>
              <a:t>:-</a:t>
            </a:r>
            <a:endParaRPr lang="en-IN" sz="4800" b="1" u="sng"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1066800"/>
            <a:ext cx="8077200" cy="5486400"/>
          </a:xfrm>
          <a:prstGeom prst="rect">
            <a:avLst/>
          </a:prstGeom>
          <a:noFill/>
          <a:ln w="9525">
            <a:noFill/>
            <a:miter lim="800000"/>
            <a:headEnd/>
            <a:tailEnd/>
          </a:ln>
          <a:effectLst/>
        </p:spPr>
      </p:pic>
      <p:sp>
        <p:nvSpPr>
          <p:cNvPr id="3" name="TextBox 2"/>
          <p:cNvSpPr txBox="1"/>
          <p:nvPr/>
        </p:nvSpPr>
        <p:spPr>
          <a:xfrm>
            <a:off x="533400" y="228600"/>
            <a:ext cx="4279761"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User login page:-</a:t>
            </a:r>
            <a:endParaRPr lang="en-IN" sz="4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CONTENT</a:t>
            </a:r>
            <a:endParaRPr lang="en-US" b="1" u="sng" dirty="0">
              <a:latin typeface="Times New Roman" pitchFamily="18" charset="0"/>
              <a:cs typeface="Times New Roman" pitchFamily="18" charset="0"/>
            </a:endParaRPr>
          </a:p>
        </p:txBody>
      </p:sp>
      <p:sp>
        <p:nvSpPr>
          <p:cNvPr id="8" name="TextBox 7"/>
          <p:cNvSpPr txBox="1"/>
          <p:nvPr/>
        </p:nvSpPr>
        <p:spPr>
          <a:xfrm>
            <a:off x="1219200" y="1295400"/>
            <a:ext cx="7467600" cy="5509200"/>
          </a:xfrm>
          <a:prstGeom prst="rect">
            <a:avLst/>
          </a:prstGeom>
          <a:noFill/>
        </p:spPr>
        <p:txBody>
          <a:bodyPr wrap="square" rtlCol="0">
            <a:spAutoFit/>
          </a:bodyPr>
          <a:lstStyle/>
          <a:p>
            <a:pPr marL="514350" indent="-514350">
              <a:buFont typeface="Wingdings" pitchFamily="2" charset="2"/>
              <a:buChar char="Ø"/>
            </a:pPr>
            <a:r>
              <a:rPr lang="en-US" sz="3200" b="1" dirty="0" smtClean="0">
                <a:latin typeface="Times New Roman" pitchFamily="18" charset="0"/>
                <a:cs typeface="Times New Roman" pitchFamily="18" charset="0"/>
              </a:rPr>
              <a:t>Abstract</a:t>
            </a:r>
          </a:p>
          <a:p>
            <a:pPr marL="514350" indent="-514350">
              <a:buFont typeface="Wingdings" pitchFamily="2" charset="2"/>
              <a:buChar char="Ø"/>
            </a:pPr>
            <a:r>
              <a:rPr lang="en-US" sz="3200" b="1" dirty="0" smtClean="0">
                <a:latin typeface="Times New Roman" pitchFamily="18" charset="0"/>
                <a:cs typeface="Times New Roman" pitchFamily="18" charset="0"/>
              </a:rPr>
              <a:t>Introduction</a:t>
            </a:r>
          </a:p>
          <a:p>
            <a:pPr marL="514350" indent="-514350">
              <a:buFont typeface="Wingdings" pitchFamily="2" charset="2"/>
              <a:buChar char="Ø"/>
            </a:pPr>
            <a:r>
              <a:rPr lang="en-US" sz="3200" b="1" dirty="0" smtClean="0">
                <a:latin typeface="Times New Roman" pitchFamily="18" charset="0"/>
                <a:cs typeface="Times New Roman" pitchFamily="18" charset="0"/>
              </a:rPr>
              <a:t>Software Requirement.</a:t>
            </a:r>
          </a:p>
          <a:p>
            <a:pPr marL="514350" indent="-514350">
              <a:buFont typeface="Wingdings" pitchFamily="2" charset="2"/>
              <a:buChar char="Ø"/>
            </a:pPr>
            <a:r>
              <a:rPr lang="en-US" sz="3200" b="1" dirty="0" smtClean="0">
                <a:latin typeface="Times New Roman" pitchFamily="18" charset="0"/>
                <a:cs typeface="Times New Roman" pitchFamily="18" charset="0"/>
              </a:rPr>
              <a:t>Hardware Requirement.</a:t>
            </a:r>
          </a:p>
          <a:p>
            <a:pPr marL="514350" indent="-514350">
              <a:buFont typeface="Wingdings" pitchFamily="2" charset="2"/>
              <a:buChar char="Ø"/>
            </a:pPr>
            <a:r>
              <a:rPr lang="en-US" sz="3200" b="1" dirty="0" smtClean="0">
                <a:latin typeface="Times New Roman" pitchFamily="18" charset="0"/>
                <a:cs typeface="Times New Roman" pitchFamily="18" charset="0"/>
              </a:rPr>
              <a:t>SDLC</a:t>
            </a:r>
          </a:p>
          <a:p>
            <a:pPr marL="514350" indent="-514350">
              <a:buFont typeface="Wingdings" pitchFamily="2" charset="2"/>
              <a:buChar char="Ø"/>
            </a:pPr>
            <a:r>
              <a:rPr lang="en-US" sz="3200" b="1" dirty="0" smtClean="0">
                <a:latin typeface="Times New Roman" pitchFamily="18" charset="0"/>
                <a:cs typeface="Times New Roman" pitchFamily="18" charset="0"/>
              </a:rPr>
              <a:t>Waterfall Model</a:t>
            </a:r>
          </a:p>
          <a:p>
            <a:pPr marL="514350" indent="-514350">
              <a:buFont typeface="Wingdings" pitchFamily="2" charset="2"/>
              <a:buChar char="Ø"/>
            </a:pPr>
            <a:r>
              <a:rPr lang="en-US" sz="3200" b="1" dirty="0" smtClean="0">
                <a:latin typeface="Times New Roman" pitchFamily="18" charset="0"/>
                <a:cs typeface="Times New Roman" pitchFamily="18" charset="0"/>
              </a:rPr>
              <a:t>Flow Chart</a:t>
            </a:r>
          </a:p>
          <a:p>
            <a:pPr marL="514350" indent="-514350">
              <a:buFont typeface="Wingdings" pitchFamily="2" charset="2"/>
              <a:buChar char="Ø"/>
            </a:pPr>
            <a:r>
              <a:rPr lang="en-US" sz="3200" b="1" dirty="0" smtClean="0">
                <a:latin typeface="Times New Roman" pitchFamily="18" charset="0"/>
                <a:cs typeface="Times New Roman" pitchFamily="18" charset="0"/>
              </a:rPr>
              <a:t>E-R diagram</a:t>
            </a:r>
          </a:p>
          <a:p>
            <a:pPr marL="514350" indent="-514350">
              <a:buFont typeface="Wingdings" pitchFamily="2" charset="2"/>
              <a:buChar char="Ø"/>
            </a:pPr>
            <a:r>
              <a:rPr lang="en-US" sz="3200" b="1" dirty="0" smtClean="0">
                <a:latin typeface="Times New Roman" pitchFamily="18" charset="0"/>
                <a:cs typeface="Times New Roman" pitchFamily="18" charset="0"/>
              </a:rPr>
              <a:t>Activity diagram</a:t>
            </a:r>
          </a:p>
          <a:p>
            <a:pPr marL="514350" indent="-514350">
              <a:buFont typeface="Wingdings" pitchFamily="2" charset="2"/>
              <a:buChar char="Ø"/>
            </a:pPr>
            <a:r>
              <a:rPr lang="en-US" sz="3200" b="1" dirty="0" smtClean="0">
                <a:latin typeface="Times New Roman" pitchFamily="18" charset="0"/>
                <a:cs typeface="Times New Roman" pitchFamily="18" charset="0"/>
              </a:rPr>
              <a:t>Class Diagram</a:t>
            </a:r>
          </a:p>
          <a:p>
            <a:pPr marL="514350" indent="-514350"/>
            <a:endParaRPr lang="en-US" sz="3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838200"/>
            <a:ext cx="8077200" cy="5486400"/>
          </a:xfrm>
          <a:prstGeom prst="rect">
            <a:avLst/>
          </a:prstGeom>
          <a:noFill/>
          <a:ln w="9525">
            <a:noFill/>
            <a:miter lim="800000"/>
            <a:headEnd/>
            <a:tailEnd/>
          </a:ln>
          <a:effectLst/>
        </p:spPr>
      </p:pic>
      <p:sp>
        <p:nvSpPr>
          <p:cNvPr id="3" name="TextBox 2"/>
          <p:cNvSpPr txBox="1"/>
          <p:nvPr/>
        </p:nvSpPr>
        <p:spPr>
          <a:xfrm>
            <a:off x="304800" y="0"/>
            <a:ext cx="4604146" cy="769441"/>
          </a:xfrm>
          <a:prstGeom prst="rect">
            <a:avLst/>
          </a:prstGeom>
          <a:noFill/>
        </p:spPr>
        <p:txBody>
          <a:bodyPr wrap="none" rtlCol="0">
            <a:spAutoFit/>
          </a:bodyPr>
          <a:lstStyle/>
          <a:p>
            <a:r>
              <a:rPr lang="en-US" sz="4400" u="sng" dirty="0" smtClean="0">
                <a:latin typeface="Times New Roman" pitchFamily="18" charset="0"/>
                <a:cs typeface="Times New Roman" pitchFamily="18" charset="0"/>
              </a:rPr>
              <a:t>Admin login page:-</a:t>
            </a:r>
            <a:endParaRPr lang="en-IN" sz="4400" u="sng"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762000"/>
            <a:ext cx="8458200" cy="5715000"/>
          </a:xfrm>
          <a:prstGeom prst="rect">
            <a:avLst/>
          </a:prstGeom>
          <a:noFill/>
          <a:ln w="9525">
            <a:noFill/>
            <a:miter lim="800000"/>
            <a:headEnd/>
            <a:tailEnd/>
          </a:ln>
          <a:effectLst/>
        </p:spPr>
      </p:pic>
      <p:sp>
        <p:nvSpPr>
          <p:cNvPr id="3" name="TextBox 2"/>
          <p:cNvSpPr txBox="1"/>
          <p:nvPr/>
        </p:nvSpPr>
        <p:spPr>
          <a:xfrm>
            <a:off x="304800" y="0"/>
            <a:ext cx="7863050" cy="769441"/>
          </a:xfrm>
          <a:prstGeom prst="rect">
            <a:avLst/>
          </a:prstGeom>
          <a:noFill/>
        </p:spPr>
        <p:txBody>
          <a:bodyPr wrap="none" rtlCol="0">
            <a:spAutoFit/>
          </a:bodyPr>
          <a:lstStyle/>
          <a:p>
            <a:r>
              <a:rPr lang="en-US" sz="4400" u="sng" dirty="0" smtClean="0">
                <a:latin typeface="Times New Roman" pitchFamily="18" charset="0"/>
                <a:cs typeface="Times New Roman" pitchFamily="18" charset="0"/>
              </a:rPr>
              <a:t>Admin panel for adding designs</a:t>
            </a:r>
            <a:r>
              <a:rPr lang="en-US" sz="4400" dirty="0" smtClean="0">
                <a:latin typeface="Times New Roman" pitchFamily="18" charset="0"/>
                <a:cs typeface="Times New Roman" pitchFamily="18" charset="0"/>
              </a:rPr>
              <a:t>:-</a:t>
            </a:r>
            <a:endParaRPr lang="en-IN" sz="4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57200" y="685800"/>
            <a:ext cx="8153400" cy="5791200"/>
          </a:xfrm>
          <a:prstGeom prst="rect">
            <a:avLst/>
          </a:prstGeom>
          <a:noFill/>
          <a:ln w="9525">
            <a:noFill/>
            <a:miter lim="800000"/>
            <a:headEnd/>
            <a:tailEnd/>
          </a:ln>
          <a:effectLst/>
        </p:spPr>
      </p:pic>
      <p:sp>
        <p:nvSpPr>
          <p:cNvPr id="3" name="TextBox 2"/>
          <p:cNvSpPr txBox="1"/>
          <p:nvPr/>
        </p:nvSpPr>
        <p:spPr>
          <a:xfrm>
            <a:off x="381000" y="0"/>
            <a:ext cx="2972289" cy="769441"/>
          </a:xfrm>
          <a:prstGeom prst="rect">
            <a:avLst/>
          </a:prstGeom>
          <a:noFill/>
        </p:spPr>
        <p:txBody>
          <a:bodyPr wrap="none" rtlCol="0">
            <a:spAutoFit/>
          </a:bodyPr>
          <a:lstStyle/>
          <a:p>
            <a:r>
              <a:rPr lang="en-US" sz="4400" u="sng" dirty="0" smtClean="0">
                <a:latin typeface="Times New Roman" pitchFamily="18" charset="0"/>
                <a:cs typeface="Times New Roman" pitchFamily="18" charset="0"/>
              </a:rPr>
              <a:t>Dashboard:-</a:t>
            </a:r>
            <a:endParaRPr lang="en-IN" sz="4400" u="sng"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57200" y="762000"/>
            <a:ext cx="8229600" cy="5562600"/>
          </a:xfrm>
          <a:prstGeom prst="rect">
            <a:avLst/>
          </a:prstGeom>
          <a:noFill/>
          <a:ln w="9525">
            <a:noFill/>
            <a:miter lim="800000"/>
            <a:headEnd/>
            <a:tailEnd/>
          </a:ln>
          <a:effectLst/>
        </p:spPr>
      </p:pic>
      <p:sp>
        <p:nvSpPr>
          <p:cNvPr id="3" name="TextBox 2"/>
          <p:cNvSpPr txBox="1"/>
          <p:nvPr/>
        </p:nvSpPr>
        <p:spPr>
          <a:xfrm>
            <a:off x="381000" y="0"/>
            <a:ext cx="3316934" cy="769441"/>
          </a:xfrm>
          <a:prstGeom prst="rect">
            <a:avLst/>
          </a:prstGeom>
          <a:noFill/>
        </p:spPr>
        <p:txBody>
          <a:bodyPr wrap="none" rtlCol="0">
            <a:spAutoFit/>
          </a:bodyPr>
          <a:lstStyle/>
          <a:p>
            <a:r>
              <a:rPr lang="en-US" sz="4400" b="1" u="sng" dirty="0" smtClean="0">
                <a:latin typeface="Times New Roman" pitchFamily="18" charset="0"/>
                <a:cs typeface="Times New Roman" pitchFamily="18" charset="0"/>
              </a:rPr>
              <a:t>Add to cart:-</a:t>
            </a:r>
            <a:endParaRPr lang="en-IN" sz="4400" b="1" u="sng"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REFERENCES</a:t>
            </a:r>
          </a:p>
        </p:txBody>
      </p:sp>
      <p:sp>
        <p:nvSpPr>
          <p:cNvPr id="3" name="TextBox 2"/>
          <p:cNvSpPr txBox="1"/>
          <p:nvPr/>
        </p:nvSpPr>
        <p:spPr>
          <a:xfrm>
            <a:off x="990600" y="1752600"/>
            <a:ext cx="7391400" cy="4062651"/>
          </a:xfrm>
          <a:prstGeom prst="rect">
            <a:avLst/>
          </a:prstGeom>
          <a:noFill/>
        </p:spPr>
        <p:txBody>
          <a:bodyPr wrap="square" rtlCol="0">
            <a:spAutoFit/>
          </a:bodyPr>
          <a:lstStyle/>
          <a:p>
            <a:pPr algn="just"/>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u="sng" dirty="0" smtClean="0">
                <a:latin typeface="Times New Roman" pitchFamily="18" charset="0"/>
                <a:cs typeface="Times New Roman" pitchFamily="18" charset="0"/>
                <a:hlinkClick r:id="rId2"/>
              </a:rPr>
              <a:t>www.w3school.com</a:t>
            </a:r>
            <a:endParaRPr lang="en-US" sz="2400" u="sng"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hlinkClick r:id="rId3"/>
              </a:rPr>
              <a:t>https://www.javatpoint.com/</a:t>
            </a:r>
            <a:endParaRPr lang="en-US" sz="2400" u="sng"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u="sng" dirty="0" smtClean="0">
                <a:latin typeface="Times New Roman" pitchFamily="18" charset="0"/>
                <a:cs typeface="Times New Roman" pitchFamily="18" charset="0"/>
                <a:hlinkClick r:id="rId4"/>
              </a:rPr>
              <a:t>https://stackoverflow.com/</a:t>
            </a:r>
            <a:endParaRPr lang="en-US" sz="2400" u="sng" dirty="0" smtClean="0">
              <a:latin typeface="Times New Roman" pitchFamily="18" charset="0"/>
              <a:cs typeface="Times New Roman" pitchFamily="18" charset="0"/>
            </a:endParaRPr>
          </a:p>
          <a:p>
            <a:pPr algn="just"/>
            <a:endParaRPr lang="en-US" sz="2400" u="sng"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normAutofit fontScale="90000"/>
          </a:bodyPr>
          <a:lstStyle/>
          <a:p>
            <a:pPr marL="514350" indent="-514350"/>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sz="8000" b="1" u="sng" dirty="0" smtClean="0">
                <a:latin typeface="Times New Roman" pitchFamily="18" charset="0"/>
                <a:cs typeface="Times New Roman" pitchFamily="18" charset="0"/>
              </a:rPr>
              <a:t>Thank You</a:t>
            </a:r>
          </a:p>
        </p:txBody>
      </p:sp>
      <p:sp>
        <p:nvSpPr>
          <p:cNvPr id="3" name="TextBox 2"/>
          <p:cNvSpPr txBox="1"/>
          <p:nvPr/>
        </p:nvSpPr>
        <p:spPr>
          <a:xfrm>
            <a:off x="990600" y="1752600"/>
            <a:ext cx="7391400" cy="738664"/>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p:txBody>
          <a:bodyPr>
            <a:normAutofit fontScale="90000"/>
          </a:bodyPr>
          <a:lstStyle/>
          <a:p>
            <a:pPr marL="514350" indent="-514350"/>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sz="8000" b="1" u="sng" dirty="0" smtClean="0">
                <a:latin typeface="Times New Roman" pitchFamily="18" charset="0"/>
                <a:cs typeface="Times New Roman" pitchFamily="18" charset="0"/>
              </a:rPr>
              <a:t>Any Queries?</a:t>
            </a:r>
          </a:p>
        </p:txBody>
      </p:sp>
      <p:sp>
        <p:nvSpPr>
          <p:cNvPr id="3" name="TextBox 2"/>
          <p:cNvSpPr txBox="1"/>
          <p:nvPr/>
        </p:nvSpPr>
        <p:spPr>
          <a:xfrm>
            <a:off x="990600" y="1752600"/>
            <a:ext cx="7391400" cy="738664"/>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3" name="TextBox 2"/>
          <p:cNvSpPr txBox="1"/>
          <p:nvPr/>
        </p:nvSpPr>
        <p:spPr>
          <a:xfrm>
            <a:off x="1295400" y="609600"/>
            <a:ext cx="7010400" cy="4893647"/>
          </a:xfrm>
          <a:prstGeom prst="rect">
            <a:avLst/>
          </a:prstGeom>
          <a:noFill/>
        </p:spPr>
        <p:txBody>
          <a:bodyPr wrap="square" rtlCol="0">
            <a:spAutoFit/>
          </a:bodyPr>
          <a:lstStyle/>
          <a:p>
            <a:pPr marL="514350" indent="-514350"/>
            <a:endParaRPr lang="en-US" sz="3200" b="1" dirty="0" smtClean="0">
              <a:latin typeface="Times New Roman" pitchFamily="18" charset="0"/>
              <a:cs typeface="Times New Roman" pitchFamily="18" charset="0"/>
            </a:endParaRPr>
          </a:p>
          <a:p>
            <a:pPr marL="514350" indent="-514350">
              <a:buFont typeface="Wingdings" pitchFamily="2" charset="2"/>
              <a:buChar char="Ø"/>
            </a:pPr>
            <a:r>
              <a:rPr lang="en-US" sz="3200" b="1" dirty="0" smtClean="0">
                <a:latin typeface="Times New Roman" pitchFamily="18" charset="0"/>
                <a:cs typeface="Times New Roman" pitchFamily="18" charset="0"/>
              </a:rPr>
              <a:t>Use Case diagram</a:t>
            </a:r>
          </a:p>
          <a:p>
            <a:pPr marL="514350" indent="-514350">
              <a:buFont typeface="Wingdings" pitchFamily="2" charset="2"/>
              <a:buChar char="Ø"/>
            </a:pPr>
            <a:r>
              <a:rPr lang="en-US" sz="3200" b="1" dirty="0" smtClean="0">
                <a:latin typeface="Times New Roman" pitchFamily="18" charset="0"/>
                <a:cs typeface="Times New Roman" pitchFamily="18" charset="0"/>
              </a:rPr>
              <a:t>Sequence Diagram</a:t>
            </a:r>
          </a:p>
          <a:p>
            <a:pPr marL="514350" indent="-514350">
              <a:buFont typeface="Wingdings" pitchFamily="2" charset="2"/>
              <a:buChar char="Ø"/>
            </a:pPr>
            <a:r>
              <a:rPr lang="en-US" sz="3200" b="1" dirty="0" smtClean="0">
                <a:latin typeface="Times New Roman" pitchFamily="18" charset="0"/>
                <a:cs typeface="Times New Roman" pitchFamily="18" charset="0"/>
              </a:rPr>
              <a:t>Data flow diagram</a:t>
            </a:r>
          </a:p>
          <a:p>
            <a:pPr marL="514350" indent="-514350">
              <a:buFont typeface="Wingdings" pitchFamily="2" charset="2"/>
              <a:buChar char="Ø"/>
            </a:pPr>
            <a:r>
              <a:rPr lang="en-US" sz="3200" b="1" dirty="0" smtClean="0">
                <a:latin typeface="Times New Roman" pitchFamily="18" charset="0"/>
                <a:cs typeface="Times New Roman" pitchFamily="18" charset="0"/>
              </a:rPr>
              <a:t>Advantages</a:t>
            </a:r>
          </a:p>
          <a:p>
            <a:pPr marL="514350" indent="-514350">
              <a:buFont typeface="Wingdings" pitchFamily="2" charset="2"/>
              <a:buChar char="Ø"/>
            </a:pPr>
            <a:r>
              <a:rPr lang="en-US" sz="3200" b="1" dirty="0" smtClean="0">
                <a:latin typeface="Times New Roman" pitchFamily="18" charset="0"/>
                <a:cs typeface="Times New Roman" pitchFamily="18" charset="0"/>
              </a:rPr>
              <a:t>Limitations</a:t>
            </a:r>
          </a:p>
          <a:p>
            <a:pPr marL="514350" indent="-514350">
              <a:buFont typeface="Wingdings" pitchFamily="2" charset="2"/>
              <a:buChar char="Ø"/>
            </a:pPr>
            <a:r>
              <a:rPr lang="en-US" sz="3200" b="1" dirty="0" smtClean="0">
                <a:latin typeface="Times New Roman" pitchFamily="18" charset="0"/>
                <a:cs typeface="Times New Roman" pitchFamily="18" charset="0"/>
              </a:rPr>
              <a:t>Conclusion</a:t>
            </a:r>
          </a:p>
          <a:p>
            <a:pPr marL="514350" indent="-514350">
              <a:buFont typeface="Wingdings" pitchFamily="2" charset="2"/>
              <a:buChar char="Ø"/>
            </a:pPr>
            <a:r>
              <a:rPr lang="en-US" sz="3200" b="1" dirty="0" smtClean="0">
                <a:latin typeface="Times New Roman" pitchFamily="18" charset="0"/>
                <a:cs typeface="Times New Roman" pitchFamily="18" charset="0"/>
              </a:rPr>
              <a:t>Future Scope</a:t>
            </a:r>
          </a:p>
          <a:p>
            <a:pPr marL="514350" indent="-514350">
              <a:buFont typeface="Wingdings" pitchFamily="2" charset="2"/>
              <a:buChar char="Ø"/>
            </a:pPr>
            <a:r>
              <a:rPr lang="en-US" sz="3200" b="1" dirty="0" smtClean="0">
                <a:latin typeface="Times New Roman" pitchFamily="18" charset="0"/>
                <a:cs typeface="Times New Roman" pitchFamily="18" charset="0"/>
              </a:rPr>
              <a:t>References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G:\online art &amp; craft\art nd craft images\background.jpg"/>
          <p:cNvPicPr>
            <a:picLocks noChangeAspect="1" noChangeArrowheads="1"/>
          </p:cNvPicPr>
          <p:nvPr/>
        </p:nvPicPr>
        <p:blipFill>
          <a:blip r:embed="rId2"/>
          <a:srcRect/>
          <a:stretch>
            <a:fillRect/>
          </a:stretch>
        </p:blipFill>
        <p:spPr bwMode="auto">
          <a:xfrm>
            <a:off x="2951" y="1295400"/>
            <a:ext cx="9141049" cy="6858000"/>
          </a:xfrm>
          <a:prstGeom prst="rect">
            <a:avLst/>
          </a:prstGeom>
          <a:noFill/>
        </p:spPr>
      </p:pic>
      <p:sp>
        <p:nvSpPr>
          <p:cNvPr id="2" name="Title 1"/>
          <p:cNvSpPr>
            <a:spLocks noGrp="1"/>
          </p:cNvSpPr>
          <p:nvPr>
            <p:ph type="title"/>
          </p:nvPr>
        </p:nvSpPr>
        <p:spPr>
          <a:xfrm>
            <a:off x="457200" y="152400"/>
            <a:ext cx="8229600" cy="990600"/>
          </a:xfrm>
        </p:spPr>
        <p:txBody>
          <a:bodyPr/>
          <a:lstStyle/>
          <a:p>
            <a:r>
              <a:rPr lang="en-US" b="1" u="sng" dirty="0" smtClean="0">
                <a:latin typeface="Times New Roman" pitchFamily="18" charset="0"/>
                <a:cs typeface="Times New Roman" pitchFamily="18" charset="0"/>
              </a:rPr>
              <a:t>ABSTRACT</a:t>
            </a:r>
            <a:endParaRPr lang="en-US" b="1" u="sng" dirty="0">
              <a:latin typeface="Times New Roman" pitchFamily="18" charset="0"/>
              <a:cs typeface="Times New Roman" pitchFamily="18" charset="0"/>
            </a:endParaRPr>
          </a:p>
        </p:txBody>
      </p:sp>
      <p:sp>
        <p:nvSpPr>
          <p:cNvPr id="6" name="Rectangle 5"/>
          <p:cNvSpPr/>
          <p:nvPr/>
        </p:nvSpPr>
        <p:spPr>
          <a:xfrm>
            <a:off x="914400" y="1981200"/>
            <a:ext cx="7239000" cy="2169825"/>
          </a:xfrm>
          <a:prstGeom prst="rect">
            <a:avLst/>
          </a:prstGeom>
        </p:spPr>
        <p:txBody>
          <a:bodyPr wrap="square">
            <a:spAutoFit/>
          </a:bodyPr>
          <a:lstStyle/>
          <a:p>
            <a:pPr>
              <a:lnSpc>
                <a:spcPct val="150000"/>
              </a:lnSpc>
            </a:pPr>
            <a:r>
              <a:rPr lang="en-IN" dirty="0" smtClean="0"/>
              <a:t>The dream store is a platform where an admin can sell their designs and the customer can buy designer dresses at affordable range .A platform where women's who knows stitching can also add their designs and be financially independent . The dream store can provide best  material clothes to customer.</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G:\online art &amp; craft\art nd craft images\background.jpg"/>
          <p:cNvPicPr>
            <a:picLocks noChangeAspect="1" noChangeArrowheads="1"/>
          </p:cNvPicPr>
          <p:nvPr/>
        </p:nvPicPr>
        <p:blipFill>
          <a:blip r:embed="rId2"/>
          <a:srcRect/>
          <a:stretch>
            <a:fillRect/>
          </a:stretch>
        </p:blipFill>
        <p:spPr bwMode="auto">
          <a:xfrm>
            <a:off x="2951" y="304800"/>
            <a:ext cx="9141049" cy="6858000"/>
          </a:xfrm>
          <a:prstGeom prst="rect">
            <a:avLst/>
          </a:prstGeom>
          <a:noFill/>
        </p:spPr>
      </p:pic>
      <p:sp>
        <p:nvSpPr>
          <p:cNvPr id="2" name="Title 1"/>
          <p:cNvSpPr>
            <a:spLocks noGrp="1"/>
          </p:cNvSpPr>
          <p:nvPr>
            <p:ph type="title"/>
          </p:nvPr>
        </p:nvSpPr>
        <p:spPr>
          <a:xfrm>
            <a:off x="457200" y="152400"/>
            <a:ext cx="8229600" cy="990600"/>
          </a:xfrm>
        </p:spPr>
        <p:txBody>
          <a:bodyPr/>
          <a:lstStyle/>
          <a:p>
            <a:r>
              <a:rPr lang="en-US" b="1" u="sng" dirty="0" smtClean="0">
                <a:latin typeface="Times New Roman" pitchFamily="18" charset="0"/>
                <a:cs typeface="Times New Roman" pitchFamily="18" charset="0"/>
              </a:rPr>
              <a:t>INTRODUCTION</a:t>
            </a:r>
            <a:endParaRPr lang="en-US" b="1" u="sng" dirty="0">
              <a:latin typeface="Times New Roman" pitchFamily="18" charset="0"/>
              <a:cs typeface="Times New Roman" pitchFamily="18" charset="0"/>
            </a:endParaRPr>
          </a:p>
        </p:txBody>
      </p:sp>
      <p:sp>
        <p:nvSpPr>
          <p:cNvPr id="3" name="TextBox 2"/>
          <p:cNvSpPr txBox="1"/>
          <p:nvPr/>
        </p:nvSpPr>
        <p:spPr>
          <a:xfrm>
            <a:off x="1066800" y="990600"/>
            <a:ext cx="6934200" cy="1569660"/>
          </a:xfrm>
          <a:prstGeom prst="rect">
            <a:avLst/>
          </a:prstGeom>
          <a:noFill/>
        </p:spPr>
        <p:txBody>
          <a:bodyPr wrap="square" rtlCol="0">
            <a:spAutoFit/>
          </a:bodyPr>
          <a:lstStyle/>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
        <p:nvSpPr>
          <p:cNvPr id="24577" name="Rectangle 1"/>
          <p:cNvSpPr>
            <a:spLocks noChangeArrowheads="1"/>
          </p:cNvSpPr>
          <p:nvPr/>
        </p:nvSpPr>
        <p:spPr bwMode="auto">
          <a:xfrm>
            <a:off x="533400" y="1676400"/>
            <a:ext cx="81534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Wingdings" pitchFamily="2" charset="2"/>
              <a:buChar char="v"/>
            </a:pPr>
            <a:r>
              <a:rPr lang="en-IN" dirty="0" smtClean="0">
                <a:latin typeface="Arial" pitchFamily="34" charset="0"/>
                <a:cs typeface="Arial" pitchFamily="34" charset="0"/>
              </a:rPr>
              <a:t> The dream store is a buying and selling </a:t>
            </a:r>
            <a:r>
              <a:rPr lang="en-IN" dirty="0" smtClean="0">
                <a:latin typeface="Arial" pitchFamily="34" charset="0"/>
                <a:cs typeface="Arial" pitchFamily="34" charset="0"/>
              </a:rPr>
              <a:t>platform .</a:t>
            </a:r>
            <a:r>
              <a:rPr lang="en-IN" dirty="0" smtClean="0">
                <a:latin typeface="Arial" pitchFamily="34" charset="0"/>
                <a:cs typeface="Arial" pitchFamily="34" charset="0"/>
              </a:rPr>
              <a:t>T</a:t>
            </a:r>
            <a:r>
              <a:rPr lang="en-IN" dirty="0" smtClean="0">
                <a:latin typeface="Arial" pitchFamily="34" charset="0"/>
                <a:cs typeface="Arial" pitchFamily="34" charset="0"/>
              </a:rPr>
              <a:t>he main </a:t>
            </a:r>
            <a:r>
              <a:rPr lang="en-IN" dirty="0" smtClean="0">
                <a:latin typeface="Arial" pitchFamily="34" charset="0"/>
                <a:cs typeface="Arial" pitchFamily="34" charset="0"/>
              </a:rPr>
              <a:t>speciality of our website is that a customer can also customize their dresses  through direct contact with the designer.</a:t>
            </a:r>
          </a:p>
          <a:p>
            <a:pPr lvl="0" algn="just"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algn="just" fontAlgn="base">
              <a:spcBef>
                <a:spcPct val="0"/>
              </a:spcBef>
              <a:spcAft>
                <a:spcPct val="0"/>
              </a:spcAft>
              <a:buFont typeface="Wingdings" pitchFamily="2" charset="2"/>
              <a:buChar char="v"/>
            </a:pPr>
            <a:r>
              <a:rPr lang="en-IN" dirty="0" smtClean="0">
                <a:latin typeface="Arial" pitchFamily="34" charset="0"/>
                <a:cs typeface="Arial" pitchFamily="34" charset="0"/>
              </a:rPr>
              <a:t> On the website a review page available from where customer can view the feedback of customers.</a:t>
            </a:r>
          </a:p>
          <a:p>
            <a:pPr lvl="0" algn="just"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algn="just" fontAlgn="base">
              <a:spcBef>
                <a:spcPct val="0"/>
              </a:spcBef>
              <a:spcAft>
                <a:spcPct val="0"/>
              </a:spcAft>
              <a:buFont typeface="Wingdings" pitchFamily="2" charset="2"/>
              <a:buChar char="v"/>
            </a:pPr>
            <a:r>
              <a:rPr lang="en-IN" dirty="0" smtClean="0">
                <a:latin typeface="Arial" pitchFamily="34" charset="0"/>
                <a:cs typeface="Arial" pitchFamily="34" charset="0"/>
              </a:rPr>
              <a:t> The more </a:t>
            </a:r>
            <a:r>
              <a:rPr lang="en-IN" dirty="0" err="1" smtClean="0">
                <a:latin typeface="Arial" pitchFamily="34" charset="0"/>
                <a:cs typeface="Arial" pitchFamily="34" charset="0"/>
              </a:rPr>
              <a:t>specility</a:t>
            </a:r>
            <a:r>
              <a:rPr lang="en-IN" dirty="0" smtClean="0">
                <a:latin typeface="Arial" pitchFamily="34" charset="0"/>
                <a:cs typeface="Arial" pitchFamily="34" charset="0"/>
              </a:rPr>
              <a:t> that we added in our website it can also count the </a:t>
            </a:r>
            <a:r>
              <a:rPr lang="en-IN" dirty="0" err="1" smtClean="0">
                <a:latin typeface="Arial" pitchFamily="34" charset="0"/>
                <a:cs typeface="Arial" pitchFamily="34" charset="0"/>
              </a:rPr>
              <a:t>gst</a:t>
            </a:r>
            <a:r>
              <a:rPr lang="en-IN" dirty="0" smtClean="0">
                <a:latin typeface="Arial" pitchFamily="34" charset="0"/>
                <a:cs typeface="Arial" pitchFamily="34" charset="0"/>
              </a:rPr>
              <a:t> rate after clicking on add to cart button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0" y="0"/>
            <a:ext cx="9141049" cy="6858000"/>
          </a:xfrm>
          <a:prstGeom prst="rect">
            <a:avLst/>
          </a:prstGeom>
          <a:noFill/>
        </p:spPr>
      </p:pic>
      <p:sp>
        <p:nvSpPr>
          <p:cNvPr id="2" name="Title 1"/>
          <p:cNvSpPr>
            <a:spLocks noGrp="1"/>
          </p:cNvSpPr>
          <p:nvPr>
            <p:ph type="title"/>
          </p:nvPr>
        </p:nvSpPr>
        <p:spPr>
          <a:xfrm>
            <a:off x="457200" y="152400"/>
            <a:ext cx="8229600" cy="762000"/>
          </a:xfrm>
        </p:spPr>
        <p:txBody>
          <a:bodyPr/>
          <a:lstStyle/>
          <a:p>
            <a:pPr marL="514350" indent="-514350"/>
            <a:r>
              <a:rPr lang="en-US" b="1" u="sng" dirty="0" smtClean="0">
                <a:latin typeface="Times New Roman" pitchFamily="18" charset="0"/>
                <a:cs typeface="Times New Roman" pitchFamily="18" charset="0"/>
              </a:rPr>
              <a:t>SOFTWARE REQUIREMENT</a:t>
            </a:r>
          </a:p>
        </p:txBody>
      </p:sp>
      <p:sp>
        <p:nvSpPr>
          <p:cNvPr id="3" name="TextBox 2"/>
          <p:cNvSpPr txBox="1"/>
          <p:nvPr/>
        </p:nvSpPr>
        <p:spPr>
          <a:xfrm>
            <a:off x="762000" y="1143000"/>
            <a:ext cx="7543800" cy="3785652"/>
          </a:xfrm>
          <a:prstGeom prst="rect">
            <a:avLst/>
          </a:prstGeom>
          <a:noFill/>
        </p:spPr>
        <p:txBody>
          <a:bodyPr wrap="square" rtlCol="0">
            <a:spAutoFit/>
          </a:bodyPr>
          <a:lstStyle/>
          <a:p>
            <a:pPr algn="just">
              <a:buFont typeface="Wingdings" pitchFamily="2" charset="2"/>
              <a:buChar char="ü"/>
            </a:pPr>
            <a:endParaRPr lang="en-US" sz="2400" b="1" dirty="0" smtClean="0">
              <a:latin typeface="Times New Roman" pitchFamily="18" charset="0"/>
              <a:cs typeface="Times New Roman" pitchFamily="18" charset="0"/>
            </a:endParaRPr>
          </a:p>
          <a:p>
            <a:pPr algn="just">
              <a:buFont typeface="Wingdings" pitchFamily="2" charset="2"/>
              <a:buChar char="ü"/>
            </a:pPr>
            <a:r>
              <a:rPr lang="en-US" sz="2400" b="1" dirty="0" smtClean="0">
                <a:latin typeface="Times New Roman" pitchFamily="18" charset="0"/>
                <a:cs typeface="Times New Roman" pitchFamily="18" charset="0"/>
              </a:rPr>
              <a:t>Language          :         </a:t>
            </a:r>
            <a:r>
              <a:rPr lang="en-US" sz="2400" dirty="0" smtClean="0">
                <a:latin typeface="Times New Roman" pitchFamily="18" charset="0"/>
                <a:cs typeface="Times New Roman" pitchFamily="18" charset="0"/>
              </a:rPr>
              <a:t>PHP</a:t>
            </a:r>
          </a:p>
          <a:p>
            <a:pPr algn="just">
              <a:buFont typeface="Wingdings" pitchFamily="2" charset="2"/>
              <a:buChar char="ü"/>
            </a:pPr>
            <a:r>
              <a:rPr lang="en-US" sz="2400" b="1" dirty="0" smtClean="0">
                <a:latin typeface="Times New Roman" pitchFamily="18" charset="0"/>
                <a:cs typeface="Times New Roman" pitchFamily="18" charset="0"/>
              </a:rPr>
              <a:t>Database           :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a:t>
            </a:r>
          </a:p>
          <a:p>
            <a:pPr algn="just">
              <a:buFont typeface="Wingdings" pitchFamily="2" charset="2"/>
              <a:buChar char="ü"/>
            </a:pPr>
            <a:r>
              <a:rPr lang="en-US" sz="2400" b="1" dirty="0" smtClean="0">
                <a:latin typeface="Times New Roman" pitchFamily="18" charset="0"/>
                <a:cs typeface="Times New Roman" pitchFamily="18" charset="0"/>
              </a:rPr>
              <a:t>Server                :         </a:t>
            </a:r>
            <a:r>
              <a:rPr lang="en-US" sz="2400" dirty="0" err="1" smtClean="0">
                <a:latin typeface="Times New Roman" pitchFamily="18" charset="0"/>
                <a:cs typeface="Times New Roman" pitchFamily="18" charset="0"/>
              </a:rPr>
              <a:t>xampp</a:t>
            </a:r>
            <a:r>
              <a:rPr lang="en-US" sz="2400" dirty="0" smtClean="0">
                <a:latin typeface="Times New Roman" pitchFamily="18" charset="0"/>
                <a:cs typeface="Times New Roman" pitchFamily="18" charset="0"/>
              </a:rPr>
              <a:t> server</a:t>
            </a:r>
          </a:p>
          <a:p>
            <a:pPr algn="just">
              <a:buFont typeface="Wingdings" pitchFamily="2" charset="2"/>
              <a:buChar char="ü"/>
            </a:pPr>
            <a:r>
              <a:rPr lang="en-US" sz="2400" b="1" dirty="0" smtClean="0">
                <a:latin typeface="Times New Roman" pitchFamily="18" charset="0"/>
                <a:cs typeface="Times New Roman" pitchFamily="18" charset="0"/>
              </a:rPr>
              <a:t>Other Tech        :         </a:t>
            </a:r>
            <a:r>
              <a:rPr lang="en-US" sz="2400" dirty="0" smtClean="0">
                <a:latin typeface="Times New Roman" pitchFamily="18" charset="0"/>
                <a:cs typeface="Times New Roman" pitchFamily="18" charset="0"/>
              </a:rPr>
              <a:t>HTML, CSS and JavaScript</a:t>
            </a:r>
          </a:p>
          <a:p>
            <a:pPr algn="just">
              <a:buFont typeface="Wingdings" pitchFamily="2" charset="2"/>
              <a:buChar char="ü"/>
            </a:pPr>
            <a:r>
              <a:rPr lang="en-US" sz="2400" b="1" dirty="0" smtClean="0">
                <a:latin typeface="Times New Roman" pitchFamily="18" charset="0"/>
                <a:cs typeface="Times New Roman" pitchFamily="18" charset="0"/>
              </a:rPr>
              <a:t>IDE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Sublime,VS</a:t>
            </a:r>
            <a:r>
              <a:rPr lang="en-US" sz="2400" dirty="0" smtClean="0">
                <a:latin typeface="Times New Roman" pitchFamily="18" charset="0"/>
                <a:cs typeface="Times New Roman" pitchFamily="18" charset="0"/>
              </a:rPr>
              <a:t> Code</a:t>
            </a:r>
          </a:p>
          <a:p>
            <a:pPr lvl="0" algn="just">
              <a:buFont typeface="Wingdings" pitchFamily="2" charset="2"/>
              <a:buChar char="ü"/>
            </a:pPr>
            <a:r>
              <a:rPr lang="en-US" sz="2400" b="1" dirty="0" smtClean="0">
                <a:latin typeface="Times New Roman" pitchFamily="18" charset="0"/>
                <a:cs typeface="Times New Roman" pitchFamily="18" charset="0"/>
              </a:rPr>
              <a:t>Web browsers   :        </a:t>
            </a:r>
            <a:r>
              <a:rPr lang="en-US" sz="2400" dirty="0" smtClean="0">
                <a:latin typeface="Times New Roman" pitchFamily="18" charset="0"/>
                <a:cs typeface="Times New Roman" pitchFamily="18" charset="0"/>
              </a:rPr>
              <a:t> Mozilla Firefox, Google chrome, </a:t>
            </a:r>
          </a:p>
          <a:p>
            <a:pPr algn="just"/>
            <a:r>
              <a:rPr lang="en-US" sz="2400" dirty="0" smtClean="0">
                <a:latin typeface="Times New Roman" pitchFamily="18" charset="0"/>
                <a:cs typeface="Times New Roman" pitchFamily="18" charset="0"/>
              </a:rPr>
              <a:t>                                         Internet Explorer etc.</a:t>
            </a:r>
          </a:p>
          <a:p>
            <a:pPr algn="just">
              <a:buFont typeface="Wingdings" pitchFamily="2" charset="2"/>
              <a:buChar char="ü"/>
            </a:pPr>
            <a:r>
              <a:rPr lang="en-US" sz="2400" b="1" dirty="0" smtClean="0">
                <a:latin typeface="Times New Roman" pitchFamily="18" charset="0"/>
                <a:cs typeface="Times New Roman" pitchFamily="18" charset="0"/>
              </a:rPr>
              <a:t>Operating system :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windows,Linux</a:t>
            </a:r>
            <a:endParaRPr lang="en-US" sz="2400" dirty="0" smtClean="0">
              <a:latin typeface="Times New Roman" pitchFamily="18" charset="0"/>
              <a:cs typeface="Times New Roman" pitchFamily="18" charset="0"/>
            </a:endParaRPr>
          </a:p>
          <a:p>
            <a:pPr algn="just">
              <a:buFont typeface="Wingdings" pitchFamily="2" charset="2"/>
              <a:buChar char="ü"/>
            </a:pPr>
            <a:endParaRPr lang="en-US" sz="2400" dirty="0">
              <a:latin typeface="Times New Roman" pitchFamily="18" charset="0"/>
              <a:cs typeface="Times New Roman" pitchFamily="18" charset="0"/>
            </a:endParaRPr>
          </a:p>
        </p:txBody>
      </p:sp>
      <p:sp>
        <p:nvSpPr>
          <p:cNvPr id="7" name="TextBox 6"/>
          <p:cNvSpPr txBox="1"/>
          <p:nvPr/>
        </p:nvSpPr>
        <p:spPr>
          <a:xfrm>
            <a:off x="685800" y="990600"/>
            <a:ext cx="2286000" cy="461665"/>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Developer’s:-</a:t>
            </a:r>
            <a:endParaRPr lang="en-US" sz="2400" b="1" u="sng" dirty="0">
              <a:latin typeface="Times New Roman" pitchFamily="18" charset="0"/>
              <a:cs typeface="Times New Roman" pitchFamily="18" charset="0"/>
            </a:endParaRPr>
          </a:p>
        </p:txBody>
      </p:sp>
      <p:sp>
        <p:nvSpPr>
          <p:cNvPr id="8" name="TextBox 7"/>
          <p:cNvSpPr txBox="1"/>
          <p:nvPr/>
        </p:nvSpPr>
        <p:spPr>
          <a:xfrm>
            <a:off x="914400" y="4572000"/>
            <a:ext cx="7772400" cy="2308324"/>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User’s:-</a:t>
            </a:r>
          </a:p>
          <a:p>
            <a:endParaRPr lang="en-US" sz="2400" b="1" u="sng" dirty="0" smtClean="0">
              <a:latin typeface="Times New Roman" pitchFamily="18" charset="0"/>
              <a:cs typeface="Times New Roman" pitchFamily="18" charset="0"/>
            </a:endParaRPr>
          </a:p>
          <a:p>
            <a:pPr lvl="0">
              <a:buFont typeface="Wingdings" pitchFamily="2" charset="2"/>
              <a:buChar char="ü"/>
            </a:pPr>
            <a:r>
              <a:rPr lang="en-US" sz="2400" b="1" dirty="0" smtClean="0">
                <a:latin typeface="Times New Roman" pitchFamily="18" charset="0"/>
                <a:cs typeface="Times New Roman" pitchFamily="18" charset="0"/>
              </a:rPr>
              <a:t>Web browsers   :        </a:t>
            </a:r>
            <a:r>
              <a:rPr lang="en-US" sz="2400" dirty="0" smtClean="0">
                <a:latin typeface="Times New Roman" pitchFamily="18" charset="0"/>
                <a:cs typeface="Times New Roman" pitchFamily="18" charset="0"/>
              </a:rPr>
              <a:t> Mozilla Firefox, Google chrome</a:t>
            </a:r>
          </a:p>
          <a:p>
            <a:pPr lvl="0">
              <a:buFont typeface="Wingdings" pitchFamily="2" charset="2"/>
              <a:buChar char="ü"/>
            </a:pPr>
            <a:r>
              <a:rPr lang="en-US" sz="2400" b="1" dirty="0" smtClean="0">
                <a:latin typeface="Times New Roman" pitchFamily="18" charset="0"/>
                <a:cs typeface="Times New Roman" pitchFamily="18" charset="0"/>
              </a:rPr>
              <a:t>Internet Connection</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nline art &amp; craft\art nd craft images\background.jpg"/>
          <p:cNvPicPr>
            <a:picLocks noChangeAspect="1" noChangeArrowheads="1"/>
          </p:cNvPicPr>
          <p:nvPr/>
        </p:nvPicPr>
        <p:blipFill>
          <a:blip r:embed="rId2"/>
          <a:srcRect/>
          <a:stretch>
            <a:fillRect/>
          </a:stretch>
        </p:blipFill>
        <p:spPr bwMode="auto">
          <a:xfrm>
            <a:off x="2951" y="0"/>
            <a:ext cx="9141049" cy="6858000"/>
          </a:xfrm>
          <a:prstGeom prst="rect">
            <a:avLst/>
          </a:prstGeom>
          <a:noFill/>
        </p:spPr>
      </p:pic>
      <p:sp>
        <p:nvSpPr>
          <p:cNvPr id="2" name="Title 1"/>
          <p:cNvSpPr>
            <a:spLocks noGrp="1"/>
          </p:cNvSpPr>
          <p:nvPr>
            <p:ph type="title"/>
          </p:nvPr>
        </p:nvSpPr>
        <p:spPr/>
        <p:txBody>
          <a:bodyPr/>
          <a:lstStyle/>
          <a:p>
            <a:pPr marL="514350" indent="-514350"/>
            <a:r>
              <a:rPr lang="en-US" b="1" u="sng" dirty="0" smtClean="0">
                <a:latin typeface="Times New Roman" pitchFamily="18" charset="0"/>
                <a:cs typeface="Times New Roman" pitchFamily="18" charset="0"/>
              </a:rPr>
              <a:t>HARDWARE REQUIREMENT.</a:t>
            </a:r>
          </a:p>
        </p:txBody>
      </p:sp>
      <p:sp>
        <p:nvSpPr>
          <p:cNvPr id="3" name="TextBox 2"/>
          <p:cNvSpPr txBox="1"/>
          <p:nvPr/>
        </p:nvSpPr>
        <p:spPr>
          <a:xfrm>
            <a:off x="609600" y="1600200"/>
            <a:ext cx="7239000" cy="2800767"/>
          </a:xfrm>
          <a:prstGeom prst="rect">
            <a:avLst/>
          </a:prstGeom>
          <a:noFill/>
        </p:spPr>
        <p:txBody>
          <a:bodyPr wrap="square" rtlCol="0">
            <a:spAutoFit/>
          </a:bodyPr>
          <a:lstStyle/>
          <a:p>
            <a:pPr fontAlgn="base">
              <a:buFont typeface="Wingdings" pitchFamily="2" charset="2"/>
              <a:buChar char="Ø"/>
            </a:pPr>
            <a:r>
              <a:rPr lang="en-US" sz="2400" b="1" u="sng" dirty="0" smtClean="0">
                <a:latin typeface="Times New Roman" pitchFamily="18" charset="0"/>
                <a:cs typeface="Times New Roman" pitchFamily="18" charset="0"/>
              </a:rPr>
              <a:t>Developer’s:-</a:t>
            </a:r>
          </a:p>
          <a:p>
            <a:pPr fontAlgn="base"/>
            <a:endParaRPr lang="en-US" sz="2400" b="1" dirty="0" smtClean="0">
              <a:latin typeface="Times New Roman" pitchFamily="18" charset="0"/>
              <a:cs typeface="Times New Roman" pitchFamily="18" charset="0"/>
            </a:endParaRPr>
          </a:p>
          <a:p>
            <a:pPr fontAlgn="base">
              <a:buFont typeface="Wingdings" pitchFamily="2" charset="2"/>
              <a:buChar char="ü"/>
            </a:pPr>
            <a:r>
              <a:rPr lang="en-US" sz="2400" b="1" dirty="0" smtClean="0">
                <a:latin typeface="Times New Roman" pitchFamily="18" charset="0"/>
                <a:cs typeface="Times New Roman" pitchFamily="18" charset="0"/>
              </a:rPr>
              <a:t>Processor              :          </a:t>
            </a:r>
            <a:r>
              <a:rPr lang="en-US" sz="2400" dirty="0" smtClean="0">
                <a:latin typeface="Times New Roman" pitchFamily="18" charset="0"/>
                <a:cs typeface="Times New Roman" pitchFamily="18" charset="0"/>
              </a:rPr>
              <a:t>2.20Ghz</a:t>
            </a:r>
          </a:p>
          <a:p>
            <a:pPr lvl="0">
              <a:buFont typeface="Wingdings" pitchFamily="2" charset="2"/>
              <a:buChar char="ü"/>
            </a:pPr>
            <a:r>
              <a:rPr lang="en-US" sz="2400" b="1"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2 GB(minimum)</a:t>
            </a:r>
          </a:p>
          <a:p>
            <a:pPr lvl="0">
              <a:buFont typeface="Wingdings" pitchFamily="2" charset="2"/>
              <a:buChar char="ü"/>
            </a:pPr>
            <a:r>
              <a:rPr lang="en-US" sz="2400" b="1" dirty="0" smtClean="0">
                <a:latin typeface="Times New Roman" pitchFamily="18" charset="0"/>
                <a:cs typeface="Times New Roman" pitchFamily="18" charset="0"/>
              </a:rPr>
              <a:t>Hard disk             :          </a:t>
            </a:r>
            <a:r>
              <a:rPr lang="en-US" sz="2400" dirty="0" smtClean="0">
                <a:latin typeface="Times New Roman" pitchFamily="18" charset="0"/>
                <a:cs typeface="Times New Roman" pitchFamily="18" charset="0"/>
              </a:rPr>
              <a:t>10 GB</a:t>
            </a:r>
          </a:p>
          <a:p>
            <a:pPr fontAlgn="base"/>
            <a:endParaRPr lang="en-US" sz="2800" dirty="0" smtClean="0"/>
          </a:p>
          <a:p>
            <a:pPr>
              <a:buFont typeface="Wingdings" pitchFamily="2" charset="2"/>
              <a:buChar char="ü"/>
            </a:pPr>
            <a:endParaRPr lang="en-US" sz="2800" dirty="0"/>
          </a:p>
        </p:txBody>
      </p:sp>
      <p:sp>
        <p:nvSpPr>
          <p:cNvPr id="5" name="TextBox 4"/>
          <p:cNvSpPr txBox="1"/>
          <p:nvPr/>
        </p:nvSpPr>
        <p:spPr>
          <a:xfrm>
            <a:off x="685800" y="3810000"/>
            <a:ext cx="8001000" cy="2308324"/>
          </a:xfrm>
          <a:prstGeom prst="rect">
            <a:avLst/>
          </a:prstGeom>
          <a:noFill/>
        </p:spPr>
        <p:txBody>
          <a:bodyPr wrap="square" rtlCol="0">
            <a:spAutoFit/>
          </a:bodyPr>
          <a:lstStyle/>
          <a:p>
            <a:pPr>
              <a:buFont typeface="Wingdings" pitchFamily="2" charset="2"/>
              <a:buChar char="Ø"/>
            </a:pPr>
            <a:r>
              <a:rPr lang="en-US" sz="2400" b="1" u="sng" dirty="0" smtClean="0">
                <a:latin typeface="Times New Roman" pitchFamily="18" charset="0"/>
                <a:cs typeface="Times New Roman" pitchFamily="18" charset="0"/>
              </a:rPr>
              <a:t>User’s:-</a:t>
            </a:r>
          </a:p>
          <a:p>
            <a:endParaRPr lang="en-US" sz="2400" b="1" u="sng" dirty="0" smtClean="0">
              <a:latin typeface="Times New Roman" pitchFamily="18" charset="0"/>
              <a:cs typeface="Times New Roman" pitchFamily="18" charset="0"/>
            </a:endParaRPr>
          </a:p>
          <a:p>
            <a:pPr lvl="0">
              <a:buFont typeface="Wingdings" pitchFamily="2" charset="2"/>
              <a:buChar char="ü"/>
            </a:pPr>
            <a:r>
              <a:rPr lang="en-US" sz="2400" b="1"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1 GB</a:t>
            </a:r>
          </a:p>
          <a:p>
            <a:pPr>
              <a:buFont typeface="Wingdings" pitchFamily="2" charset="2"/>
              <a:buChar char="ü"/>
            </a:pPr>
            <a:r>
              <a:rPr lang="en-US" sz="2400" b="1" dirty="0" smtClean="0">
                <a:latin typeface="Times New Roman" pitchFamily="18" charset="0"/>
                <a:cs typeface="Times New Roman" pitchFamily="18" charset="0"/>
              </a:rPr>
              <a:t>Device</a:t>
            </a:r>
            <a:r>
              <a:rPr lang="en-US" sz="2400" dirty="0" smtClean="0">
                <a:latin typeface="Times New Roman" pitchFamily="18" charset="0"/>
                <a:cs typeface="Times New Roman" pitchFamily="18" charset="0"/>
              </a:rPr>
              <a:t>                   :           Computers, Mobiles .</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nline art &amp; craft\art nd craft images\background.jpg"/>
          <p:cNvPicPr>
            <a:picLocks noChangeAspect="1" noChangeArrowheads="1"/>
          </p:cNvPicPr>
          <p:nvPr/>
        </p:nvPicPr>
        <p:blipFill>
          <a:blip r:embed="rId2"/>
          <a:srcRect/>
          <a:stretch>
            <a:fillRect/>
          </a:stretch>
        </p:blipFill>
        <p:spPr bwMode="auto">
          <a:xfrm>
            <a:off x="2951" y="0"/>
            <a:ext cx="9141049" cy="6858000"/>
          </a:xfrm>
          <a:prstGeom prst="rect">
            <a:avLst/>
          </a:prstGeom>
          <a:noFill/>
        </p:spPr>
      </p:pic>
      <p:sp>
        <p:nvSpPr>
          <p:cNvPr id="2" name="Title 1"/>
          <p:cNvSpPr>
            <a:spLocks noGrp="1"/>
          </p:cNvSpPr>
          <p:nvPr>
            <p:ph type="title"/>
          </p:nvPr>
        </p:nvSpPr>
        <p:spPr>
          <a:xfrm>
            <a:off x="460151" y="274638"/>
            <a:ext cx="8229600" cy="1143000"/>
          </a:xfrm>
        </p:spPr>
        <p:txBody>
          <a:bodyPr/>
          <a:lstStyle/>
          <a:p>
            <a:r>
              <a:rPr lang="en-US" b="1" u="sng" dirty="0" smtClean="0">
                <a:latin typeface="Times New Roman" pitchFamily="18" charset="0"/>
                <a:cs typeface="Times New Roman" pitchFamily="18" charset="0"/>
              </a:rPr>
              <a:t>SDLC</a:t>
            </a:r>
            <a:endParaRPr lang="en-US" b="1" u="sng" dirty="0">
              <a:latin typeface="Times New Roman" pitchFamily="18" charset="0"/>
              <a:cs typeface="Times New Roman" pitchFamily="18" charset="0"/>
            </a:endParaRPr>
          </a:p>
        </p:txBody>
      </p:sp>
      <p:sp>
        <p:nvSpPr>
          <p:cNvPr id="4" name="TextBox 3"/>
          <p:cNvSpPr txBox="1"/>
          <p:nvPr/>
        </p:nvSpPr>
        <p:spPr>
          <a:xfrm>
            <a:off x="838200" y="1447800"/>
            <a:ext cx="7620000" cy="4893647"/>
          </a:xfrm>
          <a:prstGeom prst="rect">
            <a:avLst/>
          </a:prstGeom>
          <a:noFill/>
        </p:spPr>
        <p:txBody>
          <a:bodyPr wrap="square" rtlCol="0">
            <a:spAutoFit/>
          </a:bodyPr>
          <a:lstStyle/>
          <a:p>
            <a:pPr algn="just">
              <a:buFont typeface="Wingdings" pitchFamily="2" charset="2"/>
              <a:buChar char="Ø"/>
            </a:pPr>
            <a:r>
              <a:rPr lang="en-US" sz="2400" dirty="0" smtClean="0">
                <a:latin typeface="Times New Roman" pitchFamily="18" charset="0"/>
                <a:cs typeface="Times New Roman" pitchFamily="18" charset="0"/>
              </a:rPr>
              <a:t>A software development life cycle (SDLC) model is a conceptual framework.</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We are using “Waterfall Model”, which is sequential in nature.</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This process is associated with several models, each including a variety of tasks and activities.</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SDLC describes all activities in a software development project from planning to maintenance. </a:t>
            </a:r>
          </a:p>
          <a:p>
            <a:pPr algn="just">
              <a:buFont typeface="Wingdings" pitchFamily="2" charset="2"/>
              <a:buChar char="Ø"/>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ustom 2">
      <a:dk1>
        <a:sysClr val="windowText" lastClr="000000"/>
      </a:dk1>
      <a:lt1>
        <a:sysClr val="window" lastClr="FFFFFF"/>
      </a:lt1>
      <a:dk2>
        <a:srgbClr val="69676D"/>
      </a:dk2>
      <a:lt2>
        <a:srgbClr val="DEDAE3"/>
      </a:lt2>
      <a:accent1>
        <a:srgbClr val="ECE4F1"/>
      </a:accent1>
      <a:accent2>
        <a:srgbClr val="9CB084"/>
      </a:accent2>
      <a:accent3>
        <a:srgbClr val="6BB1C9"/>
      </a:accent3>
      <a:accent4>
        <a:srgbClr val="E5A9CE"/>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4726</TotalTime>
  <Words>772</Words>
  <Application>Microsoft Office PowerPoint</Application>
  <PresentationFormat>On-screen Show (4:3)</PresentationFormat>
  <Paragraphs>153</Paragraphs>
  <Slides>36</Slides>
  <Notes>1</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Apex</vt:lpstr>
      <vt:lpstr>Office Theme</vt:lpstr>
      <vt:lpstr>1_Office Theme</vt:lpstr>
      <vt:lpstr>Slide 1</vt:lpstr>
      <vt:lpstr>        “The dream store” (  Get your dream dresses) </vt:lpstr>
      <vt:lpstr>CONTENT</vt:lpstr>
      <vt:lpstr>Slide 4</vt:lpstr>
      <vt:lpstr>ABSTRACT</vt:lpstr>
      <vt:lpstr>INTRODUCTION</vt:lpstr>
      <vt:lpstr>SOFTWARE REQUIREMENT</vt:lpstr>
      <vt:lpstr>HARDWARE REQUIREMENT.</vt:lpstr>
      <vt:lpstr>SDLC</vt:lpstr>
      <vt:lpstr>Slide 10</vt:lpstr>
      <vt:lpstr>WATERFALL MODEL</vt:lpstr>
      <vt:lpstr>Characteristics of waterfall model:-</vt:lpstr>
      <vt:lpstr>DIAGRAMS</vt:lpstr>
      <vt:lpstr>FLOW CHART:-</vt:lpstr>
      <vt:lpstr>E-R DIAGRAM:-</vt:lpstr>
      <vt:lpstr>ACTIVITY DIAGRAM:-</vt:lpstr>
      <vt:lpstr>CLASS DIAGRAM:-</vt:lpstr>
      <vt:lpstr>USE CASE DIAGRAM:-</vt:lpstr>
      <vt:lpstr>SEQUENCE DIAGRAM:-</vt:lpstr>
      <vt:lpstr>DATA FLOW DIAGRAM:-</vt:lpstr>
      <vt:lpstr>Slide 21</vt:lpstr>
      <vt:lpstr>Slide 22</vt:lpstr>
      <vt:lpstr>ADVANTAGES</vt:lpstr>
      <vt:lpstr>LIMITATIONS</vt:lpstr>
      <vt:lpstr>FUTURE SCOPE</vt:lpstr>
      <vt:lpstr>CONCLUSION</vt:lpstr>
      <vt:lpstr>Slide 27</vt:lpstr>
      <vt:lpstr>Slide 28</vt:lpstr>
      <vt:lpstr>Slide 29</vt:lpstr>
      <vt:lpstr>Slide 30</vt:lpstr>
      <vt:lpstr>Slide 31</vt:lpstr>
      <vt:lpstr>Slide 32</vt:lpstr>
      <vt:lpstr>Slide 33</vt:lpstr>
      <vt:lpstr>REFERENCES</vt:lpstr>
      <vt:lpstr>        Thank You</vt:lpstr>
      <vt:lpstr>        Any Queries?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sanjana</dc:creator>
  <cp:lastModifiedBy>ADMIN</cp:lastModifiedBy>
  <cp:revision>224</cp:revision>
  <dcterms:created xsi:type="dcterms:W3CDTF">2006-08-16T00:00:00Z</dcterms:created>
  <dcterms:modified xsi:type="dcterms:W3CDTF">2021-12-11T10:53:10Z</dcterms:modified>
</cp:coreProperties>
</file>