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59510" y="468630"/>
            <a:ext cx="10460355" cy="4523105"/>
          </a:xfrm>
          <a:prstGeom prst="rect">
            <a:avLst/>
          </a:prstGeom>
          <a:noFill/>
          <a:ln w="9525">
            <a:noFill/>
          </a:ln>
        </p:spPr>
        <p:txBody>
          <a:bodyPr wrap="square">
            <a:spAutoFit/>
          </a:bodyPr>
          <a:p>
            <a:pPr indent="0" algn="ctr"/>
            <a:r>
              <a:rPr lang="en-US" sz="7200" b="1" u="sng">
                <a:solidFill>
                  <a:srgbClr val="2E75B5"/>
                </a:solidFill>
                <a:latin typeface="Arial Black" panose="020B0A04020102020204" charset="0"/>
                <a:ea typeface="SimSun" panose="02010600030101010101" pitchFamily="2" charset="-122"/>
              </a:rPr>
              <a:t>PREDICTING THE SEVERITY OF </a:t>
            </a:r>
            <a:endParaRPr lang="en-US" sz="7200" b="1" u="sng">
              <a:solidFill>
                <a:srgbClr val="2E75B5"/>
              </a:solidFill>
              <a:latin typeface="Arial Black" panose="020B0A04020102020204" charset="0"/>
              <a:ea typeface="SimSun" panose="02010600030101010101" pitchFamily="2" charset="-122"/>
            </a:endParaRPr>
          </a:p>
          <a:p>
            <a:pPr indent="0" algn="ctr"/>
            <a:r>
              <a:rPr lang="en-US" sz="7200" b="1" u="sng">
                <a:solidFill>
                  <a:srgbClr val="2E75B5"/>
                </a:solidFill>
                <a:latin typeface="Arial Black" panose="020B0A04020102020204" charset="0"/>
                <a:ea typeface="SimSun" panose="02010600030101010101" pitchFamily="2" charset="-122"/>
              </a:rPr>
              <a:t>CAR ACCIDENTS </a:t>
            </a:r>
            <a:endParaRPr lang="en-US" sz="7200" b="1" u="sng">
              <a:solidFill>
                <a:srgbClr val="2E75B5"/>
              </a:solidFill>
              <a:latin typeface="Arial Black" panose="020B0A04020102020204" charset="0"/>
              <a:ea typeface="SimSun" panose="02010600030101010101" pitchFamily="2" charset="-122"/>
            </a:endParaRPr>
          </a:p>
          <a:p>
            <a:pPr indent="0" algn="ctr"/>
            <a:r>
              <a:rPr lang="en-US" sz="7200" b="1" u="sng">
                <a:solidFill>
                  <a:srgbClr val="2E75B5"/>
                </a:solidFill>
                <a:latin typeface="Arial Black" panose="020B0A04020102020204" charset="0"/>
                <a:ea typeface="SimSun" panose="02010600030101010101" pitchFamily="2" charset="-122"/>
              </a:rPr>
              <a:t>IN SEATTLE</a:t>
            </a:r>
            <a:endParaRPr lang="en-US" sz="7200" b="1" u="sng">
              <a:solidFill>
                <a:srgbClr val="2E75B5"/>
              </a:solidFill>
              <a:latin typeface="Arial Black" panose="020B0A0402010202020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Text Box 103"/>
          <p:cNvSpPr txBox="1"/>
          <p:nvPr/>
        </p:nvSpPr>
        <p:spPr>
          <a:xfrm>
            <a:off x="331470" y="240665"/>
            <a:ext cx="11560810" cy="1814830"/>
          </a:xfrm>
          <a:prstGeom prst="rect">
            <a:avLst/>
          </a:prstGeom>
          <a:noFill/>
          <a:ln w="9525">
            <a:noFill/>
          </a:ln>
        </p:spPr>
        <p:txBody>
          <a:bodyPr wrap="square">
            <a:spAutoFit/>
          </a:bodyPr>
          <a:p>
            <a:pPr indent="0"/>
            <a:r>
              <a:rPr lang="en-US" sz="2800" b="1" u="sng">
                <a:solidFill>
                  <a:srgbClr val="2E75B5"/>
                </a:solidFill>
                <a:latin typeface="Calibri" panose="020F0502020204030204" charset="0"/>
                <a:ea typeface="SimSun" panose="02010600030101010101" pitchFamily="2" charset="-122"/>
                <a:cs typeface="SimSun" panose="02010600030101010101" pitchFamily="2" charset="-122"/>
              </a:rPr>
              <a:t>LOGISTIC REGRESSION-</a:t>
            </a:r>
            <a:r>
              <a:rPr lang="en-US" sz="2800" b="1">
                <a:latin typeface="Calibri" panose="020F0502020204030204" charset="0"/>
                <a:ea typeface="SimSun" panose="02010600030101010101" pitchFamily="2" charset="-122"/>
                <a:cs typeface="SimSun" panose="02010600030101010101" pitchFamily="2" charset="-122"/>
              </a:rPr>
              <a:t>We use GridSearchCV to search the best parameters. The C used for regularization strength was </a:t>
            </a:r>
            <a:r>
              <a:rPr lang="en-US" sz="2800" b="1">
                <a:latin typeface="SimSun" panose="02010600030101010101" pitchFamily="2" charset="-122"/>
                <a:ea typeface="SimSun" panose="02010600030101010101" pitchFamily="2" charset="-122"/>
              </a:rPr>
              <a:t>‘</a:t>
            </a:r>
            <a:r>
              <a:rPr lang="en-US" sz="2800" b="1">
                <a:latin typeface="Calibri" panose="020F0502020204030204" charset="0"/>
                <a:ea typeface="SimSun" panose="02010600030101010101" pitchFamily="2" charset="-122"/>
              </a:rPr>
              <a:t>0.01</a:t>
            </a:r>
            <a:r>
              <a:rPr lang="en-US" sz="2800" b="1">
                <a:latin typeface="SimSun" panose="02010600030101010101" pitchFamily="2" charset="-122"/>
                <a:ea typeface="SimSun" panose="02010600030101010101" pitchFamily="2" charset="-122"/>
              </a:rPr>
              <a:t>’ </a:t>
            </a:r>
            <a:r>
              <a:rPr lang="en-US" sz="2800" b="1">
                <a:latin typeface="Calibri" panose="020F0502020204030204" charset="0"/>
                <a:ea typeface="SimSun" panose="02010600030101010101" pitchFamily="2" charset="-122"/>
              </a:rPr>
              <a:t>and penalty was </a:t>
            </a:r>
            <a:r>
              <a:rPr lang="en-US" sz="2800" b="1">
                <a:latin typeface="SimSun" panose="02010600030101010101" pitchFamily="2" charset="-122"/>
                <a:ea typeface="SimSun" panose="02010600030101010101" pitchFamily="2" charset="-122"/>
              </a:rPr>
              <a:t>“</a:t>
            </a:r>
            <a:r>
              <a:rPr lang="en-US" sz="2800" b="1">
                <a:latin typeface="Calibri" panose="020F0502020204030204" charset="0"/>
                <a:ea typeface="SimSun" panose="02010600030101010101" pitchFamily="2" charset="-122"/>
              </a:rPr>
              <a:t>l2</a:t>
            </a:r>
            <a:r>
              <a:rPr lang="en-US" sz="2800" b="1">
                <a:latin typeface="SimSun" panose="02010600030101010101" pitchFamily="2" charset="-122"/>
                <a:ea typeface="SimSun" panose="02010600030101010101" pitchFamily="2" charset="-122"/>
              </a:rPr>
              <a:t>”</a:t>
            </a:r>
            <a:r>
              <a:rPr lang="en-US" sz="2800" b="1">
                <a:latin typeface="Calibri" panose="020F0502020204030204" charset="0"/>
                <a:ea typeface="SimSun" panose="02010600030101010101" pitchFamily="2" charset="-122"/>
              </a:rPr>
              <a:t>, whereas the solver used was </a:t>
            </a:r>
            <a:r>
              <a:rPr lang="en-US" sz="2800" b="1">
                <a:latin typeface="SimSun" panose="02010600030101010101" pitchFamily="2" charset="-122"/>
                <a:ea typeface="SimSun" panose="02010600030101010101" pitchFamily="2" charset="-122"/>
              </a:rPr>
              <a:t>‘</a:t>
            </a:r>
            <a:r>
              <a:rPr lang="en-US" sz="2800" b="1">
                <a:latin typeface="Calibri" panose="020F0502020204030204" charset="0"/>
                <a:ea typeface="SimSun" panose="02010600030101010101" pitchFamily="2" charset="-122"/>
              </a:rPr>
              <a:t>liblinear</a:t>
            </a:r>
            <a:r>
              <a:rPr lang="en-US" sz="2800" b="1">
                <a:latin typeface="SimSun" panose="02010600030101010101" pitchFamily="2" charset="-122"/>
                <a:ea typeface="SimSun" panose="02010600030101010101" pitchFamily="2" charset="-122"/>
              </a:rPr>
              <a:t>’</a:t>
            </a:r>
            <a:r>
              <a:rPr lang="en-US" sz="2800" b="1">
                <a:latin typeface="Calibri" panose="020F0502020204030204" charset="0"/>
                <a:ea typeface="SimSun" panose="02010600030101010101" pitchFamily="2" charset="-122"/>
              </a:rPr>
              <a:t>.</a:t>
            </a:r>
            <a:endParaRPr lang="en-US" sz="2800"/>
          </a:p>
        </p:txBody>
      </p:sp>
      <p:pic>
        <p:nvPicPr>
          <p:cNvPr id="5" name="Picture 4"/>
          <p:cNvPicPr/>
          <p:nvPr/>
        </p:nvPicPr>
        <p:blipFill>
          <a:blip r:embed="rId1"/>
          <a:stretch>
            <a:fillRect/>
          </a:stretch>
        </p:blipFill>
        <p:spPr>
          <a:xfrm>
            <a:off x="3556000" y="2513330"/>
            <a:ext cx="3917315" cy="35490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384175" y="213995"/>
            <a:ext cx="9611995" cy="706755"/>
          </a:xfrm>
          <a:prstGeom prst="rect">
            <a:avLst/>
          </a:prstGeom>
          <a:noFill/>
          <a:ln w="9525">
            <a:noFill/>
          </a:ln>
        </p:spPr>
        <p:txBody>
          <a:bodyPr wrap="square">
            <a:spAutoFit/>
          </a:bodyPr>
          <a:p>
            <a:pPr indent="0"/>
            <a:r>
              <a:rPr lang="en-US" sz="4000" b="1" u="sng">
                <a:solidFill>
                  <a:srgbClr val="FF0000"/>
                </a:solidFill>
                <a:latin typeface="Arial Black" panose="020B0A04020102020204" charset="0"/>
                <a:ea typeface="SimSun" panose="02010600030101010101" pitchFamily="2" charset="-122"/>
              </a:rPr>
              <a:t>RESULT</a:t>
            </a:r>
            <a:r>
              <a:rPr lang="en-IN" altLang="en-US" sz="4000" b="1" u="sng">
                <a:solidFill>
                  <a:srgbClr val="FF0000"/>
                </a:solidFill>
                <a:latin typeface="Arial Black" panose="020B0A04020102020204" charset="0"/>
                <a:ea typeface="SimSun" panose="02010600030101010101" pitchFamily="2" charset="-122"/>
              </a:rPr>
              <a:t>-</a:t>
            </a:r>
            <a:endParaRPr lang="en-IN" altLang="en-US" sz="4000" b="1" u="sng">
              <a:solidFill>
                <a:srgbClr val="FF0000"/>
              </a:solidFill>
              <a:latin typeface="Arial Black" panose="020B0A04020102020204" charset="0"/>
              <a:ea typeface="SimSun" panose="02010600030101010101" pitchFamily="2" charset="-122"/>
            </a:endParaRPr>
          </a:p>
        </p:txBody>
      </p:sp>
      <p:sp>
        <p:nvSpPr>
          <p:cNvPr id="5" name="Text Box 4"/>
          <p:cNvSpPr txBox="1"/>
          <p:nvPr/>
        </p:nvSpPr>
        <p:spPr>
          <a:xfrm>
            <a:off x="384175" y="1045845"/>
            <a:ext cx="5080000" cy="521970"/>
          </a:xfrm>
          <a:prstGeom prst="rect">
            <a:avLst/>
          </a:prstGeom>
          <a:noFill/>
          <a:ln w="9525">
            <a:noFill/>
          </a:ln>
        </p:spPr>
        <p:txBody>
          <a:bodyPr>
            <a:spAutoFit/>
          </a:bodyPr>
          <a:p>
            <a:pPr indent="0"/>
            <a:r>
              <a:rPr lang="en-US" sz="2800" b="1" u="sng">
                <a:solidFill>
                  <a:srgbClr val="2E75B5"/>
                </a:solidFill>
                <a:latin typeface="Calibri" panose="020F0502020204030204" charset="0"/>
                <a:ea typeface="SimSun" panose="02010600030101010101" pitchFamily="2" charset="-122"/>
                <a:cs typeface="SimSun" panose="02010600030101010101" pitchFamily="2" charset="-122"/>
              </a:rPr>
              <a:t>K-NEAREST NEIGHBOR-</a:t>
            </a:r>
            <a:r>
              <a:rPr lang="en-US" sz="2800" b="0">
                <a:latin typeface="SimSun" panose="02010600030101010101" pitchFamily="2" charset="-122"/>
                <a:ea typeface="SimSun" panose="02010600030101010101" pitchFamily="2" charset="-122"/>
              </a:rPr>
              <a:t> </a:t>
            </a:r>
            <a:endParaRPr lang="en-US" sz="2800"/>
          </a:p>
        </p:txBody>
      </p:sp>
      <p:pic>
        <p:nvPicPr>
          <p:cNvPr id="14" name="Picture 3"/>
          <p:cNvPicPr>
            <a:picLocks noChangeAspect="1"/>
          </p:cNvPicPr>
          <p:nvPr>
            <p:ph sz="half" idx="1"/>
          </p:nvPr>
        </p:nvPicPr>
        <p:blipFill>
          <a:blip r:embed="rId1"/>
          <a:stretch>
            <a:fillRect/>
          </a:stretch>
        </p:blipFill>
        <p:spPr>
          <a:xfrm>
            <a:off x="457835" y="1888490"/>
            <a:ext cx="4724400" cy="1767840"/>
          </a:xfrm>
          <a:prstGeom prst="rect">
            <a:avLst/>
          </a:prstGeom>
          <a:noFill/>
          <a:ln>
            <a:noFill/>
          </a:ln>
        </p:spPr>
      </p:pic>
      <p:sp>
        <p:nvSpPr>
          <p:cNvPr id="7" name="Text Box 6"/>
          <p:cNvSpPr txBox="1"/>
          <p:nvPr/>
        </p:nvSpPr>
        <p:spPr>
          <a:xfrm>
            <a:off x="5964555" y="1045845"/>
            <a:ext cx="5080000" cy="521970"/>
          </a:xfrm>
          <a:prstGeom prst="rect">
            <a:avLst/>
          </a:prstGeom>
          <a:noFill/>
          <a:ln w="9525">
            <a:noFill/>
          </a:ln>
        </p:spPr>
        <p:txBody>
          <a:bodyPr>
            <a:spAutoFit/>
          </a:bodyPr>
          <a:p>
            <a:pPr indent="0"/>
            <a:r>
              <a:rPr lang="en-US" sz="2800" b="1" u="sng">
                <a:solidFill>
                  <a:srgbClr val="2E75B5"/>
                </a:solidFill>
                <a:latin typeface="Calibri" panose="020F0502020204030204" charset="0"/>
                <a:ea typeface="SimSun" panose="02010600030101010101" pitchFamily="2" charset="-122"/>
                <a:cs typeface="SimSun" panose="02010600030101010101" pitchFamily="2" charset="-122"/>
              </a:rPr>
              <a:t>DECISION TREE ANALYSIS-</a:t>
            </a:r>
            <a:endParaRPr lang="en-US" sz="2800" b="1" u="sng">
              <a:solidFill>
                <a:srgbClr val="2E75B5"/>
              </a:solidFill>
              <a:latin typeface="Calibri" panose="020F0502020204030204" charset="0"/>
              <a:ea typeface="SimSun" panose="02010600030101010101" pitchFamily="2" charset="-122"/>
              <a:cs typeface="SimSun" panose="02010600030101010101" pitchFamily="2" charset="-122"/>
            </a:endParaRPr>
          </a:p>
        </p:txBody>
      </p:sp>
      <p:pic>
        <p:nvPicPr>
          <p:cNvPr id="17" name="Picture 6"/>
          <p:cNvPicPr>
            <a:picLocks noChangeAspect="1"/>
          </p:cNvPicPr>
          <p:nvPr>
            <p:ph sz="half" idx="2"/>
          </p:nvPr>
        </p:nvPicPr>
        <p:blipFill>
          <a:blip r:embed="rId2"/>
          <a:srcRect t="3611" b="7685"/>
          <a:stretch>
            <a:fillRect/>
          </a:stretch>
        </p:blipFill>
        <p:spPr>
          <a:xfrm>
            <a:off x="5964555" y="1888490"/>
            <a:ext cx="4715510" cy="1768475"/>
          </a:xfrm>
          <a:prstGeom prst="rect">
            <a:avLst/>
          </a:prstGeom>
          <a:noFill/>
          <a:ln>
            <a:noFill/>
          </a:ln>
        </p:spPr>
      </p:pic>
      <p:sp>
        <p:nvSpPr>
          <p:cNvPr id="9" name="Text Box 8"/>
          <p:cNvSpPr txBox="1"/>
          <p:nvPr/>
        </p:nvSpPr>
        <p:spPr>
          <a:xfrm>
            <a:off x="3556000" y="3656330"/>
            <a:ext cx="5080000" cy="521970"/>
          </a:xfrm>
          <a:prstGeom prst="rect">
            <a:avLst/>
          </a:prstGeom>
          <a:noFill/>
          <a:ln w="9525">
            <a:noFill/>
          </a:ln>
        </p:spPr>
        <p:txBody>
          <a:bodyPr>
            <a:spAutoFit/>
          </a:bodyPr>
          <a:p>
            <a:pPr indent="0"/>
            <a:r>
              <a:rPr lang="en-US" sz="2800" b="1" u="sng">
                <a:solidFill>
                  <a:srgbClr val="2E75B5"/>
                </a:solidFill>
                <a:latin typeface="Calibri" panose="020F0502020204030204" charset="0"/>
                <a:ea typeface="SimSun" panose="02010600030101010101" pitchFamily="2" charset="-122"/>
                <a:cs typeface="SimSun" panose="02010600030101010101" pitchFamily="2" charset="-122"/>
              </a:rPr>
              <a:t>LOGISTIC REGRESSION-</a:t>
            </a:r>
            <a:endParaRPr lang="en-US" sz="2800" b="1" u="sng">
              <a:solidFill>
                <a:srgbClr val="2E75B5"/>
              </a:solidFill>
              <a:latin typeface="Calibri" panose="020F0502020204030204" charset="0"/>
              <a:ea typeface="SimSun" panose="02010600030101010101" pitchFamily="2" charset="-122"/>
              <a:cs typeface="SimSun" panose="02010600030101010101" pitchFamily="2" charset="-122"/>
            </a:endParaRPr>
          </a:p>
        </p:txBody>
      </p:sp>
      <p:pic>
        <p:nvPicPr>
          <p:cNvPr id="19" name="Picture 8"/>
          <p:cNvPicPr>
            <a:picLocks noChangeAspect="1"/>
          </p:cNvPicPr>
          <p:nvPr/>
        </p:nvPicPr>
        <p:blipFill>
          <a:blip r:embed="rId3"/>
          <a:stretch>
            <a:fillRect/>
          </a:stretch>
        </p:blipFill>
        <p:spPr>
          <a:xfrm>
            <a:off x="3541395" y="4386580"/>
            <a:ext cx="4748530" cy="208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718185" y="591185"/>
            <a:ext cx="10974705" cy="645160"/>
          </a:xfrm>
          <a:prstGeom prst="rect">
            <a:avLst/>
          </a:prstGeom>
          <a:noFill/>
          <a:ln w="9525">
            <a:noFill/>
          </a:ln>
        </p:spPr>
        <p:txBody>
          <a:bodyPr wrap="square">
            <a:spAutoFit/>
          </a:bodyPr>
          <a:p>
            <a:pPr indent="0"/>
            <a:r>
              <a:rPr lang="en-US" sz="3600" b="1" u="sng">
                <a:solidFill>
                  <a:srgbClr val="FF0000"/>
                </a:solidFill>
                <a:latin typeface="Arial Black" panose="020B0A04020102020204" charset="0"/>
                <a:ea typeface="SimSun" panose="02010600030101010101" pitchFamily="2" charset="-122"/>
              </a:rPr>
              <a:t>RECOMMENDATIONS</a:t>
            </a:r>
            <a:r>
              <a:rPr lang="en-IN" altLang="en-US" sz="3600" b="1" u="sng">
                <a:solidFill>
                  <a:srgbClr val="FF0000"/>
                </a:solidFill>
                <a:latin typeface="Arial Black" panose="020B0A04020102020204" charset="0"/>
                <a:ea typeface="SimSun" panose="02010600030101010101" pitchFamily="2" charset="-122"/>
              </a:rPr>
              <a:t>-</a:t>
            </a:r>
            <a:endParaRPr lang="en-IN" altLang="en-US" sz="3600" b="1" u="sng">
              <a:solidFill>
                <a:srgbClr val="FF0000"/>
              </a:solidFill>
              <a:latin typeface="Arial Black" panose="020B0A04020102020204" charset="0"/>
              <a:ea typeface="SimSun" panose="02010600030101010101" pitchFamily="2" charset="-122"/>
            </a:endParaRPr>
          </a:p>
        </p:txBody>
      </p:sp>
      <p:sp>
        <p:nvSpPr>
          <p:cNvPr id="5" name="Text Box 4"/>
          <p:cNvSpPr txBox="1"/>
          <p:nvPr/>
        </p:nvSpPr>
        <p:spPr>
          <a:xfrm>
            <a:off x="875665" y="1306830"/>
            <a:ext cx="11225530" cy="1383665"/>
          </a:xfrm>
          <a:prstGeom prst="rect">
            <a:avLst/>
          </a:prstGeom>
          <a:noFill/>
          <a:ln w="9525">
            <a:noFill/>
          </a:ln>
        </p:spPr>
        <p:txBody>
          <a:bodyPr wrap="square">
            <a:spAutoFit/>
          </a:bodyPr>
          <a:p>
            <a:pPr indent="0"/>
            <a:r>
              <a:rPr lang="en-US" sz="2800" b="1">
                <a:latin typeface="Calibri" panose="020F0502020204030204" charset="0"/>
                <a:ea typeface="SimSun" panose="02010600030101010101" pitchFamily="2" charset="-122"/>
                <a:cs typeface="SimSun" panose="02010600030101010101" pitchFamily="2" charset="-122"/>
              </a:rPr>
              <a:t>The map below shows 5% of all the </a:t>
            </a:r>
            <a:r>
              <a:rPr lang="en-US" sz="2800" b="1">
                <a:latin typeface="SimSun" panose="02010600030101010101" pitchFamily="2" charset="-122"/>
                <a:ea typeface="SimSun" panose="02010600030101010101" pitchFamily="2" charset="-122"/>
              </a:rPr>
              <a:t>“</a:t>
            </a:r>
            <a:r>
              <a:rPr lang="en-US" sz="2800" b="1">
                <a:latin typeface="Calibri" panose="020F0502020204030204" charset="0"/>
                <a:ea typeface="SimSun" panose="02010600030101010101" pitchFamily="2" charset="-122"/>
              </a:rPr>
              <a:t>Injury Collision</a:t>
            </a:r>
            <a:r>
              <a:rPr lang="en-US" sz="2800" b="1">
                <a:latin typeface="SimSun" panose="02010600030101010101" pitchFamily="2" charset="-122"/>
                <a:ea typeface="SimSun" panose="02010600030101010101" pitchFamily="2" charset="-122"/>
              </a:rPr>
              <a:t>” </a:t>
            </a:r>
            <a:r>
              <a:rPr lang="en-US" sz="2800" b="1">
                <a:latin typeface="Calibri" panose="020F0502020204030204" charset="0"/>
                <a:ea typeface="SimSun" panose="02010600030101010101" pitchFamily="2" charset="-122"/>
              </a:rPr>
              <a:t>in Seattle area since 2004 to present, which can give you an idea of where you should drive more carefully than other places.</a:t>
            </a:r>
            <a:endParaRPr lang="en-US" sz="2800"/>
          </a:p>
        </p:txBody>
      </p:sp>
      <p:pic>
        <p:nvPicPr>
          <p:cNvPr id="6" name="Picture 5"/>
          <p:cNvPicPr/>
          <p:nvPr/>
        </p:nvPicPr>
        <p:blipFill>
          <a:blip r:embed="rId1"/>
          <a:stretch>
            <a:fillRect/>
          </a:stretch>
        </p:blipFill>
        <p:spPr>
          <a:xfrm>
            <a:off x="2531110" y="2689860"/>
            <a:ext cx="6923405" cy="41687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0415" y="646430"/>
            <a:ext cx="10302240" cy="5692775"/>
          </a:xfrm>
          <a:prstGeom prst="rect">
            <a:avLst/>
          </a:prstGeom>
          <a:noFill/>
        </p:spPr>
        <p:txBody>
          <a:bodyPr wrap="square" rtlCol="0" anchor="t">
            <a:spAutoFit/>
          </a:bodyPr>
          <a:p>
            <a:r>
              <a:rPr lang="en-US" sz="4400" b="1">
                <a:solidFill>
                  <a:srgbClr val="FF0000"/>
                </a:solidFill>
              </a:rPr>
              <a:t>Business Understanding</a:t>
            </a:r>
            <a:r>
              <a:rPr lang="en-IN" altLang="en-US" sz="4400" b="1">
                <a:solidFill>
                  <a:srgbClr val="FF0000"/>
                </a:solidFill>
              </a:rPr>
              <a:t>-</a:t>
            </a:r>
            <a:endParaRPr lang="en-US" sz="4400" b="1">
              <a:solidFill>
                <a:srgbClr val="FF0000"/>
              </a:solidFill>
            </a:endParaRPr>
          </a:p>
          <a:p>
            <a:r>
              <a:rPr lang="en-US" sz="2000" b="1"/>
              <a:t>The Seattle Government is going to prevent frequent road accidents by suggesting and implementing methods that alert drivers, health system, and police to remind them to be more careful in critical situations.</a:t>
            </a:r>
            <a:endParaRPr lang="en-US" sz="2000" b="1"/>
          </a:p>
          <a:p>
            <a:endParaRPr lang="en-US" sz="2000" b="1"/>
          </a:p>
          <a:p>
            <a:r>
              <a:rPr lang="en-US" sz="2000" b="1"/>
              <a:t>In most cases, not paying enough attention during driving, abusing drugs and alcohol or driving at very high speed are the main causes of occurring accidents that can be prevented by enacting harsher regulations. Besides the aforementioned reasons, weather, visibility, or road conditions are the major uncontrollable factors that can be prevented by revealing hidden patterns in the data and announcing warning to the local government, police and drivers on the targeted roads. In an effort to reduce the frequency of car collisions in a community, an algorithim must be developed to predict the severity of an accident given the current weather, road and visibility conditions. When conditions are bad, this model will alert drivers to remind them to be more careful.The target audience of the project is local Seattle government, police, rescue groups, and last but not the least, car insurance institutes.</a:t>
            </a:r>
            <a:endParaRPr 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667385" y="405765"/>
            <a:ext cx="11120755" cy="706755"/>
          </a:xfrm>
          <a:prstGeom prst="rect">
            <a:avLst/>
          </a:prstGeom>
          <a:noFill/>
          <a:ln w="9525">
            <a:noFill/>
          </a:ln>
        </p:spPr>
        <p:txBody>
          <a:bodyPr wrap="square">
            <a:spAutoFit/>
          </a:bodyPr>
          <a:p>
            <a:pPr indent="0"/>
            <a:r>
              <a:rPr lang="en-US" sz="4000" b="1" u="sng">
                <a:solidFill>
                  <a:srgbClr val="FF0000"/>
                </a:solidFill>
                <a:latin typeface="Arial Black" panose="020B0A04020102020204" charset="0"/>
                <a:ea typeface="SimSun" panose="02010600030101010101" pitchFamily="2" charset="-122"/>
              </a:rPr>
              <a:t>DATA ACQUISITION AND CLEANING</a:t>
            </a:r>
            <a:r>
              <a:rPr lang="en-IN" altLang="en-US" sz="4000" b="1" u="sng">
                <a:solidFill>
                  <a:srgbClr val="FF0000"/>
                </a:solidFill>
                <a:latin typeface="Arial Black" panose="020B0A04020102020204" charset="0"/>
                <a:ea typeface="SimSun" panose="02010600030101010101" pitchFamily="2" charset="-122"/>
              </a:rPr>
              <a:t>-</a:t>
            </a:r>
            <a:endParaRPr lang="en-IN" altLang="en-US" sz="4000" b="1" u="sng">
              <a:solidFill>
                <a:srgbClr val="FF0000"/>
              </a:solidFill>
              <a:latin typeface="Arial Black" panose="020B0A04020102020204" charset="0"/>
              <a:ea typeface="SimSun" panose="02010600030101010101" pitchFamily="2" charset="-122"/>
            </a:endParaRPr>
          </a:p>
        </p:txBody>
      </p:sp>
      <p:sp>
        <p:nvSpPr>
          <p:cNvPr id="4" name="Text Box 3"/>
          <p:cNvSpPr txBox="1"/>
          <p:nvPr/>
        </p:nvSpPr>
        <p:spPr>
          <a:xfrm>
            <a:off x="896620" y="1305560"/>
            <a:ext cx="10502900" cy="953135"/>
          </a:xfrm>
          <a:prstGeom prst="rect">
            <a:avLst/>
          </a:prstGeom>
          <a:noFill/>
          <a:ln w="9525">
            <a:noFill/>
          </a:ln>
        </p:spPr>
        <p:txBody>
          <a:bodyPr wrap="square">
            <a:spAutoFit/>
          </a:bodyPr>
          <a:p>
            <a:pPr indent="229235"/>
            <a:r>
              <a:rPr lang="en-US" sz="2800" b="1">
                <a:latin typeface="Calibri" panose="020F0502020204030204" charset="0"/>
                <a:ea typeface="SimSun" panose="02010600030101010101" pitchFamily="2" charset="-122"/>
              </a:rPr>
              <a:t>1. </a:t>
            </a:r>
            <a:r>
              <a:rPr lang="en-US" sz="2800" b="1">
                <a:latin typeface="Calibri" panose="020F0502020204030204" charset="0"/>
                <a:ea typeface="SimSun" panose="02010600030101010101" pitchFamily="2" charset="-122"/>
                <a:cs typeface="SimSun" panose="02010600030101010101" pitchFamily="2" charset="-122"/>
              </a:rPr>
              <a:t>Collisions data from 2004 to present.</a:t>
            </a:r>
            <a:endParaRPr lang="en-US" sz="2800" b="1">
              <a:latin typeface="Calibri" panose="020F0502020204030204" charset="0"/>
              <a:ea typeface="SimSun" panose="02010600030101010101" pitchFamily="2" charset="-122"/>
              <a:cs typeface="SimSun" panose="02010600030101010101" pitchFamily="2" charset="-122"/>
            </a:endParaRPr>
          </a:p>
          <a:p>
            <a:pPr indent="229235"/>
            <a:r>
              <a:rPr lang="en-IN" altLang="en-US" sz="2800" b="1">
                <a:latin typeface="Calibri" panose="020F0502020204030204" charset="0"/>
                <a:ea typeface="SimSun" panose="02010600030101010101" pitchFamily="2" charset="-122"/>
                <a:cs typeface="SimSun" panose="02010600030101010101" pitchFamily="2" charset="-122"/>
              </a:rPr>
              <a:t>2.</a:t>
            </a:r>
            <a:r>
              <a:rPr lang="en-US" sz="2800" b="1">
                <a:latin typeface="Calibri" panose="020F0502020204030204" charset="0"/>
                <a:ea typeface="SimSun" panose="02010600030101010101" pitchFamily="2" charset="-122"/>
                <a:cs typeface="SimSun" panose="02010600030101010101" pitchFamily="2" charset="-122"/>
              </a:rPr>
              <a:t>Seattle Map data</a:t>
            </a:r>
            <a:endParaRPr lang="en-US" sz="2800"/>
          </a:p>
        </p:txBody>
      </p:sp>
      <p:sp>
        <p:nvSpPr>
          <p:cNvPr id="5" name="Text Box 4"/>
          <p:cNvSpPr txBox="1"/>
          <p:nvPr/>
        </p:nvSpPr>
        <p:spPr>
          <a:xfrm>
            <a:off x="1210945" y="2538095"/>
            <a:ext cx="10576560" cy="2245360"/>
          </a:xfrm>
          <a:prstGeom prst="rect">
            <a:avLst/>
          </a:prstGeom>
          <a:noFill/>
          <a:ln w="9525">
            <a:noFill/>
          </a:ln>
        </p:spPr>
        <p:txBody>
          <a:bodyPr wrap="square">
            <a:spAutoFit/>
          </a:bodyPr>
          <a:p>
            <a:pPr indent="0"/>
            <a:r>
              <a:rPr lang="en-IN" altLang="en-US" sz="2800" b="1">
                <a:latin typeface="Calibri" panose="020F0502020204030204" charset="0"/>
                <a:ea typeface="SimSun" panose="02010600030101010101" pitchFamily="2" charset="-122"/>
                <a:cs typeface="SimSun" panose="02010600030101010101" pitchFamily="2" charset="-122"/>
              </a:rPr>
              <a:t>W</a:t>
            </a:r>
            <a:r>
              <a:rPr lang="en-US" sz="2800" b="1">
                <a:latin typeface="Calibri" panose="020F0502020204030204" charset="0"/>
                <a:ea typeface="SimSun" panose="02010600030101010101" pitchFamily="2" charset="-122"/>
                <a:cs typeface="SimSun" panose="02010600030101010101" pitchFamily="2" charset="-122"/>
              </a:rPr>
              <a:t>e would drop those unrelated features and useless information, only keep 15 features/attributes of the original dataset.</a:t>
            </a:r>
            <a:r>
              <a:rPr lang="en-IN" altLang="en-US" sz="2800" b="1">
                <a:latin typeface="Calibri" panose="020F0502020204030204" charset="0"/>
                <a:ea typeface="SimSun" panose="02010600030101010101" pitchFamily="2" charset="-122"/>
                <a:cs typeface="SimSun" panose="02010600030101010101" pitchFamily="2" charset="-122"/>
              </a:rPr>
              <a:t>M</a:t>
            </a:r>
            <a:r>
              <a:rPr lang="en-US" sz="2800" b="1">
                <a:latin typeface="Calibri" panose="020F0502020204030204" charset="0"/>
                <a:ea typeface="SimSun" panose="02010600030101010101" pitchFamily="2" charset="-122"/>
                <a:cs typeface="SimSun" panose="02010600030101010101" pitchFamily="2" charset="-122"/>
              </a:rPr>
              <a:t>issing value</a:t>
            </a:r>
            <a:r>
              <a:rPr lang="en-IN" altLang="en-US" sz="2800" b="1">
                <a:latin typeface="Calibri" panose="020F0502020204030204" charset="0"/>
                <a:ea typeface="SimSun" panose="02010600030101010101" pitchFamily="2" charset="-122"/>
                <a:cs typeface="SimSun" panose="02010600030101010101" pitchFamily="2" charset="-122"/>
              </a:rPr>
              <a:t>s are replaced</a:t>
            </a:r>
            <a:r>
              <a:rPr lang="en-US" sz="2800" b="1">
                <a:latin typeface="Calibri" panose="020F0502020204030204" charset="0"/>
                <a:ea typeface="SimSun" panose="02010600030101010101" pitchFamily="2" charset="-122"/>
                <a:cs typeface="SimSun" panose="02010600030101010101" pitchFamily="2" charset="-122"/>
              </a:rPr>
              <a:t> by frequency/ </a:t>
            </a:r>
            <a:r>
              <a:rPr lang="en-IN" altLang="en-US" sz="2800" b="1">
                <a:latin typeface="Calibri" panose="020F0502020204030204" charset="0"/>
                <a:ea typeface="SimSun" panose="02010600030101010101" pitchFamily="2" charset="-122"/>
                <a:cs typeface="SimSun" panose="02010600030101010101" pitchFamily="2" charset="-122"/>
              </a:rPr>
              <a:t>w</a:t>
            </a:r>
            <a:r>
              <a:rPr lang="en-US" sz="2800" b="1">
                <a:latin typeface="Calibri" panose="020F0502020204030204" charset="0"/>
                <a:ea typeface="SimSun" panose="02010600030101010101" pitchFamily="2" charset="-122"/>
                <a:cs typeface="SimSun" panose="02010600030101010101" pitchFamily="2" charset="-122"/>
              </a:rPr>
              <a:t>hole columns should be dropped only if most entries in the column are empty.</a:t>
            </a:r>
            <a:r>
              <a:rPr lang="en-IN" altLang="en-US" sz="2800" b="1">
                <a:latin typeface="Calibri" panose="020F0502020204030204" charset="0"/>
                <a:ea typeface="SimSun" panose="02010600030101010101" pitchFamily="2" charset="-122"/>
                <a:cs typeface="SimSun" panose="02010600030101010101" pitchFamily="2" charset="-122"/>
              </a:rPr>
              <a:t>Also some of the data format was corrected.</a:t>
            </a:r>
            <a:endParaRPr lang="en-IN" altLang="en-US" sz="2800" b="1">
              <a:latin typeface="Calibri" panose="020F0502020204030204" charset="0"/>
              <a:ea typeface="SimSun" panose="02010600030101010101" pitchFamily="2" charset="-122"/>
              <a:cs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99720" y="346075"/>
            <a:ext cx="11152505" cy="1076325"/>
          </a:xfrm>
          <a:prstGeom prst="rect">
            <a:avLst/>
          </a:prstGeom>
          <a:noFill/>
          <a:ln w="9525">
            <a:noFill/>
          </a:ln>
        </p:spPr>
        <p:txBody>
          <a:bodyPr wrap="square">
            <a:spAutoFit/>
          </a:bodyPr>
          <a:p>
            <a:pPr indent="255270"/>
            <a:r>
              <a:rPr lang="en-US" sz="3200" b="1" u="sng">
                <a:solidFill>
                  <a:srgbClr val="FF0000"/>
                </a:solidFill>
                <a:latin typeface="Arial Black" panose="020B0A04020102020204" charset="0"/>
                <a:ea typeface="SimSun" panose="02010600030101010101" pitchFamily="2" charset="-122"/>
              </a:rPr>
              <a:t>DATA ANALYSIS (ANALYZING INDIVIDUAL FEATURE PATTERNS USING VISUALIZATION)</a:t>
            </a:r>
            <a:r>
              <a:rPr lang="en-IN" altLang="en-US" sz="3200" b="1" u="sng">
                <a:solidFill>
                  <a:srgbClr val="FF0000"/>
                </a:solidFill>
                <a:latin typeface="Arial Black" panose="020B0A04020102020204" charset="0"/>
                <a:ea typeface="SimSun" panose="02010600030101010101" pitchFamily="2" charset="-122"/>
              </a:rPr>
              <a:t>-</a:t>
            </a:r>
            <a:endParaRPr lang="en-IN" altLang="en-US" sz="3200" b="1" u="sng">
              <a:solidFill>
                <a:srgbClr val="FF0000"/>
              </a:solidFill>
              <a:latin typeface="Arial Black" panose="020B0A04020102020204" charset="0"/>
              <a:ea typeface="SimSun" panose="02010600030101010101" pitchFamily="2" charset="-122"/>
            </a:endParaRPr>
          </a:p>
        </p:txBody>
      </p:sp>
      <p:pic>
        <p:nvPicPr>
          <p:cNvPr id="4" name="Picture 1"/>
          <p:cNvPicPr>
            <a:picLocks noChangeAspect="1"/>
          </p:cNvPicPr>
          <p:nvPr>
            <p:ph sz="half" idx="1"/>
          </p:nvPr>
        </p:nvPicPr>
        <p:blipFill>
          <a:blip r:embed="rId1"/>
          <a:stretch>
            <a:fillRect/>
          </a:stretch>
        </p:blipFill>
        <p:spPr>
          <a:xfrm>
            <a:off x="609600" y="2048510"/>
            <a:ext cx="5384800" cy="3439160"/>
          </a:xfrm>
          <a:prstGeom prst="rect">
            <a:avLst/>
          </a:prstGeom>
          <a:noFill/>
          <a:ln>
            <a:noFill/>
          </a:ln>
        </p:spPr>
      </p:pic>
      <p:pic>
        <p:nvPicPr>
          <p:cNvPr id="6" name="Picture 2"/>
          <p:cNvPicPr>
            <a:picLocks noChangeAspect="1"/>
          </p:cNvPicPr>
          <p:nvPr>
            <p:ph sz="half" idx="2"/>
          </p:nvPr>
        </p:nvPicPr>
        <p:blipFill>
          <a:blip r:embed="rId2"/>
          <a:stretch>
            <a:fillRect/>
          </a:stretch>
        </p:blipFill>
        <p:spPr>
          <a:xfrm>
            <a:off x="6197600" y="2048510"/>
            <a:ext cx="5593715" cy="33769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3"/>
          <p:cNvPicPr>
            <a:picLocks noChangeAspect="1"/>
          </p:cNvPicPr>
          <p:nvPr>
            <p:ph sz="half" idx="1"/>
          </p:nvPr>
        </p:nvPicPr>
        <p:blipFill>
          <a:blip r:embed="rId1"/>
          <a:stretch>
            <a:fillRect/>
          </a:stretch>
        </p:blipFill>
        <p:spPr>
          <a:xfrm>
            <a:off x="0" y="3175"/>
            <a:ext cx="5971540" cy="4617085"/>
          </a:xfrm>
          <a:prstGeom prst="rect">
            <a:avLst/>
          </a:prstGeom>
          <a:noFill/>
          <a:ln>
            <a:noFill/>
          </a:ln>
        </p:spPr>
      </p:pic>
      <p:pic>
        <p:nvPicPr>
          <p:cNvPr id="7" name="Picture 5"/>
          <p:cNvPicPr>
            <a:picLocks noChangeAspect="1"/>
          </p:cNvPicPr>
          <p:nvPr>
            <p:ph sz="half" idx="2"/>
          </p:nvPr>
        </p:nvPicPr>
        <p:blipFill>
          <a:blip r:embed="rId2"/>
          <a:stretch>
            <a:fillRect/>
          </a:stretch>
        </p:blipFill>
        <p:spPr>
          <a:xfrm>
            <a:off x="5971540" y="2889885"/>
            <a:ext cx="6219825" cy="39681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6"/>
          <p:cNvPicPr>
            <a:picLocks noChangeAspect="1"/>
          </p:cNvPicPr>
          <p:nvPr>
            <p:ph sz="half" idx="1"/>
          </p:nvPr>
        </p:nvPicPr>
        <p:blipFill>
          <a:blip r:embed="rId1"/>
          <a:stretch>
            <a:fillRect/>
          </a:stretch>
        </p:blipFill>
        <p:spPr>
          <a:xfrm>
            <a:off x="0" y="2896870"/>
            <a:ext cx="6399530" cy="3960495"/>
          </a:xfrm>
          <a:prstGeom prst="rect">
            <a:avLst/>
          </a:prstGeom>
          <a:noFill/>
          <a:ln>
            <a:noFill/>
          </a:ln>
        </p:spPr>
      </p:pic>
      <p:pic>
        <p:nvPicPr>
          <p:cNvPr id="7" name="Picture 7"/>
          <p:cNvPicPr>
            <a:picLocks noChangeAspect="1"/>
          </p:cNvPicPr>
          <p:nvPr>
            <p:ph sz="half" idx="2"/>
          </p:nvPr>
        </p:nvPicPr>
        <p:blipFill>
          <a:blip r:embed="rId2"/>
          <a:stretch>
            <a:fillRect/>
          </a:stretch>
        </p:blipFill>
        <p:spPr>
          <a:xfrm>
            <a:off x="6179820" y="99060"/>
            <a:ext cx="6012180" cy="42716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8"/>
          <p:cNvPicPr>
            <a:picLocks noChangeAspect="1"/>
          </p:cNvPicPr>
          <p:nvPr>
            <p:ph sz="half" idx="1"/>
          </p:nvPr>
        </p:nvPicPr>
        <p:blipFill>
          <a:blip r:embed="rId1"/>
          <a:stretch>
            <a:fillRect/>
          </a:stretch>
        </p:blipFill>
        <p:spPr>
          <a:xfrm>
            <a:off x="2871470" y="0"/>
            <a:ext cx="5656580" cy="3232150"/>
          </a:xfrm>
          <a:prstGeom prst="rect">
            <a:avLst/>
          </a:prstGeom>
          <a:noFill/>
          <a:ln>
            <a:noFill/>
          </a:ln>
        </p:spPr>
      </p:pic>
      <p:pic>
        <p:nvPicPr>
          <p:cNvPr id="9" name="Picture 9"/>
          <p:cNvPicPr>
            <a:picLocks noChangeAspect="1"/>
          </p:cNvPicPr>
          <p:nvPr>
            <p:ph sz="half" idx="2"/>
          </p:nvPr>
        </p:nvPicPr>
        <p:blipFill>
          <a:blip r:embed="rId2"/>
          <a:stretch>
            <a:fillRect/>
          </a:stretch>
        </p:blipFill>
        <p:spPr>
          <a:xfrm>
            <a:off x="635" y="3231515"/>
            <a:ext cx="6002020" cy="3626485"/>
          </a:xfrm>
          <a:prstGeom prst="rect">
            <a:avLst/>
          </a:prstGeom>
          <a:noFill/>
          <a:ln>
            <a:noFill/>
          </a:ln>
        </p:spPr>
      </p:pic>
      <p:pic>
        <p:nvPicPr>
          <p:cNvPr id="10" name="Picture 10"/>
          <p:cNvPicPr>
            <a:picLocks noChangeAspect="1"/>
          </p:cNvPicPr>
          <p:nvPr/>
        </p:nvPicPr>
        <p:blipFill>
          <a:blip r:embed="rId3"/>
          <a:stretch>
            <a:fillRect/>
          </a:stretch>
        </p:blipFill>
        <p:spPr>
          <a:xfrm>
            <a:off x="6002655" y="3231515"/>
            <a:ext cx="6189345" cy="36277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719455" y="329565"/>
            <a:ext cx="11141075" cy="583565"/>
          </a:xfrm>
          <a:prstGeom prst="rect">
            <a:avLst/>
          </a:prstGeom>
          <a:noFill/>
          <a:ln w="9525">
            <a:noFill/>
          </a:ln>
        </p:spPr>
        <p:txBody>
          <a:bodyPr wrap="square">
            <a:spAutoFit/>
          </a:bodyPr>
          <a:p>
            <a:pPr indent="0"/>
            <a:r>
              <a:rPr lang="en-US" sz="3200" b="1" u="sng">
                <a:solidFill>
                  <a:srgbClr val="FF0000"/>
                </a:solidFill>
                <a:latin typeface="Arial Black" panose="020B0A04020102020204" charset="0"/>
                <a:ea typeface="SimSun" panose="02010600030101010101" pitchFamily="2" charset="-122"/>
              </a:rPr>
              <a:t>METHODOLOGY</a:t>
            </a:r>
            <a:r>
              <a:rPr lang="en-IN" altLang="en-US" sz="3200" b="1" u="sng">
                <a:solidFill>
                  <a:srgbClr val="FF0000"/>
                </a:solidFill>
                <a:latin typeface="Arial Black" panose="020B0A04020102020204" charset="0"/>
                <a:ea typeface="SimSun" panose="02010600030101010101" pitchFamily="2" charset="-122"/>
              </a:rPr>
              <a:t>-</a:t>
            </a:r>
            <a:endParaRPr lang="en-IN" altLang="en-US" sz="3200" b="1" u="sng">
              <a:solidFill>
                <a:srgbClr val="FF0000"/>
              </a:solidFill>
              <a:latin typeface="Arial Black" panose="020B0A04020102020204" charset="0"/>
              <a:ea typeface="SimSun" panose="02010600030101010101" pitchFamily="2" charset="-122"/>
            </a:endParaRPr>
          </a:p>
        </p:txBody>
      </p:sp>
      <p:sp>
        <p:nvSpPr>
          <p:cNvPr id="5" name="Text Box 4"/>
          <p:cNvSpPr txBox="1"/>
          <p:nvPr/>
        </p:nvSpPr>
        <p:spPr>
          <a:xfrm>
            <a:off x="719455" y="1165860"/>
            <a:ext cx="11022330" cy="1814830"/>
          </a:xfrm>
          <a:prstGeom prst="rect">
            <a:avLst/>
          </a:prstGeom>
          <a:noFill/>
          <a:ln w="9525">
            <a:noFill/>
          </a:ln>
        </p:spPr>
        <p:txBody>
          <a:bodyPr wrap="square">
            <a:spAutoFit/>
          </a:bodyPr>
          <a:p>
            <a:pPr indent="0"/>
            <a:r>
              <a:rPr lang="en-US" sz="2800" b="1" u="sng">
                <a:solidFill>
                  <a:srgbClr val="2E75B5"/>
                </a:solidFill>
                <a:latin typeface="Calibri" panose="020F0502020204030204" charset="0"/>
                <a:ea typeface="SimSun" panose="02010600030101010101" pitchFamily="2" charset="-122"/>
                <a:cs typeface="SimSun" panose="02010600030101010101" pitchFamily="2" charset="-122"/>
              </a:rPr>
              <a:t>K-NEAREST NEIGHBOR-</a:t>
            </a:r>
            <a:r>
              <a:rPr lang="en-US" sz="2800" b="0">
                <a:latin typeface="SimSun" panose="02010600030101010101" pitchFamily="2" charset="-122"/>
                <a:ea typeface="SimSun" panose="02010600030101010101" pitchFamily="2" charset="-122"/>
              </a:rPr>
              <a:t> </a:t>
            </a:r>
            <a:r>
              <a:rPr lang="en-US" sz="2800" b="1">
                <a:latin typeface="Calibri" panose="020F0502020204030204" charset="0"/>
                <a:ea typeface="SimSun" panose="02010600030101010101" pitchFamily="2" charset="-122"/>
                <a:cs typeface="SimSun" panose="02010600030101010101" pitchFamily="2" charset="-122"/>
              </a:rPr>
              <a:t>The best K, as shown below, for the model where the highest elbow bend exists is at 9. </a:t>
            </a:r>
            <a:endParaRPr lang="en-US" sz="2800"/>
          </a:p>
        </p:txBody>
      </p:sp>
      <p:pic>
        <p:nvPicPr>
          <p:cNvPr id="6" name="Picture 5"/>
          <p:cNvPicPr/>
          <p:nvPr/>
        </p:nvPicPr>
        <p:blipFill>
          <a:blip r:embed="rId1"/>
          <a:stretch>
            <a:fillRect/>
          </a:stretch>
        </p:blipFill>
        <p:spPr>
          <a:xfrm>
            <a:off x="917575" y="2667000"/>
            <a:ext cx="5186680" cy="3255645"/>
          </a:xfrm>
          <a:prstGeom prst="rect">
            <a:avLst/>
          </a:prstGeom>
          <a:noFill/>
          <a:ln w="9525">
            <a:noFill/>
          </a:ln>
        </p:spPr>
      </p:pic>
      <p:pic>
        <p:nvPicPr>
          <p:cNvPr id="101" name="Picture 100"/>
          <p:cNvPicPr/>
          <p:nvPr/>
        </p:nvPicPr>
        <p:blipFill>
          <a:blip r:embed="rId2"/>
          <a:stretch>
            <a:fillRect/>
          </a:stretch>
        </p:blipFill>
        <p:spPr>
          <a:xfrm>
            <a:off x="6477000" y="2981325"/>
            <a:ext cx="4728210" cy="2819400"/>
          </a:xfrm>
          <a:prstGeom prst="rect">
            <a:avLst/>
          </a:prstGeom>
          <a:noFill/>
          <a:ln w="9525">
            <a:noFill/>
          </a:ln>
        </p:spPr>
      </p:pic>
      <p:sp>
        <p:nvSpPr>
          <p:cNvPr id="102" name="Text Box 101"/>
          <p:cNvSpPr txBox="1"/>
          <p:nvPr/>
        </p:nvSpPr>
        <p:spPr>
          <a:xfrm>
            <a:off x="3974465" y="6417945"/>
            <a:ext cx="7409815" cy="645160"/>
          </a:xfrm>
          <a:prstGeom prst="rect">
            <a:avLst/>
          </a:prstGeom>
          <a:noFill/>
          <a:ln w="9525">
            <a:noFill/>
          </a:ln>
        </p:spPr>
        <p:txBody>
          <a:bodyPr wrap="square">
            <a:spAutoFit/>
          </a:bodyPr>
          <a:p>
            <a:pPr indent="0"/>
            <a:r>
              <a:rPr lang="en-US" b="0">
                <a:latin typeface="Calibri" panose="020F0502020204030204" charset="0"/>
                <a:ea typeface="SimSun" panose="02010600030101010101" pitchFamily="2" charset="-122"/>
                <a:cs typeface="Times New Roman" panose="02020603050405020304" charset="0"/>
              </a:rPr>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ext Box 101"/>
          <p:cNvSpPr txBox="1"/>
          <p:nvPr/>
        </p:nvSpPr>
        <p:spPr>
          <a:xfrm>
            <a:off x="226060" y="145415"/>
            <a:ext cx="11602720" cy="1383665"/>
          </a:xfrm>
          <a:prstGeom prst="rect">
            <a:avLst/>
          </a:prstGeom>
          <a:noFill/>
          <a:ln w="9525">
            <a:noFill/>
          </a:ln>
        </p:spPr>
        <p:txBody>
          <a:bodyPr wrap="square">
            <a:spAutoFit/>
          </a:bodyPr>
          <a:p>
            <a:pPr indent="0"/>
            <a:r>
              <a:rPr lang="en-US" sz="2800" b="1" u="sng">
                <a:solidFill>
                  <a:srgbClr val="2E75B5"/>
                </a:solidFill>
                <a:latin typeface="Calibri" panose="020F0502020204030204" charset="0"/>
                <a:ea typeface="SimSun" panose="02010600030101010101" pitchFamily="2" charset="-122"/>
                <a:cs typeface="SimSun" panose="02010600030101010101" pitchFamily="2" charset="-122"/>
              </a:rPr>
              <a:t>DECISION TREE ANALYSIS-</a:t>
            </a:r>
            <a:r>
              <a:rPr lang="en-US" sz="2800" b="1">
                <a:latin typeface="Calibri" panose="020F0502020204030204" charset="0"/>
                <a:ea typeface="SimSun" panose="02010600030101010101" pitchFamily="2" charset="-122"/>
                <a:cs typeface="SimSun" panose="02010600030101010101" pitchFamily="2" charset="-122"/>
              </a:rPr>
              <a:t>The criterion chosen for the classifier was </a:t>
            </a:r>
            <a:r>
              <a:rPr lang="en-US" sz="2800" b="1">
                <a:latin typeface="SimSun" panose="02010600030101010101" pitchFamily="2" charset="-122"/>
                <a:ea typeface="SimSun" panose="02010600030101010101" pitchFamily="2" charset="-122"/>
              </a:rPr>
              <a:t>‘</a:t>
            </a:r>
            <a:r>
              <a:rPr lang="en-US" sz="2800" b="1">
                <a:latin typeface="Calibri" panose="020F0502020204030204" charset="0"/>
                <a:ea typeface="SimSun" panose="02010600030101010101" pitchFamily="2" charset="-122"/>
              </a:rPr>
              <a:t>entropy</a:t>
            </a:r>
            <a:r>
              <a:rPr lang="en-US" sz="2800" b="1">
                <a:latin typeface="SimSun" panose="02010600030101010101" pitchFamily="2" charset="-122"/>
                <a:ea typeface="SimSun" panose="02010600030101010101" pitchFamily="2" charset="-122"/>
              </a:rPr>
              <a:t>’ </a:t>
            </a:r>
            <a:r>
              <a:rPr lang="en-US" sz="2800" b="1">
                <a:latin typeface="Calibri" panose="020F0502020204030204" charset="0"/>
                <a:ea typeface="SimSun" panose="02010600030101010101" pitchFamily="2" charset="-122"/>
              </a:rPr>
              <a:t>and the max depth was 2</a:t>
            </a:r>
            <a:r>
              <a:rPr lang="en-US" sz="2800" b="1">
                <a:latin typeface="Calibri" panose="020F0502020204030204" charset="0"/>
                <a:ea typeface="SimSun" panose="02010600030101010101" pitchFamily="2" charset="-122"/>
                <a:cs typeface="SimSun" panose="02010600030101010101" pitchFamily="2" charset="-122"/>
              </a:rPr>
              <a:t>3 with best accuracy of 63%.</a:t>
            </a:r>
            <a:endParaRPr lang="en-US" sz="2800"/>
          </a:p>
        </p:txBody>
      </p:sp>
      <p:pic>
        <p:nvPicPr>
          <p:cNvPr id="5" name="Picture 4"/>
          <p:cNvPicPr/>
          <p:nvPr/>
        </p:nvPicPr>
        <p:blipFill>
          <a:blip r:embed="rId1"/>
          <a:stretch>
            <a:fillRect/>
          </a:stretch>
        </p:blipFill>
        <p:spPr>
          <a:xfrm>
            <a:off x="309880" y="1773555"/>
            <a:ext cx="5815330" cy="3545840"/>
          </a:xfrm>
          <a:prstGeom prst="rect">
            <a:avLst/>
          </a:prstGeom>
          <a:noFill/>
          <a:ln w="9525">
            <a:noFill/>
          </a:ln>
        </p:spPr>
      </p:pic>
      <p:pic>
        <p:nvPicPr>
          <p:cNvPr id="103" name="Picture 102"/>
          <p:cNvPicPr/>
          <p:nvPr/>
        </p:nvPicPr>
        <p:blipFill>
          <a:blip r:embed="rId2"/>
          <a:stretch>
            <a:fillRect/>
          </a:stretch>
        </p:blipFill>
        <p:spPr>
          <a:xfrm>
            <a:off x="7031355" y="1878330"/>
            <a:ext cx="3768090" cy="2983230"/>
          </a:xfrm>
          <a:prstGeom prst="rect">
            <a:avLst/>
          </a:prstGeom>
          <a:noFill/>
          <a:ln w="9525">
            <a:noFill/>
          </a:ln>
        </p:spPr>
      </p:pic>
      <p:sp>
        <p:nvSpPr>
          <p:cNvPr id="104" name="Text Box 103"/>
          <p:cNvSpPr txBox="1"/>
          <p:nvPr/>
        </p:nvSpPr>
        <p:spPr>
          <a:xfrm>
            <a:off x="226060" y="6297295"/>
            <a:ext cx="5080000" cy="645160"/>
          </a:xfrm>
          <a:prstGeom prst="rect">
            <a:avLst/>
          </a:prstGeom>
          <a:noFill/>
          <a:ln w="9525">
            <a:noFill/>
          </a:ln>
        </p:spPr>
        <p:txBody>
          <a:bodyPr wrap="square">
            <a:spAutoFit/>
          </a:bodyPr>
          <a:p>
            <a:pPr indent="0"/>
            <a:r>
              <a:rPr lang="en-US" b="0">
                <a:latin typeface="Calibri" panose="020F0502020204030204" charset="0"/>
                <a:ea typeface="SimSun" panose="02010600030101010101" pitchFamily="2" charset="-122"/>
                <a:cs typeface="Times New Roman" panose="02020603050405020304" charset="0"/>
              </a:rPr>
              <a:t> </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2335</Words>
  <Application>WPS Presentation</Application>
  <PresentationFormat>Widescreen</PresentationFormat>
  <Paragraphs>46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 Light</vt:lpstr>
      <vt:lpstr>Calibri</vt:lpstr>
      <vt:lpstr>Microsoft YaHei</vt:lpstr>
      <vt:lpstr>Arial Unicode MS</vt:lpstr>
      <vt:lpstr>Arial Black</vt:lpstr>
      <vt:lpstr>Times New Roman</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google1573280199</cp:lastModifiedBy>
  <cp:revision>1</cp:revision>
  <dcterms:created xsi:type="dcterms:W3CDTF">2020-11-07T19:14:11Z</dcterms:created>
  <dcterms:modified xsi:type="dcterms:W3CDTF">2020-11-07T19:14:11Z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