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81" r:id="rId10"/>
    <p:sldId id="277" r:id="rId11"/>
    <p:sldId id="278" r:id="rId12"/>
    <p:sldId id="280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choudhury, Ankita" initials="RA" lastIdx="2" clrIdx="0">
    <p:extLst>
      <p:ext uri="{19B8F6BF-5375-455C-9EA6-DF929625EA0E}">
        <p15:presenceInfo xmlns:p15="http://schemas.microsoft.com/office/powerpoint/2012/main" userId="S::aroychou@caltech.edu::311b81b1-b8a8-4391-a1d6-0be3c9187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1"/>
    <p:restoredTop sz="80197"/>
  </p:normalViewPr>
  <p:slideViewPr>
    <p:cSldViewPr snapToGrid="0" snapToObjects="1">
      <p:cViewPr>
        <p:scale>
          <a:sx n="88" d="100"/>
          <a:sy n="88" d="100"/>
        </p:scale>
        <p:origin x="10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16E2-DE12-334C-8C04-EFBA018766F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AA93-6F0D-5A4C-B7F1-05D840C8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Recheck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075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Ankita Roychoudhury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Lab Meeting</a:t>
            </a:r>
          </a:p>
          <a:p>
            <a:r>
              <a:rPr lang="en-US" dirty="0"/>
              <a:t>8.25.2020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CAC3-8DB2-174B-8CDD-5707F541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FA4A-05BB-C345-8C84-D7C6DF10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3F30-DAC2-234F-9782-2BCFCD2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3ABA0-15EB-9045-A538-53237EF5BC5B}"/>
              </a:ext>
            </a:extLst>
          </p:cNvPr>
          <p:cNvGrpSpPr/>
          <p:nvPr/>
        </p:nvGrpSpPr>
        <p:grpSpPr>
          <a:xfrm>
            <a:off x="335059" y="361416"/>
            <a:ext cx="3253274" cy="2056656"/>
            <a:chOff x="2673543" y="2305946"/>
            <a:chExt cx="6358945" cy="389741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DD942-75A5-0144-83BE-9FC9B8F2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8622BB-AEDC-EE49-9D19-DFAF236A47A6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D0B9D-A382-8642-942B-114B417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D953-C224-D649-BC82-F16750F0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EEEC-43A3-2E44-A1E3-45C6AED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980EB-3AC0-4643-A7A9-1244D5914C43}"/>
              </a:ext>
            </a:extLst>
          </p:cNvPr>
          <p:cNvSpPr txBox="1">
            <a:spLocks/>
          </p:cNvSpPr>
          <p:nvPr/>
        </p:nvSpPr>
        <p:spPr>
          <a:xfrm>
            <a:off x="301763" y="295592"/>
            <a:ext cx="10515600" cy="11571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ATP synthase simulations show that proton pump is necessary to extend ATP lifetime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92E52-C05C-C146-8719-0D33CBA7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65" y="1600200"/>
            <a:ext cx="4702629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CE96582-058C-4348-9582-E4CC67821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296" y="1600200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02" y="97552"/>
            <a:ext cx="68294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812E4F-4641-164B-A6D1-23C8A9E0D8C5}"/>
              </a:ext>
            </a:extLst>
          </p:cNvPr>
          <p:cNvGrpSpPr/>
          <p:nvPr/>
        </p:nvGrpSpPr>
        <p:grpSpPr>
          <a:xfrm>
            <a:off x="6584371" y="257212"/>
            <a:ext cx="5333405" cy="1498600"/>
            <a:chOff x="6584371" y="257212"/>
            <a:chExt cx="5333405" cy="1498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8022B9-1369-3246-A163-A3504E4592AC}"/>
                </a:ext>
              </a:extLst>
            </p:cNvPr>
            <p:cNvGrpSpPr/>
            <p:nvPr/>
          </p:nvGrpSpPr>
          <p:grpSpPr>
            <a:xfrm>
              <a:off x="6584371" y="257212"/>
              <a:ext cx="5295900" cy="1498600"/>
              <a:chOff x="6584371" y="159608"/>
              <a:chExt cx="5295900" cy="1498600"/>
            </a:xfrm>
          </p:grpSpPr>
          <p:pic>
            <p:nvPicPr>
              <p:cNvPr id="7" name="Picture 6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82AF2357-3772-8542-B700-1B76E86D4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4371" y="159608"/>
                <a:ext cx="5295900" cy="1498600"/>
              </a:xfrm>
              <a:prstGeom prst="rect">
                <a:avLst/>
              </a:prstGeom>
            </p:spPr>
          </p:pic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3078A3-B06B-CA42-8B43-E3B7D118E8BD}"/>
                  </a:ext>
                </a:extLst>
              </p:cNvPr>
              <p:cNvSpPr/>
              <p:nvPr/>
            </p:nvSpPr>
            <p:spPr>
              <a:xfrm rot="16200000">
                <a:off x="6979933" y="511256"/>
                <a:ext cx="350677" cy="330135"/>
              </a:xfrm>
              <a:custGeom>
                <a:avLst/>
                <a:gdLst>
                  <a:gd name="connsiteX0" fmla="*/ 678425 w 781664"/>
                  <a:gd name="connsiteY0" fmla="*/ 0 h 752168"/>
                  <a:gd name="connsiteX1" fmla="*/ 294967 w 781664"/>
                  <a:gd name="connsiteY1" fmla="*/ 442451 h 752168"/>
                  <a:gd name="connsiteX2" fmla="*/ 0 w 781664"/>
                  <a:gd name="connsiteY2" fmla="*/ 427703 h 752168"/>
                  <a:gd name="connsiteX3" fmla="*/ 398206 w 781664"/>
                  <a:gd name="connsiteY3" fmla="*/ 752168 h 752168"/>
                  <a:gd name="connsiteX4" fmla="*/ 398206 w 781664"/>
                  <a:gd name="connsiteY4" fmla="*/ 545690 h 752168"/>
                  <a:gd name="connsiteX5" fmla="*/ 781664 w 781664"/>
                  <a:gd name="connsiteY5" fmla="*/ 103239 h 752168"/>
                  <a:gd name="connsiteX6" fmla="*/ 678425 w 781664"/>
                  <a:gd name="connsiteY6" fmla="*/ 0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664" h="752168">
                    <a:moveTo>
                      <a:pt x="678425" y="0"/>
                    </a:moveTo>
                    <a:lnTo>
                      <a:pt x="294967" y="442451"/>
                    </a:lnTo>
                    <a:lnTo>
                      <a:pt x="0" y="427703"/>
                    </a:lnTo>
                    <a:lnTo>
                      <a:pt x="398206" y="752168"/>
                    </a:lnTo>
                    <a:lnTo>
                      <a:pt x="398206" y="545690"/>
                    </a:lnTo>
                    <a:lnTo>
                      <a:pt x="781664" y="103239"/>
                    </a:lnTo>
                    <a:lnTo>
                      <a:pt x="678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804F415-E96D-2C48-976D-A9CEABD16BD9}"/>
                  </a:ext>
                </a:extLst>
              </p:cNvPr>
              <p:cNvSpPr/>
              <p:nvPr/>
            </p:nvSpPr>
            <p:spPr>
              <a:xfrm rot="3088366">
                <a:off x="7979750" y="364960"/>
                <a:ext cx="76725" cy="34673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B64525-A387-4149-9706-A41EF354FA27}"/>
                  </a:ext>
                </a:extLst>
              </p:cNvPr>
              <p:cNvSpPr txBox="1"/>
              <p:nvPr/>
            </p:nvSpPr>
            <p:spPr>
              <a:xfrm>
                <a:off x="7155271" y="743439"/>
                <a:ext cx="3946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3A2A0A-D2E2-C546-A36A-075206447814}"/>
                </a:ext>
              </a:extLst>
            </p:cNvPr>
            <p:cNvSpPr/>
            <p:nvPr/>
          </p:nvSpPr>
          <p:spPr>
            <a:xfrm rot="21157354">
              <a:off x="9041355" y="1456083"/>
              <a:ext cx="2732926" cy="28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FE4EC4-9335-FA47-9AFC-B91F64040A72}"/>
                </a:ext>
              </a:extLst>
            </p:cNvPr>
            <p:cNvSpPr/>
            <p:nvPr/>
          </p:nvSpPr>
          <p:spPr>
            <a:xfrm rot="21157354">
              <a:off x="11039419" y="1489494"/>
              <a:ext cx="878357" cy="265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F7C75239-8CFA-E843-AC36-72EE63D14317}"/>
              </a:ext>
            </a:extLst>
          </p:cNvPr>
          <p:cNvSpPr/>
          <p:nvPr/>
        </p:nvSpPr>
        <p:spPr>
          <a:xfrm rot="16200000">
            <a:off x="9696857" y="516771"/>
            <a:ext cx="350677" cy="330135"/>
          </a:xfrm>
          <a:custGeom>
            <a:avLst/>
            <a:gdLst>
              <a:gd name="connsiteX0" fmla="*/ 678425 w 781664"/>
              <a:gd name="connsiteY0" fmla="*/ 0 h 752168"/>
              <a:gd name="connsiteX1" fmla="*/ 294967 w 781664"/>
              <a:gd name="connsiteY1" fmla="*/ 442451 h 752168"/>
              <a:gd name="connsiteX2" fmla="*/ 0 w 781664"/>
              <a:gd name="connsiteY2" fmla="*/ 427703 h 752168"/>
              <a:gd name="connsiteX3" fmla="*/ 398206 w 781664"/>
              <a:gd name="connsiteY3" fmla="*/ 752168 h 752168"/>
              <a:gd name="connsiteX4" fmla="*/ 398206 w 781664"/>
              <a:gd name="connsiteY4" fmla="*/ 545690 h 752168"/>
              <a:gd name="connsiteX5" fmla="*/ 781664 w 781664"/>
              <a:gd name="connsiteY5" fmla="*/ 103239 h 752168"/>
              <a:gd name="connsiteX6" fmla="*/ 678425 w 781664"/>
              <a:gd name="connsiteY6" fmla="*/ 0 h 75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664" h="752168">
                <a:moveTo>
                  <a:pt x="678425" y="0"/>
                </a:moveTo>
                <a:lnTo>
                  <a:pt x="294967" y="442451"/>
                </a:lnTo>
                <a:lnTo>
                  <a:pt x="0" y="427703"/>
                </a:lnTo>
                <a:lnTo>
                  <a:pt x="398206" y="752168"/>
                </a:lnTo>
                <a:lnTo>
                  <a:pt x="398206" y="545690"/>
                </a:lnTo>
                <a:lnTo>
                  <a:pt x="781664" y="103239"/>
                </a:lnTo>
                <a:lnTo>
                  <a:pt x="678425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A85CCBD-75ED-F645-B35C-D5F84A654E76}"/>
              </a:ext>
            </a:extLst>
          </p:cNvPr>
          <p:cNvSpPr/>
          <p:nvPr/>
        </p:nvSpPr>
        <p:spPr>
          <a:xfrm rot="3088366">
            <a:off x="10696674" y="370475"/>
            <a:ext cx="76725" cy="34673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7468B-4BC4-5846-A6A3-9D05DA9E0217}"/>
              </a:ext>
            </a:extLst>
          </p:cNvPr>
          <p:cNvSpPr/>
          <p:nvPr/>
        </p:nvSpPr>
        <p:spPr>
          <a:xfrm rot="21157354">
            <a:off x="7272346" y="1031756"/>
            <a:ext cx="223896" cy="160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BAFE9-5255-5048-8CB8-8613982FE6EE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7374003" y="1032419"/>
            <a:ext cx="139424" cy="1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D19B4FAB-9D6D-C848-B196-F56A58EC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33" name="Picture 32" descr="A close up of a map&#10;&#10;Description automatically generated">
            <a:extLst>
              <a:ext uri="{FF2B5EF4-FFF2-40B4-BE49-F238E27FC236}">
                <a16:creationId xmlns:a16="http://schemas.microsoft.com/office/drawing/2014/main" id="{57465A22-B310-B944-B3D2-F8BBE3F3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324B-C398-EC40-AD23-70445AD6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Model + Temperature Dependence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711D2-6537-2440-8B00-E3A15AD4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FC839-7BD7-F645-A0CA-07BF332E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CC7AC-FD89-BA4F-992E-5AD64E07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DABF8-F438-5B45-8BEA-3637C9F30452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D164AC-D85F-5C4F-BE97-75112BBB9345}"/>
              </a:ext>
            </a:extLst>
          </p:cNvPr>
          <p:cNvGrpSpPr/>
          <p:nvPr/>
        </p:nvGrpSpPr>
        <p:grpSpPr>
          <a:xfrm>
            <a:off x="9951638" y="1994583"/>
            <a:ext cx="2240362" cy="2778109"/>
            <a:chOff x="9951638" y="1994583"/>
            <a:chExt cx="2240362" cy="2778109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9460AF07-25AB-C94B-ADA7-90739F8FD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1638" y="2483977"/>
              <a:ext cx="2240362" cy="2288715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62A807D-CE73-584E-B84C-93DDBC1A4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13" r="6998" b="4488"/>
            <a:stretch/>
          </p:blipFill>
          <p:spPr>
            <a:xfrm>
              <a:off x="9999952" y="1994583"/>
              <a:ext cx="294393" cy="858960"/>
            </a:xfrm>
            <a:prstGeom prst="rect">
              <a:avLst/>
            </a:prstGeom>
          </p:spPr>
        </p:pic>
        <p:pic>
          <p:nvPicPr>
            <p:cNvPr id="18" name="Picture 17" descr="A picture containing food, drawing&#10;&#10;Description automatically generated">
              <a:extLst>
                <a:ext uri="{FF2B5EF4-FFF2-40B4-BE49-F238E27FC236}">
                  <a16:creationId xmlns:a16="http://schemas.microsoft.com/office/drawing/2014/main" id="{D03D202C-FFA4-0248-A28B-1434468D7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661440">
              <a:off x="10372712" y="2660711"/>
              <a:ext cx="209544" cy="2314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80ECB5-F0FD-A84C-BFD0-D17DF3F4EF9D}"/>
              </a:ext>
            </a:extLst>
          </p:cNvPr>
          <p:cNvGrpSpPr/>
          <p:nvPr/>
        </p:nvGrpSpPr>
        <p:grpSpPr>
          <a:xfrm>
            <a:off x="442379" y="5608204"/>
            <a:ext cx="7033487" cy="837116"/>
            <a:chOff x="34800014" y="20189177"/>
            <a:chExt cx="8812265" cy="12964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1B8EA83-0CC4-B947-8887-AA8709C80106}"/>
                </a:ext>
              </a:extLst>
            </p:cNvPr>
            <p:cNvSpPr/>
            <p:nvPr/>
          </p:nvSpPr>
          <p:spPr>
            <a:xfrm>
              <a:off x="34800014" y="20728676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DNA</a:t>
              </a:r>
              <a:endParaRPr lang="en-US" sz="2400" dirty="0">
                <a:latin typeface="Avenir Book" panose="02000503020000020003" pitchFamily="2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ECBD6BE2-617A-2A4E-9CF3-49C24842A057}"/>
                </a:ext>
              </a:extLst>
            </p:cNvPr>
            <p:cNvSpPr/>
            <p:nvPr/>
          </p:nvSpPr>
          <p:spPr>
            <a:xfrm>
              <a:off x="36002963" y="20886831"/>
              <a:ext cx="1129954" cy="18221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3D64D73-FA1C-E041-9CE5-B678BACE445D}"/>
                </a:ext>
              </a:extLst>
            </p:cNvPr>
            <p:cNvSpPr/>
            <p:nvPr/>
          </p:nvSpPr>
          <p:spPr>
            <a:xfrm>
              <a:off x="37157874" y="20747448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RNA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3F602B-C253-A748-83BB-6F60D84AC0F5}"/>
                </a:ext>
              </a:extLst>
            </p:cNvPr>
            <p:cNvSpPr/>
            <p:nvPr/>
          </p:nvSpPr>
          <p:spPr>
            <a:xfrm>
              <a:off x="39585907" y="20473085"/>
              <a:ext cx="1311002" cy="10125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Protein Folding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331A928-5FF4-B343-A67A-F4D9A3178A06}"/>
                </a:ext>
              </a:extLst>
            </p:cNvPr>
            <p:cNvSpPr/>
            <p:nvPr/>
          </p:nvSpPr>
          <p:spPr>
            <a:xfrm>
              <a:off x="42189222" y="20473084"/>
              <a:ext cx="1423057" cy="10125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Membrane Integration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A584A-549F-4346-8012-9D1B06CA6265}"/>
                </a:ext>
              </a:extLst>
            </p:cNvPr>
            <p:cNvSpPr txBox="1"/>
            <p:nvPr/>
          </p:nvSpPr>
          <p:spPr>
            <a:xfrm>
              <a:off x="35660307" y="20189177"/>
              <a:ext cx="1481326" cy="71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E00"/>
                  </a:solidFill>
                  <a:latin typeface="Avenir Book" panose="02000503020000020003" pitchFamily="2" charset="0"/>
                </a:rPr>
                <a:t>Temperature Sensitive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CAD7A7B-4B9F-8046-8FAB-83760A766DE2}"/>
              </a:ext>
            </a:extLst>
          </p:cNvPr>
          <p:cNvSpPr/>
          <p:nvPr/>
        </p:nvSpPr>
        <p:spPr>
          <a:xfrm>
            <a:off x="3284434" y="6058671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766183B-907D-BE4E-B800-1448B98B4C5F}"/>
              </a:ext>
            </a:extLst>
          </p:cNvPr>
          <p:cNvSpPr/>
          <p:nvPr/>
        </p:nvSpPr>
        <p:spPr>
          <a:xfrm>
            <a:off x="1402513" y="6058671"/>
            <a:ext cx="901870" cy="117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ABB62FB-E372-A941-A0EE-7B3EBBFAC54A}"/>
              </a:ext>
            </a:extLst>
          </p:cNvPr>
          <p:cNvSpPr/>
          <p:nvPr/>
        </p:nvSpPr>
        <p:spPr>
          <a:xfrm>
            <a:off x="5372969" y="6069866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EE89031-6868-0C46-A420-78A1280D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00" y="1491671"/>
            <a:ext cx="4702629" cy="36576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3A10DC9C-1C4F-B548-9067-84BE8026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558" y="1491671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F01F-2134-1146-86D5-8BD9BEAD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AC22-07D7-8547-81FE-B56FE7513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  <a:p>
            <a:r>
              <a:rPr lang="en-US" dirty="0"/>
              <a:t>Zoila Jurado</a:t>
            </a:r>
          </a:p>
          <a:p>
            <a:endParaRPr lang="en-US" dirty="0"/>
          </a:p>
          <a:p>
            <a:r>
              <a:rPr lang="en-US" dirty="0" err="1"/>
              <a:t>Agrima</a:t>
            </a:r>
            <a:r>
              <a:rPr lang="en-US" dirty="0"/>
              <a:t> </a:t>
            </a:r>
            <a:r>
              <a:rPr lang="en-US" dirty="0" err="1"/>
              <a:t>Deedwania</a:t>
            </a:r>
            <a:endParaRPr lang="en-US" dirty="0"/>
          </a:p>
          <a:p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Bindlish</a:t>
            </a:r>
            <a:endParaRPr lang="en-US" dirty="0"/>
          </a:p>
          <a:p>
            <a:endParaRPr lang="en-US" dirty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D4FA0D-E095-8349-9A73-7CE55BF9C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>
                <a:ea typeface="Cambria Math" panose="02040503050406030204" pitchFamily="18" charset="0"/>
              </a:rPr>
              <a:t>Samuel P. and Frances </a:t>
            </a:r>
            <a:r>
              <a:rPr lang="en-US" dirty="0" err="1">
                <a:ea typeface="Cambria Math" panose="02040503050406030204" pitchFamily="18" charset="0"/>
              </a:rPr>
              <a:t>Krown</a:t>
            </a:r>
            <a:r>
              <a:rPr lang="en-US" dirty="0">
                <a:ea typeface="Cambria Math" panose="02040503050406030204" pitchFamily="18" charset="0"/>
              </a:rPr>
              <a:t> SURF Fellow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4A91-DA85-7344-9DC9-C043624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36AF-BD89-374B-BEEF-90A25237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A335-8EAC-2040-BE76-BDC2120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B2668E-23EA-2146-952C-6E0E0967AA9D}"/>
              </a:ext>
            </a:extLst>
          </p:cNvPr>
          <p:cNvGrpSpPr/>
          <p:nvPr/>
        </p:nvGrpSpPr>
        <p:grpSpPr>
          <a:xfrm>
            <a:off x="6774911" y="4001294"/>
            <a:ext cx="3253274" cy="2056656"/>
            <a:chOff x="2673543" y="2305946"/>
            <a:chExt cx="6358945" cy="3897417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E5D1E32-2EC2-614E-A4F9-5CE836BD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65F8C-86BF-1E48-8034-976C58EEFACA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98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8B-EBAA-5A49-98C5-0C5F1A69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71" y="341993"/>
            <a:ext cx="2178182" cy="1305085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77240-1EE6-E942-BE43-3B35B22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CF20-4976-8B41-A355-1619953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23221-CA6E-0243-857A-DE5279B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D8ADB0-07CE-634C-B57B-D6B80FF07576}"/>
              </a:ext>
            </a:extLst>
          </p:cNvPr>
          <p:cNvGrpSpPr/>
          <p:nvPr/>
        </p:nvGrpSpPr>
        <p:grpSpPr>
          <a:xfrm>
            <a:off x="4627618" y="759121"/>
            <a:ext cx="3253274" cy="2056656"/>
            <a:chOff x="2673543" y="2305946"/>
            <a:chExt cx="6358945" cy="3897417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74F7561-FFA5-0843-8F44-F322C1ED8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86B8CF-F70D-E14C-BD23-49E2E9B5C289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56" name="Straight Connector 3">
            <a:extLst>
              <a:ext uri="{FF2B5EF4-FFF2-40B4-BE49-F238E27FC236}">
                <a16:creationId xmlns:a16="http://schemas.microsoft.com/office/drawing/2014/main" id="{B9696477-DA7F-B946-9249-EAA76CD8C70D}"/>
              </a:ext>
            </a:extLst>
          </p:cNvPr>
          <p:cNvSpPr/>
          <p:nvPr/>
        </p:nvSpPr>
        <p:spPr>
          <a:xfrm>
            <a:off x="6254255" y="2771027"/>
            <a:ext cx="2095500" cy="3200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1290"/>
                </a:lnTo>
                <a:lnTo>
                  <a:pt x="2095500" y="161290"/>
                </a:lnTo>
                <a:lnTo>
                  <a:pt x="2095500" y="32004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7" name="Straight Connector 4">
            <a:extLst>
              <a:ext uri="{FF2B5EF4-FFF2-40B4-BE49-F238E27FC236}">
                <a16:creationId xmlns:a16="http://schemas.microsoft.com/office/drawing/2014/main" id="{FBC080C6-7F55-1948-B7A2-6049699BF1DA}"/>
              </a:ext>
            </a:extLst>
          </p:cNvPr>
          <p:cNvSpPr/>
          <p:nvPr/>
        </p:nvSpPr>
        <p:spPr>
          <a:xfrm>
            <a:off x="4158755" y="2771027"/>
            <a:ext cx="2095500" cy="3200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95500" y="0"/>
                </a:moveTo>
                <a:lnTo>
                  <a:pt x="2095500" y="161290"/>
                </a:lnTo>
                <a:lnTo>
                  <a:pt x="0" y="161290"/>
                </a:lnTo>
                <a:lnTo>
                  <a:pt x="0" y="32004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BC7767F-8E5F-674B-BEE5-C6FF7AF59A76}"/>
              </a:ext>
            </a:extLst>
          </p:cNvPr>
          <p:cNvSpPr/>
          <p:nvPr/>
        </p:nvSpPr>
        <p:spPr>
          <a:xfrm>
            <a:off x="2941658" y="3091067"/>
            <a:ext cx="2434194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ATP Synthase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1862627-A21C-A142-A02A-452D0F03416B}"/>
              </a:ext>
            </a:extLst>
          </p:cNvPr>
          <p:cNvSpPr/>
          <p:nvPr/>
        </p:nvSpPr>
        <p:spPr>
          <a:xfrm>
            <a:off x="7132658" y="3110731"/>
            <a:ext cx="2434194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ATP Rheostat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6B6F6D9-D16E-3E47-B56A-3BD2C11ACD96}"/>
              </a:ext>
            </a:extLst>
          </p:cNvPr>
          <p:cNvSpPr/>
          <p:nvPr/>
        </p:nvSpPr>
        <p:spPr>
          <a:xfrm>
            <a:off x="4736057" y="4742680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Temperature Sensitive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BADA69-E0AE-AF49-B3C7-180C8E35D93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>
            <a:off x="8349755" y="4402977"/>
            <a:ext cx="0" cy="340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469079-FD14-474F-BA2A-716A90FEB6E0}"/>
              </a:ext>
            </a:extLst>
          </p:cNvPr>
          <p:cNvSpPr/>
          <p:nvPr/>
        </p:nvSpPr>
        <p:spPr>
          <a:xfrm>
            <a:off x="7530057" y="4743311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ssDNA export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5E7E6E9-0107-2C4F-A4DA-1654CFB997DD}"/>
              </a:ext>
            </a:extLst>
          </p:cNvPr>
          <p:cNvSpPr/>
          <p:nvPr/>
        </p:nvSpPr>
        <p:spPr>
          <a:xfrm>
            <a:off x="1942056" y="4742680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ssDNA export</a:t>
            </a:r>
          </a:p>
        </p:txBody>
      </p:sp>
      <p:sp>
        <p:nvSpPr>
          <p:cNvPr id="75" name="Straight Connector 3">
            <a:extLst>
              <a:ext uri="{FF2B5EF4-FFF2-40B4-BE49-F238E27FC236}">
                <a16:creationId xmlns:a16="http://schemas.microsoft.com/office/drawing/2014/main" id="{1CD798E6-C2C5-264B-B681-EA03549356F0}"/>
              </a:ext>
            </a:extLst>
          </p:cNvPr>
          <p:cNvSpPr/>
          <p:nvPr/>
        </p:nvSpPr>
        <p:spPr>
          <a:xfrm>
            <a:off x="4158755" y="4402977"/>
            <a:ext cx="1397000" cy="3200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1289"/>
                </a:lnTo>
                <a:lnTo>
                  <a:pt x="1397000" y="161289"/>
                </a:lnTo>
                <a:lnTo>
                  <a:pt x="1397000" y="3200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Straight Connector 4">
            <a:extLst>
              <a:ext uri="{FF2B5EF4-FFF2-40B4-BE49-F238E27FC236}">
                <a16:creationId xmlns:a16="http://schemas.microsoft.com/office/drawing/2014/main" id="{B32C763B-8926-5043-AE6E-7C5FAFD4A1C8}"/>
              </a:ext>
            </a:extLst>
          </p:cNvPr>
          <p:cNvSpPr/>
          <p:nvPr/>
        </p:nvSpPr>
        <p:spPr>
          <a:xfrm>
            <a:off x="2761755" y="4402977"/>
            <a:ext cx="1397000" cy="3200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97000" y="0"/>
                </a:moveTo>
                <a:lnTo>
                  <a:pt x="1397000" y="161289"/>
                </a:lnTo>
                <a:lnTo>
                  <a:pt x="0" y="161289"/>
                </a:lnTo>
                <a:lnTo>
                  <a:pt x="0" y="3200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5ED855-C39A-254F-B406-3CD7D1A8FDDB}"/>
              </a:ext>
            </a:extLst>
          </p:cNvPr>
          <p:cNvSpPr txBox="1"/>
          <p:nvPr/>
        </p:nvSpPr>
        <p:spPr>
          <a:xfrm>
            <a:off x="10591719" y="1389841"/>
            <a:ext cx="84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Goal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EF479-6DC3-7D4D-8DC0-945B174ECCF8}"/>
              </a:ext>
            </a:extLst>
          </p:cNvPr>
          <p:cNvSpPr txBox="1"/>
          <p:nvPr/>
        </p:nvSpPr>
        <p:spPr>
          <a:xfrm>
            <a:off x="10060051" y="3429000"/>
            <a:ext cx="190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Mechanisms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7B6628-4B5E-C745-A465-50FA4B345236}"/>
              </a:ext>
            </a:extLst>
          </p:cNvPr>
          <p:cNvSpPr txBox="1"/>
          <p:nvPr/>
        </p:nvSpPr>
        <p:spPr>
          <a:xfrm>
            <a:off x="10504798" y="5407320"/>
            <a:ext cx="10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7156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14F-641D-824B-B370-A032FAA7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7" y="158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are synthetic cells?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EBB6F-ECB8-7C4C-A1E8-3D8707B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4C600-1C43-4F49-980C-47BF1203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BF21-A655-7B48-83FB-742CBF8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C06CF2-5952-9F48-A61C-86EC5FB92ECC}"/>
              </a:ext>
            </a:extLst>
          </p:cNvPr>
          <p:cNvGrpSpPr/>
          <p:nvPr/>
        </p:nvGrpSpPr>
        <p:grpSpPr>
          <a:xfrm>
            <a:off x="605444" y="2134134"/>
            <a:ext cx="6131508" cy="2589731"/>
            <a:chOff x="2873459" y="2367558"/>
            <a:chExt cx="6131508" cy="25897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A5DED1-7F69-A341-BE78-20A76D143ADC}"/>
                </a:ext>
              </a:extLst>
            </p:cNvPr>
            <p:cNvSpPr/>
            <p:nvPr/>
          </p:nvSpPr>
          <p:spPr>
            <a:xfrm>
              <a:off x="2919840" y="291880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4CC1B8-C59C-1648-8B63-DB4AF3044199}"/>
                </a:ext>
              </a:extLst>
            </p:cNvPr>
            <p:cNvSpPr/>
            <p:nvPr/>
          </p:nvSpPr>
          <p:spPr>
            <a:xfrm>
              <a:off x="6290389" y="286786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180">
              <a:extLst>
                <a:ext uri="{FF2B5EF4-FFF2-40B4-BE49-F238E27FC236}">
                  <a16:creationId xmlns:a16="http://schemas.microsoft.com/office/drawing/2014/main" id="{054F5A27-7C7B-E44D-8C79-E935448D3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459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Escherichia Coli</a:t>
              </a:r>
            </a:p>
          </p:txBody>
        </p:sp>
        <p:sp>
          <p:nvSpPr>
            <p:cNvPr id="9" name="Text Box 180">
              <a:extLst>
                <a:ext uri="{FF2B5EF4-FFF2-40B4-BE49-F238E27FC236}">
                  <a16:creationId xmlns:a16="http://schemas.microsoft.com/office/drawing/2014/main" id="{8B900FB2-C517-8048-A0A3-893150B27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486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Synthetic Cell</a:t>
              </a: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2471A5CE-81AB-5240-A975-B8183D89BEA9}"/>
                </a:ext>
              </a:extLst>
            </p:cNvPr>
            <p:cNvSpPr/>
            <p:nvPr/>
          </p:nvSpPr>
          <p:spPr>
            <a:xfrm>
              <a:off x="3250975" y="3407740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278C6742-8AB6-6745-946C-1F69C27D8103}"/>
                </a:ext>
              </a:extLst>
            </p:cNvPr>
            <p:cNvSpPr/>
            <p:nvPr/>
          </p:nvSpPr>
          <p:spPr>
            <a:xfrm>
              <a:off x="4139784" y="4032705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F952F13-C81C-5E41-AE4C-B873BADB0346}"/>
                </a:ext>
              </a:extLst>
            </p:cNvPr>
            <p:cNvSpPr/>
            <p:nvPr/>
          </p:nvSpPr>
          <p:spPr>
            <a:xfrm>
              <a:off x="3379903" y="4252894"/>
              <a:ext cx="428383" cy="368210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F01483D5-2209-474C-B6FE-8984F5B5C8ED}"/>
                </a:ext>
              </a:extLst>
            </p:cNvPr>
            <p:cNvSpPr/>
            <p:nvPr/>
          </p:nvSpPr>
          <p:spPr>
            <a:xfrm>
              <a:off x="4265486" y="3472764"/>
              <a:ext cx="228600" cy="264943"/>
            </a:xfrm>
            <a:prstGeom prst="teardrop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2C0206CD-E73D-BB4F-95BD-3D08B2D8A0A5}"/>
                </a:ext>
              </a:extLst>
            </p:cNvPr>
            <p:cNvSpPr/>
            <p:nvPr/>
          </p:nvSpPr>
          <p:spPr>
            <a:xfrm>
              <a:off x="3858202" y="3791719"/>
              <a:ext cx="281582" cy="331472"/>
            </a:xfrm>
            <a:prstGeom prst="diagStrip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CB2A3A61-1157-EF4C-B860-F6E63D4E7760}"/>
                </a:ext>
              </a:extLst>
            </p:cNvPr>
            <p:cNvSpPr/>
            <p:nvPr/>
          </p:nvSpPr>
          <p:spPr>
            <a:xfrm>
              <a:off x="3858201" y="3167964"/>
              <a:ext cx="255043" cy="304800"/>
            </a:xfrm>
            <a:prstGeom prst="pi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6191A69-9FE0-9B4B-BC56-8E7EA74A77AE}"/>
                </a:ext>
              </a:extLst>
            </p:cNvPr>
            <p:cNvSpPr/>
            <p:nvPr/>
          </p:nvSpPr>
          <p:spPr>
            <a:xfrm>
              <a:off x="5179886" y="3791719"/>
              <a:ext cx="990600" cy="146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6B71A40-81E4-3D41-9BE3-024EA55EEEB1}"/>
                </a:ext>
              </a:extLst>
            </p:cNvPr>
            <p:cNvSpPr/>
            <p:nvPr/>
          </p:nvSpPr>
          <p:spPr>
            <a:xfrm>
              <a:off x="6797561" y="3427125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3DA5EC-A8A2-3043-8D3A-FAE461091C58}"/>
                </a:ext>
              </a:extLst>
            </p:cNvPr>
            <p:cNvSpPr/>
            <p:nvPr/>
          </p:nvSpPr>
          <p:spPr>
            <a:xfrm>
              <a:off x="7425183" y="4126153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pic>
          <p:nvPicPr>
            <p:cNvPr id="19" name="Picture 18" descr="A picture containing drawing, table, window&#10;&#10;Description automatically generated">
              <a:extLst>
                <a:ext uri="{FF2B5EF4-FFF2-40B4-BE49-F238E27FC236}">
                  <a16:creationId xmlns:a16="http://schemas.microsoft.com/office/drawing/2014/main" id="{71C14467-66E3-C440-9119-17316B8E0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72588">
              <a:off x="7661582" y="3293906"/>
              <a:ext cx="290825" cy="74783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15A04-E0AC-8E4B-9F36-CA81BE4B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14" y="1981420"/>
            <a:ext cx="5104058" cy="2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7E6642-AC4D-4042-A754-F2A9BBD3228B}"/>
              </a:ext>
            </a:extLst>
          </p:cNvPr>
          <p:cNvSpPr/>
          <p:nvPr/>
        </p:nvSpPr>
        <p:spPr>
          <a:xfrm>
            <a:off x="9808302" y="2870911"/>
            <a:ext cx="1400738" cy="6455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B7F6E-C9AE-8645-967F-6013CA4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A710A-49CB-EE44-BB2B-FE2EFBA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57F4-3E5E-8046-9B1B-3E638B2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FA4F5-EDE9-D140-AAF1-EA2D9C6C93F8}"/>
              </a:ext>
            </a:extLst>
          </p:cNvPr>
          <p:cNvSpPr txBox="1">
            <a:spLocks/>
          </p:cNvSpPr>
          <p:nvPr/>
        </p:nvSpPr>
        <p:spPr>
          <a:xfrm>
            <a:off x="234084" y="292037"/>
            <a:ext cx="3444293" cy="881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09DA1-D511-494C-A94B-2389811B43D5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665FD61-5036-8541-95E5-4AF3F8A6F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40D11-1738-6644-829F-C021C4D961C6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8C74FC6-7CB5-394D-B7AC-575768B174C8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10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79F45F7-FFC9-1642-89C6-2635442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25" y="1274777"/>
            <a:ext cx="2297020" cy="5286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F981F-F0C2-E04D-976B-849F121AF3B7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327AF-18DC-6C4B-BFDD-724813F4DD49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49CF13-C792-6F4C-9E80-9021EA674A5A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460E7C6-3F6F-3443-A15A-5A8B016B2775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550B35-E057-4741-A6D4-80E7F9BD486D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E8EC8759-8504-0D49-8389-A28279B2E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31" y="1644109"/>
            <a:ext cx="3535727" cy="4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3E7D-EA17-B04F-91AA-F791E5FE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8" y="59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Software Tools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00202-AE59-3441-A4EC-D70D1FFC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C2F8-66EC-0748-B17F-2AF994C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38FF-045F-8640-B0D0-16D8FA5D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62;p14">
            <a:extLst>
              <a:ext uri="{FF2B5EF4-FFF2-40B4-BE49-F238E27FC236}">
                <a16:creationId xmlns:a16="http://schemas.microsoft.com/office/drawing/2014/main" id="{01E7C269-2877-1046-8339-4112AC83AC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0645" y="2952744"/>
            <a:ext cx="3560801" cy="6195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906D4A3B-8C32-1C41-B211-5BE9DF81AF30}"/>
              </a:ext>
            </a:extLst>
          </p:cNvPr>
          <p:cNvSpPr/>
          <p:nvPr/>
        </p:nvSpPr>
        <p:spPr>
          <a:xfrm>
            <a:off x="5243677" y="1813578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7DC617CB-92AA-E945-A8E7-E3F0125FBEE2}"/>
              </a:ext>
            </a:extLst>
          </p:cNvPr>
          <p:cNvSpPr/>
          <p:nvPr/>
        </p:nvSpPr>
        <p:spPr>
          <a:xfrm>
            <a:off x="5243677" y="3345578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Google Shape;67;p14">
            <a:extLst>
              <a:ext uri="{FF2B5EF4-FFF2-40B4-BE49-F238E27FC236}">
                <a16:creationId xmlns:a16="http://schemas.microsoft.com/office/drawing/2014/main" id="{5F19FA73-3E97-8640-8398-AEE5516AFE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44" y="1401412"/>
            <a:ext cx="3880200" cy="1157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45ADD4F1-1B94-CC47-A63C-2F98B83B4FA1}"/>
              </a:ext>
            </a:extLst>
          </p:cNvPr>
          <p:cNvSpPr/>
          <p:nvPr/>
        </p:nvSpPr>
        <p:spPr>
          <a:xfrm>
            <a:off x="1966010" y="4992078"/>
            <a:ext cx="1850000" cy="11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latin typeface="Avenir Book" panose="02000503020000020003" pitchFamily="2" charset="0"/>
              </a:rPr>
              <a:t>Bioscrape</a:t>
            </a:r>
            <a:endParaRPr sz="2267" dirty="0">
              <a:latin typeface="Avenir Book" panose="02000503020000020003" pitchFamily="2" charset="0"/>
            </a:endParaRPr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1B8A0E23-74A2-DA46-B3EE-587B4135C559}"/>
              </a:ext>
            </a:extLst>
          </p:cNvPr>
          <p:cNvSpPr/>
          <p:nvPr/>
        </p:nvSpPr>
        <p:spPr>
          <a:xfrm>
            <a:off x="5150844" y="5300029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" name="Google Shape;74;p14">
            <a:extLst>
              <a:ext uri="{FF2B5EF4-FFF2-40B4-BE49-F238E27FC236}">
                <a16:creationId xmlns:a16="http://schemas.microsoft.com/office/drawing/2014/main" id="{06EC7C7E-AE25-6941-B94A-C95DFDCD58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4672" t="78889" r="63435" b="12795"/>
          <a:stretch/>
        </p:blipFill>
        <p:spPr>
          <a:xfrm>
            <a:off x="2084294" y="3688012"/>
            <a:ext cx="1613433" cy="6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6;p14">
            <a:extLst>
              <a:ext uri="{FF2B5EF4-FFF2-40B4-BE49-F238E27FC236}">
                <a16:creationId xmlns:a16="http://schemas.microsoft.com/office/drawing/2014/main" id="{96C33076-5D56-F443-9877-34C85A46EA4B}"/>
              </a:ext>
            </a:extLst>
          </p:cNvPr>
          <p:cNvSpPr txBox="1">
            <a:spLocks/>
          </p:cNvSpPr>
          <p:nvPr/>
        </p:nvSpPr>
        <p:spPr>
          <a:xfrm>
            <a:off x="8253116" y="3297425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434343"/>
                </a:solidFill>
              </a:rPr>
              <a:t>Communicate &amp; Combine!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08D2AC42-68F3-E447-BD9B-1C1FA2225141}"/>
              </a:ext>
            </a:extLst>
          </p:cNvPr>
          <p:cNvSpPr txBox="1">
            <a:spLocks/>
          </p:cNvSpPr>
          <p:nvPr/>
        </p:nvSpPr>
        <p:spPr>
          <a:xfrm>
            <a:off x="8253116" y="5251638"/>
            <a:ext cx="3560762" cy="852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434343"/>
                </a:solidFill>
              </a:rPr>
              <a:t>Simulate!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CDB68465-9325-294A-B018-DE059FE1010D}"/>
              </a:ext>
            </a:extLst>
          </p:cNvPr>
          <p:cNvSpPr txBox="1">
            <a:spLocks/>
          </p:cNvSpPr>
          <p:nvPr/>
        </p:nvSpPr>
        <p:spPr>
          <a:xfrm>
            <a:off x="8253116" y="1769456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</a:rPr>
              <a:t>Create Model!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DF838-D0EA-5847-B7C7-AF6E512D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5A4DA-7AA1-B449-A2B4-8834ADC1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DB60C-EE7E-3A4C-A4FF-4F09023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7CCB8D-9316-C241-B18B-2FED216555B0}"/>
              </a:ext>
            </a:extLst>
          </p:cNvPr>
          <p:cNvSpPr txBox="1">
            <a:spLocks/>
          </p:cNvSpPr>
          <p:nvPr/>
        </p:nvSpPr>
        <p:spPr>
          <a:xfrm>
            <a:off x="332788" y="377092"/>
            <a:ext cx="5276180" cy="7037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Rheostat Model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2BA0A-0BBD-4649-A9B4-37EFF8B09DF4}"/>
              </a:ext>
            </a:extLst>
          </p:cNvPr>
          <p:cNvGrpSpPr/>
          <p:nvPr/>
        </p:nvGrpSpPr>
        <p:grpSpPr>
          <a:xfrm>
            <a:off x="4422757" y="1404613"/>
            <a:ext cx="6577038" cy="4724400"/>
            <a:chOff x="4498957" y="2611113"/>
            <a:chExt cx="6577038" cy="4724400"/>
          </a:xfrm>
        </p:grpSpPr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4081133B-4A72-1C41-8738-B764A22A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5536" y="5049513"/>
              <a:ext cx="4114800" cy="2286000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F31D52-4963-674A-B960-E9F0ACCCD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1593" y="2674991"/>
              <a:ext cx="1954402" cy="20283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0DA75-AD77-C049-ABEE-42144CE73FFC}"/>
                </a:ext>
              </a:extLst>
            </p:cNvPr>
            <p:cNvSpPr txBox="1"/>
            <p:nvPr/>
          </p:nvSpPr>
          <p:spPr>
            <a:xfrm>
              <a:off x="6480688" y="6418985"/>
              <a:ext cx="105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53BDE"/>
                  </a:solidFill>
                  <a:latin typeface="Avenir Book" panose="02000503020000020003" pitchFamily="2" charset="0"/>
                </a:rPr>
                <a:t>414.6</a:t>
              </a:r>
            </a:p>
          </p:txBody>
        </p:sp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6C8EB9A-3FD5-FE43-8ED1-47DAB914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957" y="2611113"/>
              <a:ext cx="4114800" cy="2286000"/>
            </a:xfrm>
            <a:prstGeom prst="rect">
              <a:avLst/>
            </a:prstGeom>
          </p:spPr>
        </p:pic>
        <p:pic>
          <p:nvPicPr>
            <p:cNvPr id="11" name="Picture 10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A77D7A99-317B-D348-8492-662B8B9B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4944" y="4923095"/>
              <a:ext cx="1212113" cy="2294687"/>
            </a:xfrm>
            <a:prstGeom prst="rect">
              <a:avLst/>
            </a:prstGeom>
          </p:spPr>
        </p:pic>
      </p:grpSp>
      <p:pic>
        <p:nvPicPr>
          <p:cNvPr id="1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758B27F-5B8A-A449-B05E-E1F2A2557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873" y="1490541"/>
            <a:ext cx="1912005" cy="44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" y="32203"/>
            <a:ext cx="665560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Rheostat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68CA7-089B-1347-A82A-F37532DC630C}"/>
              </a:ext>
            </a:extLst>
          </p:cNvPr>
          <p:cNvGrpSpPr/>
          <p:nvPr/>
        </p:nvGrpSpPr>
        <p:grpSpPr>
          <a:xfrm>
            <a:off x="6708591" y="172243"/>
            <a:ext cx="5302434" cy="1713843"/>
            <a:chOff x="800100" y="1497806"/>
            <a:chExt cx="5302434" cy="1713843"/>
          </a:xfrm>
        </p:grpSpPr>
        <p:pic>
          <p:nvPicPr>
            <p:cNvPr id="9" name="Picture 8" descr="A picture containing game, table&#10;&#10;Description automatically generated">
              <a:extLst>
                <a:ext uri="{FF2B5EF4-FFF2-40B4-BE49-F238E27FC236}">
                  <a16:creationId xmlns:a16="http://schemas.microsoft.com/office/drawing/2014/main" id="{59DDAEEE-363F-014C-B9B8-6DDB61CC9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497806"/>
              <a:ext cx="5295900" cy="1498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A56D15-A56D-8B46-AE82-3C5F1F0CE317}"/>
                </a:ext>
              </a:extLst>
            </p:cNvPr>
            <p:cNvSpPr/>
            <p:nvPr/>
          </p:nvSpPr>
          <p:spPr>
            <a:xfrm rot="21160187">
              <a:off x="3224430" y="2724906"/>
              <a:ext cx="2878104" cy="48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56F736-38DB-F54D-9488-6A2D78369AF9}"/>
              </a:ext>
            </a:extLst>
          </p:cNvPr>
          <p:cNvGrpSpPr/>
          <p:nvPr/>
        </p:nvGrpSpPr>
        <p:grpSpPr>
          <a:xfrm>
            <a:off x="1537874" y="1642714"/>
            <a:ext cx="9116252" cy="3657600"/>
            <a:chOff x="800100" y="2872130"/>
            <a:chExt cx="9116252" cy="3657600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017A9151-3AB4-234B-856E-FB787B048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232" y="2872130"/>
              <a:ext cx="4389120" cy="3657600"/>
            </a:xfrm>
            <a:prstGeom prst="rect">
              <a:avLst/>
            </a:prstGeom>
          </p:spPr>
        </p:pic>
        <p:pic>
          <p:nvPicPr>
            <p:cNvPr id="18" name="Picture 17" descr="A close up of a map&#10;&#10;Description automatically generated">
              <a:extLst>
                <a:ext uri="{FF2B5EF4-FFF2-40B4-BE49-F238E27FC236}">
                  <a16:creationId xmlns:a16="http://schemas.microsoft.com/office/drawing/2014/main" id="{8DF591F8-47C0-A94E-A05B-6C269DD4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674" y="2872130"/>
              <a:ext cx="4389120" cy="3657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855E7-C6DD-D145-89EB-D3ADA7D591CF}"/>
                </a:ext>
              </a:extLst>
            </p:cNvPr>
            <p:cNvSpPr txBox="1"/>
            <p:nvPr/>
          </p:nvSpPr>
          <p:spPr>
            <a:xfrm rot="16200000">
              <a:off x="161996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2D40C-129B-D04D-B343-84D9B99CBEC3}"/>
                </a:ext>
              </a:extLst>
            </p:cNvPr>
            <p:cNvSpPr txBox="1"/>
            <p:nvPr/>
          </p:nvSpPr>
          <p:spPr>
            <a:xfrm rot="16200000">
              <a:off x="4818482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</p:spTree>
    <p:extLst>
      <p:ext uri="{BB962C8B-B14F-4D97-AF65-F5344CB8AC3E}">
        <p14:creationId xmlns:p14="http://schemas.microsoft.com/office/powerpoint/2010/main" val="7669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7E9C-EC62-E747-BB95-E282202C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5DBF4-35DB-7049-A99E-6F0C36E4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125D-D3E8-634E-AA00-F6E04621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3A1300-00EC-9F4A-B382-A3105D6D047A}"/>
              </a:ext>
            </a:extLst>
          </p:cNvPr>
          <p:cNvSpPr txBox="1">
            <a:spLocks/>
          </p:cNvSpPr>
          <p:nvPr/>
        </p:nvSpPr>
        <p:spPr>
          <a:xfrm>
            <a:off x="425758" y="424649"/>
            <a:ext cx="7508731" cy="5103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ATP Synthase Components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EF7CA4-D94C-AE4C-9CE9-366C95A8066D}"/>
              </a:ext>
            </a:extLst>
          </p:cNvPr>
          <p:cNvSpPr/>
          <p:nvPr/>
        </p:nvSpPr>
        <p:spPr>
          <a:xfrm>
            <a:off x="425758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8BFEA5-7D47-064A-AF0D-3F53033C334A}"/>
              </a:ext>
            </a:extLst>
          </p:cNvPr>
          <p:cNvSpPr/>
          <p:nvPr/>
        </p:nvSpPr>
        <p:spPr>
          <a:xfrm>
            <a:off x="2860694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CC21EC-B9B0-644D-8B22-F83F2712BEEF}"/>
              </a:ext>
            </a:extLst>
          </p:cNvPr>
          <p:cNvSpPr/>
          <p:nvPr/>
        </p:nvSpPr>
        <p:spPr>
          <a:xfrm>
            <a:off x="5295630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DD0724-8EDB-354A-8005-685F9AA9C287}"/>
              </a:ext>
            </a:extLst>
          </p:cNvPr>
          <p:cNvSpPr/>
          <p:nvPr/>
        </p:nvSpPr>
        <p:spPr>
          <a:xfrm>
            <a:off x="425758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AFC73E-F847-3346-A5B1-6C1C6E4D4A12}"/>
              </a:ext>
            </a:extLst>
          </p:cNvPr>
          <p:cNvSpPr/>
          <p:nvPr/>
        </p:nvSpPr>
        <p:spPr>
          <a:xfrm>
            <a:off x="2860694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2CAC2B-CB31-EE4D-A539-163299CAE7E0}"/>
              </a:ext>
            </a:extLst>
          </p:cNvPr>
          <p:cNvSpPr/>
          <p:nvPr/>
        </p:nvSpPr>
        <p:spPr>
          <a:xfrm>
            <a:off x="5295630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movement through Proton Pump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BBBE7D-AF24-CA4D-B1FF-A2E565CE28EE}"/>
              </a:ext>
            </a:extLst>
          </p:cNvPr>
          <p:cNvSpPr/>
          <p:nvPr/>
        </p:nvSpPr>
        <p:spPr>
          <a:xfrm>
            <a:off x="425758" y="4218415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6921E6-F3C4-904F-9836-C09F91FA820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368858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10521-834B-7B4E-940B-3ACAD293A61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03794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43FE1C-F6FD-0B46-B8DB-679BF1C25E0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368858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05D673-B0E6-0E44-8AE1-346CFC9B358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03794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532151-FC6E-8A4F-A128-B4C9DDCE03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38730" y="1869283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5AF85-2BC1-1346-B04F-F65DACD1B22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38730" y="3310428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CFE292-3EDB-9C41-B881-F5A29019BB2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368858" y="4755062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9BAF2E-C8A8-E948-89CF-0BB26FEEEE11}"/>
              </a:ext>
            </a:extLst>
          </p:cNvPr>
          <p:cNvSpPr txBox="1"/>
          <p:nvPr/>
        </p:nvSpPr>
        <p:spPr>
          <a:xfrm>
            <a:off x="8216015" y="1653320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B5608D-2889-464F-9363-9C08BC2E2ED2}"/>
              </a:ext>
            </a:extLst>
          </p:cNvPr>
          <p:cNvSpPr txBox="1"/>
          <p:nvPr/>
        </p:nvSpPr>
        <p:spPr>
          <a:xfrm>
            <a:off x="8216015" y="2964547"/>
            <a:ext cx="24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Maintain Proton Gradient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3463E-C3B5-384A-9C85-047396987FCA}"/>
              </a:ext>
            </a:extLst>
          </p:cNvPr>
          <p:cNvSpPr txBox="1"/>
          <p:nvPr/>
        </p:nvSpPr>
        <p:spPr>
          <a:xfrm>
            <a:off x="8216015" y="450346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23" name="Picture 2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6213E55-0417-D645-8148-7773788B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873" y="1107757"/>
            <a:ext cx="1787378" cy="1400367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C888CBBC-0160-DE47-8065-54B33CAE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88" y="2660265"/>
            <a:ext cx="1534484" cy="1300326"/>
          </a:xfrm>
          <a:prstGeom prst="rect">
            <a:avLst/>
          </a:prstGeom>
        </p:spPr>
      </p:pic>
      <p:pic>
        <p:nvPicPr>
          <p:cNvPr id="25" name="Picture 2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E36C045-EFC4-E746-9B90-B4F65276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889" y="4151476"/>
            <a:ext cx="1381322" cy="1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9FC6-7EF6-6047-837D-A84EA286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82062-B12F-C64C-BAB7-5EE9CE2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C4AF-677D-F348-BDB7-2A6C65AA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1A4805-34E8-D04F-9F15-88A95E941629}"/>
              </a:ext>
            </a:extLst>
          </p:cNvPr>
          <p:cNvSpPr txBox="1">
            <a:spLocks/>
          </p:cNvSpPr>
          <p:nvPr/>
        </p:nvSpPr>
        <p:spPr>
          <a:xfrm>
            <a:off x="244712" y="416182"/>
            <a:ext cx="10515600" cy="5488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Separate simulations for ATP synthase model are as expected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51505-4574-1348-8327-557C519D885C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9017AB-E863-8C40-86AB-BF79B14C2991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AE1FB4C-51B9-854F-8AEB-E5A729A3D17E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A4D9B8-6B6A-484D-9BA6-E7E49FECE65C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9F5E6-DFFF-7944-8920-0FA281D47E97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2CEB7738-DE75-6F4B-B34B-D979E11948B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CA7A81-56F5-5A49-85D6-2B521C321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FFD234-7EB1-0940-8584-82C681AE8D7C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1AFB42-2B3B-9943-AED9-F52EE051F57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7D222D-151F-C040-8239-28981EBFEC68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339A5E-55DF-414F-88C0-18C06616AE01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B0DA38-01AA-9F4C-8199-D6524AFB7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764CE5-8E2B-5D4D-8F2C-3E258300391A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59D56-268B-2544-8C3E-A47AF1D337FB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6ECF65-BFD2-6F4B-A26A-515BEDFB5247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7C1F96-9328-854A-A433-58C5A5B02584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B2E46E-8307-B843-B622-2551D8F2C264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BBE71544-43ED-2045-8D75-5EC9C754392D}"/>
                </a:ext>
              </a:extLst>
            </p:cNvPr>
            <p:cNvGraphicFramePr/>
            <p:nvPr/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409F68B-E86B-954A-BB86-FDE4A80829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00B7C6E-88A3-2C44-8A35-2A813D4B94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511FA0-8F92-0648-96BF-204602183AA3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A61F32-772A-7F43-B3E0-432F9E94D423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8A1FCF6-68E8-384D-AD81-AEBD761EB538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4F8C49-FEDA-6346-A44B-E4100FAFBAFE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1EC1D9A6-42F0-9147-9DB7-19579BD6C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114" y="1427330"/>
            <a:ext cx="3526971" cy="274320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4EB96-82E8-0F49-ABA7-11A6A466A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5902" y="1427330"/>
            <a:ext cx="3526971" cy="2743200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AC1C0D92-CF66-5D47-BBF5-BEAF700410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326" y="1427330"/>
            <a:ext cx="35269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9E440-9017-324A-B2F9-BE2B3B89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8" y="2174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Combined simulations for ATP Synthase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9A211-78B4-2141-BD9E-116E9369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34146-74AD-EC4F-AC50-BB50369C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6CDB-EFA5-DC43-886D-96E6004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363507-1599-4242-8E62-D464AF42BF62}"/>
              </a:ext>
            </a:extLst>
          </p:cNvPr>
          <p:cNvGrpSpPr/>
          <p:nvPr/>
        </p:nvGrpSpPr>
        <p:grpSpPr>
          <a:xfrm>
            <a:off x="6703142" y="1751440"/>
            <a:ext cx="3386487" cy="3803915"/>
            <a:chOff x="6703142" y="1751440"/>
            <a:chExt cx="3386487" cy="3803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3DF227-79B3-964D-89F7-78B23FF8DEA8}"/>
                </a:ext>
              </a:extLst>
            </p:cNvPr>
            <p:cNvGrpSpPr/>
            <p:nvPr/>
          </p:nvGrpSpPr>
          <p:grpSpPr>
            <a:xfrm>
              <a:off x="6703142" y="1751440"/>
              <a:ext cx="3386487" cy="3211392"/>
              <a:chOff x="1110118" y="4050945"/>
              <a:chExt cx="2592423" cy="254299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A574FA8-EF02-8C45-BF62-828C52F7AB0C}"/>
                  </a:ext>
                </a:extLst>
              </p:cNvPr>
              <p:cNvSpPr/>
              <p:nvPr/>
            </p:nvSpPr>
            <p:spPr>
              <a:xfrm>
                <a:off x="1110118" y="4499961"/>
                <a:ext cx="2118731" cy="20939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118731"/>
                          <a:gd name="connsiteY0" fmla="*/ 1048215 h 2096429"/>
                          <a:gd name="connsiteX1" fmla="*/ 1059366 w 2118731"/>
                          <a:gd name="connsiteY1" fmla="*/ 0 h 2096429"/>
                          <a:gd name="connsiteX2" fmla="*/ 2118732 w 2118731"/>
                          <a:gd name="connsiteY2" fmla="*/ 1048215 h 2096429"/>
                          <a:gd name="connsiteX3" fmla="*/ 1059366 w 2118731"/>
                          <a:gd name="connsiteY3" fmla="*/ 2096430 h 2096429"/>
                          <a:gd name="connsiteX4" fmla="*/ 0 w 2118731"/>
                          <a:gd name="connsiteY4" fmla="*/ 1048215 h 20964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8731" h="2096429" extrusionOk="0">
                            <a:moveTo>
                              <a:pt x="0" y="1048215"/>
                            </a:moveTo>
                            <a:cubicBezTo>
                              <a:pt x="-108263" y="402523"/>
                              <a:pt x="355967" y="44410"/>
                              <a:pt x="1059366" y="0"/>
                            </a:cubicBezTo>
                            <a:cubicBezTo>
                              <a:pt x="1710617" y="13932"/>
                              <a:pt x="2038481" y="471854"/>
                              <a:pt x="2118732" y="1048215"/>
                            </a:cubicBezTo>
                            <a:cubicBezTo>
                              <a:pt x="2027995" y="1715738"/>
                              <a:pt x="1617157" y="2247223"/>
                              <a:pt x="1059366" y="2096430"/>
                            </a:cubicBezTo>
                            <a:cubicBezTo>
                              <a:pt x="363561" y="2035846"/>
                              <a:pt x="90874" y="1670548"/>
                              <a:pt x="0" y="104821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842231D-5504-8847-85D5-CFC582D3465F}"/>
                  </a:ext>
                </a:extLst>
              </p:cNvPr>
              <p:cNvSpPr/>
              <p:nvPr/>
            </p:nvSpPr>
            <p:spPr>
              <a:xfrm>
                <a:off x="2429303" y="4426304"/>
                <a:ext cx="675017" cy="678205"/>
              </a:xfrm>
              <a:custGeom>
                <a:avLst/>
                <a:gdLst>
                  <a:gd name="connsiteX0" fmla="*/ 678425 w 781664"/>
                  <a:gd name="connsiteY0" fmla="*/ 0 h 752168"/>
                  <a:gd name="connsiteX1" fmla="*/ 294967 w 781664"/>
                  <a:gd name="connsiteY1" fmla="*/ 442451 h 752168"/>
                  <a:gd name="connsiteX2" fmla="*/ 0 w 781664"/>
                  <a:gd name="connsiteY2" fmla="*/ 427703 h 752168"/>
                  <a:gd name="connsiteX3" fmla="*/ 398206 w 781664"/>
                  <a:gd name="connsiteY3" fmla="*/ 752168 h 752168"/>
                  <a:gd name="connsiteX4" fmla="*/ 398206 w 781664"/>
                  <a:gd name="connsiteY4" fmla="*/ 545690 h 752168"/>
                  <a:gd name="connsiteX5" fmla="*/ 781664 w 781664"/>
                  <a:gd name="connsiteY5" fmla="*/ 103239 h 752168"/>
                  <a:gd name="connsiteX6" fmla="*/ 678425 w 781664"/>
                  <a:gd name="connsiteY6" fmla="*/ 0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664" h="752168">
                    <a:moveTo>
                      <a:pt x="678425" y="0"/>
                    </a:moveTo>
                    <a:lnTo>
                      <a:pt x="294967" y="442451"/>
                    </a:lnTo>
                    <a:lnTo>
                      <a:pt x="0" y="427703"/>
                    </a:lnTo>
                    <a:lnTo>
                      <a:pt x="398206" y="752168"/>
                    </a:lnTo>
                    <a:lnTo>
                      <a:pt x="398206" y="545690"/>
                    </a:lnTo>
                    <a:lnTo>
                      <a:pt x="781664" y="103239"/>
                    </a:lnTo>
                    <a:lnTo>
                      <a:pt x="678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AC27DB-E380-E44C-BF94-922ECFA5D649}"/>
                  </a:ext>
                </a:extLst>
              </p:cNvPr>
              <p:cNvSpPr txBox="1"/>
              <p:nvPr/>
            </p:nvSpPr>
            <p:spPr>
              <a:xfrm>
                <a:off x="1638099" y="4932583"/>
                <a:ext cx="630270" cy="21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ADP + Pi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158046-F00F-4F4D-90CA-C8484FF0D4C2}"/>
                  </a:ext>
                </a:extLst>
              </p:cNvPr>
              <p:cNvSpPr txBox="1"/>
              <p:nvPr/>
            </p:nvSpPr>
            <p:spPr>
              <a:xfrm>
                <a:off x="2485125" y="5245287"/>
                <a:ext cx="5334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D363B1BE-8DAB-1340-984E-E1A1CA1770C0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2189040" y="5054378"/>
                <a:ext cx="562794" cy="19090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834B1F3-0B4C-2247-84C7-205B53149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980" y="4273293"/>
                <a:ext cx="943869" cy="109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747224-4F07-9449-BA8E-74359AABEF9B}"/>
                  </a:ext>
                </a:extLst>
              </p:cNvPr>
              <p:cNvSpPr txBox="1"/>
              <p:nvPr/>
            </p:nvSpPr>
            <p:spPr>
              <a:xfrm>
                <a:off x="3228848" y="4050945"/>
                <a:ext cx="473693" cy="31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H</a:t>
                </a:r>
                <a:r>
                  <a:rPr lang="en-US" sz="1600" baseline="30000" dirty="0">
                    <a:latin typeface="Avenir Book" panose="02000503020000020003" pitchFamily="2" charset="0"/>
                  </a:rPr>
                  <a:t>+</a:t>
                </a:r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C384DC-CEAE-2945-B9B3-E0A9E9973331}"/>
                </a:ext>
              </a:extLst>
            </p:cNvPr>
            <p:cNvGrpSpPr/>
            <p:nvPr/>
          </p:nvGrpSpPr>
          <p:grpSpPr>
            <a:xfrm>
              <a:off x="8254630" y="4450090"/>
              <a:ext cx="1213067" cy="1105265"/>
              <a:chOff x="8976955" y="3570537"/>
              <a:chExt cx="1213067" cy="1105265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C93CF75-10FE-FE40-9B37-57FD77F5E570}"/>
                  </a:ext>
                </a:extLst>
              </p:cNvPr>
              <p:cNvSpPr/>
              <p:nvPr/>
            </p:nvSpPr>
            <p:spPr>
              <a:xfrm rot="18859408">
                <a:off x="9292713" y="3663877"/>
                <a:ext cx="200722" cy="655247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9B6E735-3FC5-CA47-9807-36400CB8A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6955" y="3570537"/>
                <a:ext cx="845864" cy="827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1D6E22-5BC2-B245-B00F-6FCA9AE54100}"/>
                  </a:ext>
                </a:extLst>
              </p:cNvPr>
              <p:cNvSpPr txBox="1"/>
              <p:nvPr/>
            </p:nvSpPr>
            <p:spPr>
              <a:xfrm>
                <a:off x="9716329" y="4363548"/>
                <a:ext cx="473693" cy="31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H</a:t>
                </a:r>
                <a:r>
                  <a:rPr lang="en-US" sz="1600" baseline="30000" dirty="0">
                    <a:latin typeface="Avenir Book" panose="02000503020000020003" pitchFamily="2" charset="0"/>
                  </a:rPr>
                  <a:t>+</a:t>
                </a:r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38D714-53F7-4A4E-BE73-12EFB8DE7FB8}"/>
                </a:ext>
              </a:extLst>
            </p:cNvPr>
            <p:cNvGrpSpPr/>
            <p:nvPr/>
          </p:nvGrpSpPr>
          <p:grpSpPr>
            <a:xfrm>
              <a:off x="6904801" y="3141807"/>
              <a:ext cx="1058341" cy="1227656"/>
              <a:chOff x="7563364" y="2634161"/>
              <a:chExt cx="1058341" cy="1227656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F64BB161-C9D0-6344-BFB4-D3D76F12C682}"/>
                  </a:ext>
                </a:extLst>
              </p:cNvPr>
              <p:cNvGraphicFramePr/>
              <p:nvPr/>
            </p:nvGraphicFramePr>
            <p:xfrm>
              <a:off x="7563364" y="2797421"/>
              <a:ext cx="1058341" cy="10643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C2616E04-A3FD-C14B-910B-7E2FAAE99851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rot="5400000" flipH="1" flipV="1">
                <a:off x="7943273" y="2669830"/>
                <a:ext cx="555466" cy="48412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C300-8A3E-314C-8084-5D04689FA423}"/>
                  </a:ext>
                </a:extLst>
              </p:cNvPr>
              <p:cNvSpPr txBox="1"/>
              <p:nvPr/>
            </p:nvSpPr>
            <p:spPr>
              <a:xfrm>
                <a:off x="7780791" y="3198873"/>
                <a:ext cx="650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TX/TL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5B5DB-49C3-F54B-9198-3FA01208ABAB}"/>
                </a:ext>
              </a:extLst>
            </p:cNvPr>
            <p:cNvSpPr txBox="1"/>
            <p:nvPr/>
          </p:nvSpPr>
          <p:spPr>
            <a:xfrm>
              <a:off x="8319338" y="4061994"/>
              <a:ext cx="845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8B67CCC3-96ED-B24A-8A0C-89CC5CC25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456" y="4358902"/>
              <a:ext cx="351611" cy="3364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BD1EA9-16B3-7B4B-8402-39837C9381B1}"/>
                </a:ext>
              </a:extLst>
            </p:cNvPr>
            <p:cNvSpPr txBox="1"/>
            <p:nvPr/>
          </p:nvSpPr>
          <p:spPr>
            <a:xfrm>
              <a:off x="7775965" y="4541993"/>
              <a:ext cx="481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6B490D79-BC83-094B-83F3-15C2E32801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68495" y="3506528"/>
              <a:ext cx="984918" cy="445759"/>
            </a:xfrm>
            <a:prstGeom prst="curvedConnector3">
              <a:avLst>
                <a:gd name="adj1" fmla="val 35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C61A7383-078E-9F49-B7CC-7917BFCF2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05" y="1577678"/>
            <a:ext cx="587828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938546A0-CFEC-9B45-9DE2-9833B61F2AD3}" vid="{E88C79B7-5718-F645-9BF6-2DC70F547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380</Words>
  <Application>Microsoft Macintosh PowerPoint</Application>
  <PresentationFormat>Widescreen</PresentationFormat>
  <Paragraphs>148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ATP Life Extension in Synthetic Cells</vt:lpstr>
      <vt:lpstr>What are synthetic cells?</vt:lpstr>
      <vt:lpstr>PowerPoint Presentation</vt:lpstr>
      <vt:lpstr>Software Tools</vt:lpstr>
      <vt:lpstr>PowerPoint Presentation</vt:lpstr>
      <vt:lpstr>Rheostat Model + ssDNA Export Model</vt:lpstr>
      <vt:lpstr>PowerPoint Presentation</vt:lpstr>
      <vt:lpstr>PowerPoint Presentation</vt:lpstr>
      <vt:lpstr>Combined simulations for ATP Synthase Model</vt:lpstr>
      <vt:lpstr>PowerPoint Presentation</vt:lpstr>
      <vt:lpstr>ATP Synthase Model + ssDNA Export Model</vt:lpstr>
      <vt:lpstr>ATP Synthase Model + Temperature Dependence</vt:lpstr>
      <vt:lpstr>Thank you!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24</cp:revision>
  <dcterms:created xsi:type="dcterms:W3CDTF">2020-08-20T14:36:02Z</dcterms:created>
  <dcterms:modified xsi:type="dcterms:W3CDTF">2020-08-24T14:41:37Z</dcterms:modified>
</cp:coreProperties>
</file>