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9" r:id="rId4"/>
    <p:sldId id="261" r:id="rId5"/>
    <p:sldId id="327" r:id="rId6"/>
    <p:sldId id="262" r:id="rId7"/>
    <p:sldId id="329" r:id="rId8"/>
    <p:sldId id="264" r:id="rId9"/>
    <p:sldId id="265" r:id="rId10"/>
    <p:sldId id="266" r:id="rId11"/>
    <p:sldId id="263" r:id="rId12"/>
    <p:sldId id="267" r:id="rId13"/>
    <p:sldId id="332" r:id="rId14"/>
    <p:sldId id="268" r:id="rId15"/>
    <p:sldId id="333" r:id="rId16"/>
    <p:sldId id="334" r:id="rId17"/>
    <p:sldId id="328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D02"/>
    <a:srgbClr val="00A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/>
    <p:restoredTop sz="80952"/>
  </p:normalViewPr>
  <p:slideViewPr>
    <p:cSldViewPr snapToGrid="0" snapToObjects="1">
      <p:cViewPr varScale="1">
        <p:scale>
          <a:sx n="102" d="100"/>
          <a:sy n="102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2B905-3FD8-2942-AB12-6B3360B55AB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42522-F24A-B14B-BB2C-B2644376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context of synthetic cell</a:t>
            </a:r>
          </a:p>
          <a:p>
            <a:endParaRPr lang="en-US" dirty="0"/>
          </a:p>
          <a:p>
            <a:r>
              <a:rPr lang="en-US" dirty="0"/>
              <a:t>How link to other peoples</a:t>
            </a:r>
          </a:p>
          <a:p>
            <a:endParaRPr lang="en-US" dirty="0"/>
          </a:p>
          <a:p>
            <a:r>
              <a:rPr lang="en-US" dirty="0"/>
              <a:t>Other things for syn cell that could integrate, subsystem of component within a syn cell that has other stuff going on (from DOD PROPOSAL)</a:t>
            </a:r>
          </a:p>
          <a:p>
            <a:endParaRPr lang="en-US" dirty="0"/>
          </a:p>
          <a:p>
            <a:r>
              <a:rPr lang="en-US" dirty="0"/>
              <a:t>Have to try to get someone else’s model and get it to work</a:t>
            </a:r>
          </a:p>
          <a:p>
            <a:r>
              <a:rPr lang="en-US" dirty="0"/>
              <a:t> peter + Ankita? Reach out to see energy regeneration</a:t>
            </a:r>
          </a:p>
          <a:p>
            <a:endParaRPr lang="en-US" dirty="0"/>
          </a:p>
          <a:p>
            <a:r>
              <a:rPr lang="en-US" dirty="0"/>
              <a:t>One slide with whatever your project is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has all reaction rate parameters</a:t>
            </a:r>
          </a:p>
          <a:p>
            <a:r>
              <a:rPr lang="en-US" dirty="0"/>
              <a:t>This makes sense – I’ve optimized the full model, but how can I come up with some biological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check red mod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3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Synthetic Cell Meeting 7.15.2020</a:t>
            </a:r>
          </a:p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D95D88-3A02-D240-9CE3-DF4D20931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34E0-D3C4-C242-AA6F-5FE7C195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rheostat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7B6C-56CA-ED41-A665-2F262218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with current minimal parameters in reduced?? Not sure if you are here yet</a:t>
            </a:r>
          </a:p>
          <a:p>
            <a:r>
              <a:rPr lang="en-US" dirty="0">
                <a:solidFill>
                  <a:srgbClr val="FF0000"/>
                </a:solidFill>
              </a:rPr>
              <a:t>Either say you are looking for more values/research/ and skip or try to see if you get more wholistic model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1C701D-56EB-4146-A826-30FE7505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1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9787-9D1B-CB4D-91C9-BFAC7FBF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Rheostat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0656-1C2E-9E4F-A983-4671F2FA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Planning </a:t>
            </a:r>
          </a:p>
          <a:p>
            <a:r>
              <a:rPr lang="en-US" dirty="0"/>
              <a:t>Accurate enzyme kinetics</a:t>
            </a:r>
          </a:p>
          <a:p>
            <a:r>
              <a:rPr lang="en-US" dirty="0" err="1"/>
              <a:t>nOt</a:t>
            </a:r>
            <a:r>
              <a:rPr lang="en-US" dirty="0"/>
              <a:t> enough information</a:t>
            </a:r>
          </a:p>
          <a:p>
            <a:r>
              <a:rPr lang="en-US" dirty="0"/>
              <a:t>Lot of enzymes in experiment</a:t>
            </a:r>
          </a:p>
          <a:p>
            <a:r>
              <a:rPr lang="en-US" dirty="0">
                <a:solidFill>
                  <a:srgbClr val="FF0000"/>
                </a:solidFill>
              </a:rPr>
              <a:t>Could affect transcription, translation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Look into this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A50099-819B-9145-B960-E94F55D6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B32-4972-D542-AA54-17F1B405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1663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Collaboration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8D1C1-49DF-C741-87DA-9844C5203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35097"/>
            <a:ext cx="5181600" cy="1412564"/>
          </a:xfrm>
        </p:spPr>
        <p:txBody>
          <a:bodyPr>
            <a:normAutofit/>
          </a:bodyPr>
          <a:lstStyle/>
          <a:p>
            <a:r>
              <a:rPr lang="en-US" sz="2000" dirty="0" err="1"/>
              <a:t>Subsbml</a:t>
            </a:r>
            <a:r>
              <a:rPr lang="en-US" sz="2000" dirty="0"/>
              <a:t> model</a:t>
            </a:r>
          </a:p>
          <a:p>
            <a:pPr lvl="1"/>
            <a:r>
              <a:rPr lang="en-US" sz="1800" dirty="0"/>
              <a:t>”</a:t>
            </a:r>
            <a:r>
              <a:rPr lang="en-US" sz="1800" dirty="0" err="1"/>
              <a:t>rheostat_sbml_model.xml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/>
              <a:t>Input [enzymes]</a:t>
            </a:r>
            <a:r>
              <a:rPr lang="en-US" sz="1800" baseline="-25000" dirty="0"/>
              <a:t>0</a:t>
            </a:r>
            <a:r>
              <a:rPr lang="en-US" sz="1800" dirty="0"/>
              <a:t>, [glucose]</a:t>
            </a:r>
            <a:r>
              <a:rPr lang="en-US" sz="1800" baseline="-25000" dirty="0"/>
              <a:t>0</a:t>
            </a:r>
            <a:r>
              <a:rPr lang="en-US" sz="1800" dirty="0"/>
              <a:t>, [</a:t>
            </a:r>
            <a:r>
              <a:rPr lang="en-US" sz="1800" dirty="0" err="1"/>
              <a:t>atp</a:t>
            </a:r>
            <a:r>
              <a:rPr lang="en-US" sz="1800" dirty="0"/>
              <a:t>]</a:t>
            </a:r>
            <a:r>
              <a:rPr lang="en-US" sz="1800" baseline="-25000" dirty="0"/>
              <a:t>0</a:t>
            </a:r>
            <a:r>
              <a:rPr lang="en-US" sz="1800" dirty="0"/>
              <a:t>, [pi]</a:t>
            </a:r>
            <a:r>
              <a:rPr lang="en-US" sz="1800" baseline="-25000" dirty="0"/>
              <a:t>0</a:t>
            </a:r>
            <a:r>
              <a:rPr lang="en-US" sz="1800" dirty="0"/>
              <a:t>, [</a:t>
            </a:r>
            <a:r>
              <a:rPr lang="en-US" sz="1800" dirty="0" err="1"/>
              <a:t>nadp</a:t>
            </a:r>
            <a:r>
              <a:rPr lang="en-US" sz="1800" dirty="0"/>
              <a:t>]</a:t>
            </a:r>
            <a:r>
              <a:rPr lang="en-US" sz="1800" baseline="-25000" dirty="0"/>
              <a:t>0</a:t>
            </a:r>
          </a:p>
          <a:p>
            <a:pPr lvl="1"/>
            <a:endParaRPr lang="en-US" sz="1800" baseline="-25000" dirty="0"/>
          </a:p>
          <a:p>
            <a:pPr lvl="1"/>
            <a:endParaRPr lang="en-US" sz="18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83B9151-3721-434D-BF40-9B652C46C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750" l="5195" r="96537">
                        <a14:foregroundMark x1="82107" y1="15500" x2="40260" y2="7750"/>
                        <a14:foregroundMark x1="40260" y1="7750" x2="17893" y2="25750"/>
                        <a14:foregroundMark x1="17893" y1="25750" x2="7359" y2="30500"/>
                        <a14:foregroundMark x1="7359" y1="30500" x2="2685" y2="48905"/>
                        <a14:foregroundMark x1="3112" y1="51009" x2="7648" y2="66500"/>
                        <a14:foregroundMark x1="7648" y1="66500" x2="21356" y2="76250"/>
                        <a14:foregroundMark x1="21356" y1="76250" x2="29726" y2="89500"/>
                        <a14:foregroundMark x1="29726" y1="89500" x2="40260" y2="96000"/>
                        <a14:foregroundMark x1="40260" y1="96000" x2="67388" y2="97500"/>
                        <a14:foregroundMark x1="67388" y1="97500" x2="78788" y2="95750"/>
                        <a14:foregroundMark x1="78788" y1="95750" x2="95671" y2="68750"/>
                        <a14:foregroundMark x1="95671" y1="68750" x2="98413" y2="50250"/>
                        <a14:foregroundMark x1="98413" y1="50250" x2="96681" y2="28000"/>
                        <a14:foregroundMark x1="96681" y1="28000" x2="87734" y2="14750"/>
                        <a14:foregroundMark x1="87734" y1="14750" x2="76912" y2="10750"/>
                        <a14:foregroundMark x1="76912" y1="10750" x2="71717" y2="16750"/>
                        <a14:foregroundMark x1="13131" y1="37500" x2="4185" y2="49250"/>
                        <a14:foregroundMark x1="5002" y1="65432" x2="5095" y2="67277"/>
                        <a14:foregroundMark x1="4185" y1="49250" x2="4658" y2="58617"/>
                        <a14:foregroundMark x1="5551" y1="69208" x2="11544" y2="68500"/>
                        <a14:foregroundMark x1="22511" y1="81750" x2="57431" y2="96750"/>
                        <a14:foregroundMark x1="57431" y1="96750" x2="68543" y2="91000"/>
                        <a14:foregroundMark x1="68543" y1="91000" x2="87734" y2="99750"/>
                        <a14:backgroundMark x1="29870" y1="7250" x2="144" y2="15500"/>
                        <a14:backgroundMark x1="0" y1="48500" x2="3608" y2="66250"/>
                        <a14:backgroundMark x1="3608" y1="66250" x2="144" y2="80500"/>
                        <a14:backgroundMark x1="33189" y1="5500" x2="22367" y2="15250"/>
                        <a14:backgroundMark x1="22367" y1="15250" x2="9380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635" y="1870766"/>
            <a:ext cx="4394200" cy="2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C4163-5E71-C943-9C4F-6C58DD3AFBBA}"/>
              </a:ext>
            </a:extLst>
          </p:cNvPr>
          <p:cNvSpPr txBox="1"/>
          <p:nvPr/>
        </p:nvSpPr>
        <p:spPr>
          <a:xfrm>
            <a:off x="3113761" y="6596390"/>
            <a:ext cx="9169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venir Book" panose="02000503020000020003" pitchFamily="2" charset="0"/>
              </a:rPr>
              <a:t>Murray, Richard, </a:t>
            </a:r>
            <a:r>
              <a:rPr lang="en-US" sz="1050" i="1" dirty="0">
                <a:latin typeface="Avenir Book" panose="02000503020000020003" pitchFamily="2" charset="0"/>
              </a:rPr>
              <a:t>Towards Genetically-Programmed Synthetic Cells and Multi-Cellular Machines</a:t>
            </a:r>
            <a:r>
              <a:rPr lang="en-US" sz="1050" dirty="0">
                <a:latin typeface="Avenir Book" panose="02000503020000020003" pitchFamily="2" charset="0"/>
              </a:rPr>
              <a:t>, July 2017. PowerPoint Presentation. 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461982-BBBC-954E-8E6C-48A1D7CC9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9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B32-4972-D542-AA54-17F1B405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1663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Collaboration </a:t>
            </a:r>
            <a:r>
              <a:rPr lang="en-US" sz="2400" dirty="0"/>
              <a:t>with </a:t>
            </a:r>
            <a:r>
              <a:rPr lang="en-US" sz="2400" dirty="0" err="1"/>
              <a:t>Agrima</a:t>
            </a:r>
            <a:r>
              <a:rPr lang="en-US" sz="2400" dirty="0"/>
              <a:t> (VirE2) </a:t>
            </a:r>
            <a:r>
              <a:rPr lang="en-US" sz="2400" dirty="0">
                <a:solidFill>
                  <a:srgbClr val="FF0000"/>
                </a:solidFill>
              </a:rPr>
              <a:t>CHECK UNITS OF THESE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AB369-6C9F-6C49-BE05-75B5E31A036B}"/>
              </a:ext>
            </a:extLst>
          </p:cNvPr>
          <p:cNvSpPr txBox="1"/>
          <p:nvPr/>
        </p:nvSpPr>
        <p:spPr>
          <a:xfrm>
            <a:off x="922683" y="5744818"/>
            <a:ext cx="23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More bound VirE2!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12E32-4715-7E41-8ED2-C96A0AAB0386}"/>
              </a:ext>
            </a:extLst>
          </p:cNvPr>
          <p:cNvSpPr txBox="1"/>
          <p:nvPr/>
        </p:nvSpPr>
        <p:spPr>
          <a:xfrm>
            <a:off x="8046248" y="6599988"/>
            <a:ext cx="3211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venir Book" panose="02000503020000020003" pitchFamily="2" charset="0"/>
              </a:rPr>
              <a:t>VirE2 model/code courtesy of </a:t>
            </a:r>
            <a:r>
              <a:rPr lang="en-US" sz="1050" dirty="0" err="1">
                <a:latin typeface="Avenir Book" panose="02000503020000020003" pitchFamily="2" charset="0"/>
              </a:rPr>
              <a:t>Agrima</a:t>
            </a:r>
            <a:r>
              <a:rPr lang="en-US" sz="1050" dirty="0">
                <a:latin typeface="Avenir Book" panose="02000503020000020003" pitchFamily="2" charset="0"/>
              </a:rPr>
              <a:t> </a:t>
            </a:r>
            <a:r>
              <a:rPr lang="en-US" sz="1050" dirty="0" err="1">
                <a:latin typeface="Avenir Book" panose="02000503020000020003" pitchFamily="2" charset="0"/>
              </a:rPr>
              <a:t>Deedwania</a:t>
            </a:r>
            <a:endParaRPr lang="en-US" sz="1050" dirty="0">
              <a:latin typeface="Avenir Book" panose="02000503020000020003" pitchFamily="2" charset="0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F1C449-1DEF-464C-AB68-42AB64EC0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5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DDC936AE-BC2E-9449-AE6D-3EF8F81B88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35057" y="1756796"/>
            <a:ext cx="5486400" cy="3200400"/>
          </a:xfr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79841E15-2961-5F40-A744-324957AB8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457" y="1756796"/>
            <a:ext cx="5486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5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4328-A540-9E41-93E5-E6BFB48B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progress – </a:t>
            </a:r>
            <a:r>
              <a:rPr lang="en-US" sz="3200" dirty="0"/>
              <a:t>ATP synthesis</a:t>
            </a:r>
            <a:endParaRPr lang="en-US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28C43E-C660-C445-A7FE-9F93AA56AC8F}"/>
              </a:ext>
            </a:extLst>
          </p:cNvPr>
          <p:cNvGrpSpPr/>
          <p:nvPr/>
        </p:nvGrpSpPr>
        <p:grpSpPr>
          <a:xfrm>
            <a:off x="1113773" y="1156345"/>
            <a:ext cx="3790856" cy="3639484"/>
            <a:chOff x="7276937" y="1782646"/>
            <a:chExt cx="3790856" cy="363948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0E32F9-D534-9242-80A8-B33D894CE95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D8EE119-22B2-D349-A85A-8117845F82B8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33BAA6-61E8-5D4E-AC3D-B38A39DE88E2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25AF02-6736-7245-B3CC-A58C760E84CC}"/>
                </a:ext>
              </a:extLst>
            </p:cNvPr>
            <p:cNvSpPr txBox="1"/>
            <p:nvPr/>
          </p:nvSpPr>
          <p:spPr>
            <a:xfrm>
              <a:off x="9548939" y="3363900"/>
              <a:ext cx="681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D2316589-F8C3-ED4B-A7BE-B126B9A86BE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9307033" y="3012070"/>
              <a:ext cx="582577" cy="35183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4A4E17-CCC7-5D49-8867-AF63DC2E8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F57610-2322-2F44-AF23-335A86CCF25B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B0B5E906-7C10-4C4F-B386-7DA1F3E519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23485913"/>
                </p:ext>
              </p:extLst>
            </p:nvPr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4AF987-A825-374E-B194-0BE07C514567}"/>
                </a:ext>
              </a:extLst>
            </p:cNvPr>
            <p:cNvSpPr txBox="1"/>
            <p:nvPr/>
          </p:nvSpPr>
          <p:spPr>
            <a:xfrm>
              <a:off x="7891594" y="3555230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108ED97C-DD82-184C-B271-F186970C59B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7EC57C4D-40D0-6449-A1A4-77D2106AE8A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338391-6BBD-1846-9468-946EA746264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8636"/>
          <a:stretch/>
        </p:blipFill>
        <p:spPr>
          <a:xfrm>
            <a:off x="6328982" y="1309316"/>
            <a:ext cx="4088271" cy="13255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6A550AE-590A-BF48-B41D-7CD0EBE5FD6D}"/>
                  </a:ext>
                </a:extLst>
              </p:cNvPr>
              <p:cNvSpPr/>
              <p:nvPr/>
            </p:nvSpPr>
            <p:spPr>
              <a:xfrm>
                <a:off x="5927447" y="3688444"/>
                <a:ext cx="4975593" cy="630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𝑎𝑑𝑝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𝑎𝑡𝑝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6A550AE-590A-BF48-B41D-7CD0EBE5F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47" y="3688444"/>
                <a:ext cx="4975593" cy="630429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1ABAE2C-013D-584A-B2B4-F5CEF240D6DF}"/>
              </a:ext>
            </a:extLst>
          </p:cNvPr>
          <p:cNvGrpSpPr/>
          <p:nvPr/>
        </p:nvGrpSpPr>
        <p:grpSpPr>
          <a:xfrm>
            <a:off x="5927447" y="2906876"/>
            <a:ext cx="3943067" cy="3199288"/>
            <a:chOff x="5927447" y="2906876"/>
            <a:chExt cx="3943067" cy="3199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87E528-C4A9-8F48-BB0B-A9F99929B697}"/>
                    </a:ext>
                  </a:extLst>
                </p:cNvPr>
                <p:cNvSpPr txBox="1"/>
                <p:nvPr/>
              </p:nvSpPr>
              <p:spPr>
                <a:xfrm>
                  <a:off x="5927447" y="2906876"/>
                  <a:ext cx="3943067" cy="16460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𝑎𝑡𝑝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𝑎𝑑𝑝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87E528-C4A9-8F48-BB0B-A9F99929B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447" y="2906876"/>
                  <a:ext cx="3943067" cy="164609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301F926-44E0-274E-A11A-4BAC9F8E82E9}"/>
                    </a:ext>
                  </a:extLst>
                </p:cNvPr>
                <p:cNvSpPr/>
                <p:nvPr/>
              </p:nvSpPr>
              <p:spPr>
                <a:xfrm>
                  <a:off x="5927447" y="4552968"/>
                  <a:ext cx="1989967" cy="6392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301F926-44E0-274E-A11A-4BAC9F8E8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447" y="4552968"/>
                  <a:ext cx="1989967" cy="639278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37EE3F9-D1C0-064B-A31A-98B9956DC33D}"/>
                    </a:ext>
                  </a:extLst>
                </p:cNvPr>
                <p:cNvSpPr/>
                <p:nvPr/>
              </p:nvSpPr>
              <p:spPr>
                <a:xfrm>
                  <a:off x="5927447" y="5475735"/>
                  <a:ext cx="3633944" cy="6304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𝑜𝑢𝑡𝑠𝑖𝑑𝑒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</m:oMath>
                    </m:oMathPara>
                  </a14:m>
                  <a:endParaRPr lang="en-US" dirty="0">
                    <a:latin typeface="Avenir Book" panose="02000503020000020003" pitchFamily="2" charset="0"/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37EE3F9-D1C0-064B-A31A-98B9956DC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447" y="5475735"/>
                  <a:ext cx="3633944" cy="630429"/>
                </a:xfrm>
                <a:prstGeom prst="rect">
                  <a:avLst/>
                </a:prstGeom>
                <a:blipFill>
                  <a:blip r:embed="rId12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42BE39-9F36-A14D-AB30-DD18CB0330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4328-A540-9E41-93E5-E6BFB48B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progress – </a:t>
            </a:r>
            <a:r>
              <a:rPr lang="en-US" sz="3200" dirty="0"/>
              <a:t>ATP hydrolysis</a:t>
            </a:r>
            <a:endParaRPr lang="en-US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0E32F9-D534-9242-80A8-B33D894CE950}"/>
              </a:ext>
            </a:extLst>
          </p:cNvPr>
          <p:cNvSpPr/>
          <p:nvPr/>
        </p:nvSpPr>
        <p:spPr>
          <a:xfrm>
            <a:off x="1113773" y="1684329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D8EE119-22B2-D349-A85A-8117845F82B8}"/>
              </a:ext>
            </a:extLst>
          </p:cNvPr>
          <p:cNvSpPr/>
          <p:nvPr/>
        </p:nvSpPr>
        <p:spPr>
          <a:xfrm>
            <a:off x="3330545" y="1675335"/>
            <a:ext cx="781664" cy="752168"/>
          </a:xfrm>
          <a:custGeom>
            <a:avLst/>
            <a:gdLst>
              <a:gd name="connsiteX0" fmla="*/ 678425 w 781664"/>
              <a:gd name="connsiteY0" fmla="*/ 0 h 752168"/>
              <a:gd name="connsiteX1" fmla="*/ 294967 w 781664"/>
              <a:gd name="connsiteY1" fmla="*/ 442451 h 752168"/>
              <a:gd name="connsiteX2" fmla="*/ 0 w 781664"/>
              <a:gd name="connsiteY2" fmla="*/ 427703 h 752168"/>
              <a:gd name="connsiteX3" fmla="*/ 398206 w 781664"/>
              <a:gd name="connsiteY3" fmla="*/ 752168 h 752168"/>
              <a:gd name="connsiteX4" fmla="*/ 398206 w 781664"/>
              <a:gd name="connsiteY4" fmla="*/ 545690 h 752168"/>
              <a:gd name="connsiteX5" fmla="*/ 781664 w 781664"/>
              <a:gd name="connsiteY5" fmla="*/ 103239 h 752168"/>
              <a:gd name="connsiteX6" fmla="*/ 678425 w 781664"/>
              <a:gd name="connsiteY6" fmla="*/ 0 h 75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664" h="752168">
                <a:moveTo>
                  <a:pt x="678425" y="0"/>
                </a:moveTo>
                <a:lnTo>
                  <a:pt x="294967" y="442451"/>
                </a:lnTo>
                <a:lnTo>
                  <a:pt x="0" y="427703"/>
                </a:lnTo>
                <a:lnTo>
                  <a:pt x="398206" y="752168"/>
                </a:lnTo>
                <a:lnTo>
                  <a:pt x="398206" y="545690"/>
                </a:lnTo>
                <a:lnTo>
                  <a:pt x="781664" y="103239"/>
                </a:lnTo>
                <a:lnTo>
                  <a:pt x="678425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3BAA6-61E8-5D4E-AC3D-B38A39DE88E2}"/>
              </a:ext>
            </a:extLst>
          </p:cNvPr>
          <p:cNvSpPr txBox="1"/>
          <p:nvPr/>
        </p:nvSpPr>
        <p:spPr>
          <a:xfrm>
            <a:off x="2236430" y="2190265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5AF02-6736-7245-B3CC-A58C760E84CC}"/>
              </a:ext>
            </a:extLst>
          </p:cNvPr>
          <p:cNvSpPr txBox="1"/>
          <p:nvPr/>
        </p:nvSpPr>
        <p:spPr>
          <a:xfrm>
            <a:off x="3523185" y="2636428"/>
            <a:ext cx="58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4A4E17-CCC7-5D49-8867-AF63DC2E8F9E}"/>
              </a:ext>
            </a:extLst>
          </p:cNvPr>
          <p:cNvCxnSpPr>
            <a:cxnSpLocks/>
          </p:cNvCxnSpPr>
          <p:nvPr/>
        </p:nvCxnSpPr>
        <p:spPr>
          <a:xfrm flipV="1">
            <a:off x="3203298" y="1367025"/>
            <a:ext cx="1186746" cy="131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F57610-2322-2F44-AF23-335A86CCF25B}"/>
              </a:ext>
            </a:extLst>
          </p:cNvPr>
          <p:cNvSpPr txBox="1"/>
          <p:nvPr/>
        </p:nvSpPr>
        <p:spPr>
          <a:xfrm>
            <a:off x="4356097" y="1156345"/>
            <a:ext cx="548532" cy="34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H</a:t>
            </a:r>
            <a:r>
              <a:rPr lang="en-US" sz="1600" baseline="30000" dirty="0">
                <a:latin typeface="Avenir Book" panose="02000503020000020003" pitchFamily="2" charset="0"/>
              </a:rPr>
              <a:t>+</a:t>
            </a:r>
            <a:endParaRPr lang="en-US" sz="1600" dirty="0">
              <a:latin typeface="Avenir Book" panose="02000503020000020003" pitchFamily="2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0B5E906-7C10-4C4F-B386-7DA1F3E51963}"/>
              </a:ext>
            </a:extLst>
          </p:cNvPr>
          <p:cNvGraphicFramePr/>
          <p:nvPr/>
        </p:nvGraphicFramePr>
        <p:xfrm>
          <a:off x="1507473" y="2507968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14AF987-A825-374E-B194-0BE07C514567}"/>
              </a:ext>
            </a:extLst>
          </p:cNvPr>
          <p:cNvSpPr txBox="1"/>
          <p:nvPr/>
        </p:nvSpPr>
        <p:spPr>
          <a:xfrm>
            <a:off x="1728430" y="2928929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08ED97C-DD82-184C-B271-F186970C59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56062" y="2391338"/>
            <a:ext cx="478438" cy="382691"/>
          </a:xfrm>
          <a:prstGeom prst="curvedConnector3">
            <a:avLst>
              <a:gd name="adj1" fmla="val 931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338391-6BBD-1846-9468-946EA746264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9" t="57050" r="-629" b="2984"/>
          <a:stretch/>
        </p:blipFill>
        <p:spPr>
          <a:xfrm>
            <a:off x="6333297" y="1479426"/>
            <a:ext cx="4088271" cy="863322"/>
          </a:xfrm>
          <a:prstGeom prst="rect">
            <a:avLst/>
          </a:prstGeom>
        </p:spPr>
      </p:pic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1E3DBB-8908-214D-8236-8B1F99753945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3390666" y="2209680"/>
            <a:ext cx="235618" cy="6178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D65D03-C48D-7146-B775-CFB5360425B0}"/>
              </a:ext>
            </a:extLst>
          </p:cNvPr>
          <p:cNvGrpSpPr/>
          <p:nvPr/>
        </p:nvGrpSpPr>
        <p:grpSpPr>
          <a:xfrm>
            <a:off x="6333297" y="2916901"/>
            <a:ext cx="3381760" cy="3153655"/>
            <a:chOff x="6333297" y="2916901"/>
            <a:chExt cx="3381760" cy="31536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2F8FDD7-E365-394D-B096-6C3ADBDEE2CE}"/>
                    </a:ext>
                  </a:extLst>
                </p:cNvPr>
                <p:cNvSpPr/>
                <p:nvPr/>
              </p:nvSpPr>
              <p:spPr>
                <a:xfrm>
                  <a:off x="6333297" y="5440127"/>
                  <a:ext cx="2549288" cy="6304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𝑜𝑢𝑡𝑠𝑖𝑑𝑒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latin typeface="Avenir Book" panose="02000503020000020003" pitchFamily="2" charset="0"/>
                  </a:endParaRPr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2F8FDD7-E365-394D-B096-6C3ADBDEE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297" y="5440127"/>
                  <a:ext cx="2549288" cy="630429"/>
                </a:xfrm>
                <a:prstGeom prst="rect">
                  <a:avLst/>
                </a:prstGeom>
                <a:blipFill>
                  <a:blip r:embed="rId9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0E151C2-0D21-1D4F-A8E2-FBEF139C4463}"/>
                    </a:ext>
                  </a:extLst>
                </p:cNvPr>
                <p:cNvSpPr/>
                <p:nvPr/>
              </p:nvSpPr>
              <p:spPr>
                <a:xfrm>
                  <a:off x="6333297" y="2916901"/>
                  <a:ext cx="2649315" cy="6304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𝑎𝑡𝑝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𝑎𝑡𝑝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latin typeface="Avenir Book" panose="02000503020000020003" pitchFamily="2" charset="0"/>
                  </a:endParaRP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0E151C2-0D21-1D4F-A8E2-FBEF139C44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297" y="2916901"/>
                  <a:ext cx="2649315" cy="630429"/>
                </a:xfrm>
                <a:prstGeom prst="rect">
                  <a:avLst/>
                </a:prstGeom>
                <a:blipFill>
                  <a:blip r:embed="rId10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B512336-4E9B-9E4E-B9E3-0FF8891DCCED}"/>
                    </a:ext>
                  </a:extLst>
                </p:cNvPr>
                <p:cNvSpPr/>
                <p:nvPr/>
              </p:nvSpPr>
              <p:spPr>
                <a:xfrm>
                  <a:off x="6333297" y="3688444"/>
                  <a:ext cx="3381760" cy="6304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𝑎𝑑𝑝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𝑝𝑖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𝑎𝑡𝑝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latin typeface="Avenir Book" panose="02000503020000020003" pitchFamily="2" charset="0"/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B512336-4E9B-9E4E-B9E3-0FF8891DCC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297" y="3688444"/>
                  <a:ext cx="3381760" cy="630429"/>
                </a:xfrm>
                <a:prstGeom prst="rect">
                  <a:avLst/>
                </a:prstGeom>
                <a:blipFill>
                  <a:blip r:embed="rId11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9D7BCBB-7103-984F-BDB8-A4E50719DBAA}"/>
                    </a:ext>
                  </a:extLst>
                </p:cNvPr>
                <p:cNvSpPr/>
                <p:nvPr/>
              </p:nvSpPr>
              <p:spPr>
                <a:xfrm>
                  <a:off x="6333297" y="4552554"/>
                  <a:ext cx="1946687" cy="6392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latin typeface="Avenir Book" panose="02000503020000020003" pitchFamily="2" charset="0"/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9D7BCBB-7103-984F-BDB8-A4E50719D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297" y="4552554"/>
                  <a:ext cx="1946687" cy="639278"/>
                </a:xfrm>
                <a:prstGeom prst="rect">
                  <a:avLst/>
                </a:prstGeom>
                <a:blipFill>
                  <a:blip r:embed="rId12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32BDCB-90FA-E347-B985-DCC4622926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69011E-EBA1-9443-8DA0-34CFC8EE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simulation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22D5742-1B39-6544-BF72-11576917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11" y="1208248"/>
            <a:ext cx="5284695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7C1DFAA4-AE5C-2448-B4FF-C2B96CD1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06" y="1208248"/>
            <a:ext cx="5284694" cy="27432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769E5D-B6D9-7E41-89AE-E1D1A0414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17" y="3951448"/>
            <a:ext cx="5284694" cy="274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667DC1-C77A-9046-817B-B3BE1CB29F69}"/>
              </a:ext>
            </a:extLst>
          </p:cNvPr>
          <p:cNvSpPr txBox="1"/>
          <p:nvPr/>
        </p:nvSpPr>
        <p:spPr>
          <a:xfrm>
            <a:off x="6465518" y="5914050"/>
            <a:ext cx="254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Arbitrary parameters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F9C9FF-8E15-1E4B-9FD7-44B9F17E4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9589-66BD-0B46-9A5D-82696420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1622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F3C8-C846-0343-A706-492C73AF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45" y="1487785"/>
            <a:ext cx="10515600" cy="4351338"/>
          </a:xfrm>
        </p:spPr>
        <p:txBody>
          <a:bodyPr/>
          <a:lstStyle/>
          <a:p>
            <a:r>
              <a:rPr lang="en-US" dirty="0"/>
              <a:t>Rheostat Model</a:t>
            </a:r>
          </a:p>
          <a:p>
            <a:pPr lvl="1"/>
            <a:r>
              <a:rPr lang="en-US" dirty="0"/>
              <a:t>More collaboration!</a:t>
            </a:r>
          </a:p>
          <a:p>
            <a:pPr lvl="1"/>
            <a:r>
              <a:rPr lang="en-US" dirty="0"/>
              <a:t>Develop </a:t>
            </a:r>
            <a:r>
              <a:rPr lang="en-US" dirty="0" err="1"/>
              <a:t>autoReduce</a:t>
            </a:r>
            <a:endParaRPr lang="en-US" dirty="0"/>
          </a:p>
          <a:p>
            <a:pPr lvl="1"/>
            <a:r>
              <a:rPr lang="en-US" dirty="0"/>
              <a:t>More work with minimal/reduced models</a:t>
            </a:r>
          </a:p>
          <a:p>
            <a:pPr lvl="1"/>
            <a:endParaRPr lang="en-US" dirty="0"/>
          </a:p>
          <a:p>
            <a:r>
              <a:rPr lang="en-US" dirty="0"/>
              <a:t>ATP synthase model develop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95E896-03C0-8D4C-8F6C-B6D991C4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6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Richard Murray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3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7F0F-B993-C948-8ACF-2E8E2637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include in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534E-255C-5F40-8AC6-3D9C8D5E6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Autoreduce</a:t>
            </a:r>
            <a:r>
              <a:rPr lang="en-US" dirty="0"/>
              <a:t> progress (reduced model)</a:t>
            </a:r>
          </a:p>
          <a:p>
            <a:pPr lvl="1"/>
            <a:r>
              <a:rPr lang="en-US" dirty="0"/>
              <a:t>Comparison between outputs of reduced and unreduced model</a:t>
            </a:r>
            <a:r>
              <a:rPr lang="en-US" dirty="0">
                <a:solidFill>
                  <a:srgbClr val="FF0000"/>
                </a:solidFill>
              </a:rPr>
              <a:t> not good</a:t>
            </a:r>
            <a:endParaRPr lang="en-US" dirty="0"/>
          </a:p>
          <a:p>
            <a:r>
              <a:rPr lang="en-US" dirty="0"/>
              <a:t>Model reduced model with appropriate parameters? </a:t>
            </a:r>
          </a:p>
          <a:p>
            <a:r>
              <a:rPr lang="en-US" b="1" strike="sngStrike" dirty="0"/>
              <a:t>Should you try this in biocrnpyler/bioscrape for the time being?</a:t>
            </a:r>
          </a:p>
          <a:p>
            <a:r>
              <a:rPr lang="en-US" dirty="0"/>
              <a:t>Maybe show some minimal model things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B018-4B20-FE4E-BCCE-7FBA6F30B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Other people you can </a:t>
            </a:r>
            <a:r>
              <a:rPr lang="en-US" dirty="0" err="1"/>
              <a:t>colab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How other’s can use this model (</a:t>
            </a:r>
            <a:r>
              <a:rPr lang="en-US" dirty="0" err="1"/>
              <a:t>subSBML</a:t>
            </a:r>
            <a:r>
              <a:rPr lang="en-US" dirty="0"/>
              <a:t>)</a:t>
            </a:r>
          </a:p>
          <a:p>
            <a:r>
              <a:rPr lang="en-US" dirty="0"/>
              <a:t>Do ATP Synthase Model</a:t>
            </a:r>
          </a:p>
          <a:p>
            <a:pPr lvl="1"/>
            <a:r>
              <a:rPr lang="en-US" dirty="0" err="1"/>
              <a:t>Gro?chemostat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Gro simulation for fun</a:t>
            </a:r>
          </a:p>
          <a:p>
            <a:pPr lvl="2"/>
            <a:r>
              <a:rPr lang="en-US" dirty="0"/>
              <a:t>Includes dilution/division, doesn’t happen in liposomes</a:t>
            </a:r>
          </a:p>
          <a:p>
            <a:pPr lvl="1"/>
            <a:endParaRPr lang="en-US" dirty="0"/>
          </a:p>
          <a:p>
            <a:r>
              <a:rPr lang="en-US" dirty="0"/>
              <a:t>Include phases like peter (roadmap)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90D10D-FDED-764D-B1ED-BF0CCB00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1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3494" cy="1642969"/>
          </a:xfrm>
        </p:spPr>
        <p:txBody>
          <a:bodyPr>
            <a:normAutofit/>
          </a:bodyPr>
          <a:lstStyle/>
          <a:p>
            <a:r>
              <a:rPr lang="en-US" sz="3200" dirty="0"/>
              <a:t>Goal: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460986" y="2133649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7099997" y="200024"/>
            <a:ext cx="3854380" cy="1642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3805F46-DF6F-1E42-BFDD-0FA8B0F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49" y="2646966"/>
            <a:ext cx="2886078" cy="2581848"/>
          </a:xfrm>
          <a:prstGeom prst="rect">
            <a:avLst/>
          </a:prstGeom>
        </p:spPr>
      </p:pic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65005" y="1461829"/>
            <a:ext cx="2151857" cy="4952123"/>
          </a:xfr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C6EA00-0EBF-3744-8E18-D9DF480D4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7941790" y="6589099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2017, Nature Chemical Biology</a:t>
            </a:r>
          </a:p>
        </p:txBody>
      </p:sp>
    </p:spTree>
    <p:extLst>
      <p:ext uri="{BB962C8B-B14F-4D97-AF65-F5344CB8AC3E}">
        <p14:creationId xmlns:p14="http://schemas.microsoft.com/office/powerpoint/2010/main" val="36547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 (?)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6DA585-9C29-CD4E-9B53-AEEF8D7D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BD6-342E-3341-B3BE-7C9A0E5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2954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Model Overview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B6041-5A83-7E4F-B51B-37A0770B8A3E}"/>
              </a:ext>
            </a:extLst>
          </p:cNvPr>
          <p:cNvGrpSpPr/>
          <p:nvPr/>
        </p:nvGrpSpPr>
        <p:grpSpPr>
          <a:xfrm>
            <a:off x="964695" y="1704155"/>
            <a:ext cx="9233913" cy="3984835"/>
            <a:chOff x="964695" y="1704155"/>
            <a:chExt cx="9233913" cy="3984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CCAFE5-3589-3047-8B92-E7E1A0BE4938}"/>
                </a:ext>
              </a:extLst>
            </p:cNvPr>
            <p:cNvSpPr txBox="1"/>
            <p:nvPr/>
          </p:nvSpPr>
          <p:spPr>
            <a:xfrm>
              <a:off x="1993392" y="1715836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Full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CRN Mass action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bf1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br1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ur1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cat1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bf2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52FBC-6CD0-BA4D-940C-0FEB363ED5C5}"/>
                </a:ext>
              </a:extLst>
            </p:cNvPr>
            <p:cNvSpPr txBox="1"/>
            <p:nvPr/>
          </p:nvSpPr>
          <p:spPr>
            <a:xfrm>
              <a:off x="2542032" y="4611772"/>
              <a:ext cx="22128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Reduced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1079D-A860-FD49-A7D7-BDA7EDEDFD4A}"/>
                </a:ext>
              </a:extLst>
            </p:cNvPr>
            <p:cNvSpPr txBox="1"/>
            <p:nvPr/>
          </p:nvSpPr>
          <p:spPr>
            <a:xfrm>
              <a:off x="964695" y="2823832"/>
              <a:ext cx="268376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Include assumptions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Conservation laws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QSSA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Generalize binding/unbinding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B0A0A-5FE9-A845-B19F-F1DD17F7C7FF}"/>
                </a:ext>
              </a:extLst>
            </p:cNvPr>
            <p:cNvSpPr txBox="1"/>
            <p:nvPr/>
          </p:nvSpPr>
          <p:spPr>
            <a:xfrm>
              <a:off x="2121408" y="5381213"/>
              <a:ext cx="30540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More relevant to experimental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718FC-7491-6B42-8359-814A9E1EAA27}"/>
                </a:ext>
              </a:extLst>
            </p:cNvPr>
            <p:cNvSpPr txBox="1"/>
            <p:nvPr/>
          </p:nvSpPr>
          <p:spPr>
            <a:xfrm>
              <a:off x="6888480" y="1704155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Minimal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Coarse-grained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 </a:t>
              </a:r>
              <a:r>
                <a:rPr lang="en-US" dirty="0">
                  <a:latin typeface="Avenir Book" panose="02000503020000020003" pitchFamily="2" charset="0"/>
                </a:rPr>
                <a:t> = k)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9A824F-9BCA-BE40-AF9C-5BB07667CCC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3648456" y="2639166"/>
              <a:ext cx="0" cy="1972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337DA7-2024-5748-98D6-84351A2A99B0}"/>
                </a:ext>
              </a:extLst>
            </p:cNvPr>
            <p:cNvCxnSpPr>
              <a:cxnSpLocks/>
              <a:stCxn id="14" idx="1"/>
              <a:endCxn id="4" idx="3"/>
            </p:cNvCxnSpPr>
            <p:nvPr/>
          </p:nvCxnSpPr>
          <p:spPr>
            <a:xfrm flipH="1">
              <a:off x="4754880" y="2165820"/>
              <a:ext cx="2133600" cy="27691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F635F8-2B6A-6440-9146-9259CC55D6FC}"/>
                </a:ext>
              </a:extLst>
            </p:cNvPr>
            <p:cNvCxnSpPr>
              <a:cxnSpLocks/>
              <a:stCxn id="14" idx="1"/>
              <a:endCxn id="3" idx="3"/>
            </p:cNvCxnSpPr>
            <p:nvPr/>
          </p:nvCxnSpPr>
          <p:spPr>
            <a:xfrm flipH="1">
              <a:off x="5303520" y="2165820"/>
              <a:ext cx="1584960" cy="116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F7DB30-561B-F044-9662-E6F8A55EAD0E}"/>
                </a:ext>
              </a:extLst>
            </p:cNvPr>
            <p:cNvSpPr txBox="1"/>
            <p:nvPr/>
          </p:nvSpPr>
          <p:spPr>
            <a:xfrm>
              <a:off x="7016496" y="2669943"/>
              <a:ext cx="30540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Lumped parameters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Extracted from experimental data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Effective relations to help argue values of reduced model</a:t>
              </a:r>
            </a:p>
          </p:txBody>
        </p:sp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7DA00-52D3-AE49-BD1D-5F57BDCE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1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D292-12F9-4C4D-AB7F-B961FBCF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80" y="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Rheostat Model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BC36EF-02F5-FB44-9405-672EC9DCB4F3}"/>
              </a:ext>
            </a:extLst>
          </p:cNvPr>
          <p:cNvGrpSpPr/>
          <p:nvPr/>
        </p:nvGrpSpPr>
        <p:grpSpPr>
          <a:xfrm>
            <a:off x="460357" y="2455322"/>
            <a:ext cx="11506601" cy="2329568"/>
            <a:chOff x="536557" y="3661822"/>
            <a:chExt cx="11506601" cy="2329568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A2F049C7-EA5D-D748-932D-3BB47C606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9335" y="3705390"/>
              <a:ext cx="4114800" cy="2286000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CB57EE5-DE27-4243-8802-8F77C378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2678" y="3795488"/>
              <a:ext cx="1954402" cy="20283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F65531-522B-EC44-BAEE-894066FD7E3B}"/>
                </a:ext>
              </a:extLst>
            </p:cNvPr>
            <p:cNvSpPr txBox="1"/>
            <p:nvPr/>
          </p:nvSpPr>
          <p:spPr>
            <a:xfrm>
              <a:off x="6834487" y="5074862"/>
              <a:ext cx="1054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E53BDE"/>
                  </a:solidFill>
                  <a:latin typeface="Avenir Book" panose="02000503020000020003" pitchFamily="2" charset="0"/>
                </a:rPr>
                <a:t>414.6</a:t>
              </a:r>
            </a:p>
          </p:txBody>
        </p:sp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CCD1CDA-C813-DD4A-A447-C871AD700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557" y="3705390"/>
              <a:ext cx="4114800" cy="2286000"/>
            </a:xfrm>
            <a:prstGeom prst="rect">
              <a:avLst/>
            </a:prstGeom>
          </p:spPr>
        </p:pic>
        <p:pic>
          <p:nvPicPr>
            <p:cNvPr id="9" name="Picture 8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6D9FE994-015B-CC40-A275-591E0F639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1045" y="3661822"/>
              <a:ext cx="1212113" cy="2294687"/>
            </a:xfrm>
            <a:prstGeom prst="rect">
              <a:avLst/>
            </a:prstGeom>
          </p:spPr>
        </p:pic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54B90-6FF6-B94D-AAC8-28BDB99B7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DEE0-AD05-E947-8F34-F8170D9B8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67" y="2229041"/>
            <a:ext cx="5499233" cy="2430642"/>
          </a:xfrm>
        </p:spPr>
        <p:txBody>
          <a:bodyPr>
            <a:normAutofit/>
          </a:bodyPr>
          <a:lstStyle/>
          <a:p>
            <a:r>
              <a:rPr lang="en-US" sz="2400" dirty="0"/>
              <a:t>1: Remove all complexes</a:t>
            </a:r>
          </a:p>
          <a:p>
            <a:r>
              <a:rPr lang="en-US" sz="2400" dirty="0"/>
              <a:t>2: Remove 1/2 complexes</a:t>
            </a:r>
          </a:p>
          <a:p>
            <a:r>
              <a:rPr lang="en-US" sz="2400" dirty="0"/>
              <a:t>3: Remove 1 complex</a:t>
            </a:r>
          </a:p>
          <a:p>
            <a:r>
              <a:rPr lang="en-US" sz="2400" dirty="0"/>
              <a:t>4: Remove all except </a:t>
            </a:r>
            <a:r>
              <a:rPr lang="en-US" sz="2400" dirty="0" err="1"/>
              <a:t>atp</a:t>
            </a:r>
            <a:r>
              <a:rPr lang="en-US" sz="2400" dirty="0"/>
              <a:t>, isobutanol, glucose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BCE93D-BDAA-AD4F-8093-A51566FA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80" y="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Attempted Reduced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2731D4-DF30-1E48-A864-9D812A7F4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24" b="61273"/>
          <a:stretch/>
        </p:blipFill>
        <p:spPr>
          <a:xfrm>
            <a:off x="6422297" y="3263516"/>
            <a:ext cx="5099764" cy="553791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04312764-C8D3-DC46-944F-86D6DA8791B9}"/>
              </a:ext>
            </a:extLst>
          </p:cNvPr>
          <p:cNvSpPr/>
          <p:nvPr/>
        </p:nvSpPr>
        <p:spPr>
          <a:xfrm rot="5400000">
            <a:off x="8757657" y="2269722"/>
            <a:ext cx="369332" cy="1831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48786-DE8C-DE4E-9381-6621833677D7}"/>
              </a:ext>
            </a:extLst>
          </p:cNvPr>
          <p:cNvSpPr txBox="1"/>
          <p:nvPr/>
        </p:nvSpPr>
        <p:spPr>
          <a:xfrm>
            <a:off x="8239616" y="2553457"/>
            <a:ext cx="14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venir Book" panose="02000503020000020003" pitchFamily="2" charset="0"/>
              </a:rPr>
              <a:t>Complexes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54E110-877E-CD4A-B1A0-D43492342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78E3-3B40-3E42-AAEA-173219EF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01" y="343039"/>
            <a:ext cx="5500757" cy="987406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autoReduce</a:t>
            </a:r>
            <a:r>
              <a:rPr lang="en-US" sz="3200" b="1" dirty="0"/>
              <a:t> progress/issues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8C8D83E-9352-B544-AA22-108BB5ED4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443" y="2473892"/>
            <a:ext cx="4079614" cy="1720421"/>
          </a:xfrm>
        </p:spPr>
        <p:txBody>
          <a:bodyPr>
            <a:normAutofit/>
          </a:bodyPr>
          <a:lstStyle/>
          <a:p>
            <a:r>
              <a:rPr lang="en-US" sz="1800" dirty="0"/>
              <a:t>Automate SBML to ODE</a:t>
            </a:r>
          </a:p>
          <a:p>
            <a:r>
              <a:rPr lang="en-US" sz="1800" dirty="0"/>
              <a:t>High error for proposed reduced models</a:t>
            </a:r>
          </a:p>
          <a:p>
            <a:r>
              <a:rPr lang="en-US" sz="1800" dirty="0"/>
              <a:t>Long runtime for Reduced Model 4</a:t>
            </a:r>
          </a:p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6B87A05-9C80-3C4F-860F-54DFF4ED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89" y="924787"/>
            <a:ext cx="3715076" cy="27432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56C6FB1-CE97-B941-84B1-511960F21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481" y="3667987"/>
            <a:ext cx="3715076" cy="27432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A528302-D4CE-3943-AD83-B48F2FF9A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924" y="924787"/>
            <a:ext cx="3715077" cy="27432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C70960B-644D-AC4A-B976-770CBB538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404" y="3667987"/>
            <a:ext cx="3715077" cy="27432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64C95F-D520-194F-BC2E-F77534A31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E00C-79EE-E54D-9F6A-E7483B49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Minimal model progress </a:t>
            </a:r>
            <a:r>
              <a:rPr lang="en-US" sz="3200" dirty="0">
                <a:solidFill>
                  <a:srgbClr val="FF0000"/>
                </a:solidFill>
              </a:rPr>
              <a:t>data from other papers?</a:t>
            </a: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2821C7BD-FE43-2840-8145-104B6200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55" y="1243772"/>
            <a:ext cx="4975245" cy="36576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AED58EF-BEC5-DE4B-89F9-BC11F987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32" y="1243772"/>
            <a:ext cx="4975245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226FF-8519-7D4E-83A4-B7C21E5118E7}"/>
                  </a:ext>
                </a:extLst>
              </p:cNvPr>
              <p:cNvSpPr txBox="1"/>
              <p:nvPr/>
            </p:nvSpPr>
            <p:spPr>
              <a:xfrm>
                <a:off x="1108213" y="5475728"/>
                <a:ext cx="3028778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𝑔𝑙𝑢𝑐𝑜𝑠𝑒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𝑔𝑙𝑢𝑐𝑜𝑠𝑒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226FF-8519-7D4E-83A4-B7C21E511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13" y="5475728"/>
                <a:ext cx="3028778" cy="538096"/>
              </a:xfrm>
              <a:prstGeom prst="rect">
                <a:avLst/>
              </a:prstGeom>
              <a:blipFill>
                <a:blip r:embed="rId4"/>
                <a:stretch>
                  <a:fillRect l="-1250" r="-208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5655B0-5C53-C947-AE91-CDE2A784663F}"/>
                  </a:ext>
                </a:extLst>
              </p:cNvPr>
              <p:cNvSpPr txBox="1"/>
              <p:nvPr/>
            </p:nvSpPr>
            <p:spPr>
              <a:xfrm>
                <a:off x="6935856" y="5475728"/>
                <a:ext cx="3289940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𝑖𝑠𝑜𝑏𝑢𝑡𝑎𝑛𝑜𝑙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𝑔𝑙𝑢𝑐𝑜𝑠𝑒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5655B0-5C53-C947-AE91-CDE2A784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856" y="5475728"/>
                <a:ext cx="3289940" cy="538096"/>
              </a:xfrm>
              <a:prstGeom prst="rect">
                <a:avLst/>
              </a:prstGeom>
              <a:blipFill>
                <a:blip r:embed="rId5"/>
                <a:stretch>
                  <a:fillRect l="-1154" r="-192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7DFFA2-8069-9249-9CFF-24A014ED29EE}"/>
                  </a:ext>
                </a:extLst>
              </p:cNvPr>
              <p:cNvSpPr txBox="1"/>
              <p:nvPr/>
            </p:nvSpPr>
            <p:spPr>
              <a:xfrm>
                <a:off x="7732912" y="6247579"/>
                <a:ext cx="2113271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𝑔𝑙𝑢𝑐𝑜𝑠𝑒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𝑖𝑠𝑜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𝑖𝑠𝑜𝑏𝑢𝑡𝑎𝑛𝑜𝑙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7DFFA2-8069-9249-9CFF-24A014ED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912" y="6247579"/>
                <a:ext cx="2113271" cy="219227"/>
              </a:xfrm>
              <a:prstGeom prst="rect">
                <a:avLst/>
              </a:prstGeom>
              <a:blipFill>
                <a:blip r:embed="rId6"/>
                <a:stretch>
                  <a:fillRect l="-2395" t="-5882" r="-2994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DD241B-69BE-124B-8B03-7E89E1E2BDBC}"/>
                  </a:ext>
                </a:extLst>
              </p:cNvPr>
              <p:cNvSpPr txBox="1"/>
              <p:nvPr/>
            </p:nvSpPr>
            <p:spPr>
              <a:xfrm>
                <a:off x="1723052" y="6314392"/>
                <a:ext cx="1337930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𝑔𝑙𝑢𝑐𝑜𝑠𝑒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h𝑒𝑥</m:t>
                            </m:r>
                          </m:sub>
                        </m:sSub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⌀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DD241B-69BE-124B-8B03-7E89E1E2B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052" y="6314392"/>
                <a:ext cx="1337930" cy="219227"/>
              </a:xfrm>
              <a:prstGeom prst="rect">
                <a:avLst/>
              </a:prstGeom>
              <a:blipFill>
                <a:blip r:embed="rId7"/>
                <a:stretch>
                  <a:fillRect l="-5660" t="-22222" r="-6604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304252-6206-A24F-898A-665DEF078479}"/>
                  </a:ext>
                </a:extLst>
              </p:cNvPr>
              <p:cNvSpPr txBox="1"/>
              <p:nvPr/>
            </p:nvSpPr>
            <p:spPr>
              <a:xfrm>
                <a:off x="2922577" y="2569335"/>
                <a:ext cx="9491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304252-6206-A24F-898A-665DEF07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577" y="2569335"/>
                <a:ext cx="949106" cy="215444"/>
              </a:xfrm>
              <a:prstGeom prst="rect">
                <a:avLst/>
              </a:prstGeom>
              <a:blipFill>
                <a:blip r:embed="rId8"/>
                <a:stretch>
                  <a:fillRect l="-3947" r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C2CA93-B1CF-CE43-856B-DD8C452F34F9}"/>
                  </a:ext>
                </a:extLst>
              </p:cNvPr>
              <p:cNvSpPr txBox="1"/>
              <p:nvPr/>
            </p:nvSpPr>
            <p:spPr>
              <a:xfrm>
                <a:off x="8321654" y="2569335"/>
                <a:ext cx="1006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𝑖𝑠𝑜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=0.057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C2CA93-B1CF-CE43-856B-DD8C452F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54" y="2569335"/>
                <a:ext cx="1006173" cy="215444"/>
              </a:xfrm>
              <a:prstGeom prst="rect">
                <a:avLst/>
              </a:prstGeom>
              <a:blipFill>
                <a:blip r:embed="rId9"/>
                <a:stretch>
                  <a:fillRect l="-3750" r="-37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1DBC87-E95C-2148-95E3-F92AC80AC1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</TotalTime>
  <Words>706</Words>
  <Application>Microsoft Macintosh PowerPoint</Application>
  <PresentationFormat>Widescreen</PresentationFormat>
  <Paragraphs>153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Book</vt:lpstr>
      <vt:lpstr>Calibri</vt:lpstr>
      <vt:lpstr>Cambria Math</vt:lpstr>
      <vt:lpstr>Office Theme</vt:lpstr>
      <vt:lpstr>ATP Life Extension in Synthetic Cells</vt:lpstr>
      <vt:lpstr>Things to include in this</vt:lpstr>
      <vt:lpstr>Goal: ATP Life Extension in Synthetic Cells</vt:lpstr>
      <vt:lpstr>Roadmap</vt:lpstr>
      <vt:lpstr>Model Overview</vt:lpstr>
      <vt:lpstr>Rheostat Model Output</vt:lpstr>
      <vt:lpstr>Attempted Reduced Models</vt:lpstr>
      <vt:lpstr>autoReduce progress/issues </vt:lpstr>
      <vt:lpstr>Minimal model progress data from other papers?</vt:lpstr>
      <vt:lpstr>Putting rheostat it all together</vt:lpstr>
      <vt:lpstr>Rheostat concerns</vt:lpstr>
      <vt:lpstr>Collaboration</vt:lpstr>
      <vt:lpstr>Collaboration with Agrima (VirE2) CHECK UNITS OF THESE</vt:lpstr>
      <vt:lpstr>ATP synthase model progress – ATP synthesis</vt:lpstr>
      <vt:lpstr>ATP synthase model progress – ATP hydrolysis</vt:lpstr>
      <vt:lpstr>ATP synthase simulation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56</cp:revision>
  <dcterms:created xsi:type="dcterms:W3CDTF">2020-07-06T13:55:40Z</dcterms:created>
  <dcterms:modified xsi:type="dcterms:W3CDTF">2020-07-13T21:14:58Z</dcterms:modified>
</cp:coreProperties>
</file>