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9" r:id="rId4"/>
    <p:sldId id="270" r:id="rId5"/>
    <p:sldId id="271" r:id="rId6"/>
    <p:sldId id="334" r:id="rId7"/>
    <p:sldId id="272" r:id="rId8"/>
    <p:sldId id="335" r:id="rId9"/>
    <p:sldId id="260" r:id="rId10"/>
    <p:sldId id="336" r:id="rId11"/>
    <p:sldId id="298" r:id="rId12"/>
    <p:sldId id="337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/>
    <p:restoredTop sz="88062"/>
  </p:normalViewPr>
  <p:slideViewPr>
    <p:cSldViewPr snapToGrid="0" snapToObjects="1">
      <p:cViewPr varScale="1">
        <p:scale>
          <a:sx n="108" d="100"/>
          <a:sy n="108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DAE2-EB89-1745-8110-582311A7E22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C615-883D-FF4C-B9E3-F6A18FF3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base.org/protein/superfolder-gfp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at5005#MOESM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nas.org/content/114/15/3837.short" TargetMode="External"/><Relationship Id="rId5" Type="http://schemas.openxmlformats.org/officeDocument/2006/relationships/hyperlink" Target="https://www.ncbi.nlm.nih.gov/pmc/articles/PMC3130554/" TargetMode="External"/><Relationship Id="rId4" Type="http://schemas.openxmlformats.org/officeDocument/2006/relationships/hyperlink" Target="https://pubmed.ncbi.nlm.nih.gov/1037739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sfgfp</a:t>
            </a:r>
            <a:r>
              <a:rPr lang="en-US" dirty="0"/>
              <a:t> size - </a:t>
            </a:r>
            <a:r>
              <a:rPr lang="en-US" sz="1200" dirty="0">
                <a:hlinkClick r:id="rId3"/>
              </a:rPr>
              <a:t>https://www.fpbase.org/protein/superfolder-gfp/</a:t>
            </a:r>
            <a:endParaRPr lang="en-US" sz="1200" dirty="0">
              <a:latin typeface="Avenir Book" panose="02000503020000020003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Weiss (oil) - </a:t>
            </a:r>
            <a:r>
              <a:rPr lang="en-US" dirty="0">
                <a:hlinkClick r:id="rId3"/>
              </a:rPr>
              <a:t>https://www.nature.com/articles/nmat5005#MOESM1</a:t>
            </a:r>
            <a:endParaRPr lang="en-US" dirty="0"/>
          </a:p>
          <a:p>
            <a:r>
              <a:rPr lang="en-US" dirty="0" err="1"/>
              <a:t>Zgurskaya</a:t>
            </a:r>
            <a:r>
              <a:rPr lang="en-US" dirty="0"/>
              <a:t> (buffer) - </a:t>
            </a:r>
            <a:r>
              <a:rPr lang="en-US" dirty="0">
                <a:hlinkClick r:id="rId4"/>
              </a:rPr>
              <a:t>https://pubmed.ncbi.nlm.nih.gov/10377390/</a:t>
            </a:r>
            <a:endParaRPr lang="en-US" dirty="0"/>
          </a:p>
          <a:p>
            <a:r>
              <a:rPr lang="en-US" dirty="0"/>
              <a:t>Dunlop (efflux) - </a:t>
            </a:r>
            <a:r>
              <a:rPr lang="en-US" dirty="0">
                <a:hlinkClick r:id="rId5"/>
              </a:rPr>
              <a:t>https://www.ncbi.nlm.nih.gov/pmc/articles/PMC3130554/</a:t>
            </a:r>
            <a:endParaRPr lang="en-US" dirty="0"/>
          </a:p>
          <a:p>
            <a:r>
              <a:rPr lang="en-US" dirty="0"/>
              <a:t>Altamura - </a:t>
            </a:r>
            <a:r>
              <a:rPr lang="en-US" dirty="0">
                <a:hlinkClick r:id="rId6"/>
              </a:rPr>
              <a:t>https://www.pnas.org/content/114/15/3837.short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7.20.2020</a:t>
            </a:r>
          </a:p>
          <a:p>
            <a:r>
              <a:rPr lang="en-US" dirty="0"/>
              <a:t>Murray Lab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BB2FC5-B351-FF45-8FBF-6E20CE7F7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F48-9E8B-224F-BDD7-DD45B596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directions - ATP synthase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4261-C2D1-3541-9F44-C4861423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Implement proton gradient mechanism</a:t>
            </a:r>
          </a:p>
          <a:p>
            <a:r>
              <a:rPr lang="en-US" sz="2400" dirty="0" err="1"/>
              <a:t>scipy.odeint</a:t>
            </a:r>
            <a:r>
              <a:rPr lang="en-US" sz="2400" dirty="0"/>
              <a:t>() custom function to collaborate with </a:t>
            </a:r>
            <a:r>
              <a:rPr lang="en-US" sz="2400" dirty="0" err="1"/>
              <a:t>BioCRNPyler</a:t>
            </a:r>
            <a:r>
              <a:rPr lang="en-US" sz="2400" dirty="0"/>
              <a:t> (through SBML?)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0D48BE-8DF1-F24F-AB85-D7D6444C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F114-D83B-B844-A414-253DC79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401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E5D8-958A-8D46-B3EC-900FE20C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SURF presentation</a:t>
            </a:r>
          </a:p>
          <a:p>
            <a:r>
              <a:rPr lang="en-US" dirty="0"/>
              <a:t>Grad school update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BB4365-E68D-6147-888C-0DA6C451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6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79EA2-F637-4648-8CCC-AB9D5E2CA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375812"/>
              </p:ext>
            </p:extLst>
          </p:nvPr>
        </p:nvGraphicFramePr>
        <p:xfrm>
          <a:off x="719447" y="685593"/>
          <a:ext cx="10515600" cy="186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868987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4887687"/>
                    </a:ext>
                  </a:extLst>
                </a:gridCol>
              </a:tblGrid>
              <a:tr h="373520">
                <a:tc>
                  <a:txBody>
                    <a:bodyPr/>
                    <a:lstStyle/>
                    <a:p>
                      <a:r>
                        <a:rPr lang="en-US" dirty="0"/>
                        <a:t>Fellowship/School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 for Recommendation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94978"/>
                  </a:ext>
                </a:extLst>
              </a:tr>
              <a:tr h="373520">
                <a:tc>
                  <a:txBody>
                    <a:bodyPr/>
                    <a:lstStyle/>
                    <a:p>
                      <a:r>
                        <a:rPr lang="en-US" dirty="0"/>
                        <a:t>Hertz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16209"/>
                  </a:ext>
                </a:extLst>
              </a:tr>
              <a:tr h="373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34596"/>
                  </a:ext>
                </a:extLst>
              </a:tr>
              <a:tr h="373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38741"/>
                  </a:ext>
                </a:extLst>
              </a:tr>
              <a:tr h="373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0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55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Zoila Jurado</a:t>
            </a:r>
          </a:p>
          <a:p>
            <a:r>
              <a:rPr lang="en-US" dirty="0"/>
              <a:t>Manisha </a:t>
            </a:r>
            <a:r>
              <a:rPr lang="en-US" dirty="0" err="1"/>
              <a:t>Kapasiawala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6E671-4B35-664E-B7D1-0A7BA08E3F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Melissa Takahashi</a:t>
            </a:r>
          </a:p>
          <a:p>
            <a:r>
              <a:rPr lang="en-US" dirty="0"/>
              <a:t>Richard Murray</a:t>
            </a:r>
          </a:p>
          <a:p>
            <a:endParaRPr lang="en-US" dirty="0"/>
          </a:p>
          <a:p>
            <a:r>
              <a:rPr lang="en-US" dirty="0"/>
              <a:t>Samuel P. and Frances </a:t>
            </a:r>
            <a:r>
              <a:rPr lang="en-US" dirty="0" err="1"/>
              <a:t>Krown</a:t>
            </a:r>
            <a:r>
              <a:rPr lang="en-US" dirty="0"/>
              <a:t> SURF Fellow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1FD4-7710-A146-9B14-AD7C836B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want to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64B8-0B37-964B-A006-71930616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My research updates/next steps</a:t>
            </a:r>
          </a:p>
          <a:p>
            <a:pPr lvl="1"/>
            <a:r>
              <a:rPr lang="en-US" dirty="0" err="1"/>
              <a:t>Atp</a:t>
            </a:r>
            <a:r>
              <a:rPr lang="en-US" dirty="0"/>
              <a:t> synthase steps </a:t>
            </a:r>
          </a:p>
          <a:p>
            <a:pPr lvl="1"/>
            <a:r>
              <a:rPr lang="en-US" dirty="0"/>
              <a:t>Add protein maturation (</a:t>
            </a:r>
            <a:r>
              <a:rPr lang="en-US" dirty="0" err="1"/>
              <a:t>zoila’s</a:t>
            </a:r>
            <a:r>
              <a:rPr lang="en-US" dirty="0"/>
              <a:t> stuff)</a:t>
            </a:r>
          </a:p>
          <a:p>
            <a:pPr lvl="1"/>
            <a:r>
              <a:rPr lang="en-US" dirty="0"/>
              <a:t>Export SBML for ATP?</a:t>
            </a:r>
          </a:p>
          <a:p>
            <a:pPr lvl="1"/>
            <a:r>
              <a:rPr lang="en-US" dirty="0"/>
              <a:t>What mechanism to use for proton gradient</a:t>
            </a:r>
          </a:p>
          <a:p>
            <a:pPr lvl="1"/>
            <a:r>
              <a:rPr lang="en-US" dirty="0"/>
              <a:t>Conclusion for rheostat model?</a:t>
            </a:r>
          </a:p>
          <a:p>
            <a:pPr lvl="1"/>
            <a:endParaRPr lang="en-US" dirty="0"/>
          </a:p>
          <a:p>
            <a:r>
              <a:rPr lang="en-US" dirty="0"/>
              <a:t>Recommendation for grad schools, fellowships that have different deadlines for students</a:t>
            </a:r>
          </a:p>
          <a:p>
            <a:r>
              <a:rPr lang="en-US" dirty="0"/>
              <a:t>Return to RESEARCH!! </a:t>
            </a:r>
          </a:p>
          <a:p>
            <a:r>
              <a:rPr lang="en-US" dirty="0"/>
              <a:t>Surf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25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A19F486-C676-3F40-86A3-38309C63648F}"/>
              </a:ext>
            </a:extLst>
          </p:cNvPr>
          <p:cNvSpPr txBox="1"/>
          <p:nvPr/>
        </p:nvSpPr>
        <p:spPr>
          <a:xfrm>
            <a:off x="1167832" y="660069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1DE2-1723-7F45-B8BA-ABC8FCE5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82245"/>
            <a:ext cx="293424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Rheostat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33AC-F558-2E4D-90C2-F9190B62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50" y="1652498"/>
            <a:ext cx="4690402" cy="4762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Reduced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Continue to collaborate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72D5C10-EF45-4A4E-9F8D-762521D3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06" y="1153247"/>
            <a:ext cx="3715076" cy="27432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708A3E1-10AE-BE42-A88D-DBC5FF5F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382" y="1153247"/>
            <a:ext cx="3715077" cy="27432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273CE0-A5A1-254D-A285-3824DB9C5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A7AF8-680D-204A-A2C0-08E966BFDF4B}"/>
              </a:ext>
            </a:extLst>
          </p:cNvPr>
          <p:cNvSpPr txBox="1"/>
          <p:nvPr/>
        </p:nvSpPr>
        <p:spPr>
          <a:xfrm>
            <a:off x="8331126" y="6596390"/>
            <a:ext cx="2948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venir Book" panose="02000503020000020003" pitchFamily="2" charset="0"/>
              </a:rPr>
              <a:t>Ayush</a:t>
            </a:r>
            <a:r>
              <a:rPr lang="en-US" sz="1100" dirty="0">
                <a:latin typeface="Avenir Book" panose="02000503020000020003" pitchFamily="2" charset="0"/>
              </a:rPr>
              <a:t> Pandey, R. M. Murray, </a:t>
            </a:r>
            <a:r>
              <a:rPr lang="en-US" sz="1100" i="1" dirty="0" err="1">
                <a:latin typeface="Avenir Book" panose="02000503020000020003" pitchFamily="2" charset="0"/>
              </a:rPr>
              <a:t>biorxiv</a:t>
            </a:r>
            <a:r>
              <a:rPr lang="en-US" sz="1100" i="1" dirty="0">
                <a:latin typeface="Avenir Book" panose="02000503020000020003" pitchFamily="2" charset="0"/>
              </a:rPr>
              <a:t>,</a:t>
            </a:r>
            <a:r>
              <a:rPr lang="en-US" sz="1100" dirty="0">
                <a:latin typeface="Avenir Book" panose="02000503020000020003" pitchFamily="2" charset="0"/>
              </a:rPr>
              <a:t> 2020 </a:t>
            </a:r>
          </a:p>
        </p:txBody>
      </p:sp>
    </p:spTree>
    <p:extLst>
      <p:ext uri="{BB962C8B-B14F-4D97-AF65-F5344CB8AC3E}">
        <p14:creationId xmlns:p14="http://schemas.microsoft.com/office/powerpoint/2010/main" val="21975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C15F-F954-CC46-97B4-6952EEA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NADPH Regeneration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F65FD25-15C8-1B4D-BE17-3416B16C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0" t="3722"/>
          <a:stretch/>
        </p:blipFill>
        <p:spPr>
          <a:xfrm>
            <a:off x="415636" y="2191729"/>
            <a:ext cx="4147166" cy="2474541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E9B9A2-ACD3-C54B-9935-F7D07D65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75637-8AED-A043-BEEF-3FE4BB47916E}"/>
              </a:ext>
            </a:extLst>
          </p:cNvPr>
          <p:cNvSpPr txBox="1"/>
          <p:nvPr/>
        </p:nvSpPr>
        <p:spPr>
          <a:xfrm>
            <a:off x="0" y="6555596"/>
            <a:ext cx="3312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2016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9D88AFD-0577-5944-85B6-7EB0A59D1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409" y="1137245"/>
            <a:ext cx="3526972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23FEAE3-3431-4F4E-9609-CA34C23C9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028" y="1136190"/>
            <a:ext cx="3526972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8953F22-DADC-124F-AE71-26F879E1E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854" y="3983995"/>
            <a:ext cx="35269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69011E-EBA1-9443-8DA0-34CFC8EE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simulation</a:t>
            </a:r>
            <a:r>
              <a:rPr lang="en-US" sz="1800" dirty="0"/>
              <a:t> (NO MEMBRANE INTEGRATION)</a:t>
            </a:r>
            <a:endParaRPr lang="en-US" sz="3200" dirty="0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F9C9FF-8E15-1E4B-9FD7-44B9F17E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6FCE3AC-99CF-2B4F-8603-241ED580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1163320"/>
            <a:ext cx="4403912" cy="2286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203EE-1FE0-A14F-9B5C-19801921A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" y="3906520"/>
            <a:ext cx="4403912" cy="228600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30C8E3E4-2C27-B443-AF8B-4452B21AB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646" y="1163320"/>
            <a:ext cx="440391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 </a:t>
            </a:r>
            <a:r>
              <a:rPr lang="en-US" sz="1800" dirty="0"/>
              <a:t>ZOILA’ DATA</a:t>
            </a:r>
            <a:endParaRPr lang="en-US" sz="1800" b="1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2C749DE-B59F-5045-B103-8D51CE57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25563"/>
            <a:ext cx="3729990" cy="3315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773430" y="5547743"/>
            <a:ext cx="8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Membrane integration steady state for </a:t>
            </a:r>
            <a:r>
              <a:rPr lang="en-US" b="1" dirty="0" err="1">
                <a:latin typeface="Avenir Book" panose="02000503020000020003" pitchFamily="2" charset="0"/>
              </a:rPr>
              <a:t>MsbA</a:t>
            </a:r>
            <a:r>
              <a:rPr lang="en-US" b="1" dirty="0">
                <a:latin typeface="Avenir Book" panose="02000503020000020003" pitchFamily="2" charset="0"/>
              </a:rPr>
              <a:t> with </a:t>
            </a:r>
            <a:r>
              <a:rPr lang="en-US" b="1" dirty="0" err="1">
                <a:latin typeface="Avenir Book" panose="02000503020000020003" pitchFamily="2" charset="0"/>
              </a:rPr>
              <a:t>sfGFP</a:t>
            </a:r>
            <a:r>
              <a:rPr lang="en-US" b="1" dirty="0">
                <a:latin typeface="Avenir Book" panose="02000503020000020003" pitchFamily="2" charset="0"/>
              </a:rPr>
              <a:t> around 6.5 hours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ABE6BE-6B75-7542-9CC1-A64DB0F9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572710-91A0-704F-A44E-420C6DC6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06601"/>
              </p:ext>
            </p:extLst>
          </p:nvPr>
        </p:nvGraphicFramePr>
        <p:xfrm>
          <a:off x="5760720" y="1376112"/>
          <a:ext cx="5650737" cy="295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79">
                  <a:extLst>
                    <a:ext uri="{9D8B030D-6E8A-4147-A177-3AD203B41FA5}">
                      <a16:colId xmlns:a16="http://schemas.microsoft.com/office/drawing/2014/main" val="128793464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578674939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781354920"/>
                    </a:ext>
                  </a:extLst>
                </a:gridCol>
              </a:tblGrid>
              <a:tr h="57699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39873"/>
                  </a:ext>
                </a:extLst>
              </a:tr>
              <a:tr h="57699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MsbA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65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</a:t>
                      </a:r>
                      <a:r>
                        <a:rPr lang="en-US" sz="1600" i="1" dirty="0" err="1">
                          <a:latin typeface="Avenir Book" panose="02000503020000020003" pitchFamily="2" charset="0"/>
                        </a:rPr>
                        <a:t>E.Coli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65693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ATP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27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mitochondrial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Height: 20 nm, Diameter: 10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3051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sfGFP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26.8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686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2AE351-9AC0-494A-A381-20CE9860260C}"/>
              </a:ext>
            </a:extLst>
          </p:cNvPr>
          <p:cNvSpPr txBox="1"/>
          <p:nvPr/>
        </p:nvSpPr>
        <p:spPr>
          <a:xfrm>
            <a:off x="7851648" y="6581001"/>
            <a:ext cx="4242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venir Book" panose="02000503020000020003" pitchFamily="2" charset="0"/>
              </a:rPr>
              <a:t>ATP Synthase Dimensions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Bionum</a:t>
            </a:r>
            <a:r>
              <a:rPr lang="en-US" sz="1200" dirty="0">
                <a:latin typeface="Avenir Book" panose="02000503020000020003" pitchFamily="2" charset="0"/>
              </a:rPr>
              <a:t> ID: 111322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EB0FD-5CA8-D74C-B17B-D0BB8F2CC4F3}"/>
              </a:ext>
            </a:extLst>
          </p:cNvPr>
          <p:cNvSpPr txBox="1"/>
          <p:nvPr/>
        </p:nvSpPr>
        <p:spPr>
          <a:xfrm>
            <a:off x="4949190" y="6581001"/>
            <a:ext cx="303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Avenir Book" panose="02000503020000020003" pitchFamily="2" charset="0"/>
              </a:rPr>
              <a:t>sfGFP</a:t>
            </a:r>
            <a:r>
              <a:rPr lang="en-US" sz="1200" i="1" dirty="0">
                <a:latin typeface="Avenir Book" panose="02000503020000020003" pitchFamily="2" charset="0"/>
              </a:rPr>
              <a:t> size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FPbase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superfolder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gfp</a:t>
            </a:r>
            <a:r>
              <a:rPr lang="en-US" sz="1200" dirty="0">
                <a:latin typeface="Avenir Book" panose="02000503020000020003" pitchFamily="2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11160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</a:t>
            </a:r>
            <a:endParaRPr 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643352" y="6156960"/>
            <a:ext cx="69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Same dynamics, with protein membrane integration delay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BC85F6D-7316-2D42-BBA0-309EBFD4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2" y="1143000"/>
            <a:ext cx="440391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492AA-C3FE-AD4F-98C6-ED4E1C87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143000"/>
            <a:ext cx="4403912" cy="2286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15080-BDB8-C948-BEB7-471EBDAE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40" y="3558540"/>
            <a:ext cx="4437529" cy="2286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2FD58-9B15-C942-AD2A-587EF4BB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2" y="3558540"/>
            <a:ext cx="4403912" cy="22860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B30365-E1AD-0847-B799-E9C78FBA8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F34-E99A-2346-81CC-098665B0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8" y="-112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Proton Gradient Mechanisms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BDB53B-C3A5-8049-9A42-7D30CCAB0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454294"/>
              </p:ext>
            </p:extLst>
          </p:nvPr>
        </p:nvGraphicFramePr>
        <p:xfrm>
          <a:off x="214846" y="920696"/>
          <a:ext cx="11762307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378">
                  <a:extLst>
                    <a:ext uri="{9D8B030D-6E8A-4147-A177-3AD203B41FA5}">
                      <a16:colId xmlns:a16="http://schemas.microsoft.com/office/drawing/2014/main" val="726272189"/>
                    </a:ext>
                  </a:extLst>
                </a:gridCol>
                <a:gridCol w="2561005">
                  <a:extLst>
                    <a:ext uri="{9D8B030D-6E8A-4147-A177-3AD203B41FA5}">
                      <a16:colId xmlns:a16="http://schemas.microsoft.com/office/drawing/2014/main" val="3200437192"/>
                    </a:ext>
                  </a:extLst>
                </a:gridCol>
                <a:gridCol w="2865113">
                  <a:extLst>
                    <a:ext uri="{9D8B030D-6E8A-4147-A177-3AD203B41FA5}">
                      <a16:colId xmlns:a16="http://schemas.microsoft.com/office/drawing/2014/main" val="1542861491"/>
                    </a:ext>
                  </a:extLst>
                </a:gridCol>
                <a:gridCol w="4064811">
                  <a:extLst>
                    <a:ext uri="{9D8B030D-6E8A-4147-A177-3AD203B41FA5}">
                      <a16:colId xmlns:a16="http://schemas.microsoft.com/office/drawing/2014/main" val="297082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Experimental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Timescale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2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Buffer 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(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Zgurskaya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et al., 1999)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49604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Efflux Pumps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~2.3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(Altamura et al., 2017)</a:t>
                      </a:r>
                    </a:p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 15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(Dunlop et 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Photosynthetic reaction center – limited by DNA  (Altamura et 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48625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Adding acidic oil (ex: FC40)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Added to oil phase of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dsGUV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in microfluidic device (M. Weiss et al., 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2710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EE3B6E-5CDC-604F-B799-7E89ADEA0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" y="6488698"/>
            <a:ext cx="1074881" cy="34319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BA651-5107-504B-87E8-7DFBFA56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202" y="3479983"/>
            <a:ext cx="3979964" cy="1725062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1BDF40-8A81-DB40-9379-68816FCA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669" y="5305274"/>
            <a:ext cx="4220331" cy="14172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F6D1F1D-5601-334E-B755-EC3C77C33197}"/>
              </a:ext>
            </a:extLst>
          </p:cNvPr>
          <p:cNvGrpSpPr/>
          <p:nvPr/>
        </p:nvGrpSpPr>
        <p:grpSpPr>
          <a:xfrm>
            <a:off x="513506" y="3076590"/>
            <a:ext cx="2975282" cy="3583707"/>
            <a:chOff x="513506" y="3076590"/>
            <a:chExt cx="2975282" cy="35837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F312BB-3D6F-7940-9AF7-69134680A454}"/>
                </a:ext>
              </a:extLst>
            </p:cNvPr>
            <p:cNvCxnSpPr>
              <a:cxnSpLocks/>
            </p:cNvCxnSpPr>
            <p:nvPr/>
          </p:nvCxnSpPr>
          <p:spPr>
            <a:xfrm>
              <a:off x="3488788" y="3076590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FFE93A-EF7D-134D-91C7-2890EF423ADF}"/>
                </a:ext>
              </a:extLst>
            </p:cNvPr>
            <p:cNvSpPr/>
            <p:nvPr/>
          </p:nvSpPr>
          <p:spPr>
            <a:xfrm>
              <a:off x="1132909" y="4562222"/>
              <a:ext cx="1158220" cy="103975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F2A3-C74C-A446-A418-EB87EB23F387}"/>
                </a:ext>
              </a:extLst>
            </p:cNvPr>
            <p:cNvSpPr txBox="1"/>
            <p:nvPr/>
          </p:nvSpPr>
          <p:spPr>
            <a:xfrm>
              <a:off x="1288366" y="4872035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7.0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CC5A8B4-A8FA-A745-B82B-F12EFA4BF371}"/>
                </a:ext>
              </a:extLst>
            </p:cNvPr>
            <p:cNvSpPr/>
            <p:nvPr/>
          </p:nvSpPr>
          <p:spPr>
            <a:xfrm>
              <a:off x="513506" y="3694370"/>
              <a:ext cx="2694583" cy="2556361"/>
            </a:xfrm>
            <a:custGeom>
              <a:avLst/>
              <a:gdLst>
                <a:gd name="connsiteX0" fmla="*/ 164863 w 2401930"/>
                <a:gd name="connsiteY0" fmla="*/ 91440 h 2417833"/>
                <a:gd name="connsiteX1" fmla="*/ 210583 w 2401930"/>
                <a:gd name="connsiteY1" fmla="*/ 2286000 h 2417833"/>
                <a:gd name="connsiteX2" fmla="*/ 2237503 w 2401930"/>
                <a:gd name="connsiteY2" fmla="*/ 1935480 h 2417833"/>
                <a:gd name="connsiteX3" fmla="*/ 2283223 w 2401930"/>
                <a:gd name="connsiteY3" fmla="*/ 0 h 241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930" h="2417833">
                  <a:moveTo>
                    <a:pt x="164863" y="91440"/>
                  </a:moveTo>
                  <a:cubicBezTo>
                    <a:pt x="15003" y="1035050"/>
                    <a:pt x="-134857" y="1978660"/>
                    <a:pt x="210583" y="2286000"/>
                  </a:cubicBezTo>
                  <a:cubicBezTo>
                    <a:pt x="556023" y="2593340"/>
                    <a:pt x="1892063" y="2316480"/>
                    <a:pt x="2237503" y="1935480"/>
                  </a:cubicBezTo>
                  <a:cubicBezTo>
                    <a:pt x="2582943" y="1554480"/>
                    <a:pt x="2275603" y="307340"/>
                    <a:pt x="2283223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B4E093-0BA8-A04B-AD93-AF21B328650F}"/>
                </a:ext>
              </a:extLst>
            </p:cNvPr>
            <p:cNvSpPr txBox="1"/>
            <p:nvPr/>
          </p:nvSpPr>
          <p:spPr>
            <a:xfrm>
              <a:off x="1914120" y="4066493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6.0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F7C259-B179-D141-A3EE-B4A81B583401}"/>
                </a:ext>
              </a:extLst>
            </p:cNvPr>
            <p:cNvSpPr txBox="1"/>
            <p:nvPr/>
          </p:nvSpPr>
          <p:spPr>
            <a:xfrm>
              <a:off x="995966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Buffer Medium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D97574-377E-E14B-8CD7-FFBC5057066D}"/>
              </a:ext>
            </a:extLst>
          </p:cNvPr>
          <p:cNvGrpSpPr/>
          <p:nvPr/>
        </p:nvGrpSpPr>
        <p:grpSpPr>
          <a:xfrm>
            <a:off x="3749771" y="3102694"/>
            <a:ext cx="4158617" cy="3583707"/>
            <a:chOff x="3749771" y="3102694"/>
            <a:chExt cx="4158617" cy="35837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681F98-664D-6740-8D69-039BD704C3BC}"/>
                </a:ext>
              </a:extLst>
            </p:cNvPr>
            <p:cNvCxnSpPr>
              <a:cxnSpLocks/>
            </p:cNvCxnSpPr>
            <p:nvPr/>
          </p:nvCxnSpPr>
          <p:spPr>
            <a:xfrm>
              <a:off x="7908388" y="3102694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0DF441CB-62F0-B44E-8F60-CF35A4BD5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273"/>
            <a:stretch/>
          </p:blipFill>
          <p:spPr>
            <a:xfrm>
              <a:off x="3749771" y="4285565"/>
              <a:ext cx="3913387" cy="18389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9AEB8-07B6-D141-B7D0-10A9B08E39EA}"/>
                </a:ext>
              </a:extLst>
            </p:cNvPr>
            <p:cNvSpPr txBox="1"/>
            <p:nvPr/>
          </p:nvSpPr>
          <p:spPr>
            <a:xfrm>
              <a:off x="4945232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Efflux Pumps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540E8CD-883C-054D-B80D-E09ECBE13D8E}"/>
              </a:ext>
            </a:extLst>
          </p:cNvPr>
          <p:cNvSpPr txBox="1"/>
          <p:nvPr/>
        </p:nvSpPr>
        <p:spPr>
          <a:xfrm>
            <a:off x="9366116" y="3105835"/>
            <a:ext cx="1804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venir Book" panose="02000503020000020003" pitchFamily="2" charset="0"/>
              </a:rPr>
              <a:t>Adding Acidic Oil</a:t>
            </a:r>
          </a:p>
        </p:txBody>
      </p:sp>
    </p:spTree>
    <p:extLst>
      <p:ext uri="{BB962C8B-B14F-4D97-AF65-F5344CB8AC3E}">
        <p14:creationId xmlns:p14="http://schemas.microsoft.com/office/powerpoint/2010/main" val="7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486</Words>
  <Application>Microsoft Macintosh PowerPoint</Application>
  <PresentationFormat>Widescreen</PresentationFormat>
  <Paragraphs>110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Book</vt:lpstr>
      <vt:lpstr>Calibri</vt:lpstr>
      <vt:lpstr>Office Theme</vt:lpstr>
      <vt:lpstr>Project Updates</vt:lpstr>
      <vt:lpstr>Things I want to talk about</vt:lpstr>
      <vt:lpstr>Goal: ATP Life Extension in Synthetic Cells</vt:lpstr>
      <vt:lpstr>ATP Rheostat</vt:lpstr>
      <vt:lpstr>NADPH Regeneration</vt:lpstr>
      <vt:lpstr>ATP synthase simulation (NO MEMBRANE INTEGRATION)</vt:lpstr>
      <vt:lpstr>ATP Synthase Model with Gene Expression ZOILA’ DATA</vt:lpstr>
      <vt:lpstr>ATP Synthase Model with Gene Expression</vt:lpstr>
      <vt:lpstr>Proton Gradient Mechanisms</vt:lpstr>
      <vt:lpstr>Future directions - ATP synthase</vt:lpstr>
      <vt:lpstr>Misc.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36</cp:revision>
  <dcterms:created xsi:type="dcterms:W3CDTF">2020-07-15T19:06:26Z</dcterms:created>
  <dcterms:modified xsi:type="dcterms:W3CDTF">2020-07-19T17:41:16Z</dcterms:modified>
</cp:coreProperties>
</file>