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sldIdLst>
    <p:sldId id="256" r:id="rId2"/>
    <p:sldId id="257" r:id="rId3"/>
    <p:sldId id="269" r:id="rId4"/>
    <p:sldId id="270" r:id="rId5"/>
    <p:sldId id="271" r:id="rId6"/>
    <p:sldId id="330" r:id="rId7"/>
    <p:sldId id="259" r:id="rId8"/>
    <p:sldId id="273" r:id="rId9"/>
    <p:sldId id="267" r:id="rId10"/>
    <p:sldId id="279" r:id="rId11"/>
    <p:sldId id="262" r:id="rId12"/>
    <p:sldId id="278" r:id="rId13"/>
    <p:sldId id="263" r:id="rId14"/>
    <p:sldId id="331" r:id="rId15"/>
    <p:sldId id="283" r:id="rId16"/>
    <p:sldId id="320" r:id="rId17"/>
    <p:sldId id="321" r:id="rId18"/>
    <p:sldId id="327" r:id="rId19"/>
    <p:sldId id="329" r:id="rId20"/>
    <p:sldId id="264" r:id="rId21"/>
    <p:sldId id="272" r:id="rId22"/>
    <p:sldId id="260" r:id="rId23"/>
    <p:sldId id="275" r:id="rId24"/>
    <p:sldId id="274" r:id="rId25"/>
    <p:sldId id="265"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17"/>
    <p:restoredTop sz="96327"/>
  </p:normalViewPr>
  <p:slideViewPr>
    <p:cSldViewPr snapToGrid="0" snapToObjects="1">
      <p:cViewPr>
        <p:scale>
          <a:sx n="107" d="100"/>
          <a:sy n="107" d="100"/>
        </p:scale>
        <p:origin x="14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648427" y="61272"/>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648427" y="61272"/>
        <a:ext cx="193529" cy="193529"/>
      </dsp:txXfrm>
    </dsp:sp>
    <dsp:sp modelId="{934C93EC-4007-4542-80CF-F9C5D725D2D0}">
      <dsp:nvSpPr>
        <dsp:cNvPr id="0" name=""/>
        <dsp:cNvSpPr/>
      </dsp:nvSpPr>
      <dsp:spPr>
        <a:xfrm>
          <a:off x="56244" y="59271"/>
          <a:ext cx="945852" cy="945852"/>
        </a:xfrm>
        <a:prstGeom prst="circularArrow">
          <a:avLst>
            <a:gd name="adj1" fmla="val 3990"/>
            <a:gd name="adj2" fmla="val 250290"/>
            <a:gd name="adj3" fmla="val 20573170"/>
            <a:gd name="adj4" fmla="val 18982995"/>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864448" y="43543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864448" y="435433"/>
        <a:ext cx="193529" cy="193529"/>
      </dsp:txXfrm>
    </dsp:sp>
    <dsp:sp modelId="{C706A535-B6D0-CF45-A865-317E40362A8F}">
      <dsp:nvSpPr>
        <dsp:cNvPr id="0" name=""/>
        <dsp:cNvSpPr/>
      </dsp:nvSpPr>
      <dsp:spPr>
        <a:xfrm>
          <a:off x="56244" y="59271"/>
          <a:ext cx="945852" cy="945852"/>
        </a:xfrm>
        <a:prstGeom prst="circularArrow">
          <a:avLst>
            <a:gd name="adj1" fmla="val 3990"/>
            <a:gd name="adj2" fmla="val 250290"/>
            <a:gd name="adj3" fmla="val 2366715"/>
            <a:gd name="adj4" fmla="val 776540"/>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648427" y="80959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648427" y="809593"/>
        <a:ext cx="193529" cy="193529"/>
      </dsp:txXfrm>
    </dsp:sp>
    <dsp:sp modelId="{89C95E3D-E56F-6142-9266-3C93460C8B8D}">
      <dsp:nvSpPr>
        <dsp:cNvPr id="0" name=""/>
        <dsp:cNvSpPr/>
      </dsp:nvSpPr>
      <dsp:spPr>
        <a:xfrm>
          <a:off x="56244" y="59271"/>
          <a:ext cx="945852" cy="945852"/>
        </a:xfrm>
        <a:prstGeom prst="circularArrow">
          <a:avLst>
            <a:gd name="adj1" fmla="val 3990"/>
            <a:gd name="adj2" fmla="val 250290"/>
            <a:gd name="adj3" fmla="val 6111114"/>
            <a:gd name="adj4" fmla="val 4438596"/>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16384" y="80959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216384" y="809593"/>
        <a:ext cx="193529" cy="193529"/>
      </dsp:txXfrm>
    </dsp:sp>
    <dsp:sp modelId="{38349559-4D5F-F14F-83AC-16BEA504F693}">
      <dsp:nvSpPr>
        <dsp:cNvPr id="0" name=""/>
        <dsp:cNvSpPr/>
      </dsp:nvSpPr>
      <dsp:spPr>
        <a:xfrm>
          <a:off x="56244" y="59271"/>
          <a:ext cx="945852" cy="945852"/>
        </a:xfrm>
        <a:prstGeom prst="circularArrow">
          <a:avLst>
            <a:gd name="adj1" fmla="val 3990"/>
            <a:gd name="adj2" fmla="val 250290"/>
            <a:gd name="adj3" fmla="val 9773170"/>
            <a:gd name="adj4" fmla="val 8182995"/>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362" y="43543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362" y="435433"/>
        <a:ext cx="193529" cy="193529"/>
      </dsp:txXfrm>
    </dsp:sp>
    <dsp:sp modelId="{DCF14260-0C01-2146-B7B9-437AFDBB6130}">
      <dsp:nvSpPr>
        <dsp:cNvPr id="0" name=""/>
        <dsp:cNvSpPr/>
      </dsp:nvSpPr>
      <dsp:spPr>
        <a:xfrm>
          <a:off x="56244" y="59271"/>
          <a:ext cx="945852" cy="945852"/>
        </a:xfrm>
        <a:prstGeom prst="circularArrow">
          <a:avLst>
            <a:gd name="adj1" fmla="val 3990"/>
            <a:gd name="adj2" fmla="val 250290"/>
            <a:gd name="adj3" fmla="val 13166715"/>
            <a:gd name="adj4" fmla="val 11576540"/>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16384" y="61272"/>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6384" y="61272"/>
        <a:ext cx="193529" cy="193529"/>
      </dsp:txXfrm>
    </dsp:sp>
    <dsp:sp modelId="{CE26F8B0-CDD1-AE4E-9863-9063391C53E3}">
      <dsp:nvSpPr>
        <dsp:cNvPr id="0" name=""/>
        <dsp:cNvSpPr/>
      </dsp:nvSpPr>
      <dsp:spPr>
        <a:xfrm>
          <a:off x="56244" y="59271"/>
          <a:ext cx="945852" cy="945852"/>
        </a:xfrm>
        <a:prstGeom prst="circularArrow">
          <a:avLst>
            <a:gd name="adj1" fmla="val 3990"/>
            <a:gd name="adj2" fmla="val 250290"/>
            <a:gd name="adj3" fmla="val 16911114"/>
            <a:gd name="adj4" fmla="val 15238596"/>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07AF6-FE89-B241-BD21-E9B2C3AA3938}" type="datetimeFigureOut">
              <a:rPr lang="en-US" smtClean="0"/>
              <a:t>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DD9BB-B2CD-EB41-B9FE-F9F9B37DBFDA}" type="slidenum">
              <a:rPr lang="en-US" smtClean="0"/>
              <a:t>‹#›</a:t>
            </a:fld>
            <a:endParaRPr lang="en-US"/>
          </a:p>
        </p:txBody>
      </p:sp>
    </p:spTree>
    <p:extLst>
      <p:ext uri="{BB962C8B-B14F-4D97-AF65-F5344CB8AC3E}">
        <p14:creationId xmlns:p14="http://schemas.microsoft.com/office/powerpoint/2010/main" val="305310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Plants"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Prokaryotes" TargetMode="External"/><Relationship Id="rId5" Type="http://schemas.openxmlformats.org/officeDocument/2006/relationships/hyperlink" Target="https://en.wikipedia.org/wiki/Protists" TargetMode="External"/><Relationship Id="rId4" Type="http://schemas.openxmlformats.org/officeDocument/2006/relationships/hyperlink" Target="https://en.wikipedia.org/wiki/Fungi"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mc/articles/PMC3242789/"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embopress.org/doi/full/10.1038/msb.2010.9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4C615-883D-FF4C-B9E3-F6A18FF3869E}" type="slidenum">
              <a:rPr lang="en-US" smtClean="0"/>
              <a:t>3</a:t>
            </a:fld>
            <a:endParaRPr lang="en-US"/>
          </a:p>
        </p:txBody>
      </p:sp>
    </p:spTree>
    <p:extLst>
      <p:ext uri="{BB962C8B-B14F-4D97-AF65-F5344CB8AC3E}">
        <p14:creationId xmlns:p14="http://schemas.microsoft.com/office/powerpoint/2010/main" val="88415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see that increasing the initial free phosphate concentration can increase the amount of </a:t>
            </a:r>
            <a:r>
              <a:rPr lang="en-US" dirty="0" err="1"/>
              <a:t>atp</a:t>
            </a:r>
            <a:r>
              <a:rPr lang="en-US" dirty="0"/>
              <a:t> produced without affecting the </a:t>
            </a:r>
            <a:r>
              <a:rPr lang="en-US" dirty="0" err="1"/>
              <a:t>atp_only</a:t>
            </a:r>
            <a:r>
              <a:rPr lang="en-US" dirty="0"/>
              <a:t> curve.</a:t>
            </a:r>
          </a:p>
          <a:p>
            <a:endParaRPr lang="en-US" dirty="0"/>
          </a:p>
          <a:p>
            <a:r>
              <a:rPr lang="en-US" dirty="0"/>
              <a:t>In the context of simulations, this is relatively positive since we do indeed see that we can get extended </a:t>
            </a:r>
            <a:r>
              <a:rPr lang="en-US" dirty="0" err="1"/>
              <a:t>atp</a:t>
            </a:r>
            <a:r>
              <a:rPr lang="en-US" dirty="0"/>
              <a:t> lifetime, up to about 40 hours. However, the parameter estimates and assumptions we have made may be a bit concerning. NEXT</a:t>
            </a:r>
          </a:p>
          <a:p>
            <a:endParaRPr lang="en-US" dirty="0"/>
          </a:p>
          <a:p>
            <a:r>
              <a:rPr lang="en-US" dirty="0"/>
              <a:t>Going forward, we will be using the parameters shown on the bottom plot, unless otherwise stated</a:t>
            </a:r>
          </a:p>
        </p:txBody>
      </p:sp>
      <p:sp>
        <p:nvSpPr>
          <p:cNvPr id="4" name="Slide Number Placeholder 3"/>
          <p:cNvSpPr>
            <a:spLocks noGrp="1"/>
          </p:cNvSpPr>
          <p:nvPr>
            <p:ph type="sldNum" sz="quarter" idx="5"/>
          </p:nvPr>
        </p:nvSpPr>
        <p:spPr/>
        <p:txBody>
          <a:bodyPr/>
          <a:lstStyle/>
          <a:p>
            <a:fld id="{161F772B-7887-4843-AC26-B1485BC4B64A}" type="slidenum">
              <a:rPr lang="en-US" smtClean="0"/>
              <a:t>17</a:t>
            </a:fld>
            <a:endParaRPr lang="en-US"/>
          </a:p>
        </p:txBody>
      </p:sp>
    </p:spTree>
    <p:extLst>
      <p:ext uri="{BB962C8B-B14F-4D97-AF65-F5344CB8AC3E}">
        <p14:creationId xmlns:p14="http://schemas.microsoft.com/office/powerpoint/2010/main" val="3006947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model has all reaction rate parameters</a:t>
            </a:r>
          </a:p>
          <a:p>
            <a:r>
              <a:rPr lang="en-US" dirty="0"/>
              <a:t>This makes sense – I’ve optimized the full model, but how can I come up with some biological relevance</a:t>
            </a:r>
          </a:p>
        </p:txBody>
      </p:sp>
      <p:sp>
        <p:nvSpPr>
          <p:cNvPr id="4" name="Slide Number Placeholder 3"/>
          <p:cNvSpPr>
            <a:spLocks noGrp="1"/>
          </p:cNvSpPr>
          <p:nvPr>
            <p:ph type="sldNum" sz="quarter" idx="5"/>
          </p:nvPr>
        </p:nvSpPr>
        <p:spPr/>
        <p:txBody>
          <a:bodyPr/>
          <a:lstStyle/>
          <a:p>
            <a:fld id="{D9FD8077-37EE-C24A-9ACB-6703441F4D97}" type="slidenum">
              <a:rPr lang="en-US" smtClean="0"/>
              <a:t>18</a:t>
            </a:fld>
            <a:endParaRPr lang="en-US"/>
          </a:p>
        </p:txBody>
      </p:sp>
    </p:spTree>
    <p:extLst>
      <p:ext uri="{BB962C8B-B14F-4D97-AF65-F5344CB8AC3E}">
        <p14:creationId xmlns:p14="http://schemas.microsoft.com/office/powerpoint/2010/main" val="265610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like all the models reach the appropriate steady state value</a:t>
            </a:r>
          </a:p>
          <a:p>
            <a:r>
              <a:rPr lang="en-US" dirty="0"/>
              <a:t>Concerns include the sacrificed dynamics. Not sure why </a:t>
            </a:r>
            <a:r>
              <a:rPr lang="en-US" dirty="0" err="1"/>
              <a:t>remov</a:t>
            </a:r>
            <a:r>
              <a:rPr lang="en-US" dirty="0"/>
              <a:t> </a:t>
            </a:r>
            <a:r>
              <a:rPr lang="en-US" dirty="0" err="1"/>
              <a:t>ing</a:t>
            </a:r>
            <a:r>
              <a:rPr lang="en-US" dirty="0"/>
              <a:t> all complexes quickens all the dynamics and why removing ½ complexes seems to only delay </a:t>
            </a:r>
            <a:r>
              <a:rPr lang="en-US" dirty="0" err="1"/>
              <a:t>atp</a:t>
            </a:r>
            <a:r>
              <a:rPr lang="en-US" dirty="0"/>
              <a:t> dynamics. </a:t>
            </a:r>
          </a:p>
          <a:p>
            <a:r>
              <a:rPr lang="en-US" dirty="0"/>
              <a:t>Have to find a compromise between having curves close to the full model but also reducing the amount of species and corresponding parameters required</a:t>
            </a:r>
          </a:p>
          <a:p>
            <a:endParaRPr lang="en-US" dirty="0"/>
          </a:p>
          <a:p>
            <a:r>
              <a:rPr lang="en-US" dirty="0"/>
              <a:t>Maybe look at redmod1, has a lot less parameters, adjust parameters to see desired dynamics, kind of like having different mechanism in biocrnpyler</a:t>
            </a:r>
          </a:p>
          <a:p>
            <a:endParaRPr lang="en-US" dirty="0"/>
          </a:p>
          <a:p>
            <a:r>
              <a:rPr lang="en-US" dirty="0"/>
              <a:t>Benefits: lumped parameters in reduced models, lower num of params to analyze system with. Helps with parameter identification. Without data, a reduced model may be closer to phenomenological model so you can conclude things about model in easier manner because you only have the species that you care about</a:t>
            </a:r>
          </a:p>
          <a:p>
            <a:r>
              <a:rPr lang="en-US" dirty="0"/>
              <a:t>Param sweeps and simulations with a red model would be more about how outputs are affected by inputs </a:t>
            </a:r>
            <a:r>
              <a:rPr lang="en-US" dirty="0" err="1"/>
              <a:t>bc</a:t>
            </a:r>
            <a:r>
              <a:rPr lang="en-US" dirty="0"/>
              <a:t> you get rid of other states so could guide design choices</a:t>
            </a:r>
          </a:p>
          <a:p>
            <a:r>
              <a:rPr lang="en-US" dirty="0"/>
              <a:t>Get a better understanding of what really matters from a physical point of view – is it that a particular metabolite affects dynamics or some other species </a:t>
            </a:r>
            <a:r>
              <a:rPr lang="en-US" dirty="0" err="1"/>
              <a:t>etc</a:t>
            </a:r>
            <a:r>
              <a:rPr lang="en-US" dirty="0"/>
              <a:t> – can be helpful information</a:t>
            </a:r>
          </a:p>
          <a:p>
            <a:r>
              <a:rPr lang="en-US" dirty="0"/>
              <a:t> </a:t>
            </a:r>
          </a:p>
          <a:p>
            <a:r>
              <a:rPr lang="en-US" dirty="0"/>
              <a:t>Am hoping that if more experiments are done with this system, parameters can be extracted and inserted into one of these reduced models compared to the full </a:t>
            </a:r>
            <a:r>
              <a:rPr lang="en-US" dirty="0" err="1"/>
              <a:t>massaction</a:t>
            </a:r>
            <a:r>
              <a:rPr lang="en-US" dirty="0"/>
              <a:t> model . </a:t>
            </a:r>
          </a:p>
          <a:p>
            <a:endParaRPr lang="en-US" dirty="0"/>
          </a:p>
          <a:p>
            <a:r>
              <a:rPr lang="en-US" dirty="0"/>
              <a:t>Easier to work with more generalized dynamics.</a:t>
            </a:r>
          </a:p>
        </p:txBody>
      </p:sp>
      <p:sp>
        <p:nvSpPr>
          <p:cNvPr id="4" name="Slide Number Placeholder 3"/>
          <p:cNvSpPr>
            <a:spLocks noGrp="1"/>
          </p:cNvSpPr>
          <p:nvPr>
            <p:ph type="sldNum" sz="quarter" idx="5"/>
          </p:nvPr>
        </p:nvSpPr>
        <p:spPr/>
        <p:txBody>
          <a:bodyPr/>
          <a:lstStyle/>
          <a:p>
            <a:fld id="{67F42522-F24A-B14B-BB2C-B26443761E53}" type="slidenum">
              <a:rPr lang="en-US" smtClean="0"/>
              <a:t>20</a:t>
            </a:fld>
            <a:endParaRPr lang="en-US"/>
          </a:p>
        </p:txBody>
      </p:sp>
    </p:spTree>
    <p:extLst>
      <p:ext uri="{BB962C8B-B14F-4D97-AF65-F5344CB8AC3E}">
        <p14:creationId xmlns:p14="http://schemas.microsoft.com/office/powerpoint/2010/main" val="1606288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Proton pump = </a:t>
            </a:r>
            <a:r>
              <a:rPr lang="en-US" sz="1200" b="0" i="0" kern="1200" dirty="0">
                <a:solidFill>
                  <a:schemeClr val="tx1"/>
                </a:solidFill>
                <a:effectLst/>
                <a:latin typeface="+mn-lt"/>
                <a:ea typeface="+mn-ea"/>
                <a:cs typeface="+mn-cs"/>
              </a:rPr>
              <a:t>Plasma membrane H+-ATPase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P-type proton ATPase</a:t>
            </a:r>
          </a:p>
          <a:p>
            <a:r>
              <a:rPr lang="en-US" sz="1200" b="0" i="0" kern="1200" dirty="0">
                <a:solidFill>
                  <a:schemeClr val="tx1"/>
                </a:solidFill>
                <a:effectLst/>
                <a:latin typeface="+mn-lt"/>
                <a:ea typeface="+mn-ea"/>
                <a:cs typeface="+mn-cs"/>
              </a:rPr>
              <a:t>found in the plasma membrane of </a:t>
            </a:r>
            <a:r>
              <a:rPr lang="en-US" sz="1200" b="0" i="0" u="none" strike="noStrike" kern="1200" dirty="0">
                <a:solidFill>
                  <a:schemeClr val="tx1"/>
                </a:solidFill>
                <a:effectLst/>
                <a:latin typeface="+mn-lt"/>
                <a:ea typeface="+mn-ea"/>
                <a:cs typeface="+mn-cs"/>
                <a:hlinkClick r:id="rId3" tooltip="Plants"/>
              </a:rPr>
              <a:t>plants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Fungi"/>
              </a:rPr>
              <a:t>fungi</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tooltip="Protists"/>
              </a:rPr>
              <a:t>protists</a:t>
            </a:r>
            <a:r>
              <a:rPr lang="en-US" sz="1200" b="0" i="0" kern="1200" dirty="0">
                <a:solidFill>
                  <a:schemeClr val="tx1"/>
                </a:solidFill>
                <a:effectLst/>
                <a:latin typeface="+mn-lt"/>
                <a:ea typeface="+mn-ea"/>
                <a:cs typeface="+mn-cs"/>
              </a:rPr>
              <a:t> and many </a:t>
            </a:r>
            <a:r>
              <a:rPr lang="en-US" sz="1200" b="0" i="0" u="none" strike="noStrike" kern="1200" dirty="0">
                <a:solidFill>
                  <a:schemeClr val="tx1"/>
                </a:solidFill>
                <a:effectLst/>
                <a:latin typeface="+mn-lt"/>
                <a:ea typeface="+mn-ea"/>
                <a:cs typeface="+mn-cs"/>
                <a:hlinkClick r:id="rId6" tooltip="Prokaryotes"/>
              </a:rPr>
              <a:t>prokaryotes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1AA38ED-6E11-A042-BD50-887A2F32D715}" type="slidenum">
              <a:rPr lang="en-US" smtClean="0"/>
              <a:t>22</a:t>
            </a:fld>
            <a:endParaRPr lang="en-US"/>
          </a:p>
        </p:txBody>
      </p:sp>
    </p:spTree>
    <p:extLst>
      <p:ext uri="{BB962C8B-B14F-4D97-AF65-F5344CB8AC3E}">
        <p14:creationId xmlns:p14="http://schemas.microsoft.com/office/powerpoint/2010/main" val="829281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C000"/>
                </a:solidFill>
              </a:rPr>
              <a:t>WHAT </a:t>
            </a:r>
            <a:r>
              <a:rPr lang="en-US" dirty="0" err="1">
                <a:solidFill>
                  <a:srgbClr val="FFC000"/>
                </a:solidFill>
              </a:rPr>
              <a:t>kIND</a:t>
            </a:r>
            <a:r>
              <a:rPr lang="en-US" dirty="0">
                <a:solidFill>
                  <a:srgbClr val="FFC000"/>
                </a:solidFill>
              </a:rPr>
              <a:t> OF Proton PUMP MORE DETAILS</a:t>
            </a:r>
          </a:p>
        </p:txBody>
      </p:sp>
      <p:sp>
        <p:nvSpPr>
          <p:cNvPr id="4" name="Slide Number Placeholder 3"/>
          <p:cNvSpPr>
            <a:spLocks noGrp="1"/>
          </p:cNvSpPr>
          <p:nvPr>
            <p:ph type="sldNum" sz="quarter" idx="5"/>
          </p:nvPr>
        </p:nvSpPr>
        <p:spPr/>
        <p:txBody>
          <a:bodyPr/>
          <a:lstStyle/>
          <a:p>
            <a:fld id="{91AA38ED-6E11-A042-BD50-887A2F32D715}" type="slidenum">
              <a:rPr lang="en-US" smtClean="0"/>
              <a:t>23</a:t>
            </a:fld>
            <a:endParaRPr lang="en-US"/>
          </a:p>
        </p:txBody>
      </p:sp>
    </p:spTree>
    <p:extLst>
      <p:ext uri="{BB962C8B-B14F-4D97-AF65-F5344CB8AC3E}">
        <p14:creationId xmlns:p14="http://schemas.microsoft.com/office/powerpoint/2010/main" val="3260177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A38ED-6E11-A042-BD50-887A2F32D715}" type="slidenum">
              <a:rPr lang="en-US" smtClean="0"/>
              <a:t>25</a:t>
            </a:fld>
            <a:endParaRPr lang="en-US"/>
          </a:p>
        </p:txBody>
      </p:sp>
    </p:spTree>
    <p:extLst>
      <p:ext uri="{BB962C8B-B14F-4D97-AF65-F5344CB8AC3E}">
        <p14:creationId xmlns:p14="http://schemas.microsoft.com/office/powerpoint/2010/main" val="2562303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6d44697b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6d44697b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solidFill>
                  <a:schemeClr val="dk2"/>
                </a:solidFill>
              </a:rPr>
              <a:t>Speaker: Ankita</a:t>
            </a:r>
          </a:p>
          <a:p>
            <a:pPr marL="0" lvl="0" indent="0" algn="l" rtl="0">
              <a:spcBef>
                <a:spcPts val="0"/>
              </a:spcBef>
              <a:spcAft>
                <a:spcPts val="0"/>
              </a:spcAft>
              <a:buClr>
                <a:schemeClr val="dk1"/>
              </a:buClr>
              <a:buSzPts val="1100"/>
              <a:buFontTx/>
              <a:buNone/>
            </a:pPr>
            <a:endParaRPr sz="1200" dirty="0">
              <a:solidFill>
                <a:schemeClr val="dk2"/>
              </a:solidFill>
            </a:endParaRPr>
          </a:p>
          <a:p>
            <a:pPr marL="158750" indent="0">
              <a:buFontTx/>
              <a:buNone/>
            </a:pPr>
            <a:r>
              <a:rPr lang="en-US" sz="1100" b="0" i="0" u="none" strike="noStrike" cap="none" dirty="0">
                <a:solidFill>
                  <a:srgbClr val="000000"/>
                </a:solidFill>
                <a:effectLst/>
                <a:latin typeface="Arial"/>
                <a:ea typeface="Arial"/>
                <a:cs typeface="Arial"/>
                <a:sym typeface="Arial"/>
              </a:rPr>
              <a:t>Due to COVID-19, most of the summer projects schedule to be completed in Richard Murray Lab moved to simulation-based experiments rather than wet-lab. For this reason, we looked for particular software tools that would help us not only simulate our own models but also help communicate between models to encourage collaboration and interlinking.</a:t>
            </a:r>
          </a:p>
          <a:p>
            <a:pPr marL="158750" indent="0">
              <a:buFontTx/>
              <a:buNone/>
            </a:pPr>
            <a:r>
              <a:rPr lang="en-US" sz="1100" b="0" i="0" u="none" strike="noStrike" cap="none" dirty="0">
                <a:solidFill>
                  <a:srgbClr val="000000"/>
                </a:solidFill>
                <a:effectLst/>
                <a:latin typeface="Arial"/>
                <a:ea typeface="Arial"/>
                <a:cs typeface="Arial"/>
                <a:sym typeface="Arial"/>
              </a:rPr>
              <a:t>We decided to use BioCRNpyler, </a:t>
            </a:r>
            <a:r>
              <a:rPr lang="en-US" sz="1100" b="0" i="0" u="none" strike="noStrike" cap="none" dirty="0" err="1">
                <a:solidFill>
                  <a:srgbClr val="000000"/>
                </a:solidFill>
                <a:effectLst/>
                <a:latin typeface="Arial"/>
                <a:ea typeface="Arial"/>
                <a:cs typeface="Arial"/>
                <a:sym typeface="Arial"/>
              </a:rPr>
              <a:t>SBML,sub-sbml</a:t>
            </a:r>
            <a:r>
              <a:rPr lang="en-US" sz="1100" b="0" i="0" u="none" strike="noStrike" cap="none" dirty="0">
                <a:solidFill>
                  <a:srgbClr val="000000"/>
                </a:solidFill>
                <a:effectLst/>
                <a:latin typeface="Arial"/>
                <a:ea typeface="Arial"/>
                <a:cs typeface="Arial"/>
                <a:sym typeface="Arial"/>
              </a:rPr>
              <a:t>, and bioscrape.</a:t>
            </a:r>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marL="158750" indent="0">
              <a:buFontTx/>
              <a:buNone/>
            </a:pPr>
            <a:r>
              <a:rPr lang="en-US" sz="1100" b="0" i="0" u="none" strike="noStrike" cap="none" dirty="0">
                <a:solidFill>
                  <a:srgbClr val="000000"/>
                </a:solidFill>
                <a:effectLst/>
                <a:latin typeface="Arial"/>
                <a:ea typeface="Arial"/>
                <a:cs typeface="Arial"/>
                <a:sym typeface="Arial"/>
              </a:rPr>
              <a:t> Broadly stated, Biocrnpyler is a chemical reaction network based software. This software is used to write out CRN models given simple descriptions.</a:t>
            </a:r>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marL="158750" indent="0">
              <a:buFontTx/>
              <a:buNone/>
            </a:pPr>
            <a:r>
              <a:rPr lang="en-US" sz="1100" b="0" i="0" u="none" strike="noStrike" cap="none" dirty="0">
                <a:solidFill>
                  <a:srgbClr val="000000"/>
                </a:solidFill>
                <a:effectLst/>
                <a:latin typeface="Arial"/>
                <a:ea typeface="Arial"/>
                <a:cs typeface="Arial"/>
                <a:sym typeface="Arial"/>
              </a:rPr>
              <a:t> SBML was used for communication and model combination purposes. SBML is essentially a model representation format used mostly in systems and synthetic biology. It is mainly used to represent biochemical pathways, such as metabolic pathways, cell-signaling pathway, gene regulation, and the like. </a:t>
            </a:r>
          </a:p>
          <a:p>
            <a:pPr marL="158750" indent="0">
              <a:buFontTx/>
              <a:buNone/>
            </a:pPr>
            <a:r>
              <a:rPr lang="en-US" sz="1100" b="0" i="0" u="none" strike="noStrike" cap="none" dirty="0">
                <a:solidFill>
                  <a:srgbClr val="000000"/>
                </a:solidFill>
                <a:effectLst/>
                <a:latin typeface="Arial"/>
                <a:ea typeface="Arial"/>
                <a:cs typeface="Arial"/>
                <a:sym typeface="Arial"/>
              </a:rPr>
              <a:t>Sub-</a:t>
            </a:r>
            <a:r>
              <a:rPr lang="en-US" sz="1100" b="0" i="0" u="none" strike="noStrike" cap="none" dirty="0" err="1">
                <a:solidFill>
                  <a:srgbClr val="000000"/>
                </a:solidFill>
                <a:effectLst/>
                <a:latin typeface="Arial"/>
                <a:ea typeface="Arial"/>
                <a:cs typeface="Arial"/>
                <a:sym typeface="Arial"/>
              </a:rPr>
              <a:t>sbml</a:t>
            </a:r>
            <a:r>
              <a:rPr lang="en-US" sz="1100" b="0" i="0" u="none" strike="noStrike" cap="none" dirty="0">
                <a:solidFill>
                  <a:srgbClr val="000000"/>
                </a:solidFill>
                <a:effectLst/>
                <a:latin typeface="Arial"/>
                <a:ea typeface="Arial"/>
                <a:cs typeface="Arial"/>
                <a:sym typeface="Arial"/>
              </a:rPr>
              <a:t> is useful to model shared resources, compartment combination, and more.</a:t>
            </a:r>
          </a:p>
          <a:p>
            <a:pPr marL="158750" indent="0">
              <a:buFontTx/>
              <a:buNone/>
            </a:pPr>
            <a:r>
              <a:rPr lang="en-US" sz="1100" b="0" i="0" u="none" strike="noStrike" cap="none" dirty="0">
                <a:solidFill>
                  <a:srgbClr val="000000"/>
                </a:solidFill>
                <a:effectLst/>
                <a:latin typeface="Arial"/>
                <a:ea typeface="Arial"/>
                <a:cs typeface="Arial"/>
                <a:sym typeface="Arial"/>
              </a:rPr>
              <a:t>And then we needed to choose a simulator to analyze our CRNs so we chose bioscrape! Which can take an SBML file and will output a </a:t>
            </a:r>
            <a:r>
              <a:rPr lang="en-US" sz="1100" b="0" i="0" u="none" strike="noStrike" cap="none" dirty="0" err="1">
                <a:solidFill>
                  <a:srgbClr val="000000"/>
                </a:solidFill>
                <a:effectLst/>
                <a:latin typeface="Arial"/>
                <a:ea typeface="Arial"/>
                <a:cs typeface="Arial"/>
                <a:sym typeface="Arial"/>
              </a:rPr>
              <a:t>dataframe</a:t>
            </a:r>
            <a:r>
              <a:rPr lang="en-US" sz="1100" b="0" i="0" u="none" strike="noStrike" cap="none" dirty="0">
                <a:solidFill>
                  <a:srgbClr val="000000"/>
                </a:solidFill>
                <a:effectLst/>
                <a:latin typeface="Arial"/>
                <a:ea typeface="Arial"/>
                <a:cs typeface="Arial"/>
                <a:sym typeface="Arial"/>
              </a:rPr>
              <a:t> with results for each timepoint, which can easily be visualized.</a:t>
            </a:r>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marL="158750" indent="0">
              <a:buFontTx/>
              <a:buNone/>
            </a:pPr>
            <a:r>
              <a:rPr lang="en-US" sz="1100" b="0" i="0" u="none" strike="noStrike" cap="none" dirty="0">
                <a:solidFill>
                  <a:srgbClr val="000000"/>
                </a:solidFill>
                <a:effectLst/>
                <a:latin typeface="Arial"/>
                <a:ea typeface="Arial"/>
                <a:cs typeface="Arial"/>
                <a:sym typeface="Arial"/>
              </a:rPr>
              <a:t>Both biocrnpyler and sub-</a:t>
            </a:r>
            <a:r>
              <a:rPr lang="en-US" sz="1100" b="0" i="0" u="none" strike="noStrike" cap="none" dirty="0" err="1">
                <a:solidFill>
                  <a:srgbClr val="000000"/>
                </a:solidFill>
                <a:effectLst/>
                <a:latin typeface="Arial"/>
                <a:ea typeface="Arial"/>
                <a:cs typeface="Arial"/>
                <a:sym typeface="Arial"/>
              </a:rPr>
              <a:t>sbml</a:t>
            </a:r>
            <a:r>
              <a:rPr lang="en-US" sz="1100" b="0" i="0" u="none" strike="noStrike" cap="none" dirty="0">
                <a:solidFill>
                  <a:srgbClr val="000000"/>
                </a:solidFill>
                <a:effectLst/>
                <a:latin typeface="Arial"/>
                <a:ea typeface="Arial"/>
                <a:cs typeface="Arial"/>
                <a:sym typeface="Arial"/>
              </a:rPr>
              <a:t> were  released by various members of Richard Murray Lab at Caltech including </a:t>
            </a:r>
            <a:r>
              <a:rPr lang="en-US" sz="1100" b="0" i="0" u="none" strike="noStrike" cap="none" dirty="0" err="1">
                <a:solidFill>
                  <a:srgbClr val="000000"/>
                </a:solidFill>
                <a:effectLst/>
                <a:latin typeface="Arial"/>
                <a:ea typeface="Arial"/>
                <a:cs typeface="Arial"/>
                <a:sym typeface="Arial"/>
              </a:rPr>
              <a:t>Ayush</a:t>
            </a:r>
            <a:r>
              <a:rPr lang="en-US" sz="1100" b="0" i="0" u="none" strike="noStrike" cap="none" dirty="0">
                <a:solidFill>
                  <a:srgbClr val="000000"/>
                </a:solidFill>
                <a:effectLst/>
                <a:latin typeface="Arial"/>
                <a:ea typeface="Arial"/>
                <a:cs typeface="Arial"/>
                <a:sym typeface="Arial"/>
              </a:rPr>
              <a:t> Pandey, William Poole, Zoltan </a:t>
            </a:r>
            <a:r>
              <a:rPr lang="en-US" sz="1100" b="0" i="0" u="none" strike="noStrike" cap="none" dirty="0" err="1">
                <a:solidFill>
                  <a:srgbClr val="000000"/>
                </a:solidFill>
                <a:effectLst/>
                <a:latin typeface="Arial"/>
                <a:ea typeface="Arial"/>
                <a:cs typeface="Arial"/>
                <a:sym typeface="Arial"/>
              </a:rPr>
              <a:t>Tuza</a:t>
            </a:r>
            <a:r>
              <a:rPr lang="en-US" sz="1100" b="0" i="0" u="none" strike="noStrike" cap="none" dirty="0">
                <a:solidFill>
                  <a:srgbClr val="000000"/>
                </a:solidFill>
                <a:effectLst/>
                <a:latin typeface="Arial"/>
                <a:ea typeface="Arial"/>
                <a:cs typeface="Arial"/>
                <a:sym typeface="Arial"/>
              </a:rPr>
              <a:t> in 2018. </a:t>
            </a:r>
          </a:p>
          <a:p>
            <a:pPr marL="158750" indent="0">
              <a:buFontTx/>
              <a:buNone/>
            </a:pPr>
            <a:r>
              <a:rPr lang="en-US" sz="1100" b="0" i="0" u="none" strike="noStrike" cap="none" dirty="0">
                <a:solidFill>
                  <a:srgbClr val="000000"/>
                </a:solidFill>
                <a:effectLst/>
                <a:latin typeface="Arial"/>
                <a:ea typeface="Arial"/>
                <a:cs typeface="Arial"/>
                <a:sym typeface="Arial"/>
              </a:rPr>
              <a:t>SBML was released in 2002 by John Doyle lab at Caltech and Hiroaki Kitano, a professor at Okinawa institute of science and technology.</a:t>
            </a:r>
          </a:p>
          <a:p>
            <a:pPr marL="158750" indent="0">
              <a:buFontTx/>
              <a:buNone/>
            </a:pPr>
            <a:r>
              <a:rPr lang="en-US" sz="1100" b="0" i="0" u="none" strike="noStrike" cap="none" dirty="0">
                <a:solidFill>
                  <a:srgbClr val="000000"/>
                </a:solidFill>
                <a:effectLst/>
                <a:latin typeface="Arial"/>
                <a:ea typeface="Arial"/>
                <a:cs typeface="Arial"/>
                <a:sym typeface="Arial"/>
              </a:rPr>
              <a:t>Bioscrape was developed by members of Murray Lab, including Anand Swaminathan, </a:t>
            </a:r>
            <a:r>
              <a:rPr lang="en-US" sz="1100" b="0" i="0" u="none" strike="noStrike" cap="none" dirty="0" err="1">
                <a:solidFill>
                  <a:srgbClr val="000000"/>
                </a:solidFill>
                <a:effectLst/>
                <a:latin typeface="Arial"/>
                <a:ea typeface="Arial"/>
                <a:cs typeface="Arial"/>
                <a:sym typeface="Arial"/>
              </a:rPr>
              <a:t>Ayush</a:t>
            </a:r>
            <a:r>
              <a:rPr lang="en-US" sz="1100" b="0" i="0" u="none" strike="noStrike" cap="none" dirty="0">
                <a:solidFill>
                  <a:srgbClr val="000000"/>
                </a:solidFill>
                <a:effectLst/>
                <a:latin typeface="Arial"/>
                <a:ea typeface="Arial"/>
                <a:cs typeface="Arial"/>
                <a:sym typeface="Arial"/>
              </a:rPr>
              <a:t> Pandey, and William Poole in 2017.</a:t>
            </a:r>
          </a:p>
          <a:p>
            <a:pPr marL="457200" lvl="0" indent="0" algn="l" rtl="0">
              <a:lnSpc>
                <a:spcPct val="115000"/>
              </a:lnSpc>
              <a:spcBef>
                <a:spcPts val="1600"/>
              </a:spcBef>
              <a:spcAft>
                <a:spcPts val="1600"/>
              </a:spcAft>
              <a:buNone/>
            </a:pPr>
            <a:endParaRPr dirty="0"/>
          </a:p>
        </p:txBody>
      </p:sp>
    </p:spTree>
    <p:extLst>
      <p:ext uri="{BB962C8B-B14F-4D97-AF65-F5344CB8AC3E}">
        <p14:creationId xmlns:p14="http://schemas.microsoft.com/office/powerpoint/2010/main" val="2038508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f6f15b1f1_2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f6f15b1f1_2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Ankita</a:t>
            </a:r>
            <a:endParaRPr/>
          </a:p>
          <a:p>
            <a:pPr marL="0" lvl="0" indent="0" algn="l" rtl="0">
              <a:spcBef>
                <a:spcPts val="0"/>
              </a:spcBef>
              <a:spcAft>
                <a:spcPts val="0"/>
              </a:spcAft>
              <a:buNone/>
            </a:pPr>
            <a:endParaRPr/>
          </a:p>
          <a:p>
            <a:pPr marL="0" lvl="0" indent="0" algn="l" rtl="0">
              <a:spcBef>
                <a:spcPts val="0"/>
              </a:spcBef>
              <a:spcAft>
                <a:spcPts val="0"/>
              </a:spcAft>
              <a:buNone/>
            </a:pPr>
            <a:r>
              <a:rPr lang="en"/>
              <a:t>A simple overview of a workflow with this system.</a:t>
            </a:r>
            <a:endParaRPr/>
          </a:p>
        </p:txBody>
      </p:sp>
    </p:spTree>
    <p:extLst>
      <p:ext uri="{BB962C8B-B14F-4D97-AF65-F5344CB8AC3E}">
        <p14:creationId xmlns:p14="http://schemas.microsoft.com/office/powerpoint/2010/main" val="282144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Isobutanol toxicity - once around 180 mM, cells stopped growing </a:t>
            </a:r>
          </a:p>
          <a:p>
            <a:r>
              <a:rPr lang="en-US" dirty="0">
                <a:hlinkClick r:id="rId3"/>
              </a:rPr>
              <a:t>https://www.ncbi.nlm.nih.gov/pmc/articles/PMC3242789/</a:t>
            </a:r>
            <a:endParaRPr lang="en-US" dirty="0"/>
          </a:p>
          <a:p>
            <a:endParaRPr lang="en-US" dirty="0"/>
          </a:p>
          <a:p>
            <a:r>
              <a:rPr lang="en-US" dirty="0"/>
              <a:t>Concentrations of 1-2 % v/v isobutanol can induce toxic effects in microbial production host, reducing growth rates and precursor synthesis – low product yields</a:t>
            </a:r>
          </a:p>
          <a:p>
            <a:endParaRPr lang="en-US" dirty="0"/>
          </a:p>
          <a:p>
            <a:r>
              <a:rPr lang="en-US" dirty="0"/>
              <a:t>E coli = volume = 1 umeter^3 , length – 1-2 </a:t>
            </a:r>
            <a:r>
              <a:rPr lang="en-US" dirty="0" err="1"/>
              <a:t>umeter</a:t>
            </a:r>
            <a:r>
              <a:rPr lang="en-US" dirty="0"/>
              <a:t> = 1000 nanometer</a:t>
            </a:r>
          </a:p>
          <a:p>
            <a:r>
              <a:rPr lang="en-US" dirty="0"/>
              <a:t>GUV = 300 nanometer , volume = 0.3 umeter^3</a:t>
            </a:r>
          </a:p>
          <a:p>
            <a:r>
              <a:rPr lang="en-US" dirty="0"/>
              <a:t>Conc of isobutanol – 30 mM</a:t>
            </a:r>
          </a:p>
          <a:p>
            <a:endParaRPr lang="en-US" dirty="0"/>
          </a:p>
          <a:p>
            <a:endParaRPr lang="en-US" dirty="0"/>
          </a:p>
          <a:p>
            <a:r>
              <a:rPr lang="en-US" dirty="0"/>
              <a:t>Isobutanol toxicity: n-butanol can interact with the cell by altering the lipid composition and fluidity of the membrane, decreasing intracellular pH and ATP concentration, inhibiting the uptake of glucose. Isobutanol stress response in E.coli is quantitively similar to that of n-butanol with respect to transcriptional levels, except for increased repression of amino acid biosynthesis by n-</a:t>
            </a:r>
            <a:r>
              <a:rPr lang="en-US" dirty="0" err="1"/>
              <a:t>butanol</a:t>
            </a:r>
            <a:r>
              <a:rPr lang="en-US" dirty="0" err="1">
                <a:hlinkClick r:id="rId4"/>
              </a:rPr>
              <a:t>https</a:t>
            </a:r>
            <a:r>
              <a:rPr lang="en-US" dirty="0">
                <a:hlinkClick r:id="rId4"/>
              </a:rPr>
              <a:t>://www.embopress.org/doi/full/10.1038/msb.2010.98</a:t>
            </a:r>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11</a:t>
            </a:fld>
            <a:endParaRPr lang="en-US"/>
          </a:p>
        </p:txBody>
      </p:sp>
    </p:spTree>
    <p:extLst>
      <p:ext uri="{BB962C8B-B14F-4D97-AF65-F5344CB8AC3E}">
        <p14:creationId xmlns:p14="http://schemas.microsoft.com/office/powerpoint/2010/main" val="4016160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A38ED-6E11-A042-BD50-887A2F32D715}" type="slidenum">
              <a:rPr lang="en-US" smtClean="0"/>
              <a:t>12</a:t>
            </a:fld>
            <a:endParaRPr lang="en-US"/>
          </a:p>
        </p:txBody>
      </p:sp>
    </p:spTree>
    <p:extLst>
      <p:ext uri="{BB962C8B-B14F-4D97-AF65-F5344CB8AC3E}">
        <p14:creationId xmlns:p14="http://schemas.microsoft.com/office/powerpoint/2010/main" val="202897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shown the simplified pathway on the right that we will use for the simplified modeling for convenience</a:t>
            </a:r>
          </a:p>
          <a:p>
            <a:endParaRPr lang="en-US" dirty="0"/>
          </a:p>
          <a:p>
            <a:endParaRPr lang="en-US" dirty="0"/>
          </a:p>
        </p:txBody>
      </p:sp>
      <p:sp>
        <p:nvSpPr>
          <p:cNvPr id="4" name="Slide Number Placeholder 3"/>
          <p:cNvSpPr>
            <a:spLocks noGrp="1"/>
          </p:cNvSpPr>
          <p:nvPr>
            <p:ph type="sldNum" sz="quarter" idx="5"/>
          </p:nvPr>
        </p:nvSpPr>
        <p:spPr/>
        <p:txBody>
          <a:bodyPr/>
          <a:lstStyle/>
          <a:p>
            <a:fld id="{161F772B-7887-4843-AC26-B1485BC4B64A}" type="slidenum">
              <a:rPr lang="en-US" smtClean="0"/>
              <a:t>13</a:t>
            </a:fld>
            <a:endParaRPr lang="en-US"/>
          </a:p>
        </p:txBody>
      </p:sp>
    </p:spTree>
    <p:extLst>
      <p:ext uri="{BB962C8B-B14F-4D97-AF65-F5344CB8AC3E}">
        <p14:creationId xmlns:p14="http://schemas.microsoft.com/office/powerpoint/2010/main" val="48601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the different enzymatic models we’ve tried to study</a:t>
            </a:r>
          </a:p>
          <a:p>
            <a:r>
              <a:rPr lang="en-US" dirty="0"/>
              <a:t>&lt;click&gt;</a:t>
            </a:r>
          </a:p>
          <a:p>
            <a:r>
              <a:rPr lang="en-US" dirty="0"/>
              <a:t>At this point, I chose slightly arbitrary parameters. They are generally on the correct order of magnitude but they may not entirely accurate.  </a:t>
            </a:r>
          </a:p>
          <a:p>
            <a:endParaRPr lang="en-US" dirty="0"/>
          </a:p>
          <a:p>
            <a:r>
              <a:rPr lang="en-US" dirty="0"/>
              <a:t>Go through the graphs</a:t>
            </a:r>
          </a:p>
          <a:p>
            <a:endParaRPr lang="en-US" dirty="0"/>
          </a:p>
          <a:p>
            <a:r>
              <a:rPr lang="en-US" dirty="0"/>
              <a:t>ATP leak curve is a large oversimplification to try to account for the </a:t>
            </a:r>
            <a:r>
              <a:rPr lang="en-US" dirty="0" err="1"/>
              <a:t>atp</a:t>
            </a:r>
            <a:r>
              <a:rPr lang="en-US" dirty="0"/>
              <a:t> hydrolysis by </a:t>
            </a:r>
            <a:r>
              <a:rPr lang="en-US" dirty="0" err="1"/>
              <a:t>atpase</a:t>
            </a:r>
            <a:r>
              <a:rPr lang="en-US" dirty="0"/>
              <a:t> activity and the </a:t>
            </a:r>
            <a:r>
              <a:rPr lang="en-US" dirty="0" err="1"/>
              <a:t>atp</a:t>
            </a:r>
            <a:r>
              <a:rPr lang="en-US" dirty="0"/>
              <a:t> used in </a:t>
            </a:r>
            <a:r>
              <a:rPr lang="en-US" dirty="0" err="1"/>
              <a:t>tx</a:t>
            </a:r>
            <a:r>
              <a:rPr lang="en-US" dirty="0"/>
              <a:t>/</a:t>
            </a:r>
            <a:r>
              <a:rPr lang="en-US" dirty="0" err="1"/>
              <a:t>tl</a:t>
            </a:r>
            <a:endParaRPr lang="en-US" dirty="0"/>
          </a:p>
          <a:p>
            <a:r>
              <a:rPr lang="en-US" dirty="0"/>
              <a:t>	we make sure that these parameters ensure use of </a:t>
            </a:r>
            <a:r>
              <a:rPr lang="en-US" dirty="0" err="1"/>
              <a:t>atp</a:t>
            </a:r>
            <a:r>
              <a:rPr lang="en-US" dirty="0"/>
              <a:t> by time 20 in the simulations that only consider </a:t>
            </a:r>
            <a:r>
              <a:rPr lang="en-US" dirty="0" err="1"/>
              <a:t>atp</a:t>
            </a:r>
            <a:r>
              <a:rPr lang="en-US" dirty="0"/>
              <a:t> (experimental evidence)</a:t>
            </a:r>
          </a:p>
          <a:p>
            <a:endParaRPr lang="en-US" dirty="0"/>
          </a:p>
          <a:p>
            <a:endParaRPr lang="en-US" dirty="0"/>
          </a:p>
        </p:txBody>
      </p:sp>
      <p:sp>
        <p:nvSpPr>
          <p:cNvPr id="4" name="Slide Number Placeholder 3"/>
          <p:cNvSpPr>
            <a:spLocks noGrp="1"/>
          </p:cNvSpPr>
          <p:nvPr>
            <p:ph type="sldNum" sz="quarter" idx="5"/>
          </p:nvPr>
        </p:nvSpPr>
        <p:spPr/>
        <p:txBody>
          <a:bodyPr/>
          <a:lstStyle/>
          <a:p>
            <a:fld id="{161F772B-7887-4843-AC26-B1485BC4B64A}" type="slidenum">
              <a:rPr lang="en-US" smtClean="0"/>
              <a:t>14</a:t>
            </a:fld>
            <a:endParaRPr lang="en-US"/>
          </a:p>
        </p:txBody>
      </p:sp>
    </p:spTree>
    <p:extLst>
      <p:ext uri="{BB962C8B-B14F-4D97-AF65-F5344CB8AC3E}">
        <p14:creationId xmlns:p14="http://schemas.microsoft.com/office/powerpoint/2010/main" val="343249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attempt to explore the dynamics of the pathway, I made some parameter generalizations to begin with.</a:t>
            </a:r>
          </a:p>
          <a:p>
            <a:r>
              <a:rPr lang="en-US" dirty="0"/>
              <a:t>All the k for all the enzymes in the pathway are the same </a:t>
            </a:r>
          </a:p>
          <a:p>
            <a:r>
              <a:rPr lang="en-US" dirty="0"/>
              <a:t>We assume that we put the same amount of each enzyme in the mixture. </a:t>
            </a:r>
          </a:p>
          <a:p>
            <a:r>
              <a:rPr lang="en-US" dirty="0"/>
              <a:t>ATP leak enzymes is a large oversimplification to try to account for the </a:t>
            </a:r>
            <a:r>
              <a:rPr lang="en-US" dirty="0" err="1"/>
              <a:t>atp</a:t>
            </a:r>
            <a:r>
              <a:rPr lang="en-US" dirty="0"/>
              <a:t> hydrolysis by </a:t>
            </a:r>
            <a:r>
              <a:rPr lang="en-US" dirty="0" err="1"/>
              <a:t>atpase</a:t>
            </a:r>
            <a:r>
              <a:rPr lang="en-US" dirty="0"/>
              <a:t> activity and the </a:t>
            </a:r>
            <a:r>
              <a:rPr lang="en-US" dirty="0" err="1"/>
              <a:t>atp</a:t>
            </a:r>
            <a:r>
              <a:rPr lang="en-US" dirty="0"/>
              <a:t> used in </a:t>
            </a:r>
            <a:r>
              <a:rPr lang="en-US" dirty="0" err="1"/>
              <a:t>tx</a:t>
            </a:r>
            <a:r>
              <a:rPr lang="en-US" dirty="0"/>
              <a:t>/</a:t>
            </a:r>
            <a:r>
              <a:rPr lang="en-US" dirty="0" err="1"/>
              <a:t>tl</a:t>
            </a:r>
            <a:endParaRPr lang="en-US" dirty="0"/>
          </a:p>
          <a:p>
            <a:r>
              <a:rPr lang="en-US" dirty="0"/>
              <a:t>	we make sure that these parameters ensure use of </a:t>
            </a:r>
            <a:r>
              <a:rPr lang="en-US" dirty="0" err="1"/>
              <a:t>atp</a:t>
            </a:r>
            <a:r>
              <a:rPr lang="en-US" dirty="0"/>
              <a:t> by time 20 in the simulations that only consider </a:t>
            </a:r>
            <a:r>
              <a:rPr lang="en-US" dirty="0" err="1"/>
              <a:t>atp</a:t>
            </a:r>
            <a:r>
              <a:rPr lang="en-US" dirty="0"/>
              <a:t> (experimental evidence)</a:t>
            </a:r>
          </a:p>
          <a:p>
            <a:endParaRPr lang="en-US" dirty="0"/>
          </a:p>
          <a:p>
            <a:endParaRPr lang="en-US" dirty="0"/>
          </a:p>
        </p:txBody>
      </p:sp>
      <p:sp>
        <p:nvSpPr>
          <p:cNvPr id="4" name="Slide Number Placeholder 3"/>
          <p:cNvSpPr>
            <a:spLocks noGrp="1"/>
          </p:cNvSpPr>
          <p:nvPr>
            <p:ph type="sldNum" sz="quarter" idx="5"/>
          </p:nvPr>
        </p:nvSpPr>
        <p:spPr/>
        <p:txBody>
          <a:bodyPr/>
          <a:lstStyle/>
          <a:p>
            <a:fld id="{161F772B-7887-4843-AC26-B1485BC4B64A}" type="slidenum">
              <a:rPr lang="en-US" smtClean="0"/>
              <a:t>15</a:t>
            </a:fld>
            <a:endParaRPr lang="en-US"/>
          </a:p>
        </p:txBody>
      </p:sp>
    </p:spTree>
    <p:extLst>
      <p:ext uri="{BB962C8B-B14F-4D97-AF65-F5344CB8AC3E}">
        <p14:creationId xmlns:p14="http://schemas.microsoft.com/office/powerpoint/2010/main" val="3280673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Now, we incorporate this entire pathway in biocrnpyler.</a:t>
            </a:r>
          </a:p>
          <a:p>
            <a:endParaRPr lang="en-US" dirty="0"/>
          </a:p>
          <a:p>
            <a:r>
              <a:rPr lang="en-US" dirty="0"/>
              <a:t>On the top here, we have used very similar parameters from before. Now, I will begin to do a bit of parameter search to try to find cases where there may be more optimal dynamics and to try an gain a better intuition of the pathway .</a:t>
            </a:r>
          </a:p>
          <a:p>
            <a:r>
              <a:rPr lang="en-US" dirty="0"/>
              <a:t>&lt;click&gt;</a:t>
            </a:r>
          </a:p>
          <a:p>
            <a:r>
              <a:rPr lang="en-US" dirty="0"/>
              <a:t>On the bottom, I’ve changed the initial amount of enzymes (CLICKS!) and the rate of </a:t>
            </a:r>
            <a:r>
              <a:rPr lang="en-US" dirty="0" err="1"/>
              <a:t>atp</a:t>
            </a:r>
            <a:r>
              <a:rPr lang="en-US" dirty="0"/>
              <a:t> leak a bit in attempt to move the ‘hump’ of </a:t>
            </a:r>
            <a:r>
              <a:rPr lang="en-US" dirty="0" err="1"/>
              <a:t>atp</a:t>
            </a:r>
            <a:r>
              <a:rPr lang="en-US" dirty="0"/>
              <a:t> production.  Note that the green line represents the simulation with only </a:t>
            </a:r>
            <a:r>
              <a:rPr lang="en-US" dirty="0" err="1"/>
              <a:t>atp</a:t>
            </a:r>
            <a:r>
              <a:rPr lang="en-US" dirty="0"/>
              <a:t> leak, no rheostat machinery. We would ideally like the pink ‘</a:t>
            </a:r>
            <a:r>
              <a:rPr lang="en-US" dirty="0" err="1"/>
              <a:t>atp</a:t>
            </a:r>
            <a:r>
              <a:rPr lang="en-US" dirty="0"/>
              <a:t>’ line to be right-shifted in comparison to the green </a:t>
            </a:r>
            <a:r>
              <a:rPr lang="en-US" dirty="0" err="1"/>
              <a:t>atp</a:t>
            </a:r>
            <a:r>
              <a:rPr lang="en-US" dirty="0"/>
              <a:t> only line.</a:t>
            </a:r>
          </a:p>
          <a:p>
            <a:r>
              <a:rPr lang="en-US" dirty="0"/>
              <a:t>&lt;click&gt;</a:t>
            </a:r>
          </a:p>
          <a:p>
            <a:r>
              <a:rPr lang="en-US" dirty="0"/>
              <a:t>Moving forward, I will perform a parameter search to try to optimize the area underneath the curve of the pink </a:t>
            </a:r>
            <a:r>
              <a:rPr lang="en-US" dirty="0" err="1"/>
              <a:t>atp</a:t>
            </a:r>
            <a:r>
              <a:rPr lang="en-US" dirty="0"/>
              <a:t> line and also try to gain a better intuition of why we see what we see. While doing the optimizations, we must keep in mind that the green </a:t>
            </a:r>
            <a:r>
              <a:rPr lang="en-US" dirty="0" err="1"/>
              <a:t>atp_only</a:t>
            </a:r>
            <a:r>
              <a:rPr lang="en-US" dirty="0"/>
              <a:t> line should continue to reach 0 around time 20. For reference, here are the integral values of the </a:t>
            </a:r>
            <a:r>
              <a:rPr lang="en-US" dirty="0" err="1"/>
              <a:t>atp</a:t>
            </a:r>
            <a:r>
              <a:rPr lang="en-US" dirty="0"/>
              <a:t> line.</a:t>
            </a:r>
          </a:p>
        </p:txBody>
      </p:sp>
      <p:sp>
        <p:nvSpPr>
          <p:cNvPr id="4" name="Slide Number Placeholder 3"/>
          <p:cNvSpPr>
            <a:spLocks noGrp="1"/>
          </p:cNvSpPr>
          <p:nvPr>
            <p:ph type="sldNum" sz="quarter" idx="5"/>
          </p:nvPr>
        </p:nvSpPr>
        <p:spPr/>
        <p:txBody>
          <a:bodyPr/>
          <a:lstStyle/>
          <a:p>
            <a:fld id="{161F772B-7887-4843-AC26-B1485BC4B64A}" type="slidenum">
              <a:rPr lang="en-US" smtClean="0"/>
              <a:t>16</a:t>
            </a:fld>
            <a:endParaRPr lang="en-US"/>
          </a:p>
        </p:txBody>
      </p:sp>
    </p:spTree>
    <p:extLst>
      <p:ext uri="{BB962C8B-B14F-4D97-AF65-F5344CB8AC3E}">
        <p14:creationId xmlns:p14="http://schemas.microsoft.com/office/powerpoint/2010/main" val="259490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BF57-EB38-984C-AB47-23B96DC7D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0B03EE-CABD-6F42-86E0-BF5C44BD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05840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F4E8-2D6F-544A-87C9-076E06EE8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3D9BD-2FBF-9E4C-87FA-490C1C459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120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CEBDA-7C14-AB45-BBA2-43D8CDDDD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B52B2-D85D-204E-9726-25014371D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251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166005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4D1D-1C1B-2042-9800-2AD089CE5977}"/>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1A6F580-2CD6-5C46-925C-CE997517A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68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BB4-337D-7146-AF52-B89DFE941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D44DB-45EC-CE48-8DBE-B73A8630A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1891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522E-F00B-A94D-B7AD-FB6FC9F7C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80D7A-8422-764C-95F0-79FEFA2F5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72610-78BA-D547-B18E-27BDB7DD1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17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675D-B4EC-6749-94FD-9AE5F2732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D44B7-3199-5D40-802E-E289881BB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EDB40-F7C4-5F4F-956E-2C0B41D597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C394-8ABC-0B47-B3E2-018AF8ED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4559-6E0B-AD4B-8FBE-3D2CF535F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5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579C-450A-4B4C-B5B6-EFEE28E80D8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31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2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E329-E854-8F41-A6BC-166CC30F4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AE7EB-1AE5-AD4E-AC60-081E27D36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62B37-D69C-D840-86CA-66EBB309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7787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27FB-F6B9-1043-B1BD-712E809BA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E6798F-783B-F74C-B0F3-01D3899B4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81EF0-4349-7143-8688-8BABC161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2854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EBB46-82D1-4F4C-9321-D38E9EC97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01C19A1-AA52-6044-B895-2B44019D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A picture containing drawing&#10;&#10;Description automatically generated">
            <a:extLst>
              <a:ext uri="{FF2B5EF4-FFF2-40B4-BE49-F238E27FC236}">
                <a16:creationId xmlns:a16="http://schemas.microsoft.com/office/drawing/2014/main" id="{1E3FE246-81BA-814D-B719-649D87EEAE34}"/>
              </a:ext>
            </a:extLst>
          </p:cNvPr>
          <p:cNvPicPr>
            <a:picLocks noChangeAspect="1"/>
          </p:cNvPicPr>
          <p:nvPr userDrawn="1"/>
        </p:nvPicPr>
        <p:blipFill>
          <a:blip r:embed="rId14"/>
          <a:stretch>
            <a:fillRect/>
          </a:stretch>
        </p:blipFill>
        <p:spPr>
          <a:xfrm>
            <a:off x="11117119" y="6514803"/>
            <a:ext cx="1074881" cy="343197"/>
          </a:xfrm>
          <a:prstGeom prst="rect">
            <a:avLst/>
          </a:prstGeom>
        </p:spPr>
      </p:pic>
      <p:sp>
        <p:nvSpPr>
          <p:cNvPr id="9" name="TextBox 8">
            <a:extLst>
              <a:ext uri="{FF2B5EF4-FFF2-40B4-BE49-F238E27FC236}">
                <a16:creationId xmlns:a16="http://schemas.microsoft.com/office/drawing/2014/main" id="{7C5D02D5-15AB-9944-B292-5475BA621D85}"/>
              </a:ext>
            </a:extLst>
          </p:cNvPr>
          <p:cNvSpPr txBox="1"/>
          <p:nvPr userDrawn="1"/>
        </p:nvSpPr>
        <p:spPr>
          <a:xfrm>
            <a:off x="8963152" y="6596390"/>
            <a:ext cx="2183611" cy="261610"/>
          </a:xfrm>
          <a:prstGeom prst="rect">
            <a:avLst/>
          </a:prstGeom>
          <a:noFill/>
        </p:spPr>
        <p:txBody>
          <a:bodyPr wrap="none" rtlCol="0">
            <a:spAutoFit/>
          </a:bodyPr>
          <a:lstStyle/>
          <a:p>
            <a:r>
              <a:rPr lang="en-US" sz="1100" dirty="0">
                <a:latin typeface="Avenir Book" panose="02000503020000020003" pitchFamily="2" charset="0"/>
              </a:rPr>
              <a:t>Ankita Roychoudhury 8.21.2020</a:t>
            </a:r>
          </a:p>
        </p:txBody>
      </p:sp>
    </p:spTree>
    <p:extLst>
      <p:ext uri="{BB962C8B-B14F-4D97-AF65-F5344CB8AC3E}">
        <p14:creationId xmlns:p14="http://schemas.microsoft.com/office/powerpoint/2010/main" val="241544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9.png"/><Relationship Id="rId7"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media/image30.png"/><Relationship Id="rId5" Type="http://schemas.openxmlformats.org/officeDocument/2006/relationships/image" Target="NULL"/><Relationship Id="rId10" Type="http://schemas.openxmlformats.org/officeDocument/2006/relationships/image" Target="../media/image3.png"/><Relationship Id="rId9" Type="http://schemas.openxmlformats.org/officeDocument/2006/relationships/image" Target="NUL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8.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1.png"/><Relationship Id="rId10" Type="http://schemas.openxmlformats.org/officeDocument/2006/relationships/image" Target="../media/image22.png"/><Relationship Id="rId4" Type="http://schemas.openxmlformats.org/officeDocument/2006/relationships/image" Target="../media/image39.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1.png"/><Relationship Id="rId4" Type="http://schemas.openxmlformats.org/officeDocument/2006/relationships/diagramLayout" Target="../diagrams/layout1.xml"/><Relationship Id="rId9"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9D11-84B9-1540-A321-43AA74CAD1FF}"/>
              </a:ext>
            </a:extLst>
          </p:cNvPr>
          <p:cNvSpPr>
            <a:spLocks noGrp="1"/>
          </p:cNvSpPr>
          <p:nvPr>
            <p:ph type="ctrTitle"/>
          </p:nvPr>
        </p:nvSpPr>
        <p:spPr/>
        <p:txBody>
          <a:bodyPr/>
          <a:lstStyle/>
          <a:p>
            <a:r>
              <a:rPr lang="en-US" dirty="0"/>
              <a:t>Project Summary</a:t>
            </a:r>
          </a:p>
        </p:txBody>
      </p:sp>
      <p:sp>
        <p:nvSpPr>
          <p:cNvPr id="3" name="Subtitle 2">
            <a:extLst>
              <a:ext uri="{FF2B5EF4-FFF2-40B4-BE49-F238E27FC236}">
                <a16:creationId xmlns:a16="http://schemas.microsoft.com/office/drawing/2014/main" id="{602AF63C-6801-A142-8154-BFC671D7A677}"/>
              </a:ext>
            </a:extLst>
          </p:cNvPr>
          <p:cNvSpPr>
            <a:spLocks noGrp="1"/>
          </p:cNvSpPr>
          <p:nvPr>
            <p:ph type="subTitle" idx="1"/>
          </p:nvPr>
        </p:nvSpPr>
        <p:spPr/>
        <p:txBody>
          <a:bodyPr/>
          <a:lstStyle/>
          <a:p>
            <a:r>
              <a:rPr lang="en-US" dirty="0"/>
              <a:t>Ankita Roychoudhury</a:t>
            </a:r>
          </a:p>
          <a:p>
            <a:r>
              <a:rPr lang="en-US" dirty="0"/>
              <a:t>Murray Lab</a:t>
            </a:r>
          </a:p>
        </p:txBody>
      </p:sp>
    </p:spTree>
    <p:extLst>
      <p:ext uri="{BB962C8B-B14F-4D97-AF65-F5344CB8AC3E}">
        <p14:creationId xmlns:p14="http://schemas.microsoft.com/office/powerpoint/2010/main" val="208921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4B3C-F331-5F4E-BDC0-1F72F022B362}"/>
              </a:ext>
            </a:extLst>
          </p:cNvPr>
          <p:cNvSpPr>
            <a:spLocks noGrp="1"/>
          </p:cNvSpPr>
          <p:nvPr>
            <p:ph type="title"/>
          </p:nvPr>
        </p:nvSpPr>
        <p:spPr/>
        <p:txBody>
          <a:bodyPr/>
          <a:lstStyle/>
          <a:p>
            <a:r>
              <a:rPr lang="en-US" dirty="0"/>
              <a:t>ATP Rheostat</a:t>
            </a:r>
          </a:p>
        </p:txBody>
      </p:sp>
      <p:sp>
        <p:nvSpPr>
          <p:cNvPr id="3" name="Text Placeholder 2">
            <a:extLst>
              <a:ext uri="{FF2B5EF4-FFF2-40B4-BE49-F238E27FC236}">
                <a16:creationId xmlns:a16="http://schemas.microsoft.com/office/drawing/2014/main" id="{BC823DA0-FD12-F845-A918-BF82BC34F7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4266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D292-12F9-4C4D-AB7F-B961FBCF1C7E}"/>
              </a:ext>
            </a:extLst>
          </p:cNvPr>
          <p:cNvSpPr>
            <a:spLocks noGrp="1"/>
          </p:cNvSpPr>
          <p:nvPr>
            <p:ph type="title"/>
          </p:nvPr>
        </p:nvSpPr>
        <p:spPr>
          <a:xfrm>
            <a:off x="295280" y="263525"/>
            <a:ext cx="10515600" cy="1325563"/>
          </a:xfrm>
        </p:spPr>
        <p:txBody>
          <a:bodyPr>
            <a:normAutofit/>
          </a:bodyPr>
          <a:lstStyle/>
          <a:p>
            <a:r>
              <a:rPr lang="en-US" sz="3200" b="1" dirty="0"/>
              <a:t>Rheostat Model Output</a:t>
            </a:r>
          </a:p>
        </p:txBody>
      </p:sp>
      <p:grpSp>
        <p:nvGrpSpPr>
          <p:cNvPr id="4" name="Group 3">
            <a:extLst>
              <a:ext uri="{FF2B5EF4-FFF2-40B4-BE49-F238E27FC236}">
                <a16:creationId xmlns:a16="http://schemas.microsoft.com/office/drawing/2014/main" id="{D7BC36EF-02F5-FB44-9405-672EC9DCB4F3}"/>
              </a:ext>
            </a:extLst>
          </p:cNvPr>
          <p:cNvGrpSpPr/>
          <p:nvPr/>
        </p:nvGrpSpPr>
        <p:grpSpPr>
          <a:xfrm>
            <a:off x="4422757" y="1404613"/>
            <a:ext cx="6577038" cy="4724400"/>
            <a:chOff x="4498957" y="2611113"/>
            <a:chExt cx="6577038" cy="4724400"/>
          </a:xfrm>
        </p:grpSpPr>
        <p:pic>
          <p:nvPicPr>
            <p:cNvPr id="5" name="Picture 4" descr="A close up of a map&#10;&#10;Description automatically generated">
              <a:extLst>
                <a:ext uri="{FF2B5EF4-FFF2-40B4-BE49-F238E27FC236}">
                  <a16:creationId xmlns:a16="http://schemas.microsoft.com/office/drawing/2014/main" id="{A2F049C7-EA5D-D748-932D-3BB47C606A35}"/>
                </a:ext>
              </a:extLst>
            </p:cNvPr>
            <p:cNvPicPr>
              <a:picLocks noChangeAspect="1"/>
            </p:cNvPicPr>
            <p:nvPr/>
          </p:nvPicPr>
          <p:blipFill>
            <a:blip r:embed="rId3"/>
            <a:stretch>
              <a:fillRect/>
            </a:stretch>
          </p:blipFill>
          <p:spPr>
            <a:xfrm>
              <a:off x="4515536" y="5049513"/>
              <a:ext cx="41148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CB57EE5-DE27-4243-8802-8F77C378DAE8}"/>
                </a:ext>
              </a:extLst>
            </p:cNvPr>
            <p:cNvPicPr>
              <a:picLocks noChangeAspect="1"/>
            </p:cNvPicPr>
            <p:nvPr/>
          </p:nvPicPr>
          <p:blipFill>
            <a:blip r:embed="rId4"/>
            <a:stretch>
              <a:fillRect/>
            </a:stretch>
          </p:blipFill>
          <p:spPr>
            <a:xfrm>
              <a:off x="9121593" y="2674991"/>
              <a:ext cx="1954402" cy="2028308"/>
            </a:xfrm>
            <a:prstGeom prst="rect">
              <a:avLst/>
            </a:prstGeom>
          </p:spPr>
        </p:pic>
        <p:sp>
          <p:nvSpPr>
            <p:cNvPr id="7" name="TextBox 6">
              <a:extLst>
                <a:ext uri="{FF2B5EF4-FFF2-40B4-BE49-F238E27FC236}">
                  <a16:creationId xmlns:a16="http://schemas.microsoft.com/office/drawing/2014/main" id="{41F65531-522B-EC44-BAEE-894066FD7E3B}"/>
                </a:ext>
              </a:extLst>
            </p:cNvPr>
            <p:cNvSpPr txBox="1"/>
            <p:nvPr/>
          </p:nvSpPr>
          <p:spPr>
            <a:xfrm>
              <a:off x="6480688" y="6418985"/>
              <a:ext cx="105423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414.6</a:t>
              </a:r>
            </a:p>
          </p:txBody>
        </p:sp>
        <p:pic>
          <p:nvPicPr>
            <p:cNvPr id="8" name="Picture 7" descr="A screenshot of a cell phone&#10;&#10;Description automatically generated">
              <a:extLst>
                <a:ext uri="{FF2B5EF4-FFF2-40B4-BE49-F238E27FC236}">
                  <a16:creationId xmlns:a16="http://schemas.microsoft.com/office/drawing/2014/main" id="{9CCD1CDA-C813-DD4A-A447-C871AD700BAD}"/>
                </a:ext>
              </a:extLst>
            </p:cNvPr>
            <p:cNvPicPr>
              <a:picLocks noChangeAspect="1"/>
            </p:cNvPicPr>
            <p:nvPr/>
          </p:nvPicPr>
          <p:blipFill>
            <a:blip r:embed="rId5"/>
            <a:stretch>
              <a:fillRect/>
            </a:stretch>
          </p:blipFill>
          <p:spPr>
            <a:xfrm>
              <a:off x="4498957" y="2611113"/>
              <a:ext cx="4114800" cy="2286000"/>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6D9FE994-015B-CC40-A275-591E0F6393C8}"/>
                </a:ext>
              </a:extLst>
            </p:cNvPr>
            <p:cNvPicPr>
              <a:picLocks noChangeAspect="1"/>
            </p:cNvPicPr>
            <p:nvPr/>
          </p:nvPicPr>
          <p:blipFill>
            <a:blip r:embed="rId6"/>
            <a:stretch>
              <a:fillRect/>
            </a:stretch>
          </p:blipFill>
          <p:spPr>
            <a:xfrm>
              <a:off x="9554944" y="4923095"/>
              <a:ext cx="1212113" cy="2294687"/>
            </a:xfrm>
            <a:prstGeom prst="rect">
              <a:avLst/>
            </a:prstGeom>
          </p:spPr>
        </p:pic>
      </p:grpSp>
      <p:pic>
        <p:nvPicPr>
          <p:cNvPr id="11" name="Content Placeholder 4" descr="A close up of a map&#10;&#10;Description automatically generated">
            <a:extLst>
              <a:ext uri="{FF2B5EF4-FFF2-40B4-BE49-F238E27FC236}">
                <a16:creationId xmlns:a16="http://schemas.microsoft.com/office/drawing/2014/main" id="{ACFFF01D-F098-A341-B119-25B1B1A3896A}"/>
              </a:ext>
            </a:extLst>
          </p:cNvPr>
          <p:cNvPicPr>
            <a:picLocks noChangeAspect="1"/>
          </p:cNvPicPr>
          <p:nvPr/>
        </p:nvPicPr>
        <p:blipFill>
          <a:blip r:embed="rId7"/>
          <a:stretch>
            <a:fillRect/>
          </a:stretch>
        </p:blipFill>
        <p:spPr>
          <a:xfrm>
            <a:off x="1058873" y="1490541"/>
            <a:ext cx="1912005" cy="4400144"/>
          </a:xfrm>
          <a:prstGeom prst="rect">
            <a:avLst/>
          </a:prstGeom>
        </p:spPr>
      </p:pic>
    </p:spTree>
    <p:extLst>
      <p:ext uri="{BB962C8B-B14F-4D97-AF65-F5344CB8AC3E}">
        <p14:creationId xmlns:p14="http://schemas.microsoft.com/office/powerpoint/2010/main" val="177996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4861B5C-53A1-0346-BA2A-B6568956724C}"/>
              </a:ext>
            </a:extLst>
          </p:cNvPr>
          <p:cNvPicPr>
            <a:picLocks noChangeAspect="1"/>
          </p:cNvPicPr>
          <p:nvPr/>
        </p:nvPicPr>
        <p:blipFill>
          <a:blip r:embed="rId3"/>
          <a:stretch>
            <a:fillRect/>
          </a:stretch>
        </p:blipFill>
        <p:spPr>
          <a:xfrm>
            <a:off x="5652655" y="1966100"/>
            <a:ext cx="4389120" cy="3657600"/>
          </a:xfrm>
          <a:prstGeom prst="rect">
            <a:avLst/>
          </a:prstGeom>
        </p:spPr>
      </p:pic>
      <p:pic>
        <p:nvPicPr>
          <p:cNvPr id="7" name="Picture 6" descr="A close up of a map&#10;&#10;Description automatically generated">
            <a:extLst>
              <a:ext uri="{FF2B5EF4-FFF2-40B4-BE49-F238E27FC236}">
                <a16:creationId xmlns:a16="http://schemas.microsoft.com/office/drawing/2014/main" id="{39F9905E-FCEE-A542-8896-E096A70EE7C3}"/>
              </a:ext>
            </a:extLst>
          </p:cNvPr>
          <p:cNvPicPr>
            <a:picLocks noChangeAspect="1"/>
          </p:cNvPicPr>
          <p:nvPr/>
        </p:nvPicPr>
        <p:blipFill>
          <a:blip r:embed="rId4"/>
          <a:stretch>
            <a:fillRect/>
          </a:stretch>
        </p:blipFill>
        <p:spPr>
          <a:xfrm>
            <a:off x="1002055" y="1966100"/>
            <a:ext cx="4389120" cy="3657600"/>
          </a:xfrm>
          <a:prstGeom prst="rect">
            <a:avLst/>
          </a:prstGeom>
        </p:spPr>
      </p:pic>
      <p:sp>
        <p:nvSpPr>
          <p:cNvPr id="9" name="TextBox 8">
            <a:extLst>
              <a:ext uri="{FF2B5EF4-FFF2-40B4-BE49-F238E27FC236}">
                <a16:creationId xmlns:a16="http://schemas.microsoft.com/office/drawing/2014/main" id="{2D0179AD-0848-2146-86FD-8BBB1360E0A4}"/>
              </a:ext>
            </a:extLst>
          </p:cNvPr>
          <p:cNvSpPr txBox="1"/>
          <p:nvPr/>
        </p:nvSpPr>
        <p:spPr>
          <a:xfrm>
            <a:off x="0" y="6596390"/>
            <a:ext cx="4655442" cy="307777"/>
          </a:xfrm>
          <a:prstGeom prst="rect">
            <a:avLst/>
          </a:prstGeom>
          <a:noFill/>
        </p:spPr>
        <p:txBody>
          <a:bodyPr wrap="none" rtlCol="0">
            <a:spAutoFit/>
          </a:bodyPr>
          <a:lstStyle/>
          <a:p>
            <a:r>
              <a:rPr lang="en-US" sz="1400" dirty="0">
                <a:latin typeface="Avenir Book" panose="02000503020000020003" pitchFamily="2" charset="0"/>
              </a:rPr>
              <a:t>Export model courtesy of </a:t>
            </a:r>
            <a:r>
              <a:rPr lang="en-US" sz="1400" dirty="0" err="1">
                <a:latin typeface="Avenir Book" panose="02000503020000020003" pitchFamily="2" charset="0"/>
              </a:rPr>
              <a:t>Agrima</a:t>
            </a:r>
            <a:r>
              <a:rPr lang="en-US" sz="1400" dirty="0">
                <a:latin typeface="Avenir Book" panose="02000503020000020003" pitchFamily="2" charset="0"/>
              </a:rPr>
              <a:t> </a:t>
            </a:r>
            <a:r>
              <a:rPr lang="en-US" sz="1400" dirty="0" err="1">
                <a:latin typeface="Avenir Book" panose="02000503020000020003" pitchFamily="2" charset="0"/>
              </a:rPr>
              <a:t>Deedwania</a:t>
            </a:r>
            <a:r>
              <a:rPr lang="en-US" sz="1400" dirty="0">
                <a:latin typeface="Avenir Book" panose="02000503020000020003" pitchFamily="2" charset="0"/>
              </a:rPr>
              <a:t> (IIT Delhi) </a:t>
            </a:r>
          </a:p>
        </p:txBody>
      </p:sp>
      <p:sp>
        <p:nvSpPr>
          <p:cNvPr id="10" name="Title 1">
            <a:extLst>
              <a:ext uri="{FF2B5EF4-FFF2-40B4-BE49-F238E27FC236}">
                <a16:creationId xmlns:a16="http://schemas.microsoft.com/office/drawing/2014/main" id="{622C4901-7D8F-3148-BB66-6C803E3BFF47}"/>
              </a:ext>
            </a:extLst>
          </p:cNvPr>
          <p:cNvSpPr txBox="1">
            <a:spLocks/>
          </p:cNvSpPr>
          <p:nvPr/>
        </p:nvSpPr>
        <p:spPr>
          <a:xfrm>
            <a:off x="133375" y="114728"/>
            <a:ext cx="65752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Entire ATP Rheostat Model speeds up ssDNA export and causes more bound VirE2</a:t>
            </a:r>
          </a:p>
        </p:txBody>
      </p:sp>
      <p:sp>
        <p:nvSpPr>
          <p:cNvPr id="12" name="TextBox 11">
            <a:extLst>
              <a:ext uri="{FF2B5EF4-FFF2-40B4-BE49-F238E27FC236}">
                <a16:creationId xmlns:a16="http://schemas.microsoft.com/office/drawing/2014/main" id="{C364265A-59BD-7A4A-BC4F-E79384F25B3B}"/>
              </a:ext>
            </a:extLst>
          </p:cNvPr>
          <p:cNvSpPr txBox="1"/>
          <p:nvPr/>
        </p:nvSpPr>
        <p:spPr>
          <a:xfrm rot="16200000">
            <a:off x="287419" y="3600758"/>
            <a:ext cx="1553207" cy="276999"/>
          </a:xfrm>
          <a:prstGeom prst="rect">
            <a:avLst/>
          </a:prstGeom>
          <a:solidFill>
            <a:schemeClr val="bg1"/>
          </a:solidFill>
        </p:spPr>
        <p:txBody>
          <a:bodyPr wrap="square" rtlCol="0">
            <a:spAutoFit/>
          </a:bodyPr>
          <a:lstStyle/>
          <a:p>
            <a:r>
              <a:rPr lang="en-US" sz="1200" dirty="0">
                <a:latin typeface="Avenir Book" panose="02000503020000020003" pitchFamily="2" charset="0"/>
              </a:rPr>
              <a:t>Concentration (nM)</a:t>
            </a:r>
          </a:p>
        </p:txBody>
      </p:sp>
      <p:sp>
        <p:nvSpPr>
          <p:cNvPr id="13" name="TextBox 12">
            <a:extLst>
              <a:ext uri="{FF2B5EF4-FFF2-40B4-BE49-F238E27FC236}">
                <a16:creationId xmlns:a16="http://schemas.microsoft.com/office/drawing/2014/main" id="{EC8550E1-D36F-C24B-923E-A08253CF1F70}"/>
              </a:ext>
            </a:extLst>
          </p:cNvPr>
          <p:cNvSpPr txBox="1"/>
          <p:nvPr/>
        </p:nvSpPr>
        <p:spPr>
          <a:xfrm rot="16200000">
            <a:off x="4943905" y="3600758"/>
            <a:ext cx="1553207" cy="276999"/>
          </a:xfrm>
          <a:prstGeom prst="rect">
            <a:avLst/>
          </a:prstGeom>
          <a:solidFill>
            <a:schemeClr val="bg1"/>
          </a:solidFill>
        </p:spPr>
        <p:txBody>
          <a:bodyPr wrap="square" rtlCol="0">
            <a:spAutoFit/>
          </a:bodyPr>
          <a:lstStyle/>
          <a:p>
            <a:r>
              <a:rPr lang="en-US" sz="1200" dirty="0">
                <a:latin typeface="Avenir Book" panose="02000503020000020003" pitchFamily="2" charset="0"/>
              </a:rPr>
              <a:t>Concentration (nM)</a:t>
            </a:r>
          </a:p>
        </p:txBody>
      </p:sp>
      <p:grpSp>
        <p:nvGrpSpPr>
          <p:cNvPr id="11" name="Group 10">
            <a:extLst>
              <a:ext uri="{FF2B5EF4-FFF2-40B4-BE49-F238E27FC236}">
                <a16:creationId xmlns:a16="http://schemas.microsoft.com/office/drawing/2014/main" id="{1033D3F6-C727-CE48-99F9-2BE9B86DD947}"/>
              </a:ext>
            </a:extLst>
          </p:cNvPr>
          <p:cNvGrpSpPr/>
          <p:nvPr/>
        </p:nvGrpSpPr>
        <p:grpSpPr>
          <a:xfrm>
            <a:off x="6708591" y="172243"/>
            <a:ext cx="5302434" cy="1713843"/>
            <a:chOff x="800100" y="1497806"/>
            <a:chExt cx="5302434" cy="1713843"/>
          </a:xfrm>
        </p:grpSpPr>
        <p:pic>
          <p:nvPicPr>
            <p:cNvPr id="15" name="Picture 14" descr="A picture containing game, table&#10;&#10;Description automatically generated">
              <a:extLst>
                <a:ext uri="{FF2B5EF4-FFF2-40B4-BE49-F238E27FC236}">
                  <a16:creationId xmlns:a16="http://schemas.microsoft.com/office/drawing/2014/main" id="{E60361FF-EE38-8947-BB13-E746F1DBB23F}"/>
                </a:ext>
              </a:extLst>
            </p:cNvPr>
            <p:cNvPicPr>
              <a:picLocks noChangeAspect="1"/>
            </p:cNvPicPr>
            <p:nvPr/>
          </p:nvPicPr>
          <p:blipFill>
            <a:blip r:embed="rId5"/>
            <a:stretch>
              <a:fillRect/>
            </a:stretch>
          </p:blipFill>
          <p:spPr>
            <a:xfrm>
              <a:off x="800100" y="1497806"/>
              <a:ext cx="5295900" cy="1498600"/>
            </a:xfrm>
            <a:prstGeom prst="rect">
              <a:avLst/>
            </a:prstGeom>
          </p:spPr>
        </p:pic>
        <p:sp>
          <p:nvSpPr>
            <p:cNvPr id="16" name="Rectangle 15">
              <a:extLst>
                <a:ext uri="{FF2B5EF4-FFF2-40B4-BE49-F238E27FC236}">
                  <a16:creationId xmlns:a16="http://schemas.microsoft.com/office/drawing/2014/main" id="{4375AF5C-A0D1-9247-A4BD-13DA2C51B3EB}"/>
                </a:ext>
              </a:extLst>
            </p:cNvPr>
            <p:cNvSpPr/>
            <p:nvPr/>
          </p:nvSpPr>
          <p:spPr>
            <a:xfrm rot="21160187">
              <a:off x="3224430" y="2724906"/>
              <a:ext cx="2878104" cy="486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652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399C-BE6D-A84D-A34B-71E3FCF862D8}"/>
              </a:ext>
            </a:extLst>
          </p:cNvPr>
          <p:cNvSpPr>
            <a:spLocks noGrp="1"/>
          </p:cNvSpPr>
          <p:nvPr>
            <p:ph type="title"/>
          </p:nvPr>
        </p:nvSpPr>
        <p:spPr/>
        <p:txBody>
          <a:bodyPr>
            <a:normAutofit/>
          </a:bodyPr>
          <a:lstStyle/>
          <a:p>
            <a:r>
              <a:rPr lang="en-US" sz="2800" b="1"/>
              <a:t>Modelling Approach</a:t>
            </a:r>
            <a:endParaRPr lang="en-US" sz="2800" b="1" dirty="0"/>
          </a:p>
        </p:txBody>
      </p:sp>
      <p:sp>
        <p:nvSpPr>
          <p:cNvPr id="3" name="Content Placeholder 2">
            <a:extLst>
              <a:ext uri="{FF2B5EF4-FFF2-40B4-BE49-F238E27FC236}">
                <a16:creationId xmlns:a16="http://schemas.microsoft.com/office/drawing/2014/main" id="{B7EFADBC-7488-9C4C-A92C-94639ADC915F}"/>
              </a:ext>
            </a:extLst>
          </p:cNvPr>
          <p:cNvSpPr>
            <a:spLocks noGrp="1"/>
          </p:cNvSpPr>
          <p:nvPr>
            <p:ph idx="1"/>
          </p:nvPr>
        </p:nvSpPr>
        <p:spPr>
          <a:xfrm>
            <a:off x="726688" y="1884717"/>
            <a:ext cx="4614746" cy="3088727"/>
          </a:xfrm>
        </p:spPr>
        <p:txBody>
          <a:bodyPr>
            <a:normAutofit/>
          </a:bodyPr>
          <a:lstStyle/>
          <a:p>
            <a:pPr marL="0" indent="0">
              <a:buNone/>
            </a:pPr>
            <a:r>
              <a:rPr lang="en-US" sz="2000"/>
              <a:t>1) Simple pathway - bioscrape</a:t>
            </a:r>
          </a:p>
          <a:p>
            <a:pPr lvl="1"/>
            <a:r>
              <a:rPr lang="en-US" sz="1800"/>
              <a:t>Choose an enzymatic mechanism</a:t>
            </a:r>
          </a:p>
          <a:p>
            <a:pPr lvl="1"/>
            <a:endParaRPr lang="en-US" sz="1800"/>
          </a:p>
          <a:p>
            <a:pPr marL="0" indent="0">
              <a:buNone/>
            </a:pPr>
            <a:r>
              <a:rPr lang="en-US" sz="2000"/>
              <a:t>2) Simple pathway – biocrnpyler</a:t>
            </a:r>
          </a:p>
          <a:p>
            <a:pPr marL="0" indent="0">
              <a:buNone/>
            </a:pPr>
            <a:endParaRPr lang="en-US" sz="2000"/>
          </a:p>
          <a:p>
            <a:pPr marL="0" indent="0">
              <a:buNone/>
            </a:pPr>
            <a:r>
              <a:rPr lang="en-US" sz="2000"/>
              <a:t>3) Entire pathway - biocrnpyler</a:t>
            </a:r>
            <a:endParaRPr lang="en-US" sz="2000" dirty="0"/>
          </a:p>
        </p:txBody>
      </p:sp>
      <p:pic>
        <p:nvPicPr>
          <p:cNvPr id="7" name="Picture 6">
            <a:extLst>
              <a:ext uri="{FF2B5EF4-FFF2-40B4-BE49-F238E27FC236}">
                <a16:creationId xmlns:a16="http://schemas.microsoft.com/office/drawing/2014/main" id="{8BFA46A4-CCB8-0D47-BC1C-6078989A4CE2}"/>
              </a:ext>
            </a:extLst>
          </p:cNvPr>
          <p:cNvPicPr>
            <a:picLocks noChangeAspect="1"/>
          </p:cNvPicPr>
          <p:nvPr/>
        </p:nvPicPr>
        <p:blipFill>
          <a:blip r:embed="rId3"/>
          <a:stretch>
            <a:fillRect/>
          </a:stretch>
        </p:blipFill>
        <p:spPr>
          <a:xfrm>
            <a:off x="5769610" y="1690688"/>
            <a:ext cx="5969000" cy="2698315"/>
          </a:xfrm>
          <a:prstGeom prst="rect">
            <a:avLst/>
          </a:prstGeom>
        </p:spPr>
      </p:pic>
    </p:spTree>
    <p:extLst>
      <p:ext uri="{BB962C8B-B14F-4D97-AF65-F5344CB8AC3E}">
        <p14:creationId xmlns:p14="http://schemas.microsoft.com/office/powerpoint/2010/main" val="106376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F7CDFE85-6C0A-AA49-AECD-0EB046CFCE67}"/>
              </a:ext>
            </a:extLst>
          </p:cNvPr>
          <p:cNvPicPr>
            <a:picLocks noChangeAspect="1"/>
          </p:cNvPicPr>
          <p:nvPr/>
        </p:nvPicPr>
        <p:blipFill rotWithShape="1">
          <a:blip r:embed="rId3"/>
          <a:srcRect b="66566"/>
          <a:stretch/>
        </p:blipFill>
        <p:spPr>
          <a:xfrm>
            <a:off x="5268891" y="229629"/>
            <a:ext cx="6627097" cy="1973766"/>
          </a:xfrm>
          <a:prstGeom prst="rect">
            <a:avLst/>
          </a:prstGeom>
        </p:spPr>
      </p:pic>
      <p:pic>
        <p:nvPicPr>
          <p:cNvPr id="7" name="Content Placeholder 6">
            <a:extLst>
              <a:ext uri="{FF2B5EF4-FFF2-40B4-BE49-F238E27FC236}">
                <a16:creationId xmlns:a16="http://schemas.microsoft.com/office/drawing/2014/main" id="{6E4D01AC-45E2-0649-AC76-F54CF66981D9}"/>
              </a:ext>
            </a:extLst>
          </p:cNvPr>
          <p:cNvPicPr>
            <a:picLocks noGrp="1" noChangeAspect="1"/>
          </p:cNvPicPr>
          <p:nvPr>
            <p:ph idx="1"/>
          </p:nvPr>
        </p:nvPicPr>
        <p:blipFill>
          <a:blip r:embed="rId4"/>
          <a:stretch>
            <a:fillRect/>
          </a:stretch>
        </p:blipFill>
        <p:spPr>
          <a:xfrm>
            <a:off x="169128" y="1372719"/>
            <a:ext cx="5099764" cy="3792345"/>
          </a:xfrm>
        </p:spPr>
      </p:pic>
      <p:sp>
        <p:nvSpPr>
          <p:cNvPr id="2" name="Title 1">
            <a:extLst>
              <a:ext uri="{FF2B5EF4-FFF2-40B4-BE49-F238E27FC236}">
                <a16:creationId xmlns:a16="http://schemas.microsoft.com/office/drawing/2014/main" id="{39BD1B68-C29C-BB49-A524-956F476E5032}"/>
              </a:ext>
            </a:extLst>
          </p:cNvPr>
          <p:cNvSpPr>
            <a:spLocks noGrp="1"/>
          </p:cNvSpPr>
          <p:nvPr>
            <p:ph type="title"/>
          </p:nvPr>
        </p:nvSpPr>
        <p:spPr>
          <a:xfrm>
            <a:off x="169127" y="0"/>
            <a:ext cx="10515600" cy="1325563"/>
          </a:xfrm>
        </p:spPr>
        <p:txBody>
          <a:bodyPr>
            <a:normAutofit/>
          </a:bodyPr>
          <a:lstStyle/>
          <a:p>
            <a:r>
              <a:rPr lang="en-US" sz="2800" b="1" dirty="0"/>
              <a:t>Enzymatic Models</a:t>
            </a:r>
          </a:p>
        </p:txBody>
      </p:sp>
      <p:grpSp>
        <p:nvGrpSpPr>
          <p:cNvPr id="10" name="Group 9">
            <a:extLst>
              <a:ext uri="{FF2B5EF4-FFF2-40B4-BE49-F238E27FC236}">
                <a16:creationId xmlns:a16="http://schemas.microsoft.com/office/drawing/2014/main" id="{059D1525-3836-8446-B511-D412C37B6EE3}"/>
              </a:ext>
            </a:extLst>
          </p:cNvPr>
          <p:cNvGrpSpPr/>
          <p:nvPr/>
        </p:nvGrpSpPr>
        <p:grpSpPr>
          <a:xfrm>
            <a:off x="278662" y="229628"/>
            <a:ext cx="11699844" cy="2622311"/>
            <a:chOff x="169127" y="184855"/>
            <a:chExt cx="11699844" cy="2622311"/>
          </a:xfrm>
        </p:grpSpPr>
        <p:sp>
          <p:nvSpPr>
            <p:cNvPr id="8" name="Rectangle 7">
              <a:extLst>
                <a:ext uri="{FF2B5EF4-FFF2-40B4-BE49-F238E27FC236}">
                  <a16:creationId xmlns:a16="http://schemas.microsoft.com/office/drawing/2014/main" id="{CD22413C-8629-134C-83A6-3598D110EADA}"/>
                </a:ext>
              </a:extLst>
            </p:cNvPr>
            <p:cNvSpPr/>
            <p:nvPr/>
          </p:nvSpPr>
          <p:spPr>
            <a:xfrm>
              <a:off x="5159356" y="184855"/>
              <a:ext cx="6709615" cy="197376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45E882-6CD7-9147-9732-92DDEA168305}"/>
                </a:ext>
              </a:extLst>
            </p:cNvPr>
            <p:cNvSpPr/>
            <p:nvPr/>
          </p:nvSpPr>
          <p:spPr>
            <a:xfrm>
              <a:off x="169127" y="2174487"/>
              <a:ext cx="4990229" cy="63267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B14E74C0-3CBA-C845-A240-659E454E7805}"/>
              </a:ext>
            </a:extLst>
          </p:cNvPr>
          <p:cNvPicPr>
            <a:picLocks noChangeAspect="1"/>
          </p:cNvPicPr>
          <p:nvPr/>
        </p:nvPicPr>
        <p:blipFill>
          <a:blip r:embed="rId5"/>
          <a:stretch>
            <a:fillRect/>
          </a:stretch>
        </p:blipFill>
        <p:spPr>
          <a:xfrm>
            <a:off x="274750" y="5904909"/>
            <a:ext cx="4827741" cy="456524"/>
          </a:xfrm>
          <a:prstGeom prst="rect">
            <a:avLst/>
          </a:prstGeom>
        </p:spPr>
      </p:pic>
      <p:pic>
        <p:nvPicPr>
          <p:cNvPr id="16" name="Picture 15">
            <a:extLst>
              <a:ext uri="{FF2B5EF4-FFF2-40B4-BE49-F238E27FC236}">
                <a16:creationId xmlns:a16="http://schemas.microsoft.com/office/drawing/2014/main" id="{F9EF3FFC-2041-9747-AA53-223539EA0184}"/>
              </a:ext>
            </a:extLst>
          </p:cNvPr>
          <p:cNvPicPr>
            <a:picLocks noChangeAspect="1"/>
          </p:cNvPicPr>
          <p:nvPr/>
        </p:nvPicPr>
        <p:blipFill>
          <a:blip r:embed="rId6"/>
          <a:stretch>
            <a:fillRect/>
          </a:stretch>
        </p:blipFill>
        <p:spPr>
          <a:xfrm>
            <a:off x="292100" y="5415753"/>
            <a:ext cx="4976791" cy="511836"/>
          </a:xfrm>
          <a:prstGeom prst="rect">
            <a:avLst/>
          </a:prstGeom>
        </p:spPr>
      </p:pic>
      <p:pic>
        <p:nvPicPr>
          <p:cNvPr id="15" name="Picture 14" descr="A close up of a map&#10;&#10;Description automatically generated">
            <a:extLst>
              <a:ext uri="{FF2B5EF4-FFF2-40B4-BE49-F238E27FC236}">
                <a16:creationId xmlns:a16="http://schemas.microsoft.com/office/drawing/2014/main" id="{374A9253-3C21-F74B-8076-1A7E195AC73B}"/>
              </a:ext>
            </a:extLst>
          </p:cNvPr>
          <p:cNvPicPr>
            <a:picLocks noChangeAspect="1"/>
          </p:cNvPicPr>
          <p:nvPr/>
        </p:nvPicPr>
        <p:blipFill rotWithShape="1">
          <a:blip r:embed="rId3"/>
          <a:srcRect t="33434" b="33133"/>
          <a:stretch/>
        </p:blipFill>
        <p:spPr>
          <a:xfrm>
            <a:off x="5286241" y="2219260"/>
            <a:ext cx="6627097" cy="1973767"/>
          </a:xfrm>
          <a:prstGeom prst="rect">
            <a:avLst/>
          </a:prstGeom>
        </p:spPr>
      </p:pic>
      <p:pic>
        <p:nvPicPr>
          <p:cNvPr id="17" name="Picture 16" descr="A close up of a map&#10;&#10;Description automatically generated">
            <a:extLst>
              <a:ext uri="{FF2B5EF4-FFF2-40B4-BE49-F238E27FC236}">
                <a16:creationId xmlns:a16="http://schemas.microsoft.com/office/drawing/2014/main" id="{1A35D4C8-489A-2145-A731-DC7C5B966D55}"/>
              </a:ext>
            </a:extLst>
          </p:cNvPr>
          <p:cNvPicPr>
            <a:picLocks noChangeAspect="1"/>
          </p:cNvPicPr>
          <p:nvPr/>
        </p:nvPicPr>
        <p:blipFill rotWithShape="1">
          <a:blip r:embed="rId3"/>
          <a:srcRect t="67136"/>
          <a:stretch/>
        </p:blipFill>
        <p:spPr>
          <a:xfrm>
            <a:off x="5268891" y="4193026"/>
            <a:ext cx="6627097" cy="1940145"/>
          </a:xfrm>
          <a:prstGeom prst="rect">
            <a:avLst/>
          </a:prstGeom>
        </p:spPr>
      </p:pic>
    </p:spTree>
    <p:extLst>
      <p:ext uri="{BB962C8B-B14F-4D97-AF65-F5344CB8AC3E}">
        <p14:creationId xmlns:p14="http://schemas.microsoft.com/office/powerpoint/2010/main" val="111535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B911B45-8D77-B54E-984C-AF9261010A30}"/>
              </a:ext>
            </a:extLst>
          </p:cNvPr>
          <p:cNvPicPr>
            <a:picLocks noGrp="1" noChangeAspect="1"/>
          </p:cNvPicPr>
          <p:nvPr>
            <p:ph sz="half" idx="1"/>
          </p:nvPr>
        </p:nvPicPr>
        <p:blipFill>
          <a:blip r:embed="rId3"/>
          <a:stretch>
            <a:fillRect/>
          </a:stretch>
        </p:blipFill>
        <p:spPr>
          <a:xfrm>
            <a:off x="2108360" y="2289960"/>
            <a:ext cx="5181600" cy="547939"/>
          </a:xfrm>
        </p:spPr>
      </p:pic>
      <p:sp>
        <p:nvSpPr>
          <p:cNvPr id="6" name="Title 1">
            <a:extLst>
              <a:ext uri="{FF2B5EF4-FFF2-40B4-BE49-F238E27FC236}">
                <a16:creationId xmlns:a16="http://schemas.microsoft.com/office/drawing/2014/main" id="{738E32B7-AA6C-7E41-A769-F2E692F22855}"/>
              </a:ext>
            </a:extLst>
          </p:cNvPr>
          <p:cNvSpPr>
            <a:spLocks noGrp="1"/>
          </p:cNvSpPr>
          <p:nvPr>
            <p:ph type="title"/>
          </p:nvPr>
        </p:nvSpPr>
        <p:spPr>
          <a:xfrm>
            <a:off x="194310" y="0"/>
            <a:ext cx="10515600" cy="1325563"/>
          </a:xfrm>
        </p:spPr>
        <p:txBody>
          <a:bodyPr>
            <a:normAutofit/>
          </a:bodyPr>
          <a:lstStyle/>
          <a:p>
            <a:r>
              <a:rPr lang="en-US" sz="2800" b="1" dirty="0"/>
              <a:t>Parameter Estimates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45F458-9F60-404E-B086-3EC0AB69C0EA}"/>
                  </a:ext>
                </a:extLst>
              </p:cNvPr>
              <p:cNvSpPr txBox="1"/>
              <p:nvPr/>
            </p:nvSpPr>
            <p:spPr>
              <a:xfrm>
                <a:off x="3338281" y="2155199"/>
                <a:ext cx="307520"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𝑏𝑓</m:t>
                          </m:r>
                        </m:sub>
                      </m:sSub>
                    </m:oMath>
                  </m:oMathPara>
                </a14:m>
                <a:endParaRPr lang="en-US" sz="1400" dirty="0"/>
              </a:p>
            </p:txBody>
          </p:sp>
        </mc:Choice>
        <mc:Fallback xmlns="">
          <p:sp>
            <p:nvSpPr>
              <p:cNvPr id="12" name="TextBox 11">
                <a:extLst>
                  <a:ext uri="{FF2B5EF4-FFF2-40B4-BE49-F238E27FC236}">
                    <a16:creationId xmlns:a16="http://schemas.microsoft.com/office/drawing/2014/main" id="{CF45F458-9F60-404E-B086-3EC0AB69C0EA}"/>
                  </a:ext>
                </a:extLst>
              </p:cNvPr>
              <p:cNvSpPr txBox="1">
                <a:spLocks noRot="1" noChangeAspect="1" noMove="1" noResize="1" noEditPoints="1" noAdjustHandles="1" noChangeArrowheads="1" noChangeShapeType="1" noTextEdit="1"/>
              </p:cNvSpPr>
              <p:nvPr/>
            </p:nvSpPr>
            <p:spPr>
              <a:xfrm>
                <a:off x="3338281" y="2155199"/>
                <a:ext cx="307520" cy="232692"/>
              </a:xfrm>
              <a:prstGeom prst="rect">
                <a:avLst/>
              </a:prstGeom>
              <a:blipFill>
                <a:blip r:embed="rId5"/>
                <a:stretch>
                  <a:fillRect l="-12000" r="-8000"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B33976-EC5F-744F-B6BC-B0B233866EF9}"/>
                  </a:ext>
                </a:extLst>
              </p:cNvPr>
              <p:cNvSpPr txBox="1"/>
              <p:nvPr/>
            </p:nvSpPr>
            <p:spPr>
              <a:xfrm>
                <a:off x="3338281" y="2604073"/>
                <a:ext cx="29854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𝑏𝑟</m:t>
                          </m:r>
                        </m:sub>
                      </m:sSub>
                    </m:oMath>
                  </m:oMathPara>
                </a14:m>
                <a:endParaRPr lang="en-US" sz="1400" dirty="0"/>
              </a:p>
            </p:txBody>
          </p:sp>
        </mc:Choice>
        <mc:Fallback xmlns="">
          <p:sp>
            <p:nvSpPr>
              <p:cNvPr id="13" name="TextBox 12">
                <a:extLst>
                  <a:ext uri="{FF2B5EF4-FFF2-40B4-BE49-F238E27FC236}">
                    <a16:creationId xmlns:a16="http://schemas.microsoft.com/office/drawing/2014/main" id="{9CB33976-EC5F-744F-B6BC-B0B233866EF9}"/>
                  </a:ext>
                </a:extLst>
              </p:cNvPr>
              <p:cNvSpPr txBox="1">
                <a:spLocks noRot="1" noChangeAspect="1" noMove="1" noResize="1" noEditPoints="1" noAdjustHandles="1" noChangeArrowheads="1" noChangeShapeType="1" noTextEdit="1"/>
              </p:cNvSpPr>
              <p:nvPr/>
            </p:nvSpPr>
            <p:spPr>
              <a:xfrm>
                <a:off x="3338281" y="2604073"/>
                <a:ext cx="298543" cy="215444"/>
              </a:xfrm>
              <a:prstGeom prst="rect">
                <a:avLst/>
              </a:prstGeom>
              <a:blipFill>
                <a:blip r:embed="rId6"/>
                <a:stretch>
                  <a:fillRect l="-12500" r="-4167"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F9538F-3792-9246-BE37-121055CA3C46}"/>
                  </a:ext>
                </a:extLst>
              </p:cNvPr>
              <p:cNvSpPr txBox="1"/>
              <p:nvPr/>
            </p:nvSpPr>
            <p:spPr>
              <a:xfrm>
                <a:off x="5794774" y="2173614"/>
                <a:ext cx="313932" cy="2326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𝑢𝑓</m:t>
                          </m:r>
                        </m:sub>
                      </m:sSub>
                    </m:oMath>
                  </m:oMathPara>
                </a14:m>
                <a:endParaRPr lang="en-US" sz="1400" dirty="0"/>
              </a:p>
            </p:txBody>
          </p:sp>
        </mc:Choice>
        <mc:Fallback xmlns="">
          <p:sp>
            <p:nvSpPr>
              <p:cNvPr id="14" name="TextBox 13">
                <a:extLst>
                  <a:ext uri="{FF2B5EF4-FFF2-40B4-BE49-F238E27FC236}">
                    <a16:creationId xmlns:a16="http://schemas.microsoft.com/office/drawing/2014/main" id="{3CF9538F-3792-9246-BE37-121055CA3C46}"/>
                  </a:ext>
                </a:extLst>
              </p:cNvPr>
              <p:cNvSpPr txBox="1">
                <a:spLocks noRot="1" noChangeAspect="1" noMove="1" noResize="1" noEditPoints="1" noAdjustHandles="1" noChangeArrowheads="1" noChangeShapeType="1" noTextEdit="1"/>
              </p:cNvSpPr>
              <p:nvPr/>
            </p:nvSpPr>
            <p:spPr>
              <a:xfrm>
                <a:off x="5794774" y="2173614"/>
                <a:ext cx="313932" cy="232692"/>
              </a:xfrm>
              <a:prstGeom prst="rect">
                <a:avLst/>
              </a:prstGeom>
              <a:blipFill>
                <a:blip r:embed="rId7"/>
                <a:stretch>
                  <a:fillRect l="-16000" r="-8000"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7042351-B963-D24D-9160-784FB654D7A3}"/>
                  </a:ext>
                </a:extLst>
              </p:cNvPr>
              <p:cNvSpPr txBox="1"/>
              <p:nvPr/>
            </p:nvSpPr>
            <p:spPr>
              <a:xfrm>
                <a:off x="5794774" y="2642003"/>
                <a:ext cx="3049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𝑢𝑟</m:t>
                          </m:r>
                        </m:sub>
                      </m:sSub>
                    </m:oMath>
                  </m:oMathPara>
                </a14:m>
                <a:endParaRPr lang="en-US" sz="1400" dirty="0"/>
              </a:p>
            </p:txBody>
          </p:sp>
        </mc:Choice>
        <mc:Fallback xmlns="">
          <p:sp>
            <p:nvSpPr>
              <p:cNvPr id="15" name="TextBox 14">
                <a:extLst>
                  <a:ext uri="{FF2B5EF4-FFF2-40B4-BE49-F238E27FC236}">
                    <a16:creationId xmlns:a16="http://schemas.microsoft.com/office/drawing/2014/main" id="{57042351-B963-D24D-9160-784FB654D7A3}"/>
                  </a:ext>
                </a:extLst>
              </p:cNvPr>
              <p:cNvSpPr txBox="1">
                <a:spLocks noRot="1" noChangeAspect="1" noMove="1" noResize="1" noEditPoints="1" noAdjustHandles="1" noChangeArrowheads="1" noChangeShapeType="1" noTextEdit="1"/>
              </p:cNvSpPr>
              <p:nvPr/>
            </p:nvSpPr>
            <p:spPr>
              <a:xfrm>
                <a:off x="5794774" y="2642003"/>
                <a:ext cx="304955" cy="215444"/>
              </a:xfrm>
              <a:prstGeom prst="rect">
                <a:avLst/>
              </a:prstGeom>
              <a:blipFill>
                <a:blip r:embed="rId8"/>
                <a:stretch>
                  <a:fillRect l="-1666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8DA299F-3B69-F74D-A172-F37FE7AC2C12}"/>
                  </a:ext>
                </a:extLst>
              </p:cNvPr>
              <p:cNvSpPr txBox="1"/>
              <p:nvPr/>
            </p:nvSpPr>
            <p:spPr>
              <a:xfrm>
                <a:off x="4414258" y="2172446"/>
                <a:ext cx="35561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𝑐𝑎𝑡</m:t>
                          </m:r>
                        </m:sub>
                      </m:sSub>
                    </m:oMath>
                  </m:oMathPara>
                </a14:m>
                <a:endParaRPr lang="en-US" sz="1400" dirty="0"/>
              </a:p>
            </p:txBody>
          </p:sp>
        </mc:Choice>
        <mc:Fallback xmlns="">
          <p:sp>
            <p:nvSpPr>
              <p:cNvPr id="16" name="TextBox 15">
                <a:extLst>
                  <a:ext uri="{FF2B5EF4-FFF2-40B4-BE49-F238E27FC236}">
                    <a16:creationId xmlns:a16="http://schemas.microsoft.com/office/drawing/2014/main" id="{68DA299F-3B69-F74D-A172-F37FE7AC2C12}"/>
                  </a:ext>
                </a:extLst>
              </p:cNvPr>
              <p:cNvSpPr txBox="1">
                <a:spLocks noRot="1" noChangeAspect="1" noMove="1" noResize="1" noEditPoints="1" noAdjustHandles="1" noChangeArrowheads="1" noChangeShapeType="1" noTextEdit="1"/>
              </p:cNvSpPr>
              <p:nvPr/>
            </p:nvSpPr>
            <p:spPr>
              <a:xfrm>
                <a:off x="4414258" y="2172446"/>
                <a:ext cx="355610" cy="215444"/>
              </a:xfrm>
              <a:prstGeom prst="rect">
                <a:avLst/>
              </a:prstGeom>
              <a:blipFill>
                <a:blip r:embed="rId9"/>
                <a:stretch>
                  <a:fillRect l="-14286" b="-11111"/>
                </a:stretch>
              </a:blipFill>
            </p:spPr>
            <p:txBody>
              <a:bodyPr/>
              <a:lstStyle/>
              <a:p>
                <a:r>
                  <a:rPr lang="en-US">
                    <a:noFill/>
                  </a:rPr>
                  <a:t> </a:t>
                </a:r>
              </a:p>
            </p:txBody>
          </p:sp>
        </mc:Fallback>
      </mc:AlternateContent>
      <p:pic>
        <p:nvPicPr>
          <p:cNvPr id="17" name="Content Placeholder 4" descr="A close up of a map&#10;&#10;Description automatically generated">
            <a:extLst>
              <a:ext uri="{FF2B5EF4-FFF2-40B4-BE49-F238E27FC236}">
                <a16:creationId xmlns:a16="http://schemas.microsoft.com/office/drawing/2014/main" id="{964945E8-C5B2-8E43-8E5C-60C4E92B4D4E}"/>
              </a:ext>
            </a:extLst>
          </p:cNvPr>
          <p:cNvPicPr>
            <a:picLocks noChangeAspect="1"/>
          </p:cNvPicPr>
          <p:nvPr/>
        </p:nvPicPr>
        <p:blipFill>
          <a:blip r:embed="rId10"/>
          <a:stretch>
            <a:fillRect/>
          </a:stretch>
        </p:blipFill>
        <p:spPr>
          <a:xfrm>
            <a:off x="9195431" y="489182"/>
            <a:ext cx="2554892" cy="5879636"/>
          </a:xfrm>
          <a:prstGeom prst="rect">
            <a:avLst/>
          </a:prstGeom>
        </p:spPr>
      </p:pic>
      <p:pic>
        <p:nvPicPr>
          <p:cNvPr id="8" name="Picture 7">
            <a:extLst>
              <a:ext uri="{FF2B5EF4-FFF2-40B4-BE49-F238E27FC236}">
                <a16:creationId xmlns:a16="http://schemas.microsoft.com/office/drawing/2014/main" id="{8C19BBEF-0DE8-144F-8E14-13526EFBD251}"/>
              </a:ext>
            </a:extLst>
          </p:cNvPr>
          <p:cNvPicPr>
            <a:picLocks noChangeAspect="1"/>
          </p:cNvPicPr>
          <p:nvPr/>
        </p:nvPicPr>
        <p:blipFill>
          <a:blip r:embed="rId11"/>
          <a:stretch>
            <a:fillRect/>
          </a:stretch>
        </p:blipFill>
        <p:spPr>
          <a:xfrm>
            <a:off x="1233998" y="3588639"/>
            <a:ext cx="7323862" cy="517103"/>
          </a:xfrm>
          <a:prstGeom prst="rect">
            <a:avLst/>
          </a:prstGeom>
        </p:spPr>
      </p:pic>
    </p:spTree>
    <p:extLst>
      <p:ext uri="{BB962C8B-B14F-4D97-AF65-F5344CB8AC3E}">
        <p14:creationId xmlns:p14="http://schemas.microsoft.com/office/powerpoint/2010/main" val="3331061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piece of paper&#10;&#10;Description automatically generated">
            <a:extLst>
              <a:ext uri="{FF2B5EF4-FFF2-40B4-BE49-F238E27FC236}">
                <a16:creationId xmlns:a16="http://schemas.microsoft.com/office/drawing/2014/main" id="{44943092-6C90-9847-A5E3-AF4578BC2E94}"/>
              </a:ext>
            </a:extLst>
          </p:cNvPr>
          <p:cNvPicPr>
            <a:picLocks noChangeAspect="1"/>
          </p:cNvPicPr>
          <p:nvPr/>
        </p:nvPicPr>
        <p:blipFill>
          <a:blip r:embed="rId3"/>
          <a:stretch>
            <a:fillRect/>
          </a:stretch>
        </p:blipFill>
        <p:spPr>
          <a:xfrm>
            <a:off x="4884727" y="3252300"/>
            <a:ext cx="3291840" cy="1828800"/>
          </a:xfrm>
          <a:prstGeom prst="rect">
            <a:avLst/>
          </a:prstGeom>
        </p:spPr>
      </p:pic>
      <p:pic>
        <p:nvPicPr>
          <p:cNvPr id="8" name="Picture 7" descr="A close up of a map&#10;&#10;Description automatically generated">
            <a:extLst>
              <a:ext uri="{FF2B5EF4-FFF2-40B4-BE49-F238E27FC236}">
                <a16:creationId xmlns:a16="http://schemas.microsoft.com/office/drawing/2014/main" id="{B913CB32-7641-B945-A7AB-7F7278C9C2FF}"/>
              </a:ext>
            </a:extLst>
          </p:cNvPr>
          <p:cNvPicPr>
            <a:picLocks noChangeAspect="1"/>
          </p:cNvPicPr>
          <p:nvPr/>
        </p:nvPicPr>
        <p:blipFill>
          <a:blip r:embed="rId4"/>
          <a:stretch>
            <a:fillRect/>
          </a:stretch>
        </p:blipFill>
        <p:spPr>
          <a:xfrm>
            <a:off x="4884727" y="1088229"/>
            <a:ext cx="3291840" cy="18288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4EF22C3-08CE-CB42-AC5B-17CDC0BDE45E}"/>
              </a:ext>
            </a:extLst>
          </p:cNvPr>
          <p:cNvPicPr>
            <a:picLocks noChangeAspect="1"/>
          </p:cNvPicPr>
          <p:nvPr/>
        </p:nvPicPr>
        <p:blipFill>
          <a:blip r:embed="rId5"/>
          <a:stretch>
            <a:fillRect/>
          </a:stretch>
        </p:blipFill>
        <p:spPr>
          <a:xfrm>
            <a:off x="8407637" y="3480857"/>
            <a:ext cx="1502503" cy="1692866"/>
          </a:xfrm>
          <a:prstGeom prst="rect">
            <a:avLst/>
          </a:prstGeom>
        </p:spPr>
      </p:pic>
      <p:sp>
        <p:nvSpPr>
          <p:cNvPr id="4" name="Title 1">
            <a:extLst>
              <a:ext uri="{FF2B5EF4-FFF2-40B4-BE49-F238E27FC236}">
                <a16:creationId xmlns:a16="http://schemas.microsoft.com/office/drawing/2014/main" id="{A221B2C2-EFA4-7842-943D-E7A55B8619AC}"/>
              </a:ext>
            </a:extLst>
          </p:cNvPr>
          <p:cNvSpPr>
            <a:spLocks noGrp="1"/>
          </p:cNvSpPr>
          <p:nvPr>
            <p:ph type="title"/>
          </p:nvPr>
        </p:nvSpPr>
        <p:spPr>
          <a:xfrm>
            <a:off x="194310" y="0"/>
            <a:ext cx="10515600" cy="1325563"/>
          </a:xfrm>
        </p:spPr>
        <p:txBody>
          <a:bodyPr>
            <a:normAutofit/>
          </a:bodyPr>
          <a:lstStyle/>
          <a:p>
            <a:r>
              <a:rPr lang="en-US" sz="2800" b="1" dirty="0"/>
              <a:t>Simulate Entire Pathway - Biocrnpyler</a:t>
            </a:r>
          </a:p>
        </p:txBody>
      </p:sp>
      <p:pic>
        <p:nvPicPr>
          <p:cNvPr id="21" name="Picture 20" descr="A picture containing knife&#10;&#10;Description automatically generated">
            <a:extLst>
              <a:ext uri="{FF2B5EF4-FFF2-40B4-BE49-F238E27FC236}">
                <a16:creationId xmlns:a16="http://schemas.microsoft.com/office/drawing/2014/main" id="{96799932-5129-164C-BDEB-019466BE9A6D}"/>
              </a:ext>
            </a:extLst>
          </p:cNvPr>
          <p:cNvPicPr>
            <a:picLocks noChangeAspect="1"/>
          </p:cNvPicPr>
          <p:nvPr/>
        </p:nvPicPr>
        <p:blipFill>
          <a:blip r:embed="rId6"/>
          <a:stretch>
            <a:fillRect/>
          </a:stretch>
        </p:blipFill>
        <p:spPr>
          <a:xfrm>
            <a:off x="10123870" y="1209686"/>
            <a:ext cx="1172077" cy="1885514"/>
          </a:xfrm>
          <a:prstGeom prst="rect">
            <a:avLst/>
          </a:prstGeom>
        </p:spPr>
      </p:pic>
      <p:pic>
        <p:nvPicPr>
          <p:cNvPr id="25" name="Picture 24" descr="A picture containing knife&#10;&#10;Description automatically generated">
            <a:extLst>
              <a:ext uri="{FF2B5EF4-FFF2-40B4-BE49-F238E27FC236}">
                <a16:creationId xmlns:a16="http://schemas.microsoft.com/office/drawing/2014/main" id="{174AA658-6E02-4143-ADD1-2A010E54EC72}"/>
              </a:ext>
            </a:extLst>
          </p:cNvPr>
          <p:cNvPicPr>
            <a:picLocks noChangeAspect="1"/>
          </p:cNvPicPr>
          <p:nvPr/>
        </p:nvPicPr>
        <p:blipFill>
          <a:blip r:embed="rId7"/>
          <a:stretch>
            <a:fillRect/>
          </a:stretch>
        </p:blipFill>
        <p:spPr>
          <a:xfrm>
            <a:off x="10123870" y="3473399"/>
            <a:ext cx="1072449" cy="1662974"/>
          </a:xfrm>
          <a:prstGeom prst="rect">
            <a:avLst/>
          </a:prstGeom>
        </p:spPr>
      </p:pic>
      <p:sp>
        <p:nvSpPr>
          <p:cNvPr id="26" name="TextBox 25">
            <a:extLst>
              <a:ext uri="{FF2B5EF4-FFF2-40B4-BE49-F238E27FC236}">
                <a16:creationId xmlns:a16="http://schemas.microsoft.com/office/drawing/2014/main" id="{67BAC91B-6437-EB40-B6EB-EA9F35374EBC}"/>
              </a:ext>
            </a:extLst>
          </p:cNvPr>
          <p:cNvSpPr txBox="1"/>
          <p:nvPr/>
        </p:nvSpPr>
        <p:spPr>
          <a:xfrm>
            <a:off x="1101129" y="5691096"/>
            <a:ext cx="9251911" cy="307777"/>
          </a:xfrm>
          <a:prstGeom prst="rect">
            <a:avLst/>
          </a:prstGeom>
          <a:noFill/>
        </p:spPr>
        <p:txBody>
          <a:bodyPr wrap="square" rtlCol="0">
            <a:spAutoFit/>
          </a:bodyPr>
          <a:lstStyle/>
          <a:p>
            <a:r>
              <a:rPr lang="en-US" sz="1400" b="1" dirty="0">
                <a:latin typeface="Avenir Book" panose="02000503020000020003" pitchFamily="2" charset="0"/>
              </a:rPr>
              <a:t>Adjusting the rate of ATP leak and the initial concentrations of enzymes can lead to more optimal dynamics.</a:t>
            </a:r>
          </a:p>
        </p:txBody>
      </p:sp>
      <p:sp>
        <p:nvSpPr>
          <p:cNvPr id="27" name="TextBox 26">
            <a:extLst>
              <a:ext uri="{FF2B5EF4-FFF2-40B4-BE49-F238E27FC236}">
                <a16:creationId xmlns:a16="http://schemas.microsoft.com/office/drawing/2014/main" id="{B99F256D-2FB3-9845-A21E-ED2417A0A0E5}"/>
              </a:ext>
            </a:extLst>
          </p:cNvPr>
          <p:cNvSpPr txBox="1"/>
          <p:nvPr/>
        </p:nvSpPr>
        <p:spPr>
          <a:xfrm>
            <a:off x="6262580" y="2221809"/>
            <a:ext cx="64888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74.5</a:t>
            </a:r>
          </a:p>
        </p:txBody>
      </p:sp>
      <p:sp>
        <p:nvSpPr>
          <p:cNvPr id="28" name="TextBox 27">
            <a:extLst>
              <a:ext uri="{FF2B5EF4-FFF2-40B4-BE49-F238E27FC236}">
                <a16:creationId xmlns:a16="http://schemas.microsoft.com/office/drawing/2014/main" id="{C13244D7-F0C6-C242-AFBD-976A197DC727}"/>
              </a:ext>
            </a:extLst>
          </p:cNvPr>
          <p:cNvSpPr txBox="1"/>
          <p:nvPr/>
        </p:nvSpPr>
        <p:spPr>
          <a:xfrm>
            <a:off x="6172846" y="4313316"/>
            <a:ext cx="715602"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170.5</a:t>
            </a:r>
          </a:p>
        </p:txBody>
      </p:sp>
      <p:pic>
        <p:nvPicPr>
          <p:cNvPr id="34" name="Picture 33" descr="A screenshot of a cell phone&#10;&#10;Description automatically generated">
            <a:extLst>
              <a:ext uri="{FF2B5EF4-FFF2-40B4-BE49-F238E27FC236}">
                <a16:creationId xmlns:a16="http://schemas.microsoft.com/office/drawing/2014/main" id="{C787DF3A-A0AD-4940-8EF7-F87A20F0E31F}"/>
              </a:ext>
            </a:extLst>
          </p:cNvPr>
          <p:cNvPicPr>
            <a:picLocks noChangeAspect="1"/>
          </p:cNvPicPr>
          <p:nvPr/>
        </p:nvPicPr>
        <p:blipFill>
          <a:blip r:embed="rId8"/>
          <a:stretch>
            <a:fillRect/>
          </a:stretch>
        </p:blipFill>
        <p:spPr>
          <a:xfrm>
            <a:off x="8196604" y="1325563"/>
            <a:ext cx="1596152" cy="1723280"/>
          </a:xfrm>
          <a:prstGeom prst="rect">
            <a:avLst/>
          </a:prstGeom>
        </p:spPr>
      </p:pic>
      <p:sp>
        <p:nvSpPr>
          <p:cNvPr id="6" name="Rectangle 5">
            <a:extLst>
              <a:ext uri="{FF2B5EF4-FFF2-40B4-BE49-F238E27FC236}">
                <a16:creationId xmlns:a16="http://schemas.microsoft.com/office/drawing/2014/main" id="{96C57A3C-7AAA-A84A-B7E5-1BA3645C7472}"/>
              </a:ext>
            </a:extLst>
          </p:cNvPr>
          <p:cNvSpPr/>
          <p:nvPr/>
        </p:nvSpPr>
        <p:spPr>
          <a:xfrm>
            <a:off x="8367633" y="2479040"/>
            <a:ext cx="1253887"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094E7C4-FC6A-4041-A00F-7185F032C2C5}"/>
              </a:ext>
            </a:extLst>
          </p:cNvPr>
          <p:cNvSpPr/>
          <p:nvPr/>
        </p:nvSpPr>
        <p:spPr>
          <a:xfrm>
            <a:off x="8428593" y="4592320"/>
            <a:ext cx="1253887"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3D832CF-F3B5-244B-9AB1-BD870A90E23E}"/>
              </a:ext>
            </a:extLst>
          </p:cNvPr>
          <p:cNvSpPr/>
          <p:nvPr/>
        </p:nvSpPr>
        <p:spPr>
          <a:xfrm>
            <a:off x="8206764" y="2790400"/>
            <a:ext cx="1585992"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75458E7-342F-2645-AC53-6D594997366B}"/>
              </a:ext>
            </a:extLst>
          </p:cNvPr>
          <p:cNvSpPr/>
          <p:nvPr/>
        </p:nvSpPr>
        <p:spPr>
          <a:xfrm>
            <a:off x="8287198" y="4897120"/>
            <a:ext cx="1585992"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F475C77-6E8F-0846-ADE1-0A85D3C639D1}"/>
              </a:ext>
            </a:extLst>
          </p:cNvPr>
          <p:cNvSpPr/>
          <p:nvPr/>
        </p:nvSpPr>
        <p:spPr>
          <a:xfrm>
            <a:off x="9983844" y="2803179"/>
            <a:ext cx="1452128"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9CB5935-68EB-9B44-9CE4-E0A3340E06D1}"/>
              </a:ext>
            </a:extLst>
          </p:cNvPr>
          <p:cNvSpPr/>
          <p:nvPr/>
        </p:nvSpPr>
        <p:spPr>
          <a:xfrm>
            <a:off x="10059160" y="4897120"/>
            <a:ext cx="1462027"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Content Placeholder 4" descr="A close up of a map&#10;&#10;Description automatically generated">
            <a:extLst>
              <a:ext uri="{FF2B5EF4-FFF2-40B4-BE49-F238E27FC236}">
                <a16:creationId xmlns:a16="http://schemas.microsoft.com/office/drawing/2014/main" id="{A9851B48-9349-E944-A9F2-5A5C53026817}"/>
              </a:ext>
            </a:extLst>
          </p:cNvPr>
          <p:cNvPicPr>
            <a:picLocks noChangeAspect="1"/>
          </p:cNvPicPr>
          <p:nvPr/>
        </p:nvPicPr>
        <p:blipFill>
          <a:blip r:embed="rId9"/>
          <a:stretch>
            <a:fillRect/>
          </a:stretch>
        </p:blipFill>
        <p:spPr>
          <a:xfrm>
            <a:off x="159916" y="1534050"/>
            <a:ext cx="1356740" cy="3122300"/>
          </a:xfrm>
          <a:prstGeom prst="rect">
            <a:avLst/>
          </a:prstGeom>
        </p:spPr>
      </p:pic>
      <p:sp>
        <p:nvSpPr>
          <p:cNvPr id="3" name="Rectangle 2">
            <a:extLst>
              <a:ext uri="{FF2B5EF4-FFF2-40B4-BE49-F238E27FC236}">
                <a16:creationId xmlns:a16="http://schemas.microsoft.com/office/drawing/2014/main" id="{0A98E955-3EF7-2D4C-9D6B-EC0310094E71}"/>
              </a:ext>
            </a:extLst>
          </p:cNvPr>
          <p:cNvSpPr/>
          <p:nvPr/>
        </p:nvSpPr>
        <p:spPr>
          <a:xfrm>
            <a:off x="4708088" y="1647929"/>
            <a:ext cx="175364" cy="206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3F90BB2-C47E-254A-9464-F07956E1D5D2}"/>
              </a:ext>
            </a:extLst>
          </p:cNvPr>
          <p:cNvSpPr/>
          <p:nvPr/>
        </p:nvSpPr>
        <p:spPr>
          <a:xfrm>
            <a:off x="4812317" y="3571872"/>
            <a:ext cx="175364" cy="206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D4646E-7711-1245-A9DB-1596FD570131}"/>
              </a:ext>
            </a:extLst>
          </p:cNvPr>
          <p:cNvSpPr txBox="1"/>
          <p:nvPr/>
        </p:nvSpPr>
        <p:spPr>
          <a:xfrm>
            <a:off x="10827123" y="2516024"/>
            <a:ext cx="369196" cy="230832"/>
          </a:xfrm>
          <a:prstGeom prst="rect">
            <a:avLst/>
          </a:prstGeom>
          <a:solidFill>
            <a:schemeClr val="bg1"/>
          </a:solidFill>
        </p:spPr>
        <p:txBody>
          <a:bodyPr wrap="square" rtlCol="0">
            <a:spAutoFit/>
          </a:bodyPr>
          <a:lstStyle/>
          <a:p>
            <a:r>
              <a:rPr lang="en-US" sz="900" dirty="0">
                <a:latin typeface="Times" pitchFamily="2" charset="0"/>
              </a:rPr>
              <a:t>s</a:t>
            </a:r>
            <a:r>
              <a:rPr lang="en-US" sz="900" baseline="30000" dirty="0">
                <a:latin typeface="Times" pitchFamily="2" charset="0"/>
              </a:rPr>
              <a:t>-1</a:t>
            </a:r>
            <a:endParaRPr lang="en-US" sz="1100" dirty="0">
              <a:latin typeface="Times" pitchFamily="2" charset="0"/>
            </a:endParaRPr>
          </a:p>
        </p:txBody>
      </p:sp>
      <p:sp>
        <p:nvSpPr>
          <p:cNvPr id="30" name="TextBox 29">
            <a:extLst>
              <a:ext uri="{FF2B5EF4-FFF2-40B4-BE49-F238E27FC236}">
                <a16:creationId xmlns:a16="http://schemas.microsoft.com/office/drawing/2014/main" id="{293FC27B-BDB7-6649-BABE-0C81D1F5EDE4}"/>
              </a:ext>
            </a:extLst>
          </p:cNvPr>
          <p:cNvSpPr txBox="1"/>
          <p:nvPr/>
        </p:nvSpPr>
        <p:spPr>
          <a:xfrm>
            <a:off x="10790173" y="4629304"/>
            <a:ext cx="369196" cy="230832"/>
          </a:xfrm>
          <a:prstGeom prst="rect">
            <a:avLst/>
          </a:prstGeom>
          <a:solidFill>
            <a:schemeClr val="bg1"/>
          </a:solidFill>
        </p:spPr>
        <p:txBody>
          <a:bodyPr wrap="square" rtlCol="0">
            <a:spAutoFit/>
          </a:bodyPr>
          <a:lstStyle/>
          <a:p>
            <a:r>
              <a:rPr lang="en-US" sz="900" dirty="0">
                <a:latin typeface="Times" pitchFamily="2" charset="0"/>
              </a:rPr>
              <a:t>s</a:t>
            </a:r>
            <a:r>
              <a:rPr lang="en-US" sz="900" baseline="30000" dirty="0">
                <a:latin typeface="Times" pitchFamily="2" charset="0"/>
              </a:rPr>
              <a:t>-1</a:t>
            </a:r>
            <a:endParaRPr lang="en-US" sz="1100" dirty="0">
              <a:latin typeface="Times" pitchFamily="2" charset="0"/>
            </a:endParaRPr>
          </a:p>
        </p:txBody>
      </p:sp>
      <p:pic>
        <p:nvPicPr>
          <p:cNvPr id="12" name="Picture 11" descr="A screenshot of a cell phone&#10;&#10;Description automatically generated">
            <a:extLst>
              <a:ext uri="{FF2B5EF4-FFF2-40B4-BE49-F238E27FC236}">
                <a16:creationId xmlns:a16="http://schemas.microsoft.com/office/drawing/2014/main" id="{9A356E41-5480-594C-896A-9BA6FFCF5282}"/>
              </a:ext>
            </a:extLst>
          </p:cNvPr>
          <p:cNvPicPr>
            <a:picLocks noChangeAspect="1"/>
          </p:cNvPicPr>
          <p:nvPr/>
        </p:nvPicPr>
        <p:blipFill>
          <a:blip r:embed="rId10"/>
          <a:stretch>
            <a:fillRect/>
          </a:stretch>
        </p:blipFill>
        <p:spPr>
          <a:xfrm>
            <a:off x="1602268" y="1088229"/>
            <a:ext cx="3291840" cy="18288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E579E7D0-E74F-3E42-B2B1-FC72964B72B0}"/>
              </a:ext>
            </a:extLst>
          </p:cNvPr>
          <p:cNvPicPr>
            <a:picLocks noChangeAspect="1"/>
          </p:cNvPicPr>
          <p:nvPr/>
        </p:nvPicPr>
        <p:blipFill>
          <a:blip r:embed="rId11"/>
          <a:stretch>
            <a:fillRect/>
          </a:stretch>
        </p:blipFill>
        <p:spPr>
          <a:xfrm>
            <a:off x="1591612" y="3220720"/>
            <a:ext cx="3291840" cy="1828800"/>
          </a:xfrm>
          <a:prstGeom prst="rect">
            <a:avLst/>
          </a:prstGeom>
        </p:spPr>
      </p:pic>
    </p:spTree>
    <p:extLst>
      <p:ext uri="{BB962C8B-B14F-4D97-AF65-F5344CB8AC3E}">
        <p14:creationId xmlns:p14="http://schemas.microsoft.com/office/powerpoint/2010/main" val="322549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8" grpId="0" animBg="1"/>
      <p:bldP spid="19" grpId="0" animBg="1"/>
      <p:bldP spid="20"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a map&#10;&#10;Description automatically generated">
            <a:extLst>
              <a:ext uri="{FF2B5EF4-FFF2-40B4-BE49-F238E27FC236}">
                <a16:creationId xmlns:a16="http://schemas.microsoft.com/office/drawing/2014/main" id="{DBE5435F-91FD-0948-A69E-9FB35724E7AE}"/>
              </a:ext>
            </a:extLst>
          </p:cNvPr>
          <p:cNvPicPr>
            <a:picLocks noChangeAspect="1"/>
          </p:cNvPicPr>
          <p:nvPr/>
        </p:nvPicPr>
        <p:blipFill>
          <a:blip r:embed="rId3"/>
          <a:stretch>
            <a:fillRect/>
          </a:stretch>
        </p:blipFill>
        <p:spPr>
          <a:xfrm>
            <a:off x="4869335" y="3705390"/>
            <a:ext cx="4114800" cy="2286000"/>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D51A8C79-5D86-6E4F-BDFD-9BA158C11EB5}"/>
              </a:ext>
            </a:extLst>
          </p:cNvPr>
          <p:cNvPicPr>
            <a:picLocks noChangeAspect="1"/>
          </p:cNvPicPr>
          <p:nvPr/>
        </p:nvPicPr>
        <p:blipFill>
          <a:blip r:embed="rId4"/>
          <a:stretch>
            <a:fillRect/>
          </a:stretch>
        </p:blipFill>
        <p:spPr>
          <a:xfrm>
            <a:off x="4890211" y="1073067"/>
            <a:ext cx="4114800" cy="2286000"/>
          </a:xfrm>
          <a:prstGeom prst="rect">
            <a:avLst/>
          </a:prstGeom>
        </p:spPr>
      </p:pic>
      <p:pic>
        <p:nvPicPr>
          <p:cNvPr id="28" name="Picture 27" descr="A screenshot of a cell phone&#10;&#10;Description automatically generated">
            <a:extLst>
              <a:ext uri="{FF2B5EF4-FFF2-40B4-BE49-F238E27FC236}">
                <a16:creationId xmlns:a16="http://schemas.microsoft.com/office/drawing/2014/main" id="{8B22CAAB-20A7-374C-AAC6-4B82C952D102}"/>
              </a:ext>
            </a:extLst>
          </p:cNvPr>
          <p:cNvPicPr>
            <a:picLocks noChangeAspect="1"/>
          </p:cNvPicPr>
          <p:nvPr/>
        </p:nvPicPr>
        <p:blipFill>
          <a:blip r:embed="rId5"/>
          <a:stretch>
            <a:fillRect/>
          </a:stretch>
        </p:blipFill>
        <p:spPr>
          <a:xfrm>
            <a:off x="8932678" y="3795488"/>
            <a:ext cx="1954402" cy="202830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8FCB648B-6ED3-8841-9845-FA65F348EB96}"/>
              </a:ext>
            </a:extLst>
          </p:cNvPr>
          <p:cNvPicPr>
            <a:picLocks noChangeAspect="1"/>
          </p:cNvPicPr>
          <p:nvPr/>
        </p:nvPicPr>
        <p:blipFill>
          <a:blip r:embed="rId6"/>
          <a:stretch>
            <a:fillRect/>
          </a:stretch>
        </p:blipFill>
        <p:spPr>
          <a:xfrm>
            <a:off x="8984135" y="1179137"/>
            <a:ext cx="1592213" cy="1743509"/>
          </a:xfrm>
          <a:prstGeom prst="rect">
            <a:avLst/>
          </a:prstGeom>
        </p:spPr>
      </p:pic>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BD75F08C-3752-8842-BED4-D11F69D7740B}"/>
                  </a:ext>
                </a:extLst>
              </p:cNvPr>
              <p:cNvSpPr txBox="1">
                <a:spLocks/>
              </p:cNvSpPr>
              <p:nvPr/>
            </p:nvSpPr>
            <p:spPr>
              <a:xfrm>
                <a:off x="100625" y="-1836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b="1" dirty="0"/>
                  <a:t>Optimizing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𝒌</m:t>
                        </m:r>
                      </m:e>
                      <m:sub>
                        <m:r>
                          <a:rPr lang="en-US" sz="2400" b="1" i="1" smtClean="0">
                            <a:latin typeface="Cambria Math" panose="02040503050406030204" pitchFamily="18" charset="0"/>
                          </a:rPr>
                          <m:t>𝒃𝒇</m:t>
                        </m:r>
                      </m:sub>
                    </m:sSub>
                  </m:oMath>
                </a14:m>
                <a:r>
                  <a:rPr lang="en-US" sz="2400" b="1" dirty="0"/>
                  <a:t>and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𝒌</m:t>
                        </m:r>
                      </m:e>
                      <m:sub>
                        <m:r>
                          <a:rPr lang="en-US" sz="2400" b="1" i="1" smtClean="0">
                            <a:latin typeface="Cambria Math" panose="02040503050406030204" pitchFamily="18" charset="0"/>
                          </a:rPr>
                          <m:t>𝒖</m:t>
                        </m:r>
                        <m:r>
                          <a:rPr lang="en-US" sz="2400" b="1" i="1">
                            <a:latin typeface="Cambria Math" panose="02040503050406030204" pitchFamily="18" charset="0"/>
                          </a:rPr>
                          <m:t>𝒇</m:t>
                        </m:r>
                      </m:sub>
                    </m:sSub>
                  </m:oMath>
                </a14:m>
                <a:r>
                  <a:rPr lang="en-US" sz="2400" b="1" dirty="0"/>
                  <a:t> and increasing [Pi]</a:t>
                </a:r>
                <a:r>
                  <a:rPr lang="en-US" sz="2400" b="1" baseline="-25000" dirty="0"/>
                  <a:t>0</a:t>
                </a:r>
                <a:r>
                  <a:rPr lang="en-US" sz="2400" b="1" dirty="0"/>
                  <a:t> extends ATP lifetime</a:t>
                </a:r>
                <a:endParaRPr lang="en-US" sz="2400" dirty="0"/>
              </a:p>
            </p:txBody>
          </p:sp>
        </mc:Choice>
        <mc:Fallback xmlns="">
          <p:sp>
            <p:nvSpPr>
              <p:cNvPr id="4" name="Title 1">
                <a:extLst>
                  <a:ext uri="{FF2B5EF4-FFF2-40B4-BE49-F238E27FC236}">
                    <a16:creationId xmlns:a16="http://schemas.microsoft.com/office/drawing/2014/main" id="{BD75F08C-3752-8842-BED4-D11F69D7740B}"/>
                  </a:ext>
                </a:extLst>
              </p:cNvPr>
              <p:cNvSpPr txBox="1">
                <a:spLocks noRot="1" noChangeAspect="1" noMove="1" noResize="1" noEditPoints="1" noAdjustHandles="1" noChangeArrowheads="1" noChangeShapeType="1" noTextEdit="1"/>
              </p:cNvSpPr>
              <p:nvPr/>
            </p:nvSpPr>
            <p:spPr>
              <a:xfrm>
                <a:off x="100625" y="-183632"/>
                <a:ext cx="10515600" cy="1325563"/>
              </a:xfrm>
              <a:prstGeom prst="rect">
                <a:avLst/>
              </a:prstGeom>
              <a:blipFill>
                <a:blip r:embed="rId7"/>
                <a:stretch>
                  <a:fillRect l="-844"/>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B49A50B8-5735-0B48-9768-758973756C70}"/>
              </a:ext>
            </a:extLst>
          </p:cNvPr>
          <p:cNvSpPr txBox="1"/>
          <p:nvPr/>
        </p:nvSpPr>
        <p:spPr>
          <a:xfrm>
            <a:off x="6834487" y="5074862"/>
            <a:ext cx="105423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414.6</a:t>
            </a:r>
          </a:p>
        </p:txBody>
      </p:sp>
      <p:sp>
        <p:nvSpPr>
          <p:cNvPr id="20" name="TextBox 19">
            <a:extLst>
              <a:ext uri="{FF2B5EF4-FFF2-40B4-BE49-F238E27FC236}">
                <a16:creationId xmlns:a16="http://schemas.microsoft.com/office/drawing/2014/main" id="{059C3BC2-9DDE-4748-93C8-DC6B79014DF0}"/>
              </a:ext>
            </a:extLst>
          </p:cNvPr>
          <p:cNvSpPr txBox="1"/>
          <p:nvPr/>
        </p:nvSpPr>
        <p:spPr>
          <a:xfrm>
            <a:off x="11437102" y="2514479"/>
            <a:ext cx="369196" cy="230832"/>
          </a:xfrm>
          <a:prstGeom prst="rect">
            <a:avLst/>
          </a:prstGeom>
          <a:solidFill>
            <a:schemeClr val="bg1"/>
          </a:solidFill>
        </p:spPr>
        <p:txBody>
          <a:bodyPr wrap="square" rtlCol="0">
            <a:spAutoFit/>
          </a:bodyPr>
          <a:lstStyle/>
          <a:p>
            <a:r>
              <a:rPr lang="en-US" sz="900" dirty="0">
                <a:latin typeface="Times" pitchFamily="2" charset="0"/>
              </a:rPr>
              <a:t>s</a:t>
            </a:r>
            <a:r>
              <a:rPr lang="en-US" sz="900" baseline="30000" dirty="0">
                <a:latin typeface="Times" pitchFamily="2" charset="0"/>
              </a:rPr>
              <a:t>-1</a:t>
            </a:r>
            <a:endParaRPr lang="en-US" sz="1100" dirty="0">
              <a:latin typeface="Times" pitchFamily="2" charset="0"/>
            </a:endParaRPr>
          </a:p>
        </p:txBody>
      </p:sp>
      <p:sp>
        <p:nvSpPr>
          <p:cNvPr id="23" name="Rectangle 22">
            <a:extLst>
              <a:ext uri="{FF2B5EF4-FFF2-40B4-BE49-F238E27FC236}">
                <a16:creationId xmlns:a16="http://schemas.microsoft.com/office/drawing/2014/main" id="{92733344-D48B-204D-B852-707E45B9AC9B}"/>
              </a:ext>
            </a:extLst>
          </p:cNvPr>
          <p:cNvSpPr/>
          <p:nvPr/>
        </p:nvSpPr>
        <p:spPr>
          <a:xfrm>
            <a:off x="9184793" y="1739866"/>
            <a:ext cx="1190899"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F048BF8-BEF6-0E42-88B9-D7124409FA71}"/>
              </a:ext>
            </a:extLst>
          </p:cNvPr>
          <p:cNvSpPr/>
          <p:nvPr/>
        </p:nvSpPr>
        <p:spPr>
          <a:xfrm>
            <a:off x="9314429" y="4455955"/>
            <a:ext cx="1190899"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knife&#10;&#10;Description automatically generated">
            <a:extLst>
              <a:ext uri="{FF2B5EF4-FFF2-40B4-BE49-F238E27FC236}">
                <a16:creationId xmlns:a16="http://schemas.microsoft.com/office/drawing/2014/main" id="{05257E93-2D79-B147-89BF-3939C373CCAB}"/>
              </a:ext>
            </a:extLst>
          </p:cNvPr>
          <p:cNvPicPr>
            <a:picLocks noChangeAspect="1"/>
          </p:cNvPicPr>
          <p:nvPr/>
        </p:nvPicPr>
        <p:blipFill>
          <a:blip r:embed="rId8"/>
          <a:stretch>
            <a:fillRect/>
          </a:stretch>
        </p:blipFill>
        <p:spPr>
          <a:xfrm>
            <a:off x="10687719" y="897322"/>
            <a:ext cx="1212113" cy="2294687"/>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2BA35029-4571-8F4A-9726-A2769A0CEFDB}"/>
              </a:ext>
            </a:extLst>
          </p:cNvPr>
          <p:cNvPicPr>
            <a:picLocks noChangeAspect="1"/>
          </p:cNvPicPr>
          <p:nvPr/>
        </p:nvPicPr>
        <p:blipFill>
          <a:blip r:embed="rId9"/>
          <a:stretch>
            <a:fillRect/>
          </a:stretch>
        </p:blipFill>
        <p:spPr>
          <a:xfrm>
            <a:off x="536557" y="1073859"/>
            <a:ext cx="4114800" cy="2286000"/>
          </a:xfrm>
          <a:prstGeom prst="rect">
            <a:avLst/>
          </a:prstGeom>
        </p:spPr>
      </p:pic>
      <p:sp>
        <p:nvSpPr>
          <p:cNvPr id="21" name="TextBox 20">
            <a:extLst>
              <a:ext uri="{FF2B5EF4-FFF2-40B4-BE49-F238E27FC236}">
                <a16:creationId xmlns:a16="http://schemas.microsoft.com/office/drawing/2014/main" id="{C38BDD74-23FC-E047-9A08-C0550D5CF74E}"/>
              </a:ext>
            </a:extLst>
          </p:cNvPr>
          <p:cNvSpPr txBox="1"/>
          <p:nvPr/>
        </p:nvSpPr>
        <p:spPr>
          <a:xfrm>
            <a:off x="6809086" y="2514479"/>
            <a:ext cx="660494" cy="261610"/>
          </a:xfrm>
          <a:prstGeom prst="rect">
            <a:avLst/>
          </a:prstGeom>
          <a:noFill/>
        </p:spPr>
        <p:txBody>
          <a:bodyPr wrap="square" rtlCol="0">
            <a:spAutoFit/>
          </a:bodyPr>
          <a:lstStyle/>
          <a:p>
            <a:r>
              <a:rPr lang="en-US" sz="1100" dirty="0">
                <a:solidFill>
                  <a:srgbClr val="E53BDE"/>
                </a:solidFill>
                <a:latin typeface="Avenir Book" panose="02000503020000020003" pitchFamily="2" charset="0"/>
              </a:rPr>
              <a:t>216.0</a:t>
            </a:r>
          </a:p>
        </p:txBody>
      </p:sp>
      <p:pic>
        <p:nvPicPr>
          <p:cNvPr id="10" name="Picture 9" descr="A screenshot of a cell phone&#10;&#10;Description automatically generated">
            <a:extLst>
              <a:ext uri="{FF2B5EF4-FFF2-40B4-BE49-F238E27FC236}">
                <a16:creationId xmlns:a16="http://schemas.microsoft.com/office/drawing/2014/main" id="{2AA6FE2A-CB76-F74C-BAF7-85988C9F86A2}"/>
              </a:ext>
            </a:extLst>
          </p:cNvPr>
          <p:cNvPicPr>
            <a:picLocks noChangeAspect="1"/>
          </p:cNvPicPr>
          <p:nvPr/>
        </p:nvPicPr>
        <p:blipFill>
          <a:blip r:embed="rId10"/>
          <a:stretch>
            <a:fillRect/>
          </a:stretch>
        </p:blipFill>
        <p:spPr>
          <a:xfrm>
            <a:off x="536557" y="3705390"/>
            <a:ext cx="4114800" cy="2286000"/>
          </a:xfrm>
          <a:prstGeom prst="rect">
            <a:avLst/>
          </a:prstGeom>
        </p:spPr>
      </p:pic>
      <p:pic>
        <p:nvPicPr>
          <p:cNvPr id="27" name="Picture 26" descr="A picture containing knife&#10;&#10;Description automatically generated">
            <a:extLst>
              <a:ext uri="{FF2B5EF4-FFF2-40B4-BE49-F238E27FC236}">
                <a16:creationId xmlns:a16="http://schemas.microsoft.com/office/drawing/2014/main" id="{D2BEDCB6-2725-0E43-8719-C1289AE5910E}"/>
              </a:ext>
            </a:extLst>
          </p:cNvPr>
          <p:cNvPicPr>
            <a:picLocks noChangeAspect="1"/>
          </p:cNvPicPr>
          <p:nvPr/>
        </p:nvPicPr>
        <p:blipFill>
          <a:blip r:embed="rId8"/>
          <a:stretch>
            <a:fillRect/>
          </a:stretch>
        </p:blipFill>
        <p:spPr>
          <a:xfrm>
            <a:off x="10831045" y="3661822"/>
            <a:ext cx="1212113" cy="2294687"/>
          </a:xfrm>
          <a:prstGeom prst="rect">
            <a:avLst/>
          </a:prstGeom>
        </p:spPr>
      </p:pic>
    </p:spTree>
    <p:extLst>
      <p:ext uri="{BB962C8B-B14F-4D97-AF65-F5344CB8AC3E}">
        <p14:creationId xmlns:p14="http://schemas.microsoft.com/office/powerpoint/2010/main" val="344710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1BD6-342E-3341-B3BE-7C9A0E5E07B0}"/>
              </a:ext>
            </a:extLst>
          </p:cNvPr>
          <p:cNvSpPr>
            <a:spLocks noGrp="1"/>
          </p:cNvSpPr>
          <p:nvPr>
            <p:ph type="title"/>
          </p:nvPr>
        </p:nvSpPr>
        <p:spPr>
          <a:xfrm>
            <a:off x="472440" y="182245"/>
            <a:ext cx="10515600" cy="1325563"/>
          </a:xfrm>
        </p:spPr>
        <p:txBody>
          <a:bodyPr>
            <a:normAutofit/>
          </a:bodyPr>
          <a:lstStyle/>
          <a:p>
            <a:r>
              <a:rPr lang="en-US" sz="3200" dirty="0"/>
              <a:t>Reconsidered Modelling Approach</a:t>
            </a:r>
          </a:p>
        </p:txBody>
      </p:sp>
      <p:grpSp>
        <p:nvGrpSpPr>
          <p:cNvPr id="5" name="Group 4">
            <a:extLst>
              <a:ext uri="{FF2B5EF4-FFF2-40B4-BE49-F238E27FC236}">
                <a16:creationId xmlns:a16="http://schemas.microsoft.com/office/drawing/2014/main" id="{84AB6041-5A83-7E4F-B51B-37A0770B8A3E}"/>
              </a:ext>
            </a:extLst>
          </p:cNvPr>
          <p:cNvGrpSpPr/>
          <p:nvPr/>
        </p:nvGrpSpPr>
        <p:grpSpPr>
          <a:xfrm>
            <a:off x="964695" y="1704155"/>
            <a:ext cx="9233913" cy="3984835"/>
            <a:chOff x="964695" y="1704155"/>
            <a:chExt cx="9233913" cy="3984835"/>
          </a:xfrm>
        </p:grpSpPr>
        <p:sp>
          <p:nvSpPr>
            <p:cNvPr id="3" name="TextBox 2">
              <a:extLst>
                <a:ext uri="{FF2B5EF4-FFF2-40B4-BE49-F238E27FC236}">
                  <a16:creationId xmlns:a16="http://schemas.microsoft.com/office/drawing/2014/main" id="{9CCCAFE5-3589-3047-8B92-E7E1A0BE4938}"/>
                </a:ext>
              </a:extLst>
            </p:cNvPr>
            <p:cNvSpPr txBox="1"/>
            <p:nvPr/>
          </p:nvSpPr>
          <p:spPr>
            <a:xfrm>
              <a:off x="1993392" y="1715836"/>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Full Model</a:t>
              </a:r>
            </a:p>
            <a:p>
              <a:pPr algn="ctr"/>
              <a:r>
                <a:rPr lang="en-US" dirty="0">
                  <a:latin typeface="Avenir Book" panose="02000503020000020003" pitchFamily="2" charset="0"/>
                </a:rPr>
                <a:t>CRN Mass action</a:t>
              </a:r>
            </a:p>
            <a:p>
              <a:pPr algn="ctr"/>
              <a:r>
                <a:rPr lang="en-US" dirty="0">
                  <a:latin typeface="Avenir Book" panose="02000503020000020003" pitchFamily="2" charset="0"/>
                </a:rPr>
                <a:t>(k</a:t>
              </a:r>
              <a:r>
                <a:rPr lang="en-US" baseline="-25000" dirty="0">
                  <a:latin typeface="Avenir Book" panose="02000503020000020003" pitchFamily="2" charset="0"/>
                </a:rPr>
                <a:t>bf1</a:t>
              </a:r>
              <a:r>
                <a:rPr lang="en-US" dirty="0">
                  <a:latin typeface="Avenir Book" panose="02000503020000020003" pitchFamily="2" charset="0"/>
                </a:rPr>
                <a:t>, k</a:t>
              </a:r>
              <a:r>
                <a:rPr lang="en-US" baseline="-25000" dirty="0">
                  <a:latin typeface="Avenir Book" panose="02000503020000020003" pitchFamily="2" charset="0"/>
                </a:rPr>
                <a:t>br1</a:t>
              </a:r>
              <a:r>
                <a:rPr lang="en-US" dirty="0">
                  <a:latin typeface="Avenir Book" panose="02000503020000020003" pitchFamily="2" charset="0"/>
                </a:rPr>
                <a:t>, k</a:t>
              </a:r>
              <a:r>
                <a:rPr lang="en-US" baseline="-25000" dirty="0">
                  <a:latin typeface="Avenir Book" panose="02000503020000020003" pitchFamily="2" charset="0"/>
                </a:rPr>
                <a:t>uf1</a:t>
              </a:r>
              <a:r>
                <a:rPr lang="en-US" dirty="0">
                  <a:latin typeface="Avenir Book" panose="02000503020000020003" pitchFamily="2" charset="0"/>
                </a:rPr>
                <a:t>, k</a:t>
              </a:r>
              <a:r>
                <a:rPr lang="en-US" baseline="-25000" dirty="0">
                  <a:latin typeface="Avenir Book" panose="02000503020000020003" pitchFamily="2" charset="0"/>
                </a:rPr>
                <a:t>ur1</a:t>
              </a:r>
              <a:r>
                <a:rPr lang="en-US" dirty="0">
                  <a:latin typeface="Avenir Book" panose="02000503020000020003" pitchFamily="2" charset="0"/>
                </a:rPr>
                <a:t>,k</a:t>
              </a:r>
              <a:r>
                <a:rPr lang="en-US" baseline="-25000" dirty="0">
                  <a:latin typeface="Avenir Book" panose="02000503020000020003" pitchFamily="2" charset="0"/>
                </a:rPr>
                <a:t>cat1</a:t>
              </a:r>
              <a:r>
                <a:rPr lang="en-US" dirty="0">
                  <a:latin typeface="Avenir Book" panose="02000503020000020003" pitchFamily="2" charset="0"/>
                </a:rPr>
                <a:t>,k</a:t>
              </a:r>
              <a:r>
                <a:rPr lang="en-US" baseline="-25000" dirty="0">
                  <a:latin typeface="Avenir Book" panose="02000503020000020003" pitchFamily="2" charset="0"/>
                </a:rPr>
                <a:t>bf2</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FB952FBC-6CD0-BA4D-940C-0FEB363ED5C5}"/>
                </a:ext>
              </a:extLst>
            </p:cNvPr>
            <p:cNvSpPr txBox="1"/>
            <p:nvPr/>
          </p:nvSpPr>
          <p:spPr>
            <a:xfrm>
              <a:off x="2542032" y="4611772"/>
              <a:ext cx="2212848" cy="646331"/>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Reduced Model</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a:t>
              </a:r>
              <a:r>
                <a:rPr lang="en-US" dirty="0">
                  <a:latin typeface="Avenir Book" panose="02000503020000020003" pitchFamily="2" charset="0"/>
                </a:rPr>
                <a:t>,…)</a:t>
              </a:r>
            </a:p>
          </p:txBody>
        </p:sp>
        <p:sp>
          <p:nvSpPr>
            <p:cNvPr id="11" name="TextBox 10">
              <a:extLst>
                <a:ext uri="{FF2B5EF4-FFF2-40B4-BE49-F238E27FC236}">
                  <a16:creationId xmlns:a16="http://schemas.microsoft.com/office/drawing/2014/main" id="{B291079D-A860-FD49-A7D7-BDA7EDEDFD4A}"/>
                </a:ext>
              </a:extLst>
            </p:cNvPr>
            <p:cNvSpPr txBox="1"/>
            <p:nvPr/>
          </p:nvSpPr>
          <p:spPr>
            <a:xfrm>
              <a:off x="964695" y="2823832"/>
              <a:ext cx="2683761" cy="1477328"/>
            </a:xfrm>
            <a:prstGeom prst="rect">
              <a:avLst/>
            </a:prstGeom>
            <a:noFill/>
            <a:ln>
              <a:noFill/>
            </a:ln>
          </p:spPr>
          <p:txBody>
            <a:bodyPr wrap="square" rtlCol="0">
              <a:spAutoFit/>
            </a:bodyPr>
            <a:lstStyle/>
            <a:p>
              <a:r>
                <a:rPr lang="en-US" dirty="0">
                  <a:latin typeface="Avenir Book" panose="02000503020000020003" pitchFamily="2" charset="0"/>
                </a:rPr>
                <a:t>Include assumptions</a:t>
              </a:r>
            </a:p>
            <a:p>
              <a:pPr marL="285750" indent="-285750">
                <a:buFontTx/>
                <a:buChar char="-"/>
              </a:pPr>
              <a:r>
                <a:rPr lang="en-US" dirty="0">
                  <a:latin typeface="Avenir Book" panose="02000503020000020003" pitchFamily="2" charset="0"/>
                </a:rPr>
                <a:t>Conservation laws</a:t>
              </a:r>
            </a:p>
            <a:p>
              <a:pPr marL="285750" indent="-285750">
                <a:buFontTx/>
                <a:buChar char="-"/>
              </a:pPr>
              <a:r>
                <a:rPr lang="en-US" dirty="0">
                  <a:latin typeface="Avenir Book" panose="02000503020000020003" pitchFamily="2" charset="0"/>
                </a:rPr>
                <a:t>QSSA</a:t>
              </a:r>
            </a:p>
            <a:p>
              <a:pPr marL="285750" indent="-285750">
                <a:buFontTx/>
                <a:buChar char="-"/>
              </a:pPr>
              <a:r>
                <a:rPr lang="en-US" dirty="0">
                  <a:latin typeface="Avenir Book" panose="02000503020000020003" pitchFamily="2" charset="0"/>
                </a:rPr>
                <a:t>Generalize binding/unbinding</a:t>
              </a:r>
            </a:p>
          </p:txBody>
        </p:sp>
        <p:sp>
          <p:nvSpPr>
            <p:cNvPr id="12" name="TextBox 11">
              <a:extLst>
                <a:ext uri="{FF2B5EF4-FFF2-40B4-BE49-F238E27FC236}">
                  <a16:creationId xmlns:a16="http://schemas.microsoft.com/office/drawing/2014/main" id="{3B3B0A0A-5FE9-A845-B19F-F1DD17F7C7FF}"/>
                </a:ext>
              </a:extLst>
            </p:cNvPr>
            <p:cNvSpPr txBox="1"/>
            <p:nvPr/>
          </p:nvSpPr>
          <p:spPr>
            <a:xfrm>
              <a:off x="2121408" y="5381213"/>
              <a:ext cx="3054095" cy="307777"/>
            </a:xfrm>
            <a:prstGeom prst="rect">
              <a:avLst/>
            </a:prstGeom>
            <a:noFill/>
            <a:ln>
              <a:noFill/>
            </a:ln>
          </p:spPr>
          <p:txBody>
            <a:bodyPr wrap="square" rtlCol="0">
              <a:spAutoFit/>
            </a:bodyPr>
            <a:lstStyle/>
            <a:p>
              <a:r>
                <a:rPr lang="en-US" sz="1400" dirty="0">
                  <a:latin typeface="Avenir Book" panose="02000503020000020003" pitchFamily="2" charset="0"/>
                </a:rPr>
                <a:t>More relevant to experimental data</a:t>
              </a:r>
            </a:p>
          </p:txBody>
        </p:sp>
        <p:sp>
          <p:nvSpPr>
            <p:cNvPr id="14" name="TextBox 13">
              <a:extLst>
                <a:ext uri="{FF2B5EF4-FFF2-40B4-BE49-F238E27FC236}">
                  <a16:creationId xmlns:a16="http://schemas.microsoft.com/office/drawing/2014/main" id="{972718FC-7491-6B42-8359-814A9E1EAA27}"/>
                </a:ext>
              </a:extLst>
            </p:cNvPr>
            <p:cNvSpPr txBox="1"/>
            <p:nvPr/>
          </p:nvSpPr>
          <p:spPr>
            <a:xfrm>
              <a:off x="6888480" y="1704155"/>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Minimal Model</a:t>
              </a:r>
            </a:p>
            <a:p>
              <a:pPr algn="ctr"/>
              <a:r>
                <a:rPr lang="en-US" dirty="0">
                  <a:latin typeface="Avenir Book" panose="02000503020000020003" pitchFamily="2" charset="0"/>
                </a:rPr>
                <a:t>Coarse-grained</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 </a:t>
              </a:r>
              <a:r>
                <a:rPr lang="en-US" dirty="0">
                  <a:latin typeface="Avenir Book" panose="02000503020000020003" pitchFamily="2" charset="0"/>
                </a:rPr>
                <a:t> = k)</a:t>
              </a:r>
            </a:p>
          </p:txBody>
        </p:sp>
        <p:cxnSp>
          <p:nvCxnSpPr>
            <p:cNvPr id="19" name="Straight Arrow Connector 18">
              <a:extLst>
                <a:ext uri="{FF2B5EF4-FFF2-40B4-BE49-F238E27FC236}">
                  <a16:creationId xmlns:a16="http://schemas.microsoft.com/office/drawing/2014/main" id="{379A824F-9BCA-BE40-AF9C-5BB07667CCCF}"/>
                </a:ext>
              </a:extLst>
            </p:cNvPr>
            <p:cNvCxnSpPr>
              <a:cxnSpLocks/>
              <a:stCxn id="3" idx="2"/>
              <a:endCxn id="4" idx="0"/>
            </p:cNvCxnSpPr>
            <p:nvPr/>
          </p:nvCxnSpPr>
          <p:spPr>
            <a:xfrm>
              <a:off x="3648456" y="2639166"/>
              <a:ext cx="0" cy="19726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2337DA7-2024-5748-98D6-84351A2A99B0}"/>
                </a:ext>
              </a:extLst>
            </p:cNvPr>
            <p:cNvCxnSpPr>
              <a:cxnSpLocks/>
              <a:stCxn id="14" idx="1"/>
              <a:endCxn id="4" idx="3"/>
            </p:cNvCxnSpPr>
            <p:nvPr/>
          </p:nvCxnSpPr>
          <p:spPr>
            <a:xfrm flipH="1">
              <a:off x="4754880" y="2165820"/>
              <a:ext cx="2133600" cy="27691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EF635F8-2B6A-6440-9146-9259CC55D6FC}"/>
                </a:ext>
              </a:extLst>
            </p:cNvPr>
            <p:cNvCxnSpPr>
              <a:cxnSpLocks/>
              <a:stCxn id="14" idx="1"/>
              <a:endCxn id="3" idx="3"/>
            </p:cNvCxnSpPr>
            <p:nvPr/>
          </p:nvCxnSpPr>
          <p:spPr>
            <a:xfrm flipH="1">
              <a:off x="5303520" y="2165820"/>
              <a:ext cx="1584960" cy="116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EF7DB30-561B-F044-9662-E6F8A55EAD0E}"/>
                </a:ext>
              </a:extLst>
            </p:cNvPr>
            <p:cNvSpPr txBox="1"/>
            <p:nvPr/>
          </p:nvSpPr>
          <p:spPr>
            <a:xfrm>
              <a:off x="7016496" y="2669943"/>
              <a:ext cx="3054095" cy="1384995"/>
            </a:xfrm>
            <a:prstGeom prst="rect">
              <a:avLst/>
            </a:prstGeom>
            <a:noFill/>
            <a:ln>
              <a:noFill/>
            </a:ln>
          </p:spPr>
          <p:txBody>
            <a:bodyPr wrap="square" rtlCol="0">
              <a:spAutoFit/>
            </a:bodyPr>
            <a:lstStyle/>
            <a:p>
              <a:r>
                <a:rPr lang="en-US" sz="1400" dirty="0">
                  <a:latin typeface="Avenir Book" panose="02000503020000020003" pitchFamily="2" charset="0"/>
                </a:rPr>
                <a:t>Lumped parameters</a:t>
              </a:r>
            </a:p>
            <a:p>
              <a:endParaRPr lang="en-US" sz="1400" dirty="0">
                <a:latin typeface="Avenir Book" panose="02000503020000020003" pitchFamily="2" charset="0"/>
              </a:endParaRPr>
            </a:p>
            <a:p>
              <a:r>
                <a:rPr lang="en-US" sz="1400" dirty="0">
                  <a:latin typeface="Avenir Book" panose="02000503020000020003" pitchFamily="2" charset="0"/>
                </a:rPr>
                <a:t>Extracted from experimental data</a:t>
              </a:r>
            </a:p>
            <a:p>
              <a:endParaRPr lang="en-US" sz="1400" dirty="0">
                <a:latin typeface="Avenir Book" panose="02000503020000020003" pitchFamily="2" charset="0"/>
              </a:endParaRPr>
            </a:p>
            <a:p>
              <a:r>
                <a:rPr lang="en-US" sz="1400" dirty="0">
                  <a:latin typeface="Avenir Book" panose="02000503020000020003" pitchFamily="2" charset="0"/>
                </a:rPr>
                <a:t>Effective relations to help argue values of reduced model</a:t>
              </a:r>
            </a:p>
          </p:txBody>
        </p:sp>
      </p:grpSp>
    </p:spTree>
    <p:extLst>
      <p:ext uri="{BB962C8B-B14F-4D97-AF65-F5344CB8AC3E}">
        <p14:creationId xmlns:p14="http://schemas.microsoft.com/office/powerpoint/2010/main" val="385859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FDEE0-AD05-E947-8F34-F8170D9B85AD}"/>
              </a:ext>
            </a:extLst>
          </p:cNvPr>
          <p:cNvSpPr>
            <a:spLocks noGrp="1"/>
          </p:cNvSpPr>
          <p:nvPr>
            <p:ph idx="1"/>
          </p:nvPr>
        </p:nvSpPr>
        <p:spPr>
          <a:xfrm>
            <a:off x="568267" y="2229041"/>
            <a:ext cx="5499233" cy="2430642"/>
          </a:xfrm>
        </p:spPr>
        <p:txBody>
          <a:bodyPr>
            <a:normAutofit/>
          </a:bodyPr>
          <a:lstStyle/>
          <a:p>
            <a:r>
              <a:rPr lang="en-US" sz="2400" dirty="0"/>
              <a:t>1: Remove all complexes</a:t>
            </a:r>
          </a:p>
          <a:p>
            <a:r>
              <a:rPr lang="en-US" sz="2400" dirty="0"/>
              <a:t>2: Remove 1/2 complexes</a:t>
            </a:r>
          </a:p>
          <a:p>
            <a:r>
              <a:rPr lang="en-US" sz="2400" dirty="0"/>
              <a:t>3: Remove 1 complex</a:t>
            </a:r>
          </a:p>
          <a:p>
            <a:r>
              <a:rPr lang="en-US" sz="2400" dirty="0"/>
              <a:t>4: Remove all except </a:t>
            </a:r>
            <a:r>
              <a:rPr lang="en-US" sz="2400" dirty="0" err="1"/>
              <a:t>atp</a:t>
            </a:r>
            <a:r>
              <a:rPr lang="en-US" sz="2400" dirty="0"/>
              <a:t>, </a:t>
            </a:r>
            <a:r>
              <a:rPr lang="en-US" sz="2400" dirty="0" err="1"/>
              <a:t>nadph</a:t>
            </a:r>
            <a:r>
              <a:rPr lang="en-US" sz="2400" dirty="0"/>
              <a:t>, isobutanol, glucose, enzymes</a:t>
            </a:r>
          </a:p>
        </p:txBody>
      </p:sp>
      <p:sp>
        <p:nvSpPr>
          <p:cNvPr id="4" name="Title 1">
            <a:extLst>
              <a:ext uri="{FF2B5EF4-FFF2-40B4-BE49-F238E27FC236}">
                <a16:creationId xmlns:a16="http://schemas.microsoft.com/office/drawing/2014/main" id="{C5BCE93D-BDAA-AD4F-8093-A51566FA6FDB}"/>
              </a:ext>
            </a:extLst>
          </p:cNvPr>
          <p:cNvSpPr>
            <a:spLocks noGrp="1"/>
          </p:cNvSpPr>
          <p:nvPr>
            <p:ph type="title"/>
          </p:nvPr>
        </p:nvSpPr>
        <p:spPr>
          <a:xfrm>
            <a:off x="295280" y="263525"/>
            <a:ext cx="10515600" cy="1325563"/>
          </a:xfrm>
        </p:spPr>
        <p:txBody>
          <a:bodyPr>
            <a:normAutofit/>
          </a:bodyPr>
          <a:lstStyle/>
          <a:p>
            <a:r>
              <a:rPr lang="en-US" sz="3200" b="1" dirty="0"/>
              <a:t>Attempted Reduced Models</a:t>
            </a:r>
          </a:p>
        </p:txBody>
      </p:sp>
      <p:pic>
        <p:nvPicPr>
          <p:cNvPr id="7" name="Content Placeholder 6">
            <a:extLst>
              <a:ext uri="{FF2B5EF4-FFF2-40B4-BE49-F238E27FC236}">
                <a16:creationId xmlns:a16="http://schemas.microsoft.com/office/drawing/2014/main" id="{BE2731D4-DF30-1E48-A864-9D812A7F4A90}"/>
              </a:ext>
            </a:extLst>
          </p:cNvPr>
          <p:cNvPicPr>
            <a:picLocks noChangeAspect="1"/>
          </p:cNvPicPr>
          <p:nvPr/>
        </p:nvPicPr>
        <p:blipFill rotWithShape="1">
          <a:blip r:embed="rId2"/>
          <a:srcRect t="24124" b="61273"/>
          <a:stretch/>
        </p:blipFill>
        <p:spPr>
          <a:xfrm>
            <a:off x="6422297" y="3263516"/>
            <a:ext cx="5099764" cy="553791"/>
          </a:xfrm>
          <a:prstGeom prst="rect">
            <a:avLst/>
          </a:prstGeom>
        </p:spPr>
      </p:pic>
      <p:sp>
        <p:nvSpPr>
          <p:cNvPr id="9" name="Left Brace 8">
            <a:extLst>
              <a:ext uri="{FF2B5EF4-FFF2-40B4-BE49-F238E27FC236}">
                <a16:creationId xmlns:a16="http://schemas.microsoft.com/office/drawing/2014/main" id="{04312764-C8D3-DC46-944F-86D6DA8791B9}"/>
              </a:ext>
            </a:extLst>
          </p:cNvPr>
          <p:cNvSpPr/>
          <p:nvPr/>
        </p:nvSpPr>
        <p:spPr>
          <a:xfrm rot="5400000">
            <a:off x="8757657" y="2269722"/>
            <a:ext cx="369332" cy="1831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B48786-DE8C-DE4E-9381-6621833677D7}"/>
              </a:ext>
            </a:extLst>
          </p:cNvPr>
          <p:cNvSpPr txBox="1"/>
          <p:nvPr/>
        </p:nvSpPr>
        <p:spPr>
          <a:xfrm>
            <a:off x="8239616" y="2553457"/>
            <a:ext cx="1465125" cy="369332"/>
          </a:xfrm>
          <a:prstGeom prst="rect">
            <a:avLst/>
          </a:prstGeom>
          <a:noFill/>
        </p:spPr>
        <p:txBody>
          <a:bodyPr wrap="square" rtlCol="0">
            <a:spAutoFit/>
          </a:bodyPr>
          <a:lstStyle/>
          <a:p>
            <a:r>
              <a:rPr lang="en-US" dirty="0">
                <a:solidFill>
                  <a:srgbClr val="0070C0"/>
                </a:solidFill>
                <a:latin typeface="Avenir Book" panose="02000503020000020003" pitchFamily="2" charset="0"/>
              </a:rPr>
              <a:t>Complexes</a:t>
            </a:r>
          </a:p>
        </p:txBody>
      </p:sp>
    </p:spTree>
    <p:extLst>
      <p:ext uri="{BB962C8B-B14F-4D97-AF65-F5344CB8AC3E}">
        <p14:creationId xmlns:p14="http://schemas.microsoft.com/office/powerpoint/2010/main" val="131349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779695-E9AC-604C-8A6F-9F5D912F2344}"/>
              </a:ext>
            </a:extLst>
          </p:cNvPr>
          <p:cNvSpPr>
            <a:spLocks noGrp="1"/>
          </p:cNvSpPr>
          <p:nvPr>
            <p:ph type="title"/>
          </p:nvPr>
        </p:nvSpPr>
        <p:spPr/>
        <p:txBody>
          <a:bodyPr>
            <a:normAutofit/>
          </a:bodyPr>
          <a:lstStyle/>
          <a:p>
            <a:r>
              <a:rPr lang="en-US" sz="4800" dirty="0"/>
              <a:t>Summaries</a:t>
            </a:r>
          </a:p>
        </p:txBody>
      </p:sp>
      <p:sp>
        <p:nvSpPr>
          <p:cNvPr id="5" name="Text Placeholder 4">
            <a:extLst>
              <a:ext uri="{FF2B5EF4-FFF2-40B4-BE49-F238E27FC236}">
                <a16:creationId xmlns:a16="http://schemas.microsoft.com/office/drawing/2014/main" id="{E2DF285A-7D25-8D4D-BF80-3869FC0F8518}"/>
              </a:ext>
            </a:extLst>
          </p:cNvPr>
          <p:cNvSpPr>
            <a:spLocks noGrp="1"/>
          </p:cNvSpPr>
          <p:nvPr>
            <p:ph type="body" idx="1"/>
          </p:nvPr>
        </p:nvSpPr>
        <p:spPr/>
        <p:txBody>
          <a:bodyPr/>
          <a:lstStyle/>
          <a:p>
            <a:r>
              <a:rPr lang="en-US" dirty="0"/>
              <a:t>8.21.2020</a:t>
            </a:r>
          </a:p>
        </p:txBody>
      </p:sp>
    </p:spTree>
    <p:extLst>
      <p:ext uri="{BB962C8B-B14F-4D97-AF65-F5344CB8AC3E}">
        <p14:creationId xmlns:p14="http://schemas.microsoft.com/office/powerpoint/2010/main" val="148272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78E3-3B40-3E42-AAEA-173219EF6D18}"/>
              </a:ext>
            </a:extLst>
          </p:cNvPr>
          <p:cNvSpPr>
            <a:spLocks noGrp="1"/>
          </p:cNvSpPr>
          <p:nvPr>
            <p:ph type="title"/>
          </p:nvPr>
        </p:nvSpPr>
        <p:spPr>
          <a:xfrm>
            <a:off x="205501" y="343039"/>
            <a:ext cx="5500757" cy="987406"/>
          </a:xfrm>
        </p:spPr>
        <p:txBody>
          <a:bodyPr>
            <a:normAutofit/>
          </a:bodyPr>
          <a:lstStyle/>
          <a:p>
            <a:r>
              <a:rPr lang="en-US" sz="3200" b="1" dirty="0" err="1"/>
              <a:t>autoReduce</a:t>
            </a:r>
            <a:r>
              <a:rPr lang="en-US" sz="3200" b="1" dirty="0"/>
              <a:t> progress/issues</a:t>
            </a:r>
            <a:br>
              <a:rPr lang="en-US" sz="3200" dirty="0">
                <a:solidFill>
                  <a:srgbClr val="FF0000"/>
                </a:solidFill>
              </a:rPr>
            </a:br>
            <a:endParaRPr lang="en-US" sz="3200" b="1" dirty="0"/>
          </a:p>
        </p:txBody>
      </p:sp>
      <p:sp>
        <p:nvSpPr>
          <p:cNvPr id="17" name="Content Placeholder 16">
            <a:extLst>
              <a:ext uri="{FF2B5EF4-FFF2-40B4-BE49-F238E27FC236}">
                <a16:creationId xmlns:a16="http://schemas.microsoft.com/office/drawing/2014/main" id="{B8C8D83E-9352-B544-AA22-108BB5ED42A3}"/>
              </a:ext>
            </a:extLst>
          </p:cNvPr>
          <p:cNvSpPr>
            <a:spLocks noGrp="1"/>
          </p:cNvSpPr>
          <p:nvPr>
            <p:ph sz="half" idx="1"/>
          </p:nvPr>
        </p:nvSpPr>
        <p:spPr>
          <a:xfrm>
            <a:off x="261443" y="2473892"/>
            <a:ext cx="4079614" cy="1720421"/>
          </a:xfrm>
        </p:spPr>
        <p:txBody>
          <a:bodyPr>
            <a:normAutofit/>
          </a:bodyPr>
          <a:lstStyle/>
          <a:p>
            <a:r>
              <a:rPr lang="en-US" sz="1800" dirty="0"/>
              <a:t>Automate SBML to ODE</a:t>
            </a:r>
          </a:p>
          <a:p>
            <a:r>
              <a:rPr lang="en-US" sz="1800" dirty="0"/>
              <a:t>High error for some proposed reduced models</a:t>
            </a:r>
          </a:p>
          <a:p>
            <a:r>
              <a:rPr lang="en-US" sz="1800" dirty="0"/>
              <a:t>Errors for Reduced Model 4</a:t>
            </a:r>
            <a:endParaRPr lang="en-US" dirty="0"/>
          </a:p>
        </p:txBody>
      </p:sp>
      <p:pic>
        <p:nvPicPr>
          <p:cNvPr id="4" name="Picture 3" descr="A close up of a map&#10;&#10;Description automatically generated">
            <a:extLst>
              <a:ext uri="{FF2B5EF4-FFF2-40B4-BE49-F238E27FC236}">
                <a16:creationId xmlns:a16="http://schemas.microsoft.com/office/drawing/2014/main" id="{66B87A05-9C80-3C4F-860F-54DFF4ED1C72}"/>
              </a:ext>
            </a:extLst>
          </p:cNvPr>
          <p:cNvPicPr>
            <a:picLocks noChangeAspect="1"/>
          </p:cNvPicPr>
          <p:nvPr/>
        </p:nvPicPr>
        <p:blipFill>
          <a:blip r:embed="rId3"/>
          <a:stretch>
            <a:fillRect/>
          </a:stretch>
        </p:blipFill>
        <p:spPr>
          <a:xfrm>
            <a:off x="4447289" y="924787"/>
            <a:ext cx="3715076" cy="2743200"/>
          </a:xfrm>
          <a:prstGeom prst="rect">
            <a:avLst/>
          </a:prstGeom>
        </p:spPr>
      </p:pic>
      <p:pic>
        <p:nvPicPr>
          <p:cNvPr id="10" name="Picture 9" descr="A close up of a map&#10;&#10;Description automatically generated">
            <a:extLst>
              <a:ext uri="{FF2B5EF4-FFF2-40B4-BE49-F238E27FC236}">
                <a16:creationId xmlns:a16="http://schemas.microsoft.com/office/drawing/2014/main" id="{B56C6FB1-CE97-B941-84B1-511960F211FA}"/>
              </a:ext>
            </a:extLst>
          </p:cNvPr>
          <p:cNvPicPr>
            <a:picLocks noChangeAspect="1"/>
          </p:cNvPicPr>
          <p:nvPr/>
        </p:nvPicPr>
        <p:blipFill>
          <a:blip r:embed="rId4"/>
          <a:stretch>
            <a:fillRect/>
          </a:stretch>
        </p:blipFill>
        <p:spPr>
          <a:xfrm>
            <a:off x="8215481" y="3667987"/>
            <a:ext cx="3715076" cy="2743200"/>
          </a:xfrm>
          <a:prstGeom prst="rect">
            <a:avLst/>
          </a:prstGeom>
        </p:spPr>
      </p:pic>
      <p:pic>
        <p:nvPicPr>
          <p:cNvPr id="5" name="Picture 4" descr="A close up of a map&#10;&#10;Description automatically generated">
            <a:extLst>
              <a:ext uri="{FF2B5EF4-FFF2-40B4-BE49-F238E27FC236}">
                <a16:creationId xmlns:a16="http://schemas.microsoft.com/office/drawing/2014/main" id="{9A528302-D4CE-3943-AD83-B48F2FF9A111}"/>
              </a:ext>
            </a:extLst>
          </p:cNvPr>
          <p:cNvPicPr>
            <a:picLocks noChangeAspect="1"/>
          </p:cNvPicPr>
          <p:nvPr/>
        </p:nvPicPr>
        <p:blipFill>
          <a:blip r:embed="rId5"/>
          <a:stretch>
            <a:fillRect/>
          </a:stretch>
        </p:blipFill>
        <p:spPr>
          <a:xfrm>
            <a:off x="8156924" y="924787"/>
            <a:ext cx="3715077" cy="2743200"/>
          </a:xfrm>
          <a:prstGeom prst="rect">
            <a:avLst/>
          </a:prstGeom>
        </p:spPr>
      </p:pic>
      <p:pic>
        <p:nvPicPr>
          <p:cNvPr id="9" name="Picture 8" descr="A close up of a map&#10;&#10;Description automatically generated">
            <a:extLst>
              <a:ext uri="{FF2B5EF4-FFF2-40B4-BE49-F238E27FC236}">
                <a16:creationId xmlns:a16="http://schemas.microsoft.com/office/drawing/2014/main" id="{9C70960B-644D-AC4A-B976-770CBB538F9E}"/>
              </a:ext>
            </a:extLst>
          </p:cNvPr>
          <p:cNvPicPr>
            <a:picLocks noChangeAspect="1"/>
          </p:cNvPicPr>
          <p:nvPr/>
        </p:nvPicPr>
        <p:blipFill>
          <a:blip r:embed="rId6"/>
          <a:stretch>
            <a:fillRect/>
          </a:stretch>
        </p:blipFill>
        <p:spPr>
          <a:xfrm>
            <a:off x="4500404" y="3667987"/>
            <a:ext cx="3715077" cy="2743200"/>
          </a:xfrm>
          <a:prstGeom prst="rect">
            <a:avLst/>
          </a:prstGeom>
        </p:spPr>
      </p:pic>
    </p:spTree>
    <p:extLst>
      <p:ext uri="{BB962C8B-B14F-4D97-AF65-F5344CB8AC3E}">
        <p14:creationId xmlns:p14="http://schemas.microsoft.com/office/powerpoint/2010/main" val="31810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5461-D595-3042-95AC-F87D649B009E}"/>
              </a:ext>
            </a:extLst>
          </p:cNvPr>
          <p:cNvSpPr>
            <a:spLocks noGrp="1"/>
          </p:cNvSpPr>
          <p:nvPr>
            <p:ph type="title"/>
          </p:nvPr>
        </p:nvSpPr>
        <p:spPr/>
        <p:txBody>
          <a:bodyPr/>
          <a:lstStyle/>
          <a:p>
            <a:r>
              <a:rPr lang="en-US" dirty="0"/>
              <a:t>ATP Synthase</a:t>
            </a:r>
          </a:p>
        </p:txBody>
      </p:sp>
      <p:sp>
        <p:nvSpPr>
          <p:cNvPr id="3" name="Text Placeholder 2">
            <a:extLst>
              <a:ext uri="{FF2B5EF4-FFF2-40B4-BE49-F238E27FC236}">
                <a16:creationId xmlns:a16="http://schemas.microsoft.com/office/drawing/2014/main" id="{A7A2F593-AED0-7343-939E-7EAF173255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1113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21A9-0169-0B43-B64E-F98964224AA2}"/>
              </a:ext>
            </a:extLst>
          </p:cNvPr>
          <p:cNvSpPr>
            <a:spLocks noGrp="1"/>
          </p:cNvSpPr>
          <p:nvPr>
            <p:ph type="title"/>
          </p:nvPr>
        </p:nvSpPr>
        <p:spPr>
          <a:xfrm>
            <a:off x="249382" y="18328"/>
            <a:ext cx="10515600" cy="1325563"/>
          </a:xfrm>
        </p:spPr>
        <p:txBody>
          <a:bodyPr>
            <a:normAutofit/>
          </a:bodyPr>
          <a:lstStyle/>
          <a:p>
            <a:r>
              <a:rPr lang="en-US" sz="3200" dirty="0"/>
              <a:t>ATP Synthase Components </a:t>
            </a:r>
          </a:p>
        </p:txBody>
      </p:sp>
      <p:sp>
        <p:nvSpPr>
          <p:cNvPr id="4" name="Rounded Rectangle 3">
            <a:extLst>
              <a:ext uri="{FF2B5EF4-FFF2-40B4-BE49-F238E27FC236}">
                <a16:creationId xmlns:a16="http://schemas.microsoft.com/office/drawing/2014/main" id="{6443FE55-AE01-B849-A11C-E83A497F3683}"/>
              </a:ext>
            </a:extLst>
          </p:cNvPr>
          <p:cNvSpPr/>
          <p:nvPr/>
        </p:nvSpPr>
        <p:spPr>
          <a:xfrm>
            <a:off x="425758" y="1332636"/>
            <a:ext cx="1943100" cy="1073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Synthase Transcription &amp; Translation</a:t>
            </a:r>
          </a:p>
        </p:txBody>
      </p:sp>
      <p:sp>
        <p:nvSpPr>
          <p:cNvPr id="5" name="Rounded Rectangle 4">
            <a:extLst>
              <a:ext uri="{FF2B5EF4-FFF2-40B4-BE49-F238E27FC236}">
                <a16:creationId xmlns:a16="http://schemas.microsoft.com/office/drawing/2014/main" id="{DE6C61D4-4319-9C40-9FFA-5B59AEFF2ADF}"/>
              </a:ext>
            </a:extLst>
          </p:cNvPr>
          <p:cNvSpPr/>
          <p:nvPr/>
        </p:nvSpPr>
        <p:spPr>
          <a:xfrm>
            <a:off x="2860694" y="1332636"/>
            <a:ext cx="1943100" cy="1073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Synthase Membrane Integration</a:t>
            </a:r>
          </a:p>
        </p:txBody>
      </p:sp>
      <p:sp>
        <p:nvSpPr>
          <p:cNvPr id="6" name="Rounded Rectangle 5">
            <a:extLst>
              <a:ext uri="{FF2B5EF4-FFF2-40B4-BE49-F238E27FC236}">
                <a16:creationId xmlns:a16="http://schemas.microsoft.com/office/drawing/2014/main" id="{401345C9-1868-074A-9C55-4C194280753C}"/>
              </a:ext>
            </a:extLst>
          </p:cNvPr>
          <p:cNvSpPr/>
          <p:nvPr/>
        </p:nvSpPr>
        <p:spPr>
          <a:xfrm>
            <a:off x="5295630" y="1332636"/>
            <a:ext cx="1943100" cy="1073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Synthesis through ATP Synthase</a:t>
            </a:r>
          </a:p>
        </p:txBody>
      </p:sp>
      <p:sp>
        <p:nvSpPr>
          <p:cNvPr id="7" name="Rounded Rectangle 6">
            <a:extLst>
              <a:ext uri="{FF2B5EF4-FFF2-40B4-BE49-F238E27FC236}">
                <a16:creationId xmlns:a16="http://schemas.microsoft.com/office/drawing/2014/main" id="{84572570-8CB3-3A4D-83A0-C27EE75E0125}"/>
              </a:ext>
            </a:extLst>
          </p:cNvPr>
          <p:cNvSpPr/>
          <p:nvPr/>
        </p:nvSpPr>
        <p:spPr>
          <a:xfrm>
            <a:off x="425758" y="2773781"/>
            <a:ext cx="1943100" cy="107329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Proton Pump Transcription &amp; Translation</a:t>
            </a:r>
          </a:p>
        </p:txBody>
      </p:sp>
      <p:sp>
        <p:nvSpPr>
          <p:cNvPr id="8" name="Rounded Rectangle 7">
            <a:extLst>
              <a:ext uri="{FF2B5EF4-FFF2-40B4-BE49-F238E27FC236}">
                <a16:creationId xmlns:a16="http://schemas.microsoft.com/office/drawing/2014/main" id="{E59FCD44-59CC-3C4E-A16C-304742CFF41A}"/>
              </a:ext>
            </a:extLst>
          </p:cNvPr>
          <p:cNvSpPr/>
          <p:nvPr/>
        </p:nvSpPr>
        <p:spPr>
          <a:xfrm>
            <a:off x="2860694" y="2773781"/>
            <a:ext cx="1943100" cy="107329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Proton Pump Membrane Integration</a:t>
            </a:r>
          </a:p>
        </p:txBody>
      </p:sp>
      <p:sp>
        <p:nvSpPr>
          <p:cNvPr id="9" name="Rounded Rectangle 8">
            <a:extLst>
              <a:ext uri="{FF2B5EF4-FFF2-40B4-BE49-F238E27FC236}">
                <a16:creationId xmlns:a16="http://schemas.microsoft.com/office/drawing/2014/main" id="{E49DCF9D-03B2-484D-8278-34666787D1E0}"/>
              </a:ext>
            </a:extLst>
          </p:cNvPr>
          <p:cNvSpPr/>
          <p:nvPr/>
        </p:nvSpPr>
        <p:spPr>
          <a:xfrm>
            <a:off x="5295630" y="2773781"/>
            <a:ext cx="1943100" cy="107329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Avenir Book" panose="02000503020000020003" pitchFamily="2" charset="0"/>
              </a:rPr>
              <a:t>Proton movement through Proton Pump</a:t>
            </a:r>
          </a:p>
        </p:txBody>
      </p:sp>
      <p:sp>
        <p:nvSpPr>
          <p:cNvPr id="10" name="Rounded Rectangle 9">
            <a:extLst>
              <a:ext uri="{FF2B5EF4-FFF2-40B4-BE49-F238E27FC236}">
                <a16:creationId xmlns:a16="http://schemas.microsoft.com/office/drawing/2014/main" id="{961514DB-0FBC-6B40-8E68-513F39B766F7}"/>
              </a:ext>
            </a:extLst>
          </p:cNvPr>
          <p:cNvSpPr/>
          <p:nvPr/>
        </p:nvSpPr>
        <p:spPr>
          <a:xfrm>
            <a:off x="425758" y="4218415"/>
            <a:ext cx="1943100" cy="107329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Use</a:t>
            </a:r>
          </a:p>
        </p:txBody>
      </p:sp>
      <p:cxnSp>
        <p:nvCxnSpPr>
          <p:cNvPr id="12" name="Straight Connector 11">
            <a:extLst>
              <a:ext uri="{FF2B5EF4-FFF2-40B4-BE49-F238E27FC236}">
                <a16:creationId xmlns:a16="http://schemas.microsoft.com/office/drawing/2014/main" id="{D3EC0833-D36A-9C4D-AD41-B6F981904CD6}"/>
              </a:ext>
            </a:extLst>
          </p:cNvPr>
          <p:cNvCxnSpPr>
            <a:cxnSpLocks/>
            <a:stCxn id="4" idx="3"/>
            <a:endCxn id="5" idx="1"/>
          </p:cNvCxnSpPr>
          <p:nvPr/>
        </p:nvCxnSpPr>
        <p:spPr>
          <a:xfrm>
            <a:off x="2368858" y="1869283"/>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9BAEC1D-E5DC-6442-B88A-2CCCB767DDF0}"/>
              </a:ext>
            </a:extLst>
          </p:cNvPr>
          <p:cNvCxnSpPr>
            <a:cxnSpLocks/>
            <a:stCxn id="5" idx="3"/>
            <a:endCxn id="6" idx="1"/>
          </p:cNvCxnSpPr>
          <p:nvPr/>
        </p:nvCxnSpPr>
        <p:spPr>
          <a:xfrm>
            <a:off x="4803794" y="1869283"/>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E49D5C-8DF0-1C4E-92DF-4FE80F28DB55}"/>
              </a:ext>
            </a:extLst>
          </p:cNvPr>
          <p:cNvCxnSpPr>
            <a:cxnSpLocks/>
            <a:stCxn id="7" idx="3"/>
            <a:endCxn id="8" idx="1"/>
          </p:cNvCxnSpPr>
          <p:nvPr/>
        </p:nvCxnSpPr>
        <p:spPr>
          <a:xfrm>
            <a:off x="2368858" y="3310428"/>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B409196-92B8-E249-8986-08E8887B49A4}"/>
              </a:ext>
            </a:extLst>
          </p:cNvPr>
          <p:cNvCxnSpPr>
            <a:cxnSpLocks/>
            <a:stCxn id="8" idx="3"/>
            <a:endCxn id="9" idx="1"/>
          </p:cNvCxnSpPr>
          <p:nvPr/>
        </p:nvCxnSpPr>
        <p:spPr>
          <a:xfrm>
            <a:off x="4803794" y="3310428"/>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EF8757D-7F2C-6E40-A087-B483A4A34E50}"/>
              </a:ext>
            </a:extLst>
          </p:cNvPr>
          <p:cNvCxnSpPr>
            <a:cxnSpLocks/>
            <a:stCxn id="6" idx="3"/>
          </p:cNvCxnSpPr>
          <p:nvPr/>
        </p:nvCxnSpPr>
        <p:spPr>
          <a:xfrm>
            <a:off x="7238730" y="1869283"/>
            <a:ext cx="775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FEA52EA-CC9F-1F4A-B198-4FCE1E75AC41}"/>
              </a:ext>
            </a:extLst>
          </p:cNvPr>
          <p:cNvCxnSpPr>
            <a:cxnSpLocks/>
            <a:stCxn id="9" idx="3"/>
          </p:cNvCxnSpPr>
          <p:nvPr/>
        </p:nvCxnSpPr>
        <p:spPr>
          <a:xfrm>
            <a:off x="7238730" y="3310428"/>
            <a:ext cx="775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A9A4A64-4E99-3042-90AB-17AF3348CFC1}"/>
              </a:ext>
            </a:extLst>
          </p:cNvPr>
          <p:cNvCxnSpPr>
            <a:cxnSpLocks/>
            <a:stCxn id="10" idx="3"/>
          </p:cNvCxnSpPr>
          <p:nvPr/>
        </p:nvCxnSpPr>
        <p:spPr>
          <a:xfrm>
            <a:off x="2368858" y="4755062"/>
            <a:ext cx="56457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D169FFA9-36CD-634F-9C7B-815BC1E01C87}"/>
              </a:ext>
            </a:extLst>
          </p:cNvPr>
          <p:cNvSpPr txBox="1"/>
          <p:nvPr/>
        </p:nvSpPr>
        <p:spPr>
          <a:xfrm>
            <a:off x="8216015" y="1653320"/>
            <a:ext cx="2150918" cy="461665"/>
          </a:xfrm>
          <a:prstGeom prst="rect">
            <a:avLst/>
          </a:prstGeom>
          <a:noFill/>
        </p:spPr>
        <p:txBody>
          <a:bodyPr wrap="square" rtlCol="0">
            <a:spAutoFit/>
          </a:bodyPr>
          <a:lstStyle/>
          <a:p>
            <a:r>
              <a:rPr lang="en-US" sz="2400" dirty="0">
                <a:latin typeface="Avenir Book" panose="02000503020000020003" pitchFamily="2" charset="0"/>
              </a:rPr>
              <a:t>ATP Synthesis</a:t>
            </a:r>
          </a:p>
        </p:txBody>
      </p:sp>
      <p:sp>
        <p:nvSpPr>
          <p:cNvPr id="35" name="TextBox 34">
            <a:extLst>
              <a:ext uri="{FF2B5EF4-FFF2-40B4-BE49-F238E27FC236}">
                <a16:creationId xmlns:a16="http://schemas.microsoft.com/office/drawing/2014/main" id="{B6A3BB05-E123-8E49-B455-F1E938D27AD4}"/>
              </a:ext>
            </a:extLst>
          </p:cNvPr>
          <p:cNvSpPr txBox="1"/>
          <p:nvPr/>
        </p:nvSpPr>
        <p:spPr>
          <a:xfrm>
            <a:off x="8216015" y="2964547"/>
            <a:ext cx="2493818" cy="830997"/>
          </a:xfrm>
          <a:prstGeom prst="rect">
            <a:avLst/>
          </a:prstGeom>
          <a:noFill/>
        </p:spPr>
        <p:txBody>
          <a:bodyPr wrap="square" rtlCol="0">
            <a:spAutoFit/>
          </a:bodyPr>
          <a:lstStyle/>
          <a:p>
            <a:r>
              <a:rPr lang="en-US" sz="2400" dirty="0">
                <a:latin typeface="Avenir Book" panose="02000503020000020003" pitchFamily="2" charset="0"/>
              </a:rPr>
              <a:t>Maintain Proton Gradient</a:t>
            </a:r>
          </a:p>
        </p:txBody>
      </p:sp>
      <p:sp>
        <p:nvSpPr>
          <p:cNvPr id="36" name="TextBox 35">
            <a:extLst>
              <a:ext uri="{FF2B5EF4-FFF2-40B4-BE49-F238E27FC236}">
                <a16:creationId xmlns:a16="http://schemas.microsoft.com/office/drawing/2014/main" id="{C6F571A3-284F-0248-A6B7-84448F3474F6}"/>
              </a:ext>
            </a:extLst>
          </p:cNvPr>
          <p:cNvSpPr txBox="1"/>
          <p:nvPr/>
        </p:nvSpPr>
        <p:spPr>
          <a:xfrm>
            <a:off x="8216015" y="4503469"/>
            <a:ext cx="2493818" cy="461665"/>
          </a:xfrm>
          <a:prstGeom prst="rect">
            <a:avLst/>
          </a:prstGeom>
          <a:noFill/>
        </p:spPr>
        <p:txBody>
          <a:bodyPr wrap="square" rtlCol="0">
            <a:spAutoFit/>
          </a:bodyPr>
          <a:lstStyle/>
          <a:p>
            <a:r>
              <a:rPr lang="en-US" sz="2400" dirty="0">
                <a:latin typeface="Avenir Book" panose="02000503020000020003" pitchFamily="2" charset="0"/>
              </a:rPr>
              <a:t>ATP Hydrolysis</a:t>
            </a:r>
          </a:p>
        </p:txBody>
      </p:sp>
      <p:pic>
        <p:nvPicPr>
          <p:cNvPr id="16" name="Picture 15" descr="A picture containing object, clock&#10;&#10;Description automatically generated">
            <a:extLst>
              <a:ext uri="{FF2B5EF4-FFF2-40B4-BE49-F238E27FC236}">
                <a16:creationId xmlns:a16="http://schemas.microsoft.com/office/drawing/2014/main" id="{D8E6BA98-4CE8-514C-9012-FD353EC61CAD}"/>
              </a:ext>
            </a:extLst>
          </p:cNvPr>
          <p:cNvPicPr>
            <a:picLocks noChangeAspect="1"/>
          </p:cNvPicPr>
          <p:nvPr/>
        </p:nvPicPr>
        <p:blipFill>
          <a:blip r:embed="rId3"/>
          <a:stretch>
            <a:fillRect/>
          </a:stretch>
        </p:blipFill>
        <p:spPr>
          <a:xfrm>
            <a:off x="10385873" y="1107757"/>
            <a:ext cx="1787378" cy="1400367"/>
          </a:xfrm>
          <a:prstGeom prst="rect">
            <a:avLst/>
          </a:prstGeom>
        </p:spPr>
      </p:pic>
      <p:pic>
        <p:nvPicPr>
          <p:cNvPr id="19" name="Picture 18" descr="A picture containing clock&#10;&#10;Description automatically generated">
            <a:extLst>
              <a:ext uri="{FF2B5EF4-FFF2-40B4-BE49-F238E27FC236}">
                <a16:creationId xmlns:a16="http://schemas.microsoft.com/office/drawing/2014/main" id="{39E21CC7-8D52-3043-B3C1-239E3B0F080D}"/>
              </a:ext>
            </a:extLst>
          </p:cNvPr>
          <p:cNvPicPr>
            <a:picLocks noChangeAspect="1"/>
          </p:cNvPicPr>
          <p:nvPr/>
        </p:nvPicPr>
        <p:blipFill>
          <a:blip r:embed="rId4"/>
          <a:stretch>
            <a:fillRect/>
          </a:stretch>
        </p:blipFill>
        <p:spPr>
          <a:xfrm>
            <a:off x="10585888" y="2660265"/>
            <a:ext cx="1534484" cy="1300326"/>
          </a:xfrm>
          <a:prstGeom prst="rect">
            <a:avLst/>
          </a:prstGeom>
        </p:spPr>
      </p:pic>
      <p:pic>
        <p:nvPicPr>
          <p:cNvPr id="33" name="Picture 32" descr="A picture containing object, clock&#10;&#10;Description automatically generated">
            <a:extLst>
              <a:ext uri="{FF2B5EF4-FFF2-40B4-BE49-F238E27FC236}">
                <a16:creationId xmlns:a16="http://schemas.microsoft.com/office/drawing/2014/main" id="{83DCD432-33AD-4140-9FAE-C35C4C77693C}"/>
              </a:ext>
            </a:extLst>
          </p:cNvPr>
          <p:cNvPicPr>
            <a:picLocks noChangeAspect="1"/>
          </p:cNvPicPr>
          <p:nvPr/>
        </p:nvPicPr>
        <p:blipFill>
          <a:blip r:embed="rId5"/>
          <a:stretch>
            <a:fillRect/>
          </a:stretch>
        </p:blipFill>
        <p:spPr>
          <a:xfrm>
            <a:off x="10585889" y="4151476"/>
            <a:ext cx="1381322" cy="1387199"/>
          </a:xfrm>
          <a:prstGeom prst="rect">
            <a:avLst/>
          </a:prstGeom>
        </p:spPr>
      </p:pic>
    </p:spTree>
    <p:extLst>
      <p:ext uri="{BB962C8B-B14F-4D97-AF65-F5344CB8AC3E}">
        <p14:creationId xmlns:p14="http://schemas.microsoft.com/office/powerpoint/2010/main" val="3531817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B13D-F318-2D45-8903-9A64BE87D8B5}"/>
              </a:ext>
            </a:extLst>
          </p:cNvPr>
          <p:cNvSpPr>
            <a:spLocks noGrp="1"/>
          </p:cNvSpPr>
          <p:nvPr>
            <p:ph type="title"/>
          </p:nvPr>
        </p:nvSpPr>
        <p:spPr>
          <a:xfrm>
            <a:off x="254827" y="103927"/>
            <a:ext cx="10515600" cy="1325563"/>
          </a:xfrm>
        </p:spPr>
        <p:txBody>
          <a:bodyPr>
            <a:normAutofit/>
          </a:bodyPr>
          <a:lstStyle/>
          <a:p>
            <a:r>
              <a:rPr lang="en-US" sz="2800" dirty="0"/>
              <a:t>Separate simulations for ATP synthase model are as expected</a:t>
            </a:r>
          </a:p>
        </p:txBody>
      </p:sp>
      <p:grpSp>
        <p:nvGrpSpPr>
          <p:cNvPr id="22" name="Group 21">
            <a:extLst>
              <a:ext uri="{FF2B5EF4-FFF2-40B4-BE49-F238E27FC236}">
                <a16:creationId xmlns:a16="http://schemas.microsoft.com/office/drawing/2014/main" id="{08E2C865-8226-9F4C-9BF0-9D86D760867B}"/>
              </a:ext>
            </a:extLst>
          </p:cNvPr>
          <p:cNvGrpSpPr/>
          <p:nvPr/>
        </p:nvGrpSpPr>
        <p:grpSpPr>
          <a:xfrm>
            <a:off x="844627" y="4172690"/>
            <a:ext cx="2592423" cy="2542992"/>
            <a:chOff x="1110118" y="4050945"/>
            <a:chExt cx="2592423" cy="2542992"/>
          </a:xfrm>
        </p:grpSpPr>
        <p:sp>
          <p:nvSpPr>
            <p:cNvPr id="14" name="Oval 13">
              <a:extLst>
                <a:ext uri="{FF2B5EF4-FFF2-40B4-BE49-F238E27FC236}">
                  <a16:creationId xmlns:a16="http://schemas.microsoft.com/office/drawing/2014/main" id="{99A725A4-05DC-6441-A9A7-E2EF128FB7C6}"/>
                </a:ext>
              </a:extLst>
            </p:cNvPr>
            <p:cNvSpPr/>
            <p:nvPr/>
          </p:nvSpPr>
          <p:spPr>
            <a:xfrm>
              <a:off x="1110118" y="4499961"/>
              <a:ext cx="2118731" cy="2093976"/>
            </a:xfrm>
            <a:prstGeom prst="ellipse">
              <a:avLst/>
            </a:prstGeom>
            <a:noFill/>
            <a:ln w="28575">
              <a:solidFill>
                <a:schemeClr val="tx1"/>
              </a:solidFill>
              <a:prstDash val="dash"/>
              <a:extLst>
                <a:ext uri="{C807C97D-BFC1-408E-A445-0C87EB9F89A2}">
                  <ask:lineSketchStyleProps xmlns:ask="http://schemas.microsoft.com/office/drawing/2018/sketchyshapes" sd="1219033472">
                    <a:custGeom>
                      <a:avLst/>
                      <a:gdLst>
                        <a:gd name="connsiteX0" fmla="*/ 0 w 2118731"/>
                        <a:gd name="connsiteY0" fmla="*/ 1048215 h 2096429"/>
                        <a:gd name="connsiteX1" fmla="*/ 1059366 w 2118731"/>
                        <a:gd name="connsiteY1" fmla="*/ 0 h 2096429"/>
                        <a:gd name="connsiteX2" fmla="*/ 2118732 w 2118731"/>
                        <a:gd name="connsiteY2" fmla="*/ 1048215 h 2096429"/>
                        <a:gd name="connsiteX3" fmla="*/ 1059366 w 2118731"/>
                        <a:gd name="connsiteY3" fmla="*/ 2096430 h 2096429"/>
                        <a:gd name="connsiteX4" fmla="*/ 0 w 2118731"/>
                        <a:gd name="connsiteY4" fmla="*/ 1048215 h 209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731" h="2096429" extrusionOk="0">
                          <a:moveTo>
                            <a:pt x="0" y="1048215"/>
                          </a:moveTo>
                          <a:cubicBezTo>
                            <a:pt x="-108263" y="402523"/>
                            <a:pt x="355967" y="44410"/>
                            <a:pt x="1059366" y="0"/>
                          </a:cubicBezTo>
                          <a:cubicBezTo>
                            <a:pt x="1710617" y="13932"/>
                            <a:pt x="2038481" y="471854"/>
                            <a:pt x="2118732" y="1048215"/>
                          </a:cubicBezTo>
                          <a:cubicBezTo>
                            <a:pt x="2027995" y="1715738"/>
                            <a:pt x="1617157" y="2247223"/>
                            <a:pt x="1059366" y="2096430"/>
                          </a:cubicBezTo>
                          <a:cubicBezTo>
                            <a:pt x="363561" y="2035846"/>
                            <a:pt x="90874" y="1670548"/>
                            <a:pt x="0" y="104821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F504E4C8-826F-DE49-A0D9-CE1963CCD861}"/>
                </a:ext>
              </a:extLst>
            </p:cNvPr>
            <p:cNvSpPr/>
            <p:nvPr/>
          </p:nvSpPr>
          <p:spPr>
            <a:xfrm>
              <a:off x="2429303" y="4426304"/>
              <a:ext cx="675017" cy="678205"/>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17A8440-5683-A543-B446-11DE3EA7145A}"/>
                </a:ext>
              </a:extLst>
            </p:cNvPr>
            <p:cNvSpPr txBox="1"/>
            <p:nvPr/>
          </p:nvSpPr>
          <p:spPr>
            <a:xfrm>
              <a:off x="1398380" y="4983197"/>
              <a:ext cx="1030923" cy="276999"/>
            </a:xfrm>
            <a:prstGeom prst="rect">
              <a:avLst/>
            </a:prstGeom>
            <a:noFill/>
          </p:spPr>
          <p:txBody>
            <a:bodyPr wrap="square" rtlCol="0">
              <a:spAutoFit/>
            </a:bodyPr>
            <a:lstStyle/>
            <a:p>
              <a:r>
                <a:rPr lang="en-US" sz="1200" dirty="0">
                  <a:latin typeface="Avenir Book" panose="02000503020000020003" pitchFamily="2" charset="0"/>
                </a:rPr>
                <a:t>ADP + Pi</a:t>
              </a:r>
            </a:p>
          </p:txBody>
        </p:sp>
        <p:sp>
          <p:nvSpPr>
            <p:cNvPr id="18" name="TextBox 17">
              <a:extLst>
                <a:ext uri="{FF2B5EF4-FFF2-40B4-BE49-F238E27FC236}">
                  <a16:creationId xmlns:a16="http://schemas.microsoft.com/office/drawing/2014/main" id="{30A787BC-BD89-AD4E-B313-4EA27149EB60}"/>
                </a:ext>
              </a:extLst>
            </p:cNvPr>
            <p:cNvSpPr txBox="1"/>
            <p:nvPr/>
          </p:nvSpPr>
          <p:spPr>
            <a:xfrm>
              <a:off x="2521754" y="5542399"/>
              <a:ext cx="459228" cy="276999"/>
            </a:xfrm>
            <a:prstGeom prst="rect">
              <a:avLst/>
            </a:prstGeom>
            <a:noFill/>
          </p:spPr>
          <p:txBody>
            <a:bodyPr wrap="square" rtlCol="0">
              <a:spAutoFit/>
            </a:bodyPr>
            <a:lstStyle/>
            <a:p>
              <a:r>
                <a:rPr lang="en-US" sz="1200" dirty="0">
                  <a:latin typeface="Avenir Book" panose="02000503020000020003" pitchFamily="2" charset="0"/>
                </a:rPr>
                <a:t>ATP</a:t>
              </a:r>
            </a:p>
          </p:txBody>
        </p:sp>
        <p:cxnSp>
          <p:nvCxnSpPr>
            <p:cNvPr id="19" name="Curved Connector 18">
              <a:extLst>
                <a:ext uri="{FF2B5EF4-FFF2-40B4-BE49-F238E27FC236}">
                  <a16:creationId xmlns:a16="http://schemas.microsoft.com/office/drawing/2014/main" id="{FED69742-A8EF-664F-B50B-65FCC28362B8}"/>
                </a:ext>
              </a:extLst>
            </p:cNvPr>
            <p:cNvCxnSpPr>
              <a:cxnSpLocks/>
              <a:endCxn id="18" idx="0"/>
            </p:cNvCxnSpPr>
            <p:nvPr/>
          </p:nvCxnSpPr>
          <p:spPr>
            <a:xfrm>
              <a:off x="2204017" y="5135828"/>
              <a:ext cx="547351" cy="40657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7E6C830-5B11-584A-BF05-B28E88F0BC10}"/>
                </a:ext>
              </a:extLst>
            </p:cNvPr>
            <p:cNvCxnSpPr>
              <a:cxnSpLocks/>
            </p:cNvCxnSpPr>
            <p:nvPr/>
          </p:nvCxnSpPr>
          <p:spPr>
            <a:xfrm flipH="1">
              <a:off x="2132607" y="4273293"/>
              <a:ext cx="1096242" cy="1255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B38A152-6A4E-6F44-B2BC-BF5EAD6729EF}"/>
                </a:ext>
              </a:extLst>
            </p:cNvPr>
            <p:cNvSpPr txBox="1"/>
            <p:nvPr/>
          </p:nvSpPr>
          <p:spPr>
            <a:xfrm>
              <a:off x="3228848" y="4050945"/>
              <a:ext cx="473693" cy="312254"/>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pSp>
      <p:grpSp>
        <p:nvGrpSpPr>
          <p:cNvPr id="29" name="Group 28">
            <a:extLst>
              <a:ext uri="{FF2B5EF4-FFF2-40B4-BE49-F238E27FC236}">
                <a16:creationId xmlns:a16="http://schemas.microsoft.com/office/drawing/2014/main" id="{21E49BEF-B98D-EB44-811B-DAE7901209E7}"/>
              </a:ext>
            </a:extLst>
          </p:cNvPr>
          <p:cNvGrpSpPr/>
          <p:nvPr/>
        </p:nvGrpSpPr>
        <p:grpSpPr>
          <a:xfrm>
            <a:off x="5054252" y="4499961"/>
            <a:ext cx="2711436" cy="2327096"/>
            <a:chOff x="5054252" y="4499961"/>
            <a:chExt cx="2711436" cy="2327096"/>
          </a:xfrm>
        </p:grpSpPr>
        <p:sp>
          <p:nvSpPr>
            <p:cNvPr id="15" name="Oval 14">
              <a:extLst>
                <a:ext uri="{FF2B5EF4-FFF2-40B4-BE49-F238E27FC236}">
                  <a16:creationId xmlns:a16="http://schemas.microsoft.com/office/drawing/2014/main" id="{04027D4E-0E86-5E4D-8432-DD4597FDB231}"/>
                </a:ext>
              </a:extLst>
            </p:cNvPr>
            <p:cNvSpPr/>
            <p:nvPr/>
          </p:nvSpPr>
          <p:spPr>
            <a:xfrm>
              <a:off x="5054252" y="4499961"/>
              <a:ext cx="2118731" cy="2096429"/>
            </a:xfrm>
            <a:prstGeom prst="ellipse">
              <a:avLst/>
            </a:prstGeom>
            <a:noFill/>
            <a:ln w="28575">
              <a:solidFill>
                <a:schemeClr val="tx1"/>
              </a:solidFill>
              <a:prstDash val="dash"/>
              <a:extLst>
                <a:ext uri="{C807C97D-BFC1-408E-A445-0C87EB9F89A2}">
                  <ask:lineSketchStyleProps xmlns:ask="http://schemas.microsoft.com/office/drawing/2018/sketchyshapes" sd="1219033472">
                    <a:custGeom>
                      <a:avLst/>
                      <a:gdLst>
                        <a:gd name="connsiteX0" fmla="*/ 0 w 2118731"/>
                        <a:gd name="connsiteY0" fmla="*/ 1048215 h 2096429"/>
                        <a:gd name="connsiteX1" fmla="*/ 1059366 w 2118731"/>
                        <a:gd name="connsiteY1" fmla="*/ 0 h 2096429"/>
                        <a:gd name="connsiteX2" fmla="*/ 2118732 w 2118731"/>
                        <a:gd name="connsiteY2" fmla="*/ 1048215 h 2096429"/>
                        <a:gd name="connsiteX3" fmla="*/ 1059366 w 2118731"/>
                        <a:gd name="connsiteY3" fmla="*/ 2096430 h 2096429"/>
                        <a:gd name="connsiteX4" fmla="*/ 0 w 2118731"/>
                        <a:gd name="connsiteY4" fmla="*/ 1048215 h 209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731" h="2096429" extrusionOk="0">
                          <a:moveTo>
                            <a:pt x="0" y="1048215"/>
                          </a:moveTo>
                          <a:cubicBezTo>
                            <a:pt x="-108263" y="402523"/>
                            <a:pt x="355967" y="44410"/>
                            <a:pt x="1059366" y="0"/>
                          </a:cubicBezTo>
                          <a:cubicBezTo>
                            <a:pt x="1710617" y="13932"/>
                            <a:pt x="2038481" y="471854"/>
                            <a:pt x="2118732" y="1048215"/>
                          </a:cubicBezTo>
                          <a:cubicBezTo>
                            <a:pt x="2027995" y="1715738"/>
                            <a:pt x="1617157" y="2247223"/>
                            <a:pt x="1059366" y="2096430"/>
                          </a:cubicBezTo>
                          <a:cubicBezTo>
                            <a:pt x="363561" y="2035846"/>
                            <a:pt x="90874" y="1670548"/>
                            <a:pt x="0" y="104821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1112F1B5-566F-494B-B000-A94001A3D46C}"/>
                </a:ext>
              </a:extLst>
            </p:cNvPr>
            <p:cNvSpPr/>
            <p:nvPr/>
          </p:nvSpPr>
          <p:spPr>
            <a:xfrm rot="18859408">
              <a:off x="6813395" y="5941143"/>
              <a:ext cx="200722" cy="65524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02C3986-071A-464B-8720-385E48C898C2}"/>
                </a:ext>
              </a:extLst>
            </p:cNvPr>
            <p:cNvCxnSpPr>
              <a:cxnSpLocks/>
            </p:cNvCxnSpPr>
            <p:nvPr/>
          </p:nvCxnSpPr>
          <p:spPr>
            <a:xfrm>
              <a:off x="6382896" y="5731710"/>
              <a:ext cx="921153" cy="864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54FAE324-FACC-4147-B62B-2FF8999B544D}"/>
                </a:ext>
              </a:extLst>
            </p:cNvPr>
            <p:cNvSpPr txBox="1"/>
            <p:nvPr/>
          </p:nvSpPr>
          <p:spPr>
            <a:xfrm>
              <a:off x="7291995" y="6514803"/>
              <a:ext cx="473693" cy="312254"/>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pSp>
      <p:grpSp>
        <p:nvGrpSpPr>
          <p:cNvPr id="37" name="Group 36">
            <a:extLst>
              <a:ext uri="{FF2B5EF4-FFF2-40B4-BE49-F238E27FC236}">
                <a16:creationId xmlns:a16="http://schemas.microsoft.com/office/drawing/2014/main" id="{6BDEE02E-5ACA-0940-9AFE-28CF7816F9EF}"/>
              </a:ext>
            </a:extLst>
          </p:cNvPr>
          <p:cNvGrpSpPr/>
          <p:nvPr/>
        </p:nvGrpSpPr>
        <p:grpSpPr>
          <a:xfrm>
            <a:off x="8968822" y="4376339"/>
            <a:ext cx="2148297" cy="2096429"/>
            <a:chOff x="8968822" y="4376339"/>
            <a:chExt cx="2148297" cy="2096429"/>
          </a:xfrm>
        </p:grpSpPr>
        <p:sp>
          <p:nvSpPr>
            <p:cNvPr id="30" name="Oval 29">
              <a:extLst>
                <a:ext uri="{FF2B5EF4-FFF2-40B4-BE49-F238E27FC236}">
                  <a16:creationId xmlns:a16="http://schemas.microsoft.com/office/drawing/2014/main" id="{4C74DFD7-6DE9-D840-8909-38703C2ED8E2}"/>
                </a:ext>
              </a:extLst>
            </p:cNvPr>
            <p:cNvSpPr/>
            <p:nvPr/>
          </p:nvSpPr>
          <p:spPr>
            <a:xfrm>
              <a:off x="8968822" y="4376339"/>
              <a:ext cx="2118731" cy="2096429"/>
            </a:xfrm>
            <a:prstGeom prst="ellipse">
              <a:avLst/>
            </a:prstGeom>
            <a:noFill/>
            <a:ln w="28575">
              <a:solidFill>
                <a:schemeClr val="tx1"/>
              </a:solidFill>
              <a:prstDash val="dash"/>
              <a:extLst>
                <a:ext uri="{C807C97D-BFC1-408E-A445-0C87EB9F89A2}">
                  <ask:lineSketchStyleProps xmlns:ask="http://schemas.microsoft.com/office/drawing/2018/sketchyshapes" sd="1219033472">
                    <a:custGeom>
                      <a:avLst/>
                      <a:gdLst>
                        <a:gd name="connsiteX0" fmla="*/ 0 w 2118731"/>
                        <a:gd name="connsiteY0" fmla="*/ 1048215 h 2096429"/>
                        <a:gd name="connsiteX1" fmla="*/ 1059366 w 2118731"/>
                        <a:gd name="connsiteY1" fmla="*/ 0 h 2096429"/>
                        <a:gd name="connsiteX2" fmla="*/ 2118732 w 2118731"/>
                        <a:gd name="connsiteY2" fmla="*/ 1048215 h 2096429"/>
                        <a:gd name="connsiteX3" fmla="*/ 1059366 w 2118731"/>
                        <a:gd name="connsiteY3" fmla="*/ 2096430 h 2096429"/>
                        <a:gd name="connsiteX4" fmla="*/ 0 w 2118731"/>
                        <a:gd name="connsiteY4" fmla="*/ 1048215 h 209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731" h="2096429" extrusionOk="0">
                          <a:moveTo>
                            <a:pt x="0" y="1048215"/>
                          </a:moveTo>
                          <a:cubicBezTo>
                            <a:pt x="-108263" y="402523"/>
                            <a:pt x="355967" y="44410"/>
                            <a:pt x="1059366" y="0"/>
                          </a:cubicBezTo>
                          <a:cubicBezTo>
                            <a:pt x="1710617" y="13932"/>
                            <a:pt x="2038481" y="471854"/>
                            <a:pt x="2118732" y="1048215"/>
                          </a:cubicBezTo>
                          <a:cubicBezTo>
                            <a:pt x="2027995" y="1715738"/>
                            <a:pt x="1617157" y="2247223"/>
                            <a:pt x="1059366" y="2096430"/>
                          </a:cubicBezTo>
                          <a:cubicBezTo>
                            <a:pt x="363561" y="2035846"/>
                            <a:pt x="90874" y="1670548"/>
                            <a:pt x="0" y="104821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83D047C-17CF-9142-BDDF-1C4938CF76B8}"/>
                </a:ext>
              </a:extLst>
            </p:cNvPr>
            <p:cNvSpPr txBox="1"/>
            <p:nvPr/>
          </p:nvSpPr>
          <p:spPr>
            <a:xfrm>
              <a:off x="9729389" y="4818480"/>
              <a:ext cx="1030923" cy="276999"/>
            </a:xfrm>
            <a:prstGeom prst="rect">
              <a:avLst/>
            </a:prstGeom>
            <a:noFill/>
          </p:spPr>
          <p:txBody>
            <a:bodyPr wrap="square" rtlCol="0">
              <a:spAutoFit/>
            </a:bodyPr>
            <a:lstStyle/>
            <a:p>
              <a:r>
                <a:rPr lang="en-US" sz="1200" dirty="0">
                  <a:latin typeface="Avenir Book" panose="02000503020000020003" pitchFamily="2" charset="0"/>
                </a:rPr>
                <a:t>ADP + Pi</a:t>
              </a:r>
            </a:p>
          </p:txBody>
        </p:sp>
        <p:sp>
          <p:nvSpPr>
            <p:cNvPr id="32" name="TextBox 31">
              <a:extLst>
                <a:ext uri="{FF2B5EF4-FFF2-40B4-BE49-F238E27FC236}">
                  <a16:creationId xmlns:a16="http://schemas.microsoft.com/office/drawing/2014/main" id="{F4BE193B-505D-BC46-8D68-FC2C149510DD}"/>
                </a:ext>
              </a:extLst>
            </p:cNvPr>
            <p:cNvSpPr txBox="1"/>
            <p:nvPr/>
          </p:nvSpPr>
          <p:spPr>
            <a:xfrm>
              <a:off x="10518917" y="5359753"/>
              <a:ext cx="598202" cy="276999"/>
            </a:xfrm>
            <a:prstGeom prst="rect">
              <a:avLst/>
            </a:prstGeom>
            <a:noFill/>
          </p:spPr>
          <p:txBody>
            <a:bodyPr wrap="square" rtlCol="0">
              <a:spAutoFit/>
            </a:bodyPr>
            <a:lstStyle/>
            <a:p>
              <a:r>
                <a:rPr lang="en-US" sz="1200" dirty="0">
                  <a:latin typeface="Avenir Book" panose="02000503020000020003" pitchFamily="2" charset="0"/>
                </a:rPr>
                <a:t>ATP</a:t>
              </a:r>
            </a:p>
          </p:txBody>
        </p:sp>
        <p:graphicFrame>
          <p:nvGraphicFramePr>
            <p:cNvPr id="33" name="Diagram 32">
              <a:extLst>
                <a:ext uri="{FF2B5EF4-FFF2-40B4-BE49-F238E27FC236}">
                  <a16:creationId xmlns:a16="http://schemas.microsoft.com/office/drawing/2014/main" id="{F58AD2C2-6477-834D-ABFF-9FDFC137C5A2}"/>
                </a:ext>
              </a:extLst>
            </p:cNvPr>
            <p:cNvGraphicFramePr/>
            <p:nvPr/>
          </p:nvGraphicFramePr>
          <p:xfrm>
            <a:off x="9099888" y="5104942"/>
            <a:ext cx="1058341" cy="1064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4" name="Curved Connector 33">
              <a:extLst>
                <a:ext uri="{FF2B5EF4-FFF2-40B4-BE49-F238E27FC236}">
                  <a16:creationId xmlns:a16="http://schemas.microsoft.com/office/drawing/2014/main" id="{19AD62F5-95FB-B34D-B5F5-929B19793569}"/>
                </a:ext>
              </a:extLst>
            </p:cNvPr>
            <p:cNvCxnSpPr>
              <a:cxnSpLocks/>
            </p:cNvCxnSpPr>
            <p:nvPr/>
          </p:nvCxnSpPr>
          <p:spPr>
            <a:xfrm rot="5400000" flipH="1" flipV="1">
              <a:off x="9391802" y="5007071"/>
              <a:ext cx="431392" cy="330478"/>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35" name="Curved Connector 34">
              <a:extLst>
                <a:ext uri="{FF2B5EF4-FFF2-40B4-BE49-F238E27FC236}">
                  <a16:creationId xmlns:a16="http://schemas.microsoft.com/office/drawing/2014/main" id="{C2E8C08C-6A11-204F-9B2D-7CA44C499945}"/>
                </a:ext>
              </a:extLst>
            </p:cNvPr>
            <p:cNvCxnSpPr>
              <a:cxnSpLocks/>
            </p:cNvCxnSpPr>
            <p:nvPr/>
          </p:nvCxnSpPr>
          <p:spPr>
            <a:xfrm rot="10800000" flipV="1">
              <a:off x="9844542" y="5627739"/>
              <a:ext cx="915772" cy="137324"/>
            </a:xfrm>
            <a:prstGeom prst="curvedConnector3">
              <a:avLst>
                <a:gd name="adj1" fmla="val -4240"/>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8F3D430-DA63-8841-8B5B-65A007011CC6}"/>
                </a:ext>
              </a:extLst>
            </p:cNvPr>
            <p:cNvSpPr txBox="1"/>
            <p:nvPr/>
          </p:nvSpPr>
          <p:spPr>
            <a:xfrm>
              <a:off x="9285319" y="5488065"/>
              <a:ext cx="650418" cy="276999"/>
            </a:xfrm>
            <a:prstGeom prst="rect">
              <a:avLst/>
            </a:prstGeom>
            <a:noFill/>
          </p:spPr>
          <p:txBody>
            <a:bodyPr wrap="square" rtlCol="0">
              <a:spAutoFit/>
            </a:bodyPr>
            <a:lstStyle/>
            <a:p>
              <a:r>
                <a:rPr lang="en-US" sz="1200" dirty="0">
                  <a:latin typeface="Avenir Book" panose="02000503020000020003" pitchFamily="2" charset="0"/>
                </a:rPr>
                <a:t>TX/TL</a:t>
              </a:r>
            </a:p>
          </p:txBody>
        </p:sp>
      </p:grpSp>
      <p:sp>
        <p:nvSpPr>
          <p:cNvPr id="38" name="TextBox 37">
            <a:extLst>
              <a:ext uri="{FF2B5EF4-FFF2-40B4-BE49-F238E27FC236}">
                <a16:creationId xmlns:a16="http://schemas.microsoft.com/office/drawing/2014/main" id="{24D32357-D39D-D748-8F34-A44998F6D552}"/>
              </a:ext>
            </a:extLst>
          </p:cNvPr>
          <p:cNvSpPr txBox="1"/>
          <p:nvPr/>
        </p:nvSpPr>
        <p:spPr>
          <a:xfrm>
            <a:off x="6385359" y="5359753"/>
            <a:ext cx="811073" cy="276999"/>
          </a:xfrm>
          <a:prstGeom prst="rect">
            <a:avLst/>
          </a:prstGeom>
          <a:noFill/>
        </p:spPr>
        <p:txBody>
          <a:bodyPr wrap="square" rtlCol="0">
            <a:spAutoFit/>
          </a:bodyPr>
          <a:lstStyle/>
          <a:p>
            <a:r>
              <a:rPr lang="en-US" sz="1200" dirty="0">
                <a:latin typeface="Avenir Book" panose="02000503020000020003" pitchFamily="2" charset="0"/>
              </a:rPr>
              <a:t>ADP + Pi</a:t>
            </a:r>
          </a:p>
        </p:txBody>
      </p:sp>
      <p:cxnSp>
        <p:nvCxnSpPr>
          <p:cNvPr id="39" name="Curved Connector 38">
            <a:extLst>
              <a:ext uri="{FF2B5EF4-FFF2-40B4-BE49-F238E27FC236}">
                <a16:creationId xmlns:a16="http://schemas.microsoft.com/office/drawing/2014/main" id="{CBCFC341-C179-564B-AD32-598001CCB29E}"/>
              </a:ext>
            </a:extLst>
          </p:cNvPr>
          <p:cNvCxnSpPr>
            <a:cxnSpLocks/>
            <a:endCxn id="38" idx="2"/>
          </p:cNvCxnSpPr>
          <p:nvPr/>
        </p:nvCxnSpPr>
        <p:spPr>
          <a:xfrm flipV="1">
            <a:off x="6227880" y="5636752"/>
            <a:ext cx="563016" cy="23542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64D3BD8-C82A-3149-B110-81FF411C8A86}"/>
              </a:ext>
            </a:extLst>
          </p:cNvPr>
          <p:cNvSpPr txBox="1"/>
          <p:nvPr/>
        </p:nvSpPr>
        <p:spPr>
          <a:xfrm>
            <a:off x="5766831" y="5733672"/>
            <a:ext cx="481729" cy="276999"/>
          </a:xfrm>
          <a:prstGeom prst="rect">
            <a:avLst/>
          </a:prstGeom>
          <a:noFill/>
        </p:spPr>
        <p:txBody>
          <a:bodyPr wrap="square" rtlCol="0">
            <a:spAutoFit/>
          </a:bodyPr>
          <a:lstStyle/>
          <a:p>
            <a:r>
              <a:rPr lang="en-US" sz="1200" dirty="0">
                <a:latin typeface="Avenir Book" panose="02000503020000020003" pitchFamily="2" charset="0"/>
              </a:rPr>
              <a:t>ATP </a:t>
            </a:r>
          </a:p>
        </p:txBody>
      </p:sp>
      <p:pic>
        <p:nvPicPr>
          <p:cNvPr id="12" name="Picture 11" descr="A close up of a map&#10;&#10;Description automatically generated">
            <a:extLst>
              <a:ext uri="{FF2B5EF4-FFF2-40B4-BE49-F238E27FC236}">
                <a16:creationId xmlns:a16="http://schemas.microsoft.com/office/drawing/2014/main" id="{BCC4B056-E7CA-EE4B-BFD2-196A0AEF5DAC}"/>
              </a:ext>
            </a:extLst>
          </p:cNvPr>
          <p:cNvPicPr>
            <a:picLocks noChangeAspect="1"/>
          </p:cNvPicPr>
          <p:nvPr/>
        </p:nvPicPr>
        <p:blipFill>
          <a:blip r:embed="rId8"/>
          <a:stretch>
            <a:fillRect/>
          </a:stretch>
        </p:blipFill>
        <p:spPr>
          <a:xfrm>
            <a:off x="4218114" y="1427330"/>
            <a:ext cx="3526971" cy="2743200"/>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CE32876-990A-5E48-B83F-F08F908845D9}"/>
              </a:ext>
            </a:extLst>
          </p:cNvPr>
          <p:cNvPicPr>
            <a:picLocks noChangeAspect="1"/>
          </p:cNvPicPr>
          <p:nvPr/>
        </p:nvPicPr>
        <p:blipFill>
          <a:blip r:embed="rId9"/>
          <a:stretch>
            <a:fillRect/>
          </a:stretch>
        </p:blipFill>
        <p:spPr>
          <a:xfrm>
            <a:off x="8035902" y="1427330"/>
            <a:ext cx="3526971" cy="2743200"/>
          </a:xfrm>
          <a:prstGeom prst="rect">
            <a:avLst/>
          </a:prstGeom>
        </p:spPr>
      </p:pic>
      <p:pic>
        <p:nvPicPr>
          <p:cNvPr id="40" name="Picture 39" descr="A close up of a map&#10;&#10;Description automatically generated">
            <a:extLst>
              <a:ext uri="{FF2B5EF4-FFF2-40B4-BE49-F238E27FC236}">
                <a16:creationId xmlns:a16="http://schemas.microsoft.com/office/drawing/2014/main" id="{5228DA69-6066-C641-83F6-43D79A521280}"/>
              </a:ext>
            </a:extLst>
          </p:cNvPr>
          <p:cNvPicPr>
            <a:picLocks noChangeAspect="1"/>
          </p:cNvPicPr>
          <p:nvPr/>
        </p:nvPicPr>
        <p:blipFill>
          <a:blip r:embed="rId10"/>
          <a:stretch>
            <a:fillRect/>
          </a:stretch>
        </p:blipFill>
        <p:spPr>
          <a:xfrm>
            <a:off x="400326" y="1427330"/>
            <a:ext cx="3526971" cy="2743200"/>
          </a:xfrm>
          <a:prstGeom prst="rect">
            <a:avLst/>
          </a:prstGeom>
        </p:spPr>
      </p:pic>
    </p:spTree>
    <p:extLst>
      <p:ext uri="{BB962C8B-B14F-4D97-AF65-F5344CB8AC3E}">
        <p14:creationId xmlns:p14="http://schemas.microsoft.com/office/powerpoint/2010/main" val="134143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B13D-F318-2D45-8903-9A64BE87D8B5}"/>
              </a:ext>
            </a:extLst>
          </p:cNvPr>
          <p:cNvSpPr>
            <a:spLocks noGrp="1"/>
          </p:cNvSpPr>
          <p:nvPr>
            <p:ph type="title"/>
          </p:nvPr>
        </p:nvSpPr>
        <p:spPr>
          <a:xfrm>
            <a:off x="83127" y="28680"/>
            <a:ext cx="10515600" cy="1325563"/>
          </a:xfrm>
        </p:spPr>
        <p:txBody>
          <a:bodyPr>
            <a:normAutofit/>
          </a:bodyPr>
          <a:lstStyle/>
          <a:p>
            <a:r>
              <a:rPr lang="en-US" sz="2800" dirty="0"/>
              <a:t>ATP synthase simulations show that proton pump is necessary to extend ATP lifetime</a:t>
            </a:r>
          </a:p>
        </p:txBody>
      </p:sp>
      <p:pic>
        <p:nvPicPr>
          <p:cNvPr id="6" name="Picture 5" descr="A screenshot of a cell phone&#10;&#10;Description automatically generated">
            <a:extLst>
              <a:ext uri="{FF2B5EF4-FFF2-40B4-BE49-F238E27FC236}">
                <a16:creationId xmlns:a16="http://schemas.microsoft.com/office/drawing/2014/main" id="{BAC05943-2999-974C-92F4-ED6B98BC8BC7}"/>
              </a:ext>
            </a:extLst>
          </p:cNvPr>
          <p:cNvPicPr>
            <a:picLocks noChangeAspect="1"/>
          </p:cNvPicPr>
          <p:nvPr/>
        </p:nvPicPr>
        <p:blipFill>
          <a:blip r:embed="rId2"/>
          <a:stretch>
            <a:fillRect/>
          </a:stretch>
        </p:blipFill>
        <p:spPr>
          <a:xfrm>
            <a:off x="1068265" y="1600200"/>
            <a:ext cx="4702629" cy="3657600"/>
          </a:xfrm>
          <a:prstGeom prst="rect">
            <a:avLst/>
          </a:prstGeom>
        </p:spPr>
      </p:pic>
      <p:pic>
        <p:nvPicPr>
          <p:cNvPr id="9" name="Picture 8" descr="A close up of a map&#10;&#10;Description automatically generated">
            <a:extLst>
              <a:ext uri="{FF2B5EF4-FFF2-40B4-BE49-F238E27FC236}">
                <a16:creationId xmlns:a16="http://schemas.microsoft.com/office/drawing/2014/main" id="{D9EA22A6-1F28-A449-8160-CB62857D5553}"/>
              </a:ext>
            </a:extLst>
          </p:cNvPr>
          <p:cNvPicPr>
            <a:picLocks noChangeAspect="1"/>
          </p:cNvPicPr>
          <p:nvPr/>
        </p:nvPicPr>
        <p:blipFill>
          <a:blip r:embed="rId3"/>
          <a:stretch>
            <a:fillRect/>
          </a:stretch>
        </p:blipFill>
        <p:spPr>
          <a:xfrm>
            <a:off x="6212296" y="1600200"/>
            <a:ext cx="4702629" cy="3657600"/>
          </a:xfrm>
          <a:prstGeom prst="rect">
            <a:avLst/>
          </a:prstGeom>
        </p:spPr>
      </p:pic>
    </p:spTree>
    <p:extLst>
      <p:ext uri="{BB962C8B-B14F-4D97-AF65-F5344CB8AC3E}">
        <p14:creationId xmlns:p14="http://schemas.microsoft.com/office/powerpoint/2010/main" val="3210327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4BA4-7225-F24B-A030-318746A71AC4}"/>
              </a:ext>
            </a:extLst>
          </p:cNvPr>
          <p:cNvSpPr>
            <a:spLocks noGrp="1"/>
          </p:cNvSpPr>
          <p:nvPr>
            <p:ph type="title"/>
          </p:nvPr>
        </p:nvSpPr>
        <p:spPr>
          <a:xfrm>
            <a:off x="162950" y="67836"/>
            <a:ext cx="6597661" cy="1325563"/>
          </a:xfrm>
        </p:spPr>
        <p:txBody>
          <a:bodyPr>
            <a:normAutofit/>
          </a:bodyPr>
          <a:lstStyle/>
          <a:p>
            <a:r>
              <a:rPr lang="en-US" sz="2400" dirty="0"/>
              <a:t>Entire ATP Synthase Model speeds up ssDNA export and causes more bound VirE2</a:t>
            </a:r>
          </a:p>
        </p:txBody>
      </p:sp>
      <p:pic>
        <p:nvPicPr>
          <p:cNvPr id="11" name="Picture 10" descr="A close up of a map&#10;&#10;Description automatically generated">
            <a:extLst>
              <a:ext uri="{FF2B5EF4-FFF2-40B4-BE49-F238E27FC236}">
                <a16:creationId xmlns:a16="http://schemas.microsoft.com/office/drawing/2014/main" id="{D9234790-41F3-0145-A411-73E8349993C6}"/>
              </a:ext>
            </a:extLst>
          </p:cNvPr>
          <p:cNvPicPr>
            <a:picLocks noChangeAspect="1"/>
          </p:cNvPicPr>
          <p:nvPr/>
        </p:nvPicPr>
        <p:blipFill>
          <a:blip r:embed="rId3"/>
          <a:stretch>
            <a:fillRect/>
          </a:stretch>
        </p:blipFill>
        <p:spPr>
          <a:xfrm>
            <a:off x="6096000" y="1834704"/>
            <a:ext cx="4702629" cy="3657600"/>
          </a:xfrm>
          <a:prstGeom prst="rect">
            <a:avLst/>
          </a:prstGeom>
        </p:spPr>
      </p:pic>
      <p:pic>
        <p:nvPicPr>
          <p:cNvPr id="13" name="Picture 12" descr="A close up of a map&#10;&#10;Description automatically generated">
            <a:extLst>
              <a:ext uri="{FF2B5EF4-FFF2-40B4-BE49-F238E27FC236}">
                <a16:creationId xmlns:a16="http://schemas.microsoft.com/office/drawing/2014/main" id="{76A72BC9-5E6C-B044-9E38-114158ACA13C}"/>
              </a:ext>
            </a:extLst>
          </p:cNvPr>
          <p:cNvPicPr>
            <a:picLocks noChangeAspect="1"/>
          </p:cNvPicPr>
          <p:nvPr/>
        </p:nvPicPr>
        <p:blipFill>
          <a:blip r:embed="rId4"/>
          <a:stretch>
            <a:fillRect/>
          </a:stretch>
        </p:blipFill>
        <p:spPr>
          <a:xfrm>
            <a:off x="1033040" y="1834704"/>
            <a:ext cx="4702629" cy="3657600"/>
          </a:xfrm>
          <a:prstGeom prst="rect">
            <a:avLst/>
          </a:prstGeom>
        </p:spPr>
      </p:pic>
      <p:sp>
        <p:nvSpPr>
          <p:cNvPr id="16" name="TextBox 15">
            <a:extLst>
              <a:ext uri="{FF2B5EF4-FFF2-40B4-BE49-F238E27FC236}">
                <a16:creationId xmlns:a16="http://schemas.microsoft.com/office/drawing/2014/main" id="{1FEB0ACE-6BCF-4348-9C9D-F70420388B6C}"/>
              </a:ext>
            </a:extLst>
          </p:cNvPr>
          <p:cNvSpPr txBox="1"/>
          <p:nvPr/>
        </p:nvSpPr>
        <p:spPr>
          <a:xfrm>
            <a:off x="0" y="6596390"/>
            <a:ext cx="4655442" cy="307777"/>
          </a:xfrm>
          <a:prstGeom prst="rect">
            <a:avLst/>
          </a:prstGeom>
          <a:noFill/>
        </p:spPr>
        <p:txBody>
          <a:bodyPr wrap="none" rtlCol="0">
            <a:spAutoFit/>
          </a:bodyPr>
          <a:lstStyle/>
          <a:p>
            <a:r>
              <a:rPr lang="en-US" sz="1400" dirty="0">
                <a:latin typeface="Avenir Book" panose="02000503020000020003" pitchFamily="2" charset="0"/>
              </a:rPr>
              <a:t>Export model courtesy of </a:t>
            </a:r>
            <a:r>
              <a:rPr lang="en-US" sz="1400" dirty="0" err="1">
                <a:latin typeface="Avenir Book" panose="02000503020000020003" pitchFamily="2" charset="0"/>
              </a:rPr>
              <a:t>Agrima</a:t>
            </a:r>
            <a:r>
              <a:rPr lang="en-US" sz="1400" dirty="0">
                <a:latin typeface="Avenir Book" panose="02000503020000020003" pitchFamily="2" charset="0"/>
              </a:rPr>
              <a:t> </a:t>
            </a:r>
            <a:r>
              <a:rPr lang="en-US" sz="1400" dirty="0" err="1">
                <a:latin typeface="Avenir Book" panose="02000503020000020003" pitchFamily="2" charset="0"/>
              </a:rPr>
              <a:t>Deedwania</a:t>
            </a:r>
            <a:r>
              <a:rPr lang="en-US" sz="1400" dirty="0">
                <a:latin typeface="Avenir Book" panose="02000503020000020003" pitchFamily="2" charset="0"/>
              </a:rPr>
              <a:t> (IIT Delhi) </a:t>
            </a:r>
          </a:p>
        </p:txBody>
      </p:sp>
      <p:grpSp>
        <p:nvGrpSpPr>
          <p:cNvPr id="7" name="Group 6">
            <a:extLst>
              <a:ext uri="{FF2B5EF4-FFF2-40B4-BE49-F238E27FC236}">
                <a16:creationId xmlns:a16="http://schemas.microsoft.com/office/drawing/2014/main" id="{2428C52E-9C10-9846-B981-67DD35458D7D}"/>
              </a:ext>
            </a:extLst>
          </p:cNvPr>
          <p:cNvGrpSpPr/>
          <p:nvPr/>
        </p:nvGrpSpPr>
        <p:grpSpPr>
          <a:xfrm>
            <a:off x="6584371" y="257212"/>
            <a:ext cx="5333405" cy="1498600"/>
            <a:chOff x="6584371" y="257212"/>
            <a:chExt cx="5333405" cy="1498600"/>
          </a:xfrm>
        </p:grpSpPr>
        <p:grpSp>
          <p:nvGrpSpPr>
            <p:cNvPr id="8" name="Group 7">
              <a:extLst>
                <a:ext uri="{FF2B5EF4-FFF2-40B4-BE49-F238E27FC236}">
                  <a16:creationId xmlns:a16="http://schemas.microsoft.com/office/drawing/2014/main" id="{BC75A5D4-88FD-7D4C-994C-11694E5AC69F}"/>
                </a:ext>
              </a:extLst>
            </p:cNvPr>
            <p:cNvGrpSpPr/>
            <p:nvPr/>
          </p:nvGrpSpPr>
          <p:grpSpPr>
            <a:xfrm>
              <a:off x="6584371" y="257212"/>
              <a:ext cx="5295900" cy="1498600"/>
              <a:chOff x="6584371" y="159608"/>
              <a:chExt cx="5295900" cy="1498600"/>
            </a:xfrm>
          </p:grpSpPr>
          <p:pic>
            <p:nvPicPr>
              <p:cNvPr id="14" name="Picture 13" descr="A picture containing game&#10;&#10;Description automatically generated">
                <a:extLst>
                  <a:ext uri="{FF2B5EF4-FFF2-40B4-BE49-F238E27FC236}">
                    <a16:creationId xmlns:a16="http://schemas.microsoft.com/office/drawing/2014/main" id="{9548FF78-6857-8D4E-A874-2B9778B45232}"/>
                  </a:ext>
                </a:extLst>
              </p:cNvPr>
              <p:cNvPicPr>
                <a:picLocks noChangeAspect="1"/>
              </p:cNvPicPr>
              <p:nvPr/>
            </p:nvPicPr>
            <p:blipFill>
              <a:blip r:embed="rId5"/>
              <a:stretch>
                <a:fillRect/>
              </a:stretch>
            </p:blipFill>
            <p:spPr>
              <a:xfrm>
                <a:off x="6584371" y="159608"/>
                <a:ext cx="5295900" cy="1498600"/>
              </a:xfrm>
              <a:prstGeom prst="rect">
                <a:avLst/>
              </a:prstGeom>
            </p:spPr>
          </p:pic>
          <p:sp>
            <p:nvSpPr>
              <p:cNvPr id="15" name="Freeform 14">
                <a:extLst>
                  <a:ext uri="{FF2B5EF4-FFF2-40B4-BE49-F238E27FC236}">
                    <a16:creationId xmlns:a16="http://schemas.microsoft.com/office/drawing/2014/main" id="{F4FD3372-B386-F64E-830A-D1EA0AA25EBE}"/>
                  </a:ext>
                </a:extLst>
              </p:cNvPr>
              <p:cNvSpPr/>
              <p:nvPr/>
            </p:nvSpPr>
            <p:spPr>
              <a:xfrm rot="16200000">
                <a:off x="6979933" y="511256"/>
                <a:ext cx="350677" cy="330135"/>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52BF548A-8690-E44B-BB5E-5185B39B6359}"/>
                  </a:ext>
                </a:extLst>
              </p:cNvPr>
              <p:cNvSpPr/>
              <p:nvPr/>
            </p:nvSpPr>
            <p:spPr>
              <a:xfrm rot="3088366">
                <a:off x="7979750" y="364960"/>
                <a:ext cx="76725" cy="34673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ADB4D5-C0B3-4644-AFDB-AF4CFD4CE647}"/>
                  </a:ext>
                </a:extLst>
              </p:cNvPr>
              <p:cNvSpPr txBox="1"/>
              <p:nvPr/>
            </p:nvSpPr>
            <p:spPr>
              <a:xfrm>
                <a:off x="7155271" y="743439"/>
                <a:ext cx="394660" cy="230832"/>
              </a:xfrm>
              <a:prstGeom prst="rect">
                <a:avLst/>
              </a:prstGeom>
              <a:noFill/>
            </p:spPr>
            <p:txBody>
              <a:bodyPr wrap="square" rtlCol="0">
                <a:spAutoFit/>
              </a:bodyPr>
              <a:lstStyle/>
              <a:p>
                <a:r>
                  <a:rPr lang="en-US" sz="900" dirty="0">
                    <a:latin typeface="Avenir Book" panose="02000503020000020003" pitchFamily="2" charset="0"/>
                  </a:rPr>
                  <a:t>ATP</a:t>
                </a:r>
              </a:p>
            </p:txBody>
          </p:sp>
        </p:grpSp>
        <p:sp>
          <p:nvSpPr>
            <p:cNvPr id="10" name="Rectangle 9">
              <a:extLst>
                <a:ext uri="{FF2B5EF4-FFF2-40B4-BE49-F238E27FC236}">
                  <a16:creationId xmlns:a16="http://schemas.microsoft.com/office/drawing/2014/main" id="{34F61874-6C77-D447-ACA2-0653517EA569}"/>
                </a:ext>
              </a:extLst>
            </p:cNvPr>
            <p:cNvSpPr/>
            <p:nvPr/>
          </p:nvSpPr>
          <p:spPr>
            <a:xfrm rot="21157354">
              <a:off x="9041355" y="1456083"/>
              <a:ext cx="2732926" cy="285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4B6D72C-757E-E740-B431-3C6BD5D6627D}"/>
                </a:ext>
              </a:extLst>
            </p:cNvPr>
            <p:cNvSpPr/>
            <p:nvPr/>
          </p:nvSpPr>
          <p:spPr>
            <a:xfrm rot="21157354">
              <a:off x="11039419" y="1489494"/>
              <a:ext cx="878357" cy="265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FE6F128-C72B-6343-82C4-37E47B52A968}"/>
              </a:ext>
            </a:extLst>
          </p:cNvPr>
          <p:cNvSpPr txBox="1"/>
          <p:nvPr/>
        </p:nvSpPr>
        <p:spPr>
          <a:xfrm>
            <a:off x="694946" y="5870539"/>
            <a:ext cx="4862891" cy="369332"/>
          </a:xfrm>
          <a:prstGeom prst="rect">
            <a:avLst/>
          </a:prstGeom>
          <a:noFill/>
        </p:spPr>
        <p:txBody>
          <a:bodyPr wrap="square" rtlCol="0">
            <a:spAutoFit/>
          </a:bodyPr>
          <a:lstStyle/>
          <a:p>
            <a:r>
              <a:rPr lang="en-US" b="1" dirty="0">
                <a:latin typeface="Avenir Book" panose="02000503020000020003" pitchFamily="2" charset="0"/>
              </a:rPr>
              <a:t>Faster ssDNA export and more bound VirE2!</a:t>
            </a:r>
          </a:p>
        </p:txBody>
      </p:sp>
    </p:spTree>
    <p:extLst>
      <p:ext uri="{BB962C8B-B14F-4D97-AF65-F5344CB8AC3E}">
        <p14:creationId xmlns:p14="http://schemas.microsoft.com/office/powerpoint/2010/main" val="3842337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8054-14EE-4249-ABDC-4BF90931D4AA}"/>
              </a:ext>
            </a:extLst>
          </p:cNvPr>
          <p:cNvSpPr>
            <a:spLocks noGrp="1"/>
          </p:cNvSpPr>
          <p:nvPr>
            <p:ph type="title"/>
          </p:nvPr>
        </p:nvSpPr>
        <p:spPr>
          <a:xfrm>
            <a:off x="162951" y="157386"/>
            <a:ext cx="10515600" cy="1325563"/>
          </a:xfrm>
        </p:spPr>
        <p:txBody>
          <a:bodyPr>
            <a:normAutofit/>
          </a:bodyPr>
          <a:lstStyle/>
          <a:p>
            <a:r>
              <a:rPr lang="en-US" sz="3200" dirty="0"/>
              <a:t>Entire ATP Synthase Model in Different Temperatures</a:t>
            </a:r>
          </a:p>
        </p:txBody>
      </p:sp>
      <p:pic>
        <p:nvPicPr>
          <p:cNvPr id="30" name="Picture 29" descr="A close up of text on a white background&#10;&#10;Description automatically generated">
            <a:extLst>
              <a:ext uri="{FF2B5EF4-FFF2-40B4-BE49-F238E27FC236}">
                <a16:creationId xmlns:a16="http://schemas.microsoft.com/office/drawing/2014/main" id="{D6A72E0A-1C71-B548-A11C-723AC0FD0888}"/>
              </a:ext>
            </a:extLst>
          </p:cNvPr>
          <p:cNvPicPr>
            <a:picLocks noChangeAspect="1"/>
          </p:cNvPicPr>
          <p:nvPr/>
        </p:nvPicPr>
        <p:blipFill>
          <a:blip r:embed="rId2"/>
          <a:stretch>
            <a:fillRect/>
          </a:stretch>
        </p:blipFill>
        <p:spPr>
          <a:xfrm>
            <a:off x="9912006" y="3798651"/>
            <a:ext cx="2240362" cy="2288715"/>
          </a:xfrm>
          <a:prstGeom prst="rect">
            <a:avLst/>
          </a:prstGeom>
        </p:spPr>
      </p:pic>
      <p:sp>
        <p:nvSpPr>
          <p:cNvPr id="31" name="TextBox 30">
            <a:extLst>
              <a:ext uri="{FF2B5EF4-FFF2-40B4-BE49-F238E27FC236}">
                <a16:creationId xmlns:a16="http://schemas.microsoft.com/office/drawing/2014/main" id="{07CC6667-8E46-454E-92EB-3C3E3CFE42B4}"/>
              </a:ext>
            </a:extLst>
          </p:cNvPr>
          <p:cNvSpPr txBox="1"/>
          <p:nvPr/>
        </p:nvSpPr>
        <p:spPr>
          <a:xfrm>
            <a:off x="0" y="6596390"/>
            <a:ext cx="6175730" cy="307777"/>
          </a:xfrm>
          <a:prstGeom prst="rect">
            <a:avLst/>
          </a:prstGeom>
          <a:noFill/>
        </p:spPr>
        <p:txBody>
          <a:bodyPr wrap="none" rtlCol="0">
            <a:spAutoFit/>
          </a:bodyPr>
          <a:lstStyle/>
          <a:p>
            <a:r>
              <a:rPr lang="en-US" sz="1400" dirty="0">
                <a:latin typeface="Avenir Book" panose="02000503020000020003" pitchFamily="2" charset="0"/>
              </a:rPr>
              <a:t>Temperature rate equation courtesy of </a:t>
            </a:r>
            <a:r>
              <a:rPr lang="en-US" sz="1400" dirty="0" err="1">
                <a:latin typeface="Avenir Book" panose="02000503020000020003" pitchFamily="2" charset="0"/>
              </a:rPr>
              <a:t>Ayush</a:t>
            </a:r>
            <a:r>
              <a:rPr lang="en-US" sz="1400" dirty="0">
                <a:latin typeface="Avenir Book" panose="02000503020000020003" pitchFamily="2" charset="0"/>
              </a:rPr>
              <a:t> Venkatesh </a:t>
            </a:r>
            <a:r>
              <a:rPr lang="en-US" sz="1400" dirty="0" err="1">
                <a:latin typeface="Avenir Book" panose="02000503020000020003" pitchFamily="2" charset="0"/>
              </a:rPr>
              <a:t>Bindlish</a:t>
            </a:r>
            <a:r>
              <a:rPr lang="en-US" sz="1400" dirty="0">
                <a:latin typeface="Avenir Book" panose="02000503020000020003" pitchFamily="2" charset="0"/>
              </a:rPr>
              <a:t> (IIT Delhi) </a:t>
            </a:r>
          </a:p>
        </p:txBody>
      </p:sp>
      <p:pic>
        <p:nvPicPr>
          <p:cNvPr id="7" name="Picture 6" descr="A screenshot of a cell phone&#10;&#10;Description automatically generated">
            <a:extLst>
              <a:ext uri="{FF2B5EF4-FFF2-40B4-BE49-F238E27FC236}">
                <a16:creationId xmlns:a16="http://schemas.microsoft.com/office/drawing/2014/main" id="{AA2FCB9A-D148-9540-933C-87F5FFDAFE01}"/>
              </a:ext>
            </a:extLst>
          </p:cNvPr>
          <p:cNvPicPr>
            <a:picLocks noChangeAspect="1"/>
          </p:cNvPicPr>
          <p:nvPr/>
        </p:nvPicPr>
        <p:blipFill>
          <a:blip r:embed="rId3"/>
          <a:stretch>
            <a:fillRect/>
          </a:stretch>
        </p:blipFill>
        <p:spPr>
          <a:xfrm>
            <a:off x="442379" y="1364439"/>
            <a:ext cx="4702629" cy="3657600"/>
          </a:xfrm>
          <a:prstGeom prst="rect">
            <a:avLst/>
          </a:prstGeom>
        </p:spPr>
      </p:pic>
      <p:pic>
        <p:nvPicPr>
          <p:cNvPr id="9" name="Picture 8" descr="A close up of a map&#10;&#10;Description automatically generated">
            <a:extLst>
              <a:ext uri="{FF2B5EF4-FFF2-40B4-BE49-F238E27FC236}">
                <a16:creationId xmlns:a16="http://schemas.microsoft.com/office/drawing/2014/main" id="{69E17409-E726-5C43-A633-C3239992EEEB}"/>
              </a:ext>
            </a:extLst>
          </p:cNvPr>
          <p:cNvPicPr>
            <a:picLocks noChangeAspect="1"/>
          </p:cNvPicPr>
          <p:nvPr/>
        </p:nvPicPr>
        <p:blipFill>
          <a:blip r:embed="rId4"/>
          <a:stretch>
            <a:fillRect/>
          </a:stretch>
        </p:blipFill>
        <p:spPr>
          <a:xfrm>
            <a:off x="5145008" y="1364439"/>
            <a:ext cx="4702629" cy="3657600"/>
          </a:xfrm>
          <a:prstGeom prst="rect">
            <a:avLst/>
          </a:prstGeom>
        </p:spPr>
      </p:pic>
      <p:grpSp>
        <p:nvGrpSpPr>
          <p:cNvPr id="11" name="Group 10">
            <a:extLst>
              <a:ext uri="{FF2B5EF4-FFF2-40B4-BE49-F238E27FC236}">
                <a16:creationId xmlns:a16="http://schemas.microsoft.com/office/drawing/2014/main" id="{89BDB90F-965C-564B-8870-F5E3B6D9441F}"/>
              </a:ext>
            </a:extLst>
          </p:cNvPr>
          <p:cNvGrpSpPr/>
          <p:nvPr/>
        </p:nvGrpSpPr>
        <p:grpSpPr>
          <a:xfrm>
            <a:off x="630488" y="5519243"/>
            <a:ext cx="7033487" cy="837116"/>
            <a:chOff x="34800014" y="20189177"/>
            <a:chExt cx="8812265" cy="1296444"/>
          </a:xfrm>
        </p:grpSpPr>
        <p:sp>
          <p:nvSpPr>
            <p:cNvPr id="12" name="Rounded Rectangle 11">
              <a:extLst>
                <a:ext uri="{FF2B5EF4-FFF2-40B4-BE49-F238E27FC236}">
                  <a16:creationId xmlns:a16="http://schemas.microsoft.com/office/drawing/2014/main" id="{A496E02A-2F04-CB44-9047-B2298F88B340}"/>
                </a:ext>
              </a:extLst>
            </p:cNvPr>
            <p:cNvSpPr/>
            <p:nvPr/>
          </p:nvSpPr>
          <p:spPr>
            <a:xfrm>
              <a:off x="34800014" y="20728676"/>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DNA</a:t>
              </a:r>
              <a:endParaRPr lang="en-US" sz="2400" dirty="0">
                <a:latin typeface="Avenir Book" panose="02000503020000020003" pitchFamily="2" charset="0"/>
              </a:endParaRPr>
            </a:p>
          </p:txBody>
        </p:sp>
        <p:sp>
          <p:nvSpPr>
            <p:cNvPr id="13" name="Right Arrow 12">
              <a:extLst>
                <a:ext uri="{FF2B5EF4-FFF2-40B4-BE49-F238E27FC236}">
                  <a16:creationId xmlns:a16="http://schemas.microsoft.com/office/drawing/2014/main" id="{91AD4A61-CD37-544D-8AB6-4F33752CA90D}"/>
                </a:ext>
              </a:extLst>
            </p:cNvPr>
            <p:cNvSpPr/>
            <p:nvPr/>
          </p:nvSpPr>
          <p:spPr>
            <a:xfrm>
              <a:off x="36002963" y="20886831"/>
              <a:ext cx="1129954" cy="1822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E0CEFBF-CA99-374C-9AB4-0410D697843B}"/>
                </a:ext>
              </a:extLst>
            </p:cNvPr>
            <p:cNvSpPr/>
            <p:nvPr/>
          </p:nvSpPr>
          <p:spPr>
            <a:xfrm>
              <a:off x="37157874" y="20747448"/>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RNA</a:t>
              </a:r>
            </a:p>
          </p:txBody>
        </p:sp>
        <p:sp>
          <p:nvSpPr>
            <p:cNvPr id="16" name="Rounded Rectangle 15">
              <a:extLst>
                <a:ext uri="{FF2B5EF4-FFF2-40B4-BE49-F238E27FC236}">
                  <a16:creationId xmlns:a16="http://schemas.microsoft.com/office/drawing/2014/main" id="{5A26C3BD-0F8C-7D47-B294-211285FA337A}"/>
                </a:ext>
              </a:extLst>
            </p:cNvPr>
            <p:cNvSpPr/>
            <p:nvPr/>
          </p:nvSpPr>
          <p:spPr>
            <a:xfrm>
              <a:off x="39585907" y="20473085"/>
              <a:ext cx="1311002" cy="10125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venir Book" panose="02000503020000020003" pitchFamily="2" charset="0"/>
                </a:rPr>
                <a:t>Protein Folding</a:t>
              </a:r>
            </a:p>
          </p:txBody>
        </p:sp>
        <p:sp>
          <p:nvSpPr>
            <p:cNvPr id="18" name="Rounded Rectangle 17">
              <a:extLst>
                <a:ext uri="{FF2B5EF4-FFF2-40B4-BE49-F238E27FC236}">
                  <a16:creationId xmlns:a16="http://schemas.microsoft.com/office/drawing/2014/main" id="{A5ED2BBE-A104-A547-8899-2E5E8171B84B}"/>
                </a:ext>
              </a:extLst>
            </p:cNvPr>
            <p:cNvSpPr/>
            <p:nvPr/>
          </p:nvSpPr>
          <p:spPr>
            <a:xfrm>
              <a:off x="42189223" y="20468919"/>
              <a:ext cx="1423056" cy="10125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atin typeface="Avenir Book" panose="02000503020000020003" pitchFamily="2" charset="0"/>
                </a:rPr>
                <a:t>Membrane Integration</a:t>
              </a:r>
            </a:p>
          </p:txBody>
        </p:sp>
        <p:sp>
          <p:nvSpPr>
            <p:cNvPr id="19" name="TextBox 18">
              <a:extLst>
                <a:ext uri="{FF2B5EF4-FFF2-40B4-BE49-F238E27FC236}">
                  <a16:creationId xmlns:a16="http://schemas.microsoft.com/office/drawing/2014/main" id="{74635C78-9BA6-2B41-8E2E-63FC89B3169B}"/>
                </a:ext>
              </a:extLst>
            </p:cNvPr>
            <p:cNvSpPr txBox="1"/>
            <p:nvPr/>
          </p:nvSpPr>
          <p:spPr>
            <a:xfrm>
              <a:off x="35660307" y="20189177"/>
              <a:ext cx="1481326" cy="714983"/>
            </a:xfrm>
            <a:prstGeom prst="rect">
              <a:avLst/>
            </a:prstGeom>
            <a:noFill/>
          </p:spPr>
          <p:txBody>
            <a:bodyPr wrap="square" rtlCol="0">
              <a:spAutoFit/>
            </a:bodyPr>
            <a:lstStyle/>
            <a:p>
              <a:pPr algn="ctr"/>
              <a:r>
                <a:rPr lang="en-US" sz="1200" dirty="0">
                  <a:solidFill>
                    <a:srgbClr val="FF8E00"/>
                  </a:solidFill>
                  <a:latin typeface="Avenir Book" panose="02000503020000020003" pitchFamily="2" charset="0"/>
                </a:rPr>
                <a:t>Temperature Sensitive</a:t>
              </a:r>
            </a:p>
          </p:txBody>
        </p:sp>
      </p:grpSp>
      <p:sp>
        <p:nvSpPr>
          <p:cNvPr id="21" name="Right Arrow 20">
            <a:extLst>
              <a:ext uri="{FF2B5EF4-FFF2-40B4-BE49-F238E27FC236}">
                <a16:creationId xmlns:a16="http://schemas.microsoft.com/office/drawing/2014/main" id="{7FAEF1AF-27EE-F34A-9474-EA874D2D0B41}"/>
              </a:ext>
            </a:extLst>
          </p:cNvPr>
          <p:cNvSpPr/>
          <p:nvPr/>
        </p:nvSpPr>
        <p:spPr>
          <a:xfrm>
            <a:off x="3472543" y="5969710"/>
            <a:ext cx="901870" cy="1176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0AF787DE-2E42-6B48-A35D-1A7236D4DBF9}"/>
              </a:ext>
            </a:extLst>
          </p:cNvPr>
          <p:cNvSpPr/>
          <p:nvPr/>
        </p:nvSpPr>
        <p:spPr>
          <a:xfrm>
            <a:off x="1590622" y="5969710"/>
            <a:ext cx="901870" cy="1176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AE1E1D84-755B-204C-A811-B101F8C8A12E}"/>
              </a:ext>
            </a:extLst>
          </p:cNvPr>
          <p:cNvSpPr/>
          <p:nvPr/>
        </p:nvSpPr>
        <p:spPr>
          <a:xfrm>
            <a:off x="5561078" y="5980905"/>
            <a:ext cx="901870" cy="1176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7" name="Picture 16" descr="A picture containing drawing&#10;&#10;Description automatically generated">
            <a:extLst>
              <a:ext uri="{FF2B5EF4-FFF2-40B4-BE49-F238E27FC236}">
                <a16:creationId xmlns:a16="http://schemas.microsoft.com/office/drawing/2014/main" id="{6D970BB6-5170-F64F-A217-9F47A471E2C1}"/>
              </a:ext>
            </a:extLst>
          </p:cNvPr>
          <p:cNvPicPr>
            <a:picLocks noChangeAspect="1"/>
          </p:cNvPicPr>
          <p:nvPr/>
        </p:nvPicPr>
        <p:blipFill rotWithShape="1">
          <a:blip r:embed="rId5"/>
          <a:srcRect l="48213" r="6998" b="4488"/>
          <a:stretch/>
        </p:blipFill>
        <p:spPr>
          <a:xfrm>
            <a:off x="9946283" y="3253368"/>
            <a:ext cx="294393" cy="858960"/>
          </a:xfrm>
          <a:prstGeom prst="rect">
            <a:avLst/>
          </a:prstGeom>
        </p:spPr>
      </p:pic>
      <p:pic>
        <p:nvPicPr>
          <p:cNvPr id="20" name="Picture 19" descr="A picture containing food, drawing&#10;&#10;Description automatically generated">
            <a:extLst>
              <a:ext uri="{FF2B5EF4-FFF2-40B4-BE49-F238E27FC236}">
                <a16:creationId xmlns:a16="http://schemas.microsoft.com/office/drawing/2014/main" id="{8F4F638E-B4BC-CD44-81B3-7F9F36548131}"/>
              </a:ext>
            </a:extLst>
          </p:cNvPr>
          <p:cNvPicPr>
            <a:picLocks noChangeAspect="1"/>
          </p:cNvPicPr>
          <p:nvPr/>
        </p:nvPicPr>
        <p:blipFill>
          <a:blip r:embed="rId6"/>
          <a:stretch>
            <a:fillRect/>
          </a:stretch>
        </p:blipFill>
        <p:spPr>
          <a:xfrm rot="18661440">
            <a:off x="10319043" y="3919496"/>
            <a:ext cx="209544" cy="231482"/>
          </a:xfrm>
          <a:prstGeom prst="rect">
            <a:avLst/>
          </a:prstGeom>
        </p:spPr>
      </p:pic>
    </p:spTree>
    <p:extLst>
      <p:ext uri="{BB962C8B-B14F-4D97-AF65-F5344CB8AC3E}">
        <p14:creationId xmlns:p14="http://schemas.microsoft.com/office/powerpoint/2010/main" val="44921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9E81-C1D2-A74A-B095-1D3CF78DD2AC}"/>
              </a:ext>
            </a:extLst>
          </p:cNvPr>
          <p:cNvSpPr>
            <a:spLocks noGrp="1"/>
          </p:cNvSpPr>
          <p:nvPr>
            <p:ph type="title"/>
          </p:nvPr>
        </p:nvSpPr>
        <p:spPr>
          <a:xfrm>
            <a:off x="234084" y="292037"/>
            <a:ext cx="3444293" cy="881784"/>
          </a:xfrm>
        </p:spPr>
        <p:txBody>
          <a:bodyPr>
            <a:noAutofit/>
          </a:bodyPr>
          <a:lstStyle/>
          <a:p>
            <a:r>
              <a:rPr lang="en-US" sz="2400" b="1" dirty="0"/>
              <a:t>Goal</a:t>
            </a:r>
            <a:r>
              <a:rPr lang="en-US" sz="2400" dirty="0"/>
              <a:t>: ATP Life Extension in Synthetic Cells</a:t>
            </a:r>
          </a:p>
        </p:txBody>
      </p:sp>
      <p:grpSp>
        <p:nvGrpSpPr>
          <p:cNvPr id="3" name="Group 2">
            <a:extLst>
              <a:ext uri="{FF2B5EF4-FFF2-40B4-BE49-F238E27FC236}">
                <a16:creationId xmlns:a16="http://schemas.microsoft.com/office/drawing/2014/main" id="{3758C4B6-413B-6848-8E4F-E7699DA003E3}"/>
              </a:ext>
            </a:extLst>
          </p:cNvPr>
          <p:cNvGrpSpPr/>
          <p:nvPr/>
        </p:nvGrpSpPr>
        <p:grpSpPr>
          <a:xfrm>
            <a:off x="12941" y="2335689"/>
            <a:ext cx="3253274" cy="2056656"/>
            <a:chOff x="2673543" y="2305946"/>
            <a:chExt cx="6358945" cy="3897417"/>
          </a:xfrm>
        </p:grpSpPr>
        <p:pic>
          <p:nvPicPr>
            <p:cNvPr id="5" name="Picture 2">
              <a:extLst>
                <a:ext uri="{FF2B5EF4-FFF2-40B4-BE49-F238E27FC236}">
                  <a16:creationId xmlns:a16="http://schemas.microsoft.com/office/drawing/2014/main" id="{0EE84680-DA8D-BD45-80A8-94D8AE7B6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E9F93C-F176-C040-A502-EB00509D4597}"/>
                </a:ext>
              </a:extLst>
            </p:cNvPr>
            <p:cNvSpPr txBox="1"/>
            <p:nvPr/>
          </p:nvSpPr>
          <p:spPr>
            <a:xfrm>
              <a:off x="4260188" y="3851123"/>
              <a:ext cx="1447102" cy="466807"/>
            </a:xfrm>
            <a:prstGeom prst="rect">
              <a:avLst/>
            </a:prstGeom>
            <a:noFill/>
          </p:spPr>
          <p:txBody>
            <a:bodyPr wrap="square" rtlCol="0">
              <a:spAutoFit/>
            </a:bodyPr>
            <a:lstStyle/>
            <a:p>
              <a:r>
                <a:rPr lang="en-US" sz="1200" dirty="0">
                  <a:latin typeface="Avenir Book" panose="02000503020000020003" pitchFamily="2" charset="0"/>
                </a:rPr>
                <a:t>TX/TL</a:t>
              </a:r>
            </a:p>
          </p:txBody>
        </p:sp>
      </p:grpSp>
      <p:sp>
        <p:nvSpPr>
          <p:cNvPr id="7" name="Title 1">
            <a:extLst>
              <a:ext uri="{FF2B5EF4-FFF2-40B4-BE49-F238E27FC236}">
                <a16:creationId xmlns:a16="http://schemas.microsoft.com/office/drawing/2014/main" id="{12D5DA37-0E1D-4D45-8C92-3D2AA3112510}"/>
              </a:ext>
            </a:extLst>
          </p:cNvPr>
          <p:cNvSpPr txBox="1">
            <a:spLocks/>
          </p:cNvSpPr>
          <p:nvPr/>
        </p:nvSpPr>
        <p:spPr>
          <a:xfrm>
            <a:off x="4255268" y="-102051"/>
            <a:ext cx="7044049" cy="9824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1: Regeneration by Rheostat Machinery</a:t>
            </a:r>
          </a:p>
        </p:txBody>
      </p:sp>
      <p:pic>
        <p:nvPicPr>
          <p:cNvPr id="9" name="Content Placeholder 4" descr="A close up of a map&#10;&#10;Description automatically generated">
            <a:extLst>
              <a:ext uri="{FF2B5EF4-FFF2-40B4-BE49-F238E27FC236}">
                <a16:creationId xmlns:a16="http://schemas.microsoft.com/office/drawing/2014/main" id="{6466F7DC-E0F1-0E45-A5C5-E16FBB464DD4}"/>
              </a:ext>
            </a:extLst>
          </p:cNvPr>
          <p:cNvPicPr>
            <a:picLocks noGrp="1" noChangeAspect="1"/>
          </p:cNvPicPr>
          <p:nvPr>
            <p:ph idx="1"/>
          </p:nvPr>
        </p:nvPicPr>
        <p:blipFill>
          <a:blip r:embed="rId4"/>
          <a:stretch>
            <a:fillRect/>
          </a:stretch>
        </p:blipFill>
        <p:spPr>
          <a:xfrm>
            <a:off x="3562793" y="799779"/>
            <a:ext cx="1562523" cy="3595875"/>
          </a:xfrm>
        </p:spPr>
      </p:pic>
      <p:sp>
        <p:nvSpPr>
          <p:cNvPr id="10" name="TextBox 9">
            <a:extLst>
              <a:ext uri="{FF2B5EF4-FFF2-40B4-BE49-F238E27FC236}">
                <a16:creationId xmlns:a16="http://schemas.microsoft.com/office/drawing/2014/main" id="{8D7DDF09-E5E1-FD4A-A3E0-40BA3C7D5C6A}"/>
              </a:ext>
            </a:extLst>
          </p:cNvPr>
          <p:cNvSpPr txBox="1"/>
          <p:nvPr/>
        </p:nvSpPr>
        <p:spPr>
          <a:xfrm>
            <a:off x="3430781" y="6598860"/>
            <a:ext cx="3389069" cy="261610"/>
          </a:xfrm>
          <a:prstGeom prst="rect">
            <a:avLst/>
          </a:prstGeom>
          <a:noFill/>
        </p:spPr>
        <p:txBody>
          <a:bodyPr wrap="none" rtlCol="0">
            <a:spAutoFit/>
          </a:bodyPr>
          <a:lstStyle/>
          <a:p>
            <a:r>
              <a:rPr lang="en-US" sz="1100" dirty="0">
                <a:latin typeface="Avenir Book" panose="02000503020000020003" pitchFamily="2" charset="0"/>
              </a:rPr>
              <a:t>Opgenorth et al., </a:t>
            </a:r>
            <a:r>
              <a:rPr lang="en-US" sz="1100" i="1" dirty="0">
                <a:latin typeface="Avenir Book" panose="02000503020000020003" pitchFamily="2" charset="0"/>
              </a:rPr>
              <a:t>Nature Chemical Biology</a:t>
            </a:r>
            <a:r>
              <a:rPr lang="en-US" sz="1100" dirty="0">
                <a:latin typeface="Avenir Book" panose="02000503020000020003" pitchFamily="2" charset="0"/>
              </a:rPr>
              <a:t>, 2017 </a:t>
            </a:r>
            <a:endParaRPr lang="en-US" sz="1100" i="1" dirty="0">
              <a:latin typeface="Avenir Book" panose="02000503020000020003" pitchFamily="2" charset="0"/>
            </a:endParaRPr>
          </a:p>
        </p:txBody>
      </p:sp>
      <p:pic>
        <p:nvPicPr>
          <p:cNvPr id="31" name="Picture 30" descr="A picture containing drawing&#10;&#10;Description automatically generated">
            <a:extLst>
              <a:ext uri="{FF2B5EF4-FFF2-40B4-BE49-F238E27FC236}">
                <a16:creationId xmlns:a16="http://schemas.microsoft.com/office/drawing/2014/main" id="{9AD7B1B5-3576-9242-AA6E-B2832441E740}"/>
              </a:ext>
            </a:extLst>
          </p:cNvPr>
          <p:cNvPicPr>
            <a:picLocks noChangeAspect="1"/>
          </p:cNvPicPr>
          <p:nvPr/>
        </p:nvPicPr>
        <p:blipFill rotWithShape="1">
          <a:blip r:embed="rId5"/>
          <a:srcRect l="245" b="862"/>
          <a:stretch/>
        </p:blipFill>
        <p:spPr>
          <a:xfrm>
            <a:off x="34411" y="6560127"/>
            <a:ext cx="1074881" cy="259080"/>
          </a:xfrm>
          <a:prstGeom prst="rect">
            <a:avLst/>
          </a:prstGeom>
        </p:spPr>
      </p:pic>
      <p:sp>
        <p:nvSpPr>
          <p:cNvPr id="13" name="TextBox 12">
            <a:extLst>
              <a:ext uri="{FF2B5EF4-FFF2-40B4-BE49-F238E27FC236}">
                <a16:creationId xmlns:a16="http://schemas.microsoft.com/office/drawing/2014/main" id="{811435C7-EC17-0F49-9268-E066519B20F2}"/>
              </a:ext>
            </a:extLst>
          </p:cNvPr>
          <p:cNvSpPr txBox="1"/>
          <p:nvPr/>
        </p:nvSpPr>
        <p:spPr>
          <a:xfrm>
            <a:off x="3963935" y="615113"/>
            <a:ext cx="311727" cy="369332"/>
          </a:xfrm>
          <a:prstGeom prst="rect">
            <a:avLst/>
          </a:prstGeom>
          <a:solidFill>
            <a:schemeClr val="bg1"/>
          </a:solidFill>
        </p:spPr>
        <p:txBody>
          <a:bodyPr wrap="square" rtlCol="0">
            <a:spAutoFit/>
          </a:bodyPr>
          <a:lstStyle/>
          <a:p>
            <a:endParaRPr lang="en-US" dirty="0"/>
          </a:p>
        </p:txBody>
      </p:sp>
      <p:sp>
        <p:nvSpPr>
          <p:cNvPr id="33" name="TextBox 32">
            <a:extLst>
              <a:ext uri="{FF2B5EF4-FFF2-40B4-BE49-F238E27FC236}">
                <a16:creationId xmlns:a16="http://schemas.microsoft.com/office/drawing/2014/main" id="{B69FF33B-B9D9-2040-B4A7-9FA84060FF89}"/>
              </a:ext>
            </a:extLst>
          </p:cNvPr>
          <p:cNvSpPr txBox="1"/>
          <p:nvPr/>
        </p:nvSpPr>
        <p:spPr>
          <a:xfrm>
            <a:off x="1105540" y="6628685"/>
            <a:ext cx="2183611" cy="261610"/>
          </a:xfrm>
          <a:prstGeom prst="rect">
            <a:avLst/>
          </a:prstGeom>
          <a:noFill/>
        </p:spPr>
        <p:txBody>
          <a:bodyPr wrap="none" rtlCol="0">
            <a:spAutoFit/>
          </a:bodyPr>
          <a:lstStyle/>
          <a:p>
            <a:r>
              <a:rPr lang="en-US" sz="1100" dirty="0">
                <a:latin typeface="Avenir Book" panose="02000503020000020003" pitchFamily="2" charset="0"/>
              </a:rPr>
              <a:t>Ankita Roychoudhury 8.13.2020</a:t>
            </a:r>
          </a:p>
        </p:txBody>
      </p:sp>
      <p:pic>
        <p:nvPicPr>
          <p:cNvPr id="32" name="Picture 31" descr="A close up of a map&#10;&#10;Description automatically generated">
            <a:extLst>
              <a:ext uri="{FF2B5EF4-FFF2-40B4-BE49-F238E27FC236}">
                <a16:creationId xmlns:a16="http://schemas.microsoft.com/office/drawing/2014/main" id="{B67A858E-C077-CD45-AFF9-E16D190B02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7117" y="880374"/>
            <a:ext cx="3291840" cy="1828800"/>
          </a:xfrm>
          <a:prstGeom prst="rect">
            <a:avLst/>
          </a:prstGeom>
        </p:spPr>
      </p:pic>
      <p:pic>
        <p:nvPicPr>
          <p:cNvPr id="34" name="Picture 33" descr="A close up of a piece of paper&#10;&#10;Description automatically generated">
            <a:extLst>
              <a:ext uri="{FF2B5EF4-FFF2-40B4-BE49-F238E27FC236}">
                <a16:creationId xmlns:a16="http://schemas.microsoft.com/office/drawing/2014/main" id="{D754BC2C-DDB7-C342-AFAB-0C52F98217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8666" y="880374"/>
            <a:ext cx="3291840" cy="1828800"/>
          </a:xfrm>
          <a:prstGeom prst="rect">
            <a:avLst/>
          </a:prstGeom>
        </p:spPr>
      </p:pic>
      <p:cxnSp>
        <p:nvCxnSpPr>
          <p:cNvPr id="35" name="Straight Connector 34">
            <a:extLst>
              <a:ext uri="{FF2B5EF4-FFF2-40B4-BE49-F238E27FC236}">
                <a16:creationId xmlns:a16="http://schemas.microsoft.com/office/drawing/2014/main" id="{3791281B-38CF-6149-AB63-50C30AA43DDA}"/>
              </a:ext>
            </a:extLst>
          </p:cNvPr>
          <p:cNvCxnSpPr/>
          <p:nvPr/>
        </p:nvCxnSpPr>
        <p:spPr>
          <a:xfrm>
            <a:off x="3399743" y="0"/>
            <a:ext cx="0" cy="685800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sp>
        <p:nvSpPr>
          <p:cNvPr id="37" name="Title 1">
            <a:extLst>
              <a:ext uri="{FF2B5EF4-FFF2-40B4-BE49-F238E27FC236}">
                <a16:creationId xmlns:a16="http://schemas.microsoft.com/office/drawing/2014/main" id="{32286F1F-0487-AC47-88EB-AE1A722137D8}"/>
              </a:ext>
            </a:extLst>
          </p:cNvPr>
          <p:cNvSpPr txBox="1">
            <a:spLocks/>
          </p:cNvSpPr>
          <p:nvPr/>
        </p:nvSpPr>
        <p:spPr>
          <a:xfrm>
            <a:off x="5882167" y="2840931"/>
            <a:ext cx="5192997" cy="6344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800" dirty="0"/>
              <a:t>Combine with ssDNA Export Model</a:t>
            </a:r>
          </a:p>
        </p:txBody>
      </p:sp>
      <p:pic>
        <p:nvPicPr>
          <p:cNvPr id="38" name="Picture 37" descr="A close up of a map&#10;&#10;Description automatically generated">
            <a:extLst>
              <a:ext uri="{FF2B5EF4-FFF2-40B4-BE49-F238E27FC236}">
                <a16:creationId xmlns:a16="http://schemas.microsoft.com/office/drawing/2014/main" id="{96061871-5724-B64E-AEE2-AFBAC653D0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90195" y="4437683"/>
            <a:ext cx="2674137" cy="2079885"/>
          </a:xfrm>
          <a:prstGeom prst="rect">
            <a:avLst/>
          </a:prstGeom>
        </p:spPr>
      </p:pic>
      <p:pic>
        <p:nvPicPr>
          <p:cNvPr id="39" name="Picture 38" descr="A close up of a map&#10;&#10;Description automatically generated">
            <a:extLst>
              <a:ext uri="{FF2B5EF4-FFF2-40B4-BE49-F238E27FC236}">
                <a16:creationId xmlns:a16="http://schemas.microsoft.com/office/drawing/2014/main" id="{D0F085CF-FD4B-914B-9917-37D80BAB0891}"/>
              </a:ext>
            </a:extLst>
          </p:cNvPr>
          <p:cNvPicPr>
            <a:picLocks noChangeAspect="1"/>
          </p:cNvPicPr>
          <p:nvPr/>
        </p:nvPicPr>
        <p:blipFill>
          <a:blip r:embed="rId9"/>
          <a:stretch>
            <a:fillRect/>
          </a:stretch>
        </p:blipFill>
        <p:spPr>
          <a:xfrm>
            <a:off x="8513079" y="4437683"/>
            <a:ext cx="2495862" cy="2079885"/>
          </a:xfrm>
          <a:prstGeom prst="rect">
            <a:avLst/>
          </a:prstGeom>
        </p:spPr>
      </p:pic>
      <p:sp>
        <p:nvSpPr>
          <p:cNvPr id="40" name="TextBox 39">
            <a:extLst>
              <a:ext uri="{FF2B5EF4-FFF2-40B4-BE49-F238E27FC236}">
                <a16:creationId xmlns:a16="http://schemas.microsoft.com/office/drawing/2014/main" id="{2B328BAE-6E74-564D-A4C6-13A4605993C6}"/>
              </a:ext>
            </a:extLst>
          </p:cNvPr>
          <p:cNvSpPr txBox="1"/>
          <p:nvPr/>
        </p:nvSpPr>
        <p:spPr>
          <a:xfrm>
            <a:off x="5951244" y="4339679"/>
            <a:ext cx="170149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original</a:t>
            </a:r>
          </a:p>
        </p:txBody>
      </p:sp>
      <p:sp>
        <p:nvSpPr>
          <p:cNvPr id="41" name="TextBox 40">
            <a:extLst>
              <a:ext uri="{FF2B5EF4-FFF2-40B4-BE49-F238E27FC236}">
                <a16:creationId xmlns:a16="http://schemas.microsoft.com/office/drawing/2014/main" id="{9BDAAD8A-B095-B741-88B0-FD9F1F586834}"/>
              </a:ext>
            </a:extLst>
          </p:cNvPr>
          <p:cNvSpPr txBox="1"/>
          <p:nvPr/>
        </p:nvSpPr>
        <p:spPr>
          <a:xfrm>
            <a:off x="8731717" y="4339679"/>
            <a:ext cx="227722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Rheostat</a:t>
            </a:r>
          </a:p>
        </p:txBody>
      </p:sp>
      <p:cxnSp>
        <p:nvCxnSpPr>
          <p:cNvPr id="42" name="Straight Connector 41">
            <a:extLst>
              <a:ext uri="{FF2B5EF4-FFF2-40B4-BE49-F238E27FC236}">
                <a16:creationId xmlns:a16="http://schemas.microsoft.com/office/drawing/2014/main" id="{0D3AC577-DA0E-1E41-BC75-C721F343AE10}"/>
              </a:ext>
            </a:extLst>
          </p:cNvPr>
          <p:cNvCxnSpPr>
            <a:cxnSpLocks/>
          </p:cNvCxnSpPr>
          <p:nvPr/>
        </p:nvCxnSpPr>
        <p:spPr>
          <a:xfrm flipH="1">
            <a:off x="5487763" y="2840931"/>
            <a:ext cx="6282743" cy="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81F2858-AEC6-1841-A3F4-634199F2121E}"/>
              </a:ext>
            </a:extLst>
          </p:cNvPr>
          <p:cNvCxnSpPr>
            <a:cxnSpLocks/>
          </p:cNvCxnSpPr>
          <p:nvPr/>
        </p:nvCxnSpPr>
        <p:spPr>
          <a:xfrm flipH="1">
            <a:off x="3430782" y="4593595"/>
            <a:ext cx="2056981" cy="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5D5E0CA1-B6CF-424B-907F-F774BB5B4FFA}"/>
              </a:ext>
            </a:extLst>
          </p:cNvPr>
          <p:cNvCxnSpPr>
            <a:cxnSpLocks/>
          </p:cNvCxnSpPr>
          <p:nvPr/>
        </p:nvCxnSpPr>
        <p:spPr>
          <a:xfrm>
            <a:off x="5487763" y="2840931"/>
            <a:ext cx="0" cy="1752664"/>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A50321E-ACE4-BF43-8754-936FC50CC733}"/>
              </a:ext>
            </a:extLst>
          </p:cNvPr>
          <p:cNvSpPr txBox="1"/>
          <p:nvPr/>
        </p:nvSpPr>
        <p:spPr>
          <a:xfrm>
            <a:off x="3678377" y="615113"/>
            <a:ext cx="285558" cy="558708"/>
          </a:xfrm>
          <a:prstGeom prst="rect">
            <a:avLst/>
          </a:prstGeom>
          <a:solidFill>
            <a:schemeClr val="bg1"/>
          </a:solidFill>
        </p:spPr>
        <p:txBody>
          <a:bodyPr wrap="square" rtlCol="0">
            <a:spAutoFit/>
          </a:bodyPr>
          <a:lstStyle/>
          <a:p>
            <a:endParaRPr lang="en-US" dirty="0"/>
          </a:p>
        </p:txBody>
      </p:sp>
      <p:grpSp>
        <p:nvGrpSpPr>
          <p:cNvPr id="8" name="Group 7">
            <a:extLst>
              <a:ext uri="{FF2B5EF4-FFF2-40B4-BE49-F238E27FC236}">
                <a16:creationId xmlns:a16="http://schemas.microsoft.com/office/drawing/2014/main" id="{EE0C9A89-D9B0-C144-BC0B-6C6900D337B5}"/>
              </a:ext>
            </a:extLst>
          </p:cNvPr>
          <p:cNvGrpSpPr/>
          <p:nvPr/>
        </p:nvGrpSpPr>
        <p:grpSpPr>
          <a:xfrm>
            <a:off x="6245511" y="3262707"/>
            <a:ext cx="4311179" cy="1027970"/>
            <a:chOff x="6245511" y="3262707"/>
            <a:chExt cx="4311179" cy="1027970"/>
          </a:xfrm>
        </p:grpSpPr>
        <p:pic>
          <p:nvPicPr>
            <p:cNvPr id="26" name="Picture 25" descr="A picture containing game, table&#10;&#10;Description automatically generated">
              <a:extLst>
                <a:ext uri="{FF2B5EF4-FFF2-40B4-BE49-F238E27FC236}">
                  <a16:creationId xmlns:a16="http://schemas.microsoft.com/office/drawing/2014/main" id="{04F0EC90-685F-6549-92B6-55014BB3AB14}"/>
                </a:ext>
              </a:extLst>
            </p:cNvPr>
            <p:cNvPicPr>
              <a:picLocks noChangeAspect="1"/>
            </p:cNvPicPr>
            <p:nvPr/>
          </p:nvPicPr>
          <p:blipFill rotWithShape="1">
            <a:blip r:embed="rId10"/>
            <a:srcRect b="9304"/>
            <a:stretch/>
          </p:blipFill>
          <p:spPr>
            <a:xfrm>
              <a:off x="6245511" y="3262707"/>
              <a:ext cx="4311179" cy="995680"/>
            </a:xfrm>
            <a:prstGeom prst="rect">
              <a:avLst/>
            </a:prstGeom>
          </p:spPr>
        </p:pic>
        <p:sp>
          <p:nvSpPr>
            <p:cNvPr id="4" name="Diagonal Stripe 3">
              <a:extLst>
                <a:ext uri="{FF2B5EF4-FFF2-40B4-BE49-F238E27FC236}">
                  <a16:creationId xmlns:a16="http://schemas.microsoft.com/office/drawing/2014/main" id="{E536FFF6-8C8C-5D44-A8FE-317C09D24700}"/>
                </a:ext>
              </a:extLst>
            </p:cNvPr>
            <p:cNvSpPr/>
            <p:nvPr/>
          </p:nvSpPr>
          <p:spPr>
            <a:xfrm>
              <a:off x="9048490" y="4129277"/>
              <a:ext cx="1425039" cy="161400"/>
            </a:xfrm>
            <a:prstGeom prst="diagStrip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5577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4ECB43-E1AD-7943-B43E-7F0A90E461CF}"/>
              </a:ext>
            </a:extLst>
          </p:cNvPr>
          <p:cNvSpPr txBox="1">
            <a:spLocks/>
          </p:cNvSpPr>
          <p:nvPr/>
        </p:nvSpPr>
        <p:spPr>
          <a:xfrm>
            <a:off x="3811905" y="2747"/>
            <a:ext cx="8020233" cy="9824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2: Regeneration by ATP Synthase</a:t>
            </a:r>
          </a:p>
        </p:txBody>
      </p:sp>
      <p:pic>
        <p:nvPicPr>
          <p:cNvPr id="5" name="Picture 4" descr="A picture containing clock&#10;&#10;Description automatically generated">
            <a:extLst>
              <a:ext uri="{FF2B5EF4-FFF2-40B4-BE49-F238E27FC236}">
                <a16:creationId xmlns:a16="http://schemas.microsoft.com/office/drawing/2014/main" id="{577C083D-BBC7-2944-A930-1BA20EC9A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614" y="768844"/>
            <a:ext cx="1620090" cy="1859247"/>
          </a:xfrm>
          <a:prstGeom prst="rect">
            <a:avLst/>
          </a:prstGeom>
        </p:spPr>
      </p:pic>
      <p:sp>
        <p:nvSpPr>
          <p:cNvPr id="6" name="Title 1">
            <a:extLst>
              <a:ext uri="{FF2B5EF4-FFF2-40B4-BE49-F238E27FC236}">
                <a16:creationId xmlns:a16="http://schemas.microsoft.com/office/drawing/2014/main" id="{FE2F52B1-7B58-E440-ADBB-2C73D4595129}"/>
              </a:ext>
            </a:extLst>
          </p:cNvPr>
          <p:cNvSpPr txBox="1">
            <a:spLocks/>
          </p:cNvSpPr>
          <p:nvPr/>
        </p:nvSpPr>
        <p:spPr>
          <a:xfrm>
            <a:off x="234084" y="292037"/>
            <a:ext cx="3444293" cy="8817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b="1"/>
              <a:t>Goal</a:t>
            </a:r>
            <a:r>
              <a:rPr lang="en-US" sz="2400"/>
              <a:t>: ATP Life Extension in Synthetic Cells</a:t>
            </a:r>
            <a:endParaRPr lang="en-US" sz="2400" dirty="0"/>
          </a:p>
        </p:txBody>
      </p:sp>
      <p:grpSp>
        <p:nvGrpSpPr>
          <p:cNvPr id="7" name="Group 6">
            <a:extLst>
              <a:ext uri="{FF2B5EF4-FFF2-40B4-BE49-F238E27FC236}">
                <a16:creationId xmlns:a16="http://schemas.microsoft.com/office/drawing/2014/main" id="{CCCCCDEF-42BB-6943-B0FE-3F1DA867D892}"/>
              </a:ext>
            </a:extLst>
          </p:cNvPr>
          <p:cNvGrpSpPr/>
          <p:nvPr/>
        </p:nvGrpSpPr>
        <p:grpSpPr>
          <a:xfrm>
            <a:off x="12941" y="2335689"/>
            <a:ext cx="3253274" cy="2056656"/>
            <a:chOff x="2673543" y="2305946"/>
            <a:chExt cx="6358945" cy="3897417"/>
          </a:xfrm>
        </p:grpSpPr>
        <p:pic>
          <p:nvPicPr>
            <p:cNvPr id="8" name="Picture 2">
              <a:extLst>
                <a:ext uri="{FF2B5EF4-FFF2-40B4-BE49-F238E27FC236}">
                  <a16:creationId xmlns:a16="http://schemas.microsoft.com/office/drawing/2014/main" id="{4CD0A2C0-020E-DE40-925E-627FE0FD2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D8261AD-3004-944B-8FDA-A5C860767EEC}"/>
                </a:ext>
              </a:extLst>
            </p:cNvPr>
            <p:cNvSpPr txBox="1"/>
            <p:nvPr/>
          </p:nvSpPr>
          <p:spPr>
            <a:xfrm>
              <a:off x="4260188" y="3851123"/>
              <a:ext cx="1447102" cy="466807"/>
            </a:xfrm>
            <a:prstGeom prst="rect">
              <a:avLst/>
            </a:prstGeom>
            <a:noFill/>
          </p:spPr>
          <p:txBody>
            <a:bodyPr wrap="square" rtlCol="0">
              <a:spAutoFit/>
            </a:bodyPr>
            <a:lstStyle/>
            <a:p>
              <a:r>
                <a:rPr lang="en-US" sz="1200" dirty="0">
                  <a:latin typeface="Avenir Book" panose="02000503020000020003" pitchFamily="2" charset="0"/>
                </a:rPr>
                <a:t>TX/TL</a:t>
              </a:r>
            </a:p>
          </p:txBody>
        </p:sp>
      </p:grpSp>
      <p:cxnSp>
        <p:nvCxnSpPr>
          <p:cNvPr id="10" name="Straight Connector 9">
            <a:extLst>
              <a:ext uri="{FF2B5EF4-FFF2-40B4-BE49-F238E27FC236}">
                <a16:creationId xmlns:a16="http://schemas.microsoft.com/office/drawing/2014/main" id="{ACEB958C-8FF9-D141-A3C3-DBA561081C0A}"/>
              </a:ext>
            </a:extLst>
          </p:cNvPr>
          <p:cNvCxnSpPr/>
          <p:nvPr/>
        </p:nvCxnSpPr>
        <p:spPr>
          <a:xfrm>
            <a:off x="3399743" y="0"/>
            <a:ext cx="0" cy="685800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sp>
        <p:nvSpPr>
          <p:cNvPr id="12" name="Title 1">
            <a:extLst>
              <a:ext uri="{FF2B5EF4-FFF2-40B4-BE49-F238E27FC236}">
                <a16:creationId xmlns:a16="http://schemas.microsoft.com/office/drawing/2014/main" id="{F86F659A-C383-434B-A971-70DAF53EBE42}"/>
              </a:ext>
            </a:extLst>
          </p:cNvPr>
          <p:cNvSpPr txBox="1">
            <a:spLocks/>
          </p:cNvSpPr>
          <p:nvPr/>
        </p:nvSpPr>
        <p:spPr>
          <a:xfrm>
            <a:off x="3693971" y="3640502"/>
            <a:ext cx="3109752" cy="8716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800" dirty="0"/>
              <a:t>Add Temperature Sensitivity</a:t>
            </a:r>
          </a:p>
        </p:txBody>
      </p:sp>
      <p:pic>
        <p:nvPicPr>
          <p:cNvPr id="13" name="Picture 12" descr="A close up of a map&#10;&#10;Description automatically generated">
            <a:extLst>
              <a:ext uri="{FF2B5EF4-FFF2-40B4-BE49-F238E27FC236}">
                <a16:creationId xmlns:a16="http://schemas.microsoft.com/office/drawing/2014/main" id="{24C0FE0F-A1C2-634D-8629-5A3827AC5E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5950" y="2390999"/>
            <a:ext cx="2226829" cy="1731978"/>
          </a:xfrm>
          <a:prstGeom prst="rect">
            <a:avLst/>
          </a:prstGeom>
        </p:spPr>
      </p:pic>
      <p:pic>
        <p:nvPicPr>
          <p:cNvPr id="14" name="Picture 13" descr="A close up of a map&#10;&#10;Description automatically generated">
            <a:extLst>
              <a:ext uri="{FF2B5EF4-FFF2-40B4-BE49-F238E27FC236}">
                <a16:creationId xmlns:a16="http://schemas.microsoft.com/office/drawing/2014/main" id="{00243952-C603-1440-B6A6-FC22AD7055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8349" y="2390999"/>
            <a:ext cx="2226829" cy="1731978"/>
          </a:xfrm>
          <a:prstGeom prst="rect">
            <a:avLst/>
          </a:prstGeom>
        </p:spPr>
      </p:pic>
      <p:sp>
        <p:nvSpPr>
          <p:cNvPr id="17" name="Title 1">
            <a:extLst>
              <a:ext uri="{FF2B5EF4-FFF2-40B4-BE49-F238E27FC236}">
                <a16:creationId xmlns:a16="http://schemas.microsoft.com/office/drawing/2014/main" id="{FC9729EA-3455-C84C-8343-C3A9B55D1C8D}"/>
              </a:ext>
            </a:extLst>
          </p:cNvPr>
          <p:cNvSpPr txBox="1">
            <a:spLocks/>
          </p:cNvSpPr>
          <p:nvPr/>
        </p:nvSpPr>
        <p:spPr>
          <a:xfrm>
            <a:off x="7803899" y="716990"/>
            <a:ext cx="4052380" cy="6344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800" dirty="0"/>
              <a:t>Combine with ssDNA Export Model</a:t>
            </a:r>
          </a:p>
        </p:txBody>
      </p:sp>
      <p:grpSp>
        <p:nvGrpSpPr>
          <p:cNvPr id="18" name="Group 17">
            <a:extLst>
              <a:ext uri="{FF2B5EF4-FFF2-40B4-BE49-F238E27FC236}">
                <a16:creationId xmlns:a16="http://schemas.microsoft.com/office/drawing/2014/main" id="{A25DD3A8-CA3A-D64F-8433-923A884F75ED}"/>
              </a:ext>
            </a:extLst>
          </p:cNvPr>
          <p:cNvGrpSpPr/>
          <p:nvPr/>
        </p:nvGrpSpPr>
        <p:grpSpPr>
          <a:xfrm>
            <a:off x="3714509" y="4313334"/>
            <a:ext cx="3073624" cy="1589472"/>
            <a:chOff x="34646265" y="20243403"/>
            <a:chExt cx="3850947" cy="2461622"/>
          </a:xfrm>
        </p:grpSpPr>
        <p:sp>
          <p:nvSpPr>
            <p:cNvPr id="19" name="Rounded Rectangle 18">
              <a:extLst>
                <a:ext uri="{FF2B5EF4-FFF2-40B4-BE49-F238E27FC236}">
                  <a16:creationId xmlns:a16="http://schemas.microsoft.com/office/drawing/2014/main" id="{3E33C05F-1382-A340-90C3-9064F8689259}"/>
                </a:ext>
              </a:extLst>
            </p:cNvPr>
            <p:cNvSpPr/>
            <p:nvPr/>
          </p:nvSpPr>
          <p:spPr>
            <a:xfrm>
              <a:off x="34800014" y="20728676"/>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DNA</a:t>
              </a:r>
              <a:endParaRPr lang="en-US" sz="2400" dirty="0">
                <a:latin typeface="Avenir Book" panose="02000503020000020003" pitchFamily="2" charset="0"/>
              </a:endParaRPr>
            </a:p>
          </p:txBody>
        </p:sp>
        <p:sp>
          <p:nvSpPr>
            <p:cNvPr id="20" name="Right Arrow 19">
              <a:extLst>
                <a:ext uri="{FF2B5EF4-FFF2-40B4-BE49-F238E27FC236}">
                  <a16:creationId xmlns:a16="http://schemas.microsoft.com/office/drawing/2014/main" id="{46B4C142-DED2-894E-8FBE-EB9E7FE252A0}"/>
                </a:ext>
              </a:extLst>
            </p:cNvPr>
            <p:cNvSpPr/>
            <p:nvPr/>
          </p:nvSpPr>
          <p:spPr>
            <a:xfrm>
              <a:off x="36002963" y="20886833"/>
              <a:ext cx="1311002" cy="18505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5E3B252E-DA46-6444-B389-B8F1C959ADE9}"/>
                </a:ext>
              </a:extLst>
            </p:cNvPr>
            <p:cNvSpPr/>
            <p:nvPr/>
          </p:nvSpPr>
          <p:spPr>
            <a:xfrm>
              <a:off x="37367258" y="20707820"/>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RNA</a:t>
              </a:r>
            </a:p>
          </p:txBody>
        </p:sp>
        <p:sp>
          <p:nvSpPr>
            <p:cNvPr id="22" name="Bent Arrow 21">
              <a:extLst>
                <a:ext uri="{FF2B5EF4-FFF2-40B4-BE49-F238E27FC236}">
                  <a16:creationId xmlns:a16="http://schemas.microsoft.com/office/drawing/2014/main" id="{DE6EE152-82EF-204E-BE9C-4B86879E043A}"/>
                </a:ext>
              </a:extLst>
            </p:cNvPr>
            <p:cNvSpPr/>
            <p:nvPr/>
          </p:nvSpPr>
          <p:spPr>
            <a:xfrm rot="10800000">
              <a:off x="38090186" y="21290169"/>
              <a:ext cx="355593" cy="1012536"/>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3" name="Rounded Rectangle 22">
              <a:extLst>
                <a:ext uri="{FF2B5EF4-FFF2-40B4-BE49-F238E27FC236}">
                  <a16:creationId xmlns:a16="http://schemas.microsoft.com/office/drawing/2014/main" id="{17C7D85D-A6F3-A341-85BC-D88D48017AE5}"/>
                </a:ext>
              </a:extLst>
            </p:cNvPr>
            <p:cNvSpPr/>
            <p:nvPr/>
          </p:nvSpPr>
          <p:spPr>
            <a:xfrm>
              <a:off x="36733818" y="21692488"/>
              <a:ext cx="1311002"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venir Book" panose="02000503020000020003" pitchFamily="2" charset="0"/>
                </a:rPr>
                <a:t>Protein Folding</a:t>
              </a:r>
            </a:p>
          </p:txBody>
        </p:sp>
        <p:sp>
          <p:nvSpPr>
            <p:cNvPr id="24" name="Right Arrow 23">
              <a:extLst>
                <a:ext uri="{FF2B5EF4-FFF2-40B4-BE49-F238E27FC236}">
                  <a16:creationId xmlns:a16="http://schemas.microsoft.com/office/drawing/2014/main" id="{4CC1212F-7DE1-CD4D-A84E-B51F296714BE}"/>
                </a:ext>
              </a:extLst>
            </p:cNvPr>
            <p:cNvSpPr/>
            <p:nvPr/>
          </p:nvSpPr>
          <p:spPr>
            <a:xfrm rot="10800000">
              <a:off x="36111015" y="22117655"/>
              <a:ext cx="579911" cy="1850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5C88F752-8A18-2846-811B-A00ED30D09AD}"/>
                </a:ext>
              </a:extLst>
            </p:cNvPr>
            <p:cNvSpPr/>
            <p:nvPr/>
          </p:nvSpPr>
          <p:spPr>
            <a:xfrm>
              <a:off x="34646265" y="21692488"/>
              <a:ext cx="1423057"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atin typeface="Avenir Book" panose="02000503020000020003" pitchFamily="2" charset="0"/>
                </a:rPr>
                <a:t>Membrane Integration</a:t>
              </a:r>
            </a:p>
          </p:txBody>
        </p:sp>
        <p:sp>
          <p:nvSpPr>
            <p:cNvPr id="26" name="TextBox 25">
              <a:extLst>
                <a:ext uri="{FF2B5EF4-FFF2-40B4-BE49-F238E27FC236}">
                  <a16:creationId xmlns:a16="http://schemas.microsoft.com/office/drawing/2014/main" id="{ED026D3F-7206-0A41-81BE-9879C3A0350F}"/>
                </a:ext>
              </a:extLst>
            </p:cNvPr>
            <p:cNvSpPr txBox="1"/>
            <p:nvPr/>
          </p:nvSpPr>
          <p:spPr>
            <a:xfrm>
              <a:off x="35949672" y="20243403"/>
              <a:ext cx="1481326" cy="714983"/>
            </a:xfrm>
            <a:prstGeom prst="rect">
              <a:avLst/>
            </a:prstGeom>
            <a:noFill/>
          </p:spPr>
          <p:txBody>
            <a:bodyPr wrap="square" rtlCol="0">
              <a:spAutoFit/>
            </a:bodyPr>
            <a:lstStyle/>
            <a:p>
              <a:pPr algn="ctr"/>
              <a:r>
                <a:rPr lang="en-US" sz="1200" dirty="0">
                  <a:solidFill>
                    <a:srgbClr val="FF8E00"/>
                  </a:solidFill>
                  <a:latin typeface="Avenir Book" panose="02000503020000020003" pitchFamily="2" charset="0"/>
                </a:rPr>
                <a:t>Temperature Sensitive</a:t>
              </a:r>
            </a:p>
          </p:txBody>
        </p:sp>
      </p:grpSp>
      <p:pic>
        <p:nvPicPr>
          <p:cNvPr id="28" name="Picture 27" descr="A screenshot of a cell phone&#10;&#10;Description automatically generated">
            <a:extLst>
              <a:ext uri="{FF2B5EF4-FFF2-40B4-BE49-F238E27FC236}">
                <a16:creationId xmlns:a16="http://schemas.microsoft.com/office/drawing/2014/main" id="{2291341F-C40F-E74B-967C-1D9AF2DB54BF}"/>
              </a:ext>
            </a:extLst>
          </p:cNvPr>
          <p:cNvPicPr>
            <a:picLocks noChangeAspect="1"/>
          </p:cNvPicPr>
          <p:nvPr/>
        </p:nvPicPr>
        <p:blipFill>
          <a:blip r:embed="rId6"/>
          <a:stretch>
            <a:fillRect/>
          </a:stretch>
        </p:blipFill>
        <p:spPr>
          <a:xfrm>
            <a:off x="6860263" y="4480205"/>
            <a:ext cx="2633466" cy="2048251"/>
          </a:xfrm>
          <a:prstGeom prst="rect">
            <a:avLst/>
          </a:prstGeom>
        </p:spPr>
      </p:pic>
      <p:pic>
        <p:nvPicPr>
          <p:cNvPr id="29" name="Picture 28" descr="A close up of a map&#10;&#10;Description automatically generated">
            <a:extLst>
              <a:ext uri="{FF2B5EF4-FFF2-40B4-BE49-F238E27FC236}">
                <a16:creationId xmlns:a16="http://schemas.microsoft.com/office/drawing/2014/main" id="{598280C3-44CF-3442-A29C-062443DF60C3}"/>
              </a:ext>
            </a:extLst>
          </p:cNvPr>
          <p:cNvPicPr>
            <a:picLocks noChangeAspect="1"/>
          </p:cNvPicPr>
          <p:nvPr/>
        </p:nvPicPr>
        <p:blipFill>
          <a:blip r:embed="rId7"/>
          <a:stretch>
            <a:fillRect/>
          </a:stretch>
        </p:blipFill>
        <p:spPr>
          <a:xfrm>
            <a:off x="9397656" y="4485800"/>
            <a:ext cx="2627522" cy="2043628"/>
          </a:xfrm>
          <a:prstGeom prst="rect">
            <a:avLst/>
          </a:prstGeom>
        </p:spPr>
      </p:pic>
      <p:cxnSp>
        <p:nvCxnSpPr>
          <p:cNvPr id="30" name="Straight Connector 29">
            <a:extLst>
              <a:ext uri="{FF2B5EF4-FFF2-40B4-BE49-F238E27FC236}">
                <a16:creationId xmlns:a16="http://schemas.microsoft.com/office/drawing/2014/main" id="{7A0E5235-CA1F-9848-830D-ED6622126DFE}"/>
              </a:ext>
            </a:extLst>
          </p:cNvPr>
          <p:cNvCxnSpPr>
            <a:cxnSpLocks/>
          </p:cNvCxnSpPr>
          <p:nvPr/>
        </p:nvCxnSpPr>
        <p:spPr>
          <a:xfrm>
            <a:off x="7261224" y="768844"/>
            <a:ext cx="0" cy="3470932"/>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3253469-F5A3-B044-B824-1CF290C50496}"/>
              </a:ext>
            </a:extLst>
          </p:cNvPr>
          <p:cNvCxnSpPr>
            <a:cxnSpLocks/>
          </p:cNvCxnSpPr>
          <p:nvPr/>
        </p:nvCxnSpPr>
        <p:spPr>
          <a:xfrm flipH="1">
            <a:off x="7261224" y="4219162"/>
            <a:ext cx="4832422" cy="20614"/>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7E8452-3D5C-CF4A-B87F-C0DB457EDE57}"/>
              </a:ext>
            </a:extLst>
          </p:cNvPr>
          <p:cNvCxnSpPr>
            <a:cxnSpLocks/>
          </p:cNvCxnSpPr>
          <p:nvPr/>
        </p:nvCxnSpPr>
        <p:spPr>
          <a:xfrm flipH="1">
            <a:off x="3399744" y="3813422"/>
            <a:ext cx="3861480" cy="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pic>
        <p:nvPicPr>
          <p:cNvPr id="44" name="Picture 43" descr="A close up of a map&#10;&#10;Description automatically generated">
            <a:extLst>
              <a:ext uri="{FF2B5EF4-FFF2-40B4-BE49-F238E27FC236}">
                <a16:creationId xmlns:a16="http://schemas.microsoft.com/office/drawing/2014/main" id="{8B999E01-1553-B14E-B90A-01E0950CFFE1}"/>
              </a:ext>
            </a:extLst>
          </p:cNvPr>
          <p:cNvPicPr>
            <a:picLocks noChangeAspect="1"/>
          </p:cNvPicPr>
          <p:nvPr/>
        </p:nvPicPr>
        <p:blipFill>
          <a:blip r:embed="rId8"/>
          <a:stretch>
            <a:fillRect/>
          </a:stretch>
        </p:blipFill>
        <p:spPr>
          <a:xfrm>
            <a:off x="4965332" y="1997583"/>
            <a:ext cx="2270441" cy="1765898"/>
          </a:xfrm>
          <a:prstGeom prst="rect">
            <a:avLst/>
          </a:prstGeom>
        </p:spPr>
      </p:pic>
      <p:grpSp>
        <p:nvGrpSpPr>
          <p:cNvPr id="35" name="Group 34">
            <a:extLst>
              <a:ext uri="{FF2B5EF4-FFF2-40B4-BE49-F238E27FC236}">
                <a16:creationId xmlns:a16="http://schemas.microsoft.com/office/drawing/2014/main" id="{D4F18510-AF66-7A44-8D62-C373F1A343F1}"/>
              </a:ext>
            </a:extLst>
          </p:cNvPr>
          <p:cNvGrpSpPr/>
          <p:nvPr/>
        </p:nvGrpSpPr>
        <p:grpSpPr>
          <a:xfrm>
            <a:off x="7633088" y="1173821"/>
            <a:ext cx="4199050" cy="1138295"/>
            <a:chOff x="6584371" y="257212"/>
            <a:chExt cx="5333405" cy="1498600"/>
          </a:xfrm>
        </p:grpSpPr>
        <p:grpSp>
          <p:nvGrpSpPr>
            <p:cNvPr id="36" name="Group 35">
              <a:extLst>
                <a:ext uri="{FF2B5EF4-FFF2-40B4-BE49-F238E27FC236}">
                  <a16:creationId xmlns:a16="http://schemas.microsoft.com/office/drawing/2014/main" id="{22E9B3CE-A12D-8445-8A9A-68582C589DED}"/>
                </a:ext>
              </a:extLst>
            </p:cNvPr>
            <p:cNvGrpSpPr/>
            <p:nvPr/>
          </p:nvGrpSpPr>
          <p:grpSpPr>
            <a:xfrm>
              <a:off x="6584371" y="257212"/>
              <a:ext cx="5295900" cy="1498600"/>
              <a:chOff x="6584371" y="159608"/>
              <a:chExt cx="5295900" cy="1498600"/>
            </a:xfrm>
          </p:grpSpPr>
          <p:pic>
            <p:nvPicPr>
              <p:cNvPr id="39" name="Picture 38" descr="A picture containing game&#10;&#10;Description automatically generated">
                <a:extLst>
                  <a:ext uri="{FF2B5EF4-FFF2-40B4-BE49-F238E27FC236}">
                    <a16:creationId xmlns:a16="http://schemas.microsoft.com/office/drawing/2014/main" id="{46895AD6-4241-EA49-879C-4769633B371A}"/>
                  </a:ext>
                </a:extLst>
              </p:cNvPr>
              <p:cNvPicPr>
                <a:picLocks noChangeAspect="1"/>
              </p:cNvPicPr>
              <p:nvPr/>
            </p:nvPicPr>
            <p:blipFill>
              <a:blip r:embed="rId9"/>
              <a:stretch>
                <a:fillRect/>
              </a:stretch>
            </p:blipFill>
            <p:spPr>
              <a:xfrm>
                <a:off x="6584371" y="159608"/>
                <a:ext cx="5295900" cy="1498600"/>
              </a:xfrm>
              <a:prstGeom prst="rect">
                <a:avLst/>
              </a:prstGeom>
            </p:spPr>
          </p:pic>
          <p:sp>
            <p:nvSpPr>
              <p:cNvPr id="40" name="Freeform 39">
                <a:extLst>
                  <a:ext uri="{FF2B5EF4-FFF2-40B4-BE49-F238E27FC236}">
                    <a16:creationId xmlns:a16="http://schemas.microsoft.com/office/drawing/2014/main" id="{EBA26507-F5EA-BE48-BF2F-2AB515F7215F}"/>
                  </a:ext>
                </a:extLst>
              </p:cNvPr>
              <p:cNvSpPr/>
              <p:nvPr/>
            </p:nvSpPr>
            <p:spPr>
              <a:xfrm rot="16200000">
                <a:off x="6979933" y="511256"/>
                <a:ext cx="350677" cy="330135"/>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B479287F-B99A-0B4D-885F-2DC3A4B89818}"/>
                  </a:ext>
                </a:extLst>
              </p:cNvPr>
              <p:cNvSpPr/>
              <p:nvPr/>
            </p:nvSpPr>
            <p:spPr>
              <a:xfrm rot="3088366">
                <a:off x="7979750" y="364960"/>
                <a:ext cx="76725" cy="34673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39A27071-2895-8E4A-A428-54407B19640B}"/>
                  </a:ext>
                </a:extLst>
              </p:cNvPr>
              <p:cNvSpPr txBox="1"/>
              <p:nvPr/>
            </p:nvSpPr>
            <p:spPr>
              <a:xfrm>
                <a:off x="7155271" y="743439"/>
                <a:ext cx="394660" cy="230832"/>
              </a:xfrm>
              <a:prstGeom prst="rect">
                <a:avLst/>
              </a:prstGeom>
              <a:noFill/>
            </p:spPr>
            <p:txBody>
              <a:bodyPr wrap="square" rtlCol="0">
                <a:spAutoFit/>
              </a:bodyPr>
              <a:lstStyle/>
              <a:p>
                <a:r>
                  <a:rPr lang="en-US" sz="900" dirty="0">
                    <a:latin typeface="Avenir Book" panose="02000503020000020003" pitchFamily="2" charset="0"/>
                  </a:rPr>
                  <a:t>ATP</a:t>
                </a:r>
              </a:p>
            </p:txBody>
          </p:sp>
        </p:grpSp>
        <p:sp>
          <p:nvSpPr>
            <p:cNvPr id="37" name="Rectangle 36">
              <a:extLst>
                <a:ext uri="{FF2B5EF4-FFF2-40B4-BE49-F238E27FC236}">
                  <a16:creationId xmlns:a16="http://schemas.microsoft.com/office/drawing/2014/main" id="{955A115F-29AC-1F42-948F-9C9505063FD7}"/>
                </a:ext>
              </a:extLst>
            </p:cNvPr>
            <p:cNvSpPr/>
            <p:nvPr/>
          </p:nvSpPr>
          <p:spPr>
            <a:xfrm rot="21157354">
              <a:off x="9041355" y="1456083"/>
              <a:ext cx="2732926" cy="285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7819FB5-B4F8-2843-BBB6-BF4B83B9A5FE}"/>
                </a:ext>
              </a:extLst>
            </p:cNvPr>
            <p:cNvSpPr/>
            <p:nvPr/>
          </p:nvSpPr>
          <p:spPr>
            <a:xfrm rot="21157354">
              <a:off x="11039419" y="1489494"/>
              <a:ext cx="878357" cy="265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576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ACE6-EAB0-514F-9B10-6313EED95033}"/>
              </a:ext>
            </a:extLst>
          </p:cNvPr>
          <p:cNvSpPr>
            <a:spLocks noGrp="1"/>
          </p:cNvSpPr>
          <p:nvPr>
            <p:ph type="title"/>
          </p:nvPr>
        </p:nvSpPr>
        <p:spPr/>
        <p:txBody>
          <a:bodyPr/>
          <a:lstStyle/>
          <a:p>
            <a:r>
              <a:rPr lang="en-US" dirty="0"/>
              <a:t>Supplementary</a:t>
            </a:r>
          </a:p>
        </p:txBody>
      </p:sp>
      <p:sp>
        <p:nvSpPr>
          <p:cNvPr id="4" name="Text Placeholder 3">
            <a:extLst>
              <a:ext uri="{FF2B5EF4-FFF2-40B4-BE49-F238E27FC236}">
                <a16:creationId xmlns:a16="http://schemas.microsoft.com/office/drawing/2014/main" id="{5C58998E-4A0E-F146-A2EF-6C775F75BB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828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5C24-59B9-254C-87C1-E068DB1B800C}"/>
              </a:ext>
            </a:extLst>
          </p:cNvPr>
          <p:cNvSpPr>
            <a:spLocks noGrp="1"/>
          </p:cNvSpPr>
          <p:nvPr>
            <p:ph type="title"/>
          </p:nvPr>
        </p:nvSpPr>
        <p:spPr/>
        <p:txBody>
          <a:bodyPr/>
          <a:lstStyle/>
          <a:p>
            <a:r>
              <a:rPr lang="en-US" dirty="0"/>
              <a:t>Software Tools</a:t>
            </a:r>
          </a:p>
        </p:txBody>
      </p:sp>
      <p:sp>
        <p:nvSpPr>
          <p:cNvPr id="3" name="Text Placeholder 2">
            <a:extLst>
              <a:ext uri="{FF2B5EF4-FFF2-40B4-BE49-F238E27FC236}">
                <a16:creationId xmlns:a16="http://schemas.microsoft.com/office/drawing/2014/main" id="{E077A416-11E4-2742-987D-32C1702556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531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951668" y="2278399"/>
            <a:ext cx="3560801" cy="619540"/>
          </a:xfrm>
          <a:prstGeom prst="rect">
            <a:avLst/>
          </a:prstGeom>
          <a:noFill/>
          <a:ln>
            <a:noFill/>
          </a:ln>
        </p:spPr>
      </p:pic>
      <p:sp>
        <p:nvSpPr>
          <p:cNvPr id="63" name="Google Shape;63;p14"/>
          <p:cNvSpPr/>
          <p:nvPr/>
        </p:nvSpPr>
        <p:spPr>
          <a:xfrm>
            <a:off x="4924700" y="1139233"/>
            <a:ext cx="2662000" cy="33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64;p14"/>
          <p:cNvSpPr txBox="1">
            <a:spLocks noGrp="1"/>
          </p:cNvSpPr>
          <p:nvPr>
            <p:ph type="title"/>
          </p:nvPr>
        </p:nvSpPr>
        <p:spPr>
          <a:xfrm>
            <a:off x="778565" y="152300"/>
            <a:ext cx="2928730" cy="361942"/>
          </a:xfrm>
          <a:prstGeom prst="rect">
            <a:avLst/>
          </a:prstGeom>
        </p:spPr>
        <p:txBody>
          <a:bodyPr spcFirstLastPara="1" vert="horz" wrap="square" lIns="121900" tIns="121900" rIns="121900" bIns="121900" rtlCol="0" anchor="t" anchorCtr="0">
            <a:noAutofit/>
          </a:bodyPr>
          <a:lstStyle/>
          <a:p>
            <a:r>
              <a:rPr lang="en" sz="2000" b="1" dirty="0">
                <a:solidFill>
                  <a:srgbClr val="434343"/>
                </a:solidFill>
              </a:rPr>
              <a:t>Software Tools</a:t>
            </a:r>
            <a:endParaRPr sz="2000" b="1" dirty="0">
              <a:solidFill>
                <a:srgbClr val="FF0000"/>
              </a:solidFill>
            </a:endParaRPr>
          </a:p>
        </p:txBody>
      </p:sp>
      <p:sp>
        <p:nvSpPr>
          <p:cNvPr id="66" name="Google Shape;66;p14"/>
          <p:cNvSpPr txBox="1">
            <a:spLocks noGrp="1"/>
          </p:cNvSpPr>
          <p:nvPr>
            <p:ph type="title" idx="4294967295"/>
          </p:nvPr>
        </p:nvSpPr>
        <p:spPr>
          <a:xfrm>
            <a:off x="8631238" y="2587625"/>
            <a:ext cx="3560762" cy="852488"/>
          </a:xfrm>
          <a:prstGeom prst="rect">
            <a:avLst/>
          </a:prstGeom>
        </p:spPr>
        <p:txBody>
          <a:bodyPr spcFirstLastPara="1" vert="horz" wrap="square" lIns="121900" tIns="121900" rIns="121900" bIns="121900" rtlCol="0" anchor="t" anchorCtr="0">
            <a:noAutofit/>
          </a:bodyPr>
          <a:lstStyle/>
          <a:p>
            <a:r>
              <a:rPr lang="en" sz="2000">
                <a:solidFill>
                  <a:srgbClr val="434343"/>
                </a:solidFill>
              </a:rPr>
              <a:t>Communicate &amp; Combine!</a:t>
            </a:r>
            <a:endParaRPr sz="2000">
              <a:solidFill>
                <a:srgbClr val="FF0000"/>
              </a:solidFill>
            </a:endParaRPr>
          </a:p>
        </p:txBody>
      </p:sp>
      <p:sp>
        <p:nvSpPr>
          <p:cNvPr id="72" name="Google Shape;72;p14"/>
          <p:cNvSpPr txBox="1">
            <a:spLocks noGrp="1"/>
          </p:cNvSpPr>
          <p:nvPr>
            <p:ph type="title" idx="4294967295"/>
          </p:nvPr>
        </p:nvSpPr>
        <p:spPr>
          <a:xfrm>
            <a:off x="8631238" y="4541838"/>
            <a:ext cx="3560762" cy="852487"/>
          </a:xfrm>
          <a:prstGeom prst="rect">
            <a:avLst/>
          </a:prstGeom>
        </p:spPr>
        <p:txBody>
          <a:bodyPr spcFirstLastPara="1" vert="horz" wrap="square" lIns="121900" tIns="121900" rIns="121900" bIns="121900" rtlCol="0" anchor="t" anchorCtr="0">
            <a:noAutofit/>
          </a:bodyPr>
          <a:lstStyle/>
          <a:p>
            <a:r>
              <a:rPr lang="en" sz="2000">
                <a:solidFill>
                  <a:srgbClr val="434343"/>
                </a:solidFill>
              </a:rPr>
              <a:t>Simulate!</a:t>
            </a:r>
            <a:endParaRPr sz="2000">
              <a:solidFill>
                <a:srgbClr val="FF0000"/>
              </a:solidFill>
            </a:endParaRPr>
          </a:p>
        </p:txBody>
      </p:sp>
      <p:sp>
        <p:nvSpPr>
          <p:cNvPr id="65" name="Google Shape;65;p14"/>
          <p:cNvSpPr/>
          <p:nvPr/>
        </p:nvSpPr>
        <p:spPr>
          <a:xfrm>
            <a:off x="4924700" y="2671233"/>
            <a:ext cx="2662000" cy="33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67" name="Google Shape;67;p14"/>
          <p:cNvPicPr preferRelativeResize="0"/>
          <p:nvPr/>
        </p:nvPicPr>
        <p:blipFill>
          <a:blip r:embed="rId4">
            <a:alphaModFix/>
          </a:blip>
          <a:stretch>
            <a:fillRect/>
          </a:stretch>
        </p:blipFill>
        <p:spPr>
          <a:xfrm>
            <a:off x="951667" y="727067"/>
            <a:ext cx="3880200" cy="1157536"/>
          </a:xfrm>
          <a:prstGeom prst="rect">
            <a:avLst/>
          </a:prstGeom>
          <a:noFill/>
          <a:ln>
            <a:noFill/>
          </a:ln>
        </p:spPr>
      </p:pic>
      <p:sp>
        <p:nvSpPr>
          <p:cNvPr id="70" name="Google Shape;70;p14"/>
          <p:cNvSpPr/>
          <p:nvPr/>
        </p:nvSpPr>
        <p:spPr>
          <a:xfrm>
            <a:off x="1647033" y="4317733"/>
            <a:ext cx="1850000" cy="115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267" dirty="0">
                <a:latin typeface="Avenir Book" panose="02000503020000020003" pitchFamily="2" charset="0"/>
              </a:rPr>
              <a:t>Bioscrape</a:t>
            </a:r>
            <a:endParaRPr sz="2267" dirty="0">
              <a:latin typeface="Avenir Book" panose="02000503020000020003" pitchFamily="2" charset="0"/>
            </a:endParaRPr>
          </a:p>
        </p:txBody>
      </p:sp>
      <p:sp>
        <p:nvSpPr>
          <p:cNvPr id="71" name="Google Shape;71;p14"/>
          <p:cNvSpPr/>
          <p:nvPr/>
        </p:nvSpPr>
        <p:spPr>
          <a:xfrm>
            <a:off x="4831867" y="4625684"/>
            <a:ext cx="2662000" cy="33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74" name="Google Shape;74;p14"/>
          <p:cNvPicPr preferRelativeResize="0"/>
          <p:nvPr/>
        </p:nvPicPr>
        <p:blipFill rotWithShape="1">
          <a:blip r:embed="rId5">
            <a:alphaModFix/>
          </a:blip>
          <a:srcRect l="24672" t="78889" r="63435" b="12795"/>
          <a:stretch/>
        </p:blipFill>
        <p:spPr>
          <a:xfrm>
            <a:off x="1765317" y="3013667"/>
            <a:ext cx="1613433" cy="683599"/>
          </a:xfrm>
          <a:prstGeom prst="rect">
            <a:avLst/>
          </a:prstGeom>
          <a:noFill/>
          <a:ln>
            <a:noFill/>
          </a:ln>
        </p:spPr>
      </p:pic>
      <p:sp>
        <p:nvSpPr>
          <p:cNvPr id="15" name="Google Shape;66;p14">
            <a:extLst>
              <a:ext uri="{FF2B5EF4-FFF2-40B4-BE49-F238E27FC236}">
                <a16:creationId xmlns:a16="http://schemas.microsoft.com/office/drawing/2014/main" id="{B0DE65EE-B50D-B246-9A5B-947130F47B60}"/>
              </a:ext>
            </a:extLst>
          </p:cNvPr>
          <p:cNvSpPr txBox="1">
            <a:spLocks/>
          </p:cNvSpPr>
          <p:nvPr/>
        </p:nvSpPr>
        <p:spPr>
          <a:xfrm>
            <a:off x="8631238" y="1059656"/>
            <a:ext cx="3560762" cy="8524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000" dirty="0">
                <a:solidFill>
                  <a:srgbClr val="434343"/>
                </a:solidFill>
              </a:rPr>
              <a:t>Create Model!</a:t>
            </a:r>
            <a:endParaRPr lang="en-US" sz="2000" dirty="0">
              <a:solidFill>
                <a:srgbClr val="FF0000"/>
              </a:solidFill>
            </a:endParaRPr>
          </a:p>
        </p:txBody>
      </p:sp>
      <p:pic>
        <p:nvPicPr>
          <p:cNvPr id="16" name="Picture 15" descr="A picture containing drawing&#10;&#10;Description automatically generated">
            <a:extLst>
              <a:ext uri="{FF2B5EF4-FFF2-40B4-BE49-F238E27FC236}">
                <a16:creationId xmlns:a16="http://schemas.microsoft.com/office/drawing/2014/main" id="{05C5BD3A-DFF2-4845-B025-3BCB117FA210}"/>
              </a:ext>
            </a:extLst>
          </p:cNvPr>
          <p:cNvPicPr>
            <a:picLocks noChangeAspect="1"/>
          </p:cNvPicPr>
          <p:nvPr/>
        </p:nvPicPr>
        <p:blipFill>
          <a:blip r:embed="rId6"/>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26916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Simple Workflow</a:t>
            </a:r>
            <a:endParaRPr/>
          </a:p>
        </p:txBody>
      </p:sp>
      <p:sp>
        <p:nvSpPr>
          <p:cNvPr id="331" name="Google Shape;331;p24"/>
          <p:cNvSpPr/>
          <p:nvPr/>
        </p:nvSpPr>
        <p:spPr>
          <a:xfrm>
            <a:off x="415600" y="1935233"/>
            <a:ext cx="2281926" cy="774000"/>
          </a:xfrm>
          <a:prstGeom prst="roundRect">
            <a:avLst>
              <a:gd name="adj" fmla="val 16667"/>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latin typeface="Avenir Book" panose="02000503020000020003" pitchFamily="2" charset="0"/>
              </a:rPr>
              <a:t>Design Model</a:t>
            </a:r>
            <a:endParaRPr sz="2400" dirty="0">
              <a:latin typeface="Avenir Book" panose="02000503020000020003" pitchFamily="2" charset="0"/>
            </a:endParaRPr>
          </a:p>
        </p:txBody>
      </p:sp>
      <p:sp>
        <p:nvSpPr>
          <p:cNvPr id="332" name="Google Shape;332;p24"/>
          <p:cNvSpPr/>
          <p:nvPr/>
        </p:nvSpPr>
        <p:spPr>
          <a:xfrm>
            <a:off x="2922200" y="2225433"/>
            <a:ext cx="1799600" cy="193600"/>
          </a:xfrm>
          <a:prstGeom prst="rightArrow">
            <a:avLst>
              <a:gd name="adj1" fmla="val 50000"/>
              <a:gd name="adj2" fmla="val 5000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33" name="Google Shape;333;p24"/>
          <p:cNvPicPr preferRelativeResize="0"/>
          <p:nvPr/>
        </p:nvPicPr>
        <p:blipFill>
          <a:blip r:embed="rId3">
            <a:alphaModFix/>
          </a:blip>
          <a:stretch>
            <a:fillRect/>
          </a:stretch>
        </p:blipFill>
        <p:spPr>
          <a:xfrm>
            <a:off x="4847556" y="1935233"/>
            <a:ext cx="2759024" cy="774002"/>
          </a:xfrm>
          <a:prstGeom prst="rect">
            <a:avLst/>
          </a:prstGeom>
          <a:noFill/>
          <a:ln>
            <a:noFill/>
          </a:ln>
        </p:spPr>
      </p:pic>
      <p:sp>
        <p:nvSpPr>
          <p:cNvPr id="334" name="Google Shape;334;p24"/>
          <p:cNvSpPr/>
          <p:nvPr/>
        </p:nvSpPr>
        <p:spPr>
          <a:xfrm>
            <a:off x="7896800" y="2225433"/>
            <a:ext cx="1799600" cy="193600"/>
          </a:xfrm>
          <a:prstGeom prst="rightArrow">
            <a:avLst>
              <a:gd name="adj1" fmla="val 50000"/>
              <a:gd name="adj2" fmla="val 5000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5" name="Google Shape;335;p24"/>
          <p:cNvSpPr txBox="1"/>
          <p:nvPr/>
        </p:nvSpPr>
        <p:spPr>
          <a:xfrm>
            <a:off x="3217788" y="1761033"/>
            <a:ext cx="1339533" cy="348400"/>
          </a:xfrm>
          <a:prstGeom prst="rect">
            <a:avLst/>
          </a:prstGeom>
          <a:noFill/>
          <a:ln>
            <a:noFill/>
          </a:ln>
        </p:spPr>
        <p:txBody>
          <a:bodyPr spcFirstLastPara="1" wrap="square" lIns="121900" tIns="121900" rIns="121900" bIns="121900" anchor="t" anchorCtr="0">
            <a:noAutofit/>
          </a:bodyPr>
          <a:lstStyle/>
          <a:p>
            <a:r>
              <a:rPr lang="en" sz="2400" dirty="0">
                <a:latin typeface="Avenir Book" panose="02000503020000020003" pitchFamily="2" charset="0"/>
              </a:rPr>
              <a:t>Input</a:t>
            </a:r>
            <a:endParaRPr sz="2400" dirty="0">
              <a:latin typeface="Avenir Book" panose="02000503020000020003" pitchFamily="2" charset="0"/>
            </a:endParaRPr>
          </a:p>
        </p:txBody>
      </p:sp>
      <p:sp>
        <p:nvSpPr>
          <p:cNvPr id="336" name="Google Shape;336;p24"/>
          <p:cNvSpPr txBox="1"/>
          <p:nvPr/>
        </p:nvSpPr>
        <p:spPr>
          <a:xfrm>
            <a:off x="8126840" y="1774434"/>
            <a:ext cx="1339532" cy="348400"/>
          </a:xfrm>
          <a:prstGeom prst="rect">
            <a:avLst/>
          </a:prstGeom>
          <a:noFill/>
          <a:ln>
            <a:noFill/>
          </a:ln>
        </p:spPr>
        <p:txBody>
          <a:bodyPr spcFirstLastPara="1" wrap="square" lIns="121900" tIns="121900" rIns="121900" bIns="121900" anchor="t" anchorCtr="0">
            <a:noAutofit/>
          </a:bodyPr>
          <a:lstStyle/>
          <a:p>
            <a:r>
              <a:rPr lang="en" sz="2400" dirty="0">
                <a:latin typeface="Avenir Book" panose="02000503020000020003" pitchFamily="2" charset="0"/>
              </a:rPr>
              <a:t>Output</a:t>
            </a:r>
            <a:endParaRPr sz="2400" dirty="0">
              <a:latin typeface="Avenir Book" panose="02000503020000020003" pitchFamily="2" charset="0"/>
            </a:endParaRPr>
          </a:p>
        </p:txBody>
      </p:sp>
      <p:sp>
        <p:nvSpPr>
          <p:cNvPr id="337" name="Google Shape;337;p24"/>
          <p:cNvSpPr/>
          <p:nvPr/>
        </p:nvSpPr>
        <p:spPr>
          <a:xfrm rot="10800000">
            <a:off x="10256634" y="2767383"/>
            <a:ext cx="396400" cy="1494400"/>
          </a:xfrm>
          <a:prstGeom prst="bentArrow">
            <a:avLst>
              <a:gd name="adj1" fmla="val 25000"/>
              <a:gd name="adj2" fmla="val 25000"/>
              <a:gd name="adj3" fmla="val 25000"/>
              <a:gd name="adj4" fmla="val 4375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8" name="Google Shape;338;p24"/>
          <p:cNvSpPr/>
          <p:nvPr/>
        </p:nvSpPr>
        <p:spPr>
          <a:xfrm>
            <a:off x="8478901" y="3790600"/>
            <a:ext cx="1683634" cy="774000"/>
          </a:xfrm>
          <a:prstGeom prst="roundRect">
            <a:avLst>
              <a:gd name="adj" fmla="val 16667"/>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latin typeface="Avenir Book" panose="02000503020000020003" pitchFamily="2" charset="0"/>
              </a:rPr>
              <a:t>Bioscrape</a:t>
            </a:r>
            <a:endParaRPr sz="2400" dirty="0">
              <a:latin typeface="Avenir Book" panose="02000503020000020003" pitchFamily="2" charset="0"/>
            </a:endParaRPr>
          </a:p>
        </p:txBody>
      </p:sp>
      <p:sp>
        <p:nvSpPr>
          <p:cNvPr id="339" name="Google Shape;339;p24"/>
          <p:cNvSpPr/>
          <p:nvPr/>
        </p:nvSpPr>
        <p:spPr>
          <a:xfrm rot="10800000">
            <a:off x="6544502" y="4077233"/>
            <a:ext cx="1799600" cy="193600"/>
          </a:xfrm>
          <a:prstGeom prst="rightArrow">
            <a:avLst>
              <a:gd name="adj1" fmla="val 50000"/>
              <a:gd name="adj2" fmla="val 5000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0" name="Google Shape;340;p24"/>
          <p:cNvSpPr/>
          <p:nvPr/>
        </p:nvSpPr>
        <p:spPr>
          <a:xfrm>
            <a:off x="4851624" y="3790600"/>
            <a:ext cx="1518800" cy="774000"/>
          </a:xfrm>
          <a:prstGeom prst="roundRect">
            <a:avLst>
              <a:gd name="adj" fmla="val 16667"/>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a:latin typeface="Avenir Book" panose="02000503020000020003" pitchFamily="2" charset="0"/>
              </a:rPr>
              <a:t>Output!</a:t>
            </a:r>
            <a:endParaRPr sz="2400">
              <a:latin typeface="Avenir Book" panose="02000503020000020003" pitchFamily="2" charset="0"/>
            </a:endParaRPr>
          </a:p>
        </p:txBody>
      </p:sp>
      <p:sp>
        <p:nvSpPr>
          <p:cNvPr id="341" name="Google Shape;341;p24"/>
          <p:cNvSpPr txBox="1"/>
          <p:nvPr/>
        </p:nvSpPr>
        <p:spPr>
          <a:xfrm>
            <a:off x="10653034" y="3299477"/>
            <a:ext cx="1733233" cy="348400"/>
          </a:xfrm>
          <a:prstGeom prst="rect">
            <a:avLst/>
          </a:prstGeom>
          <a:noFill/>
          <a:ln>
            <a:noFill/>
          </a:ln>
        </p:spPr>
        <p:txBody>
          <a:bodyPr spcFirstLastPara="1" wrap="square" lIns="121900" tIns="121900" rIns="121900" bIns="121900" anchor="t" anchorCtr="0">
            <a:noAutofit/>
          </a:bodyPr>
          <a:lstStyle/>
          <a:p>
            <a:r>
              <a:rPr lang="en" sz="2400" dirty="0">
                <a:latin typeface="Avenir Book" panose="02000503020000020003" pitchFamily="2" charset="0"/>
              </a:rPr>
              <a:t>Simulate</a:t>
            </a:r>
            <a:endParaRPr sz="2400" dirty="0">
              <a:latin typeface="Avenir Book" panose="02000503020000020003" pitchFamily="2" charset="0"/>
            </a:endParaRPr>
          </a:p>
        </p:txBody>
      </p:sp>
      <p:pic>
        <p:nvPicPr>
          <p:cNvPr id="342" name="Google Shape;342;p24"/>
          <p:cNvPicPr preferRelativeResize="0"/>
          <p:nvPr/>
        </p:nvPicPr>
        <p:blipFill rotWithShape="1">
          <a:blip r:embed="rId4">
            <a:alphaModFix/>
          </a:blip>
          <a:srcRect r="62570"/>
          <a:stretch/>
        </p:blipFill>
        <p:spPr>
          <a:xfrm>
            <a:off x="9986634" y="2012467"/>
            <a:ext cx="1332801" cy="619533"/>
          </a:xfrm>
          <a:prstGeom prst="rect">
            <a:avLst/>
          </a:prstGeom>
          <a:noFill/>
          <a:ln>
            <a:noFill/>
          </a:ln>
        </p:spPr>
      </p:pic>
    </p:spTree>
    <p:extLst>
      <p:ext uri="{BB962C8B-B14F-4D97-AF65-F5344CB8AC3E}">
        <p14:creationId xmlns:p14="http://schemas.microsoft.com/office/powerpoint/2010/main" val="381323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0EAD2-CF8F-9C44-9A2E-93D62FCC32A9}"/>
              </a:ext>
            </a:extLst>
          </p:cNvPr>
          <p:cNvSpPr>
            <a:spLocks noGrp="1"/>
          </p:cNvSpPr>
          <p:nvPr>
            <p:ph idx="1"/>
          </p:nvPr>
        </p:nvSpPr>
        <p:spPr>
          <a:xfrm>
            <a:off x="2371554" y="2377300"/>
            <a:ext cx="3268980" cy="3100705"/>
          </a:xfrm>
        </p:spPr>
        <p:txBody>
          <a:bodyPr>
            <a:normAutofit/>
          </a:bodyPr>
          <a:lstStyle/>
          <a:p>
            <a:r>
              <a:rPr lang="en-US" sz="1800" dirty="0"/>
              <a:t>Called </a:t>
            </a:r>
            <a:r>
              <a:rPr lang="en-US" sz="1800" dirty="0" err="1"/>
              <a:t>MichalisMentenReversible</a:t>
            </a:r>
            <a:endParaRPr lang="en-US" sz="1800" dirty="0"/>
          </a:p>
          <a:p>
            <a:r>
              <a:rPr lang="en-US" sz="1800" dirty="0"/>
              <a:t>Type ‘catalysis’</a:t>
            </a:r>
          </a:p>
          <a:p>
            <a:r>
              <a:rPr lang="en-US" sz="1800" dirty="0"/>
              <a:t>Takes in enzyme, </a:t>
            </a:r>
            <a:r>
              <a:rPr lang="en-US" sz="1800" dirty="0" err="1"/>
              <a:t>substrate_list</a:t>
            </a:r>
            <a:r>
              <a:rPr lang="en-US" sz="1800" dirty="0"/>
              <a:t>, </a:t>
            </a:r>
            <a:r>
              <a:rPr lang="en-US" sz="1800" dirty="0" err="1"/>
              <a:t>product_list</a:t>
            </a:r>
            <a:r>
              <a:rPr lang="en-US" sz="1800" dirty="0"/>
              <a:t> (fuel and waste included)</a:t>
            </a:r>
          </a:p>
          <a:p>
            <a:r>
              <a:rPr lang="en-US" sz="1800" dirty="0"/>
              <a:t> Binding, catalysis, and unbinding reaction</a:t>
            </a:r>
          </a:p>
        </p:txBody>
      </p:sp>
      <p:sp>
        <p:nvSpPr>
          <p:cNvPr id="6" name="Title 1">
            <a:extLst>
              <a:ext uri="{FF2B5EF4-FFF2-40B4-BE49-F238E27FC236}">
                <a16:creationId xmlns:a16="http://schemas.microsoft.com/office/drawing/2014/main" id="{CC764287-1C09-7F45-86F5-E29492DBD1D1}"/>
              </a:ext>
            </a:extLst>
          </p:cNvPr>
          <p:cNvSpPr>
            <a:spLocks noGrp="1"/>
          </p:cNvSpPr>
          <p:nvPr>
            <p:ph type="title"/>
          </p:nvPr>
        </p:nvSpPr>
        <p:spPr>
          <a:xfrm>
            <a:off x="2714454" y="1515923"/>
            <a:ext cx="2263140" cy="742950"/>
          </a:xfrm>
        </p:spPr>
        <p:txBody>
          <a:bodyPr>
            <a:normAutofit/>
          </a:bodyPr>
          <a:lstStyle/>
          <a:p>
            <a:r>
              <a:rPr lang="en-US" sz="2800" i="1" dirty="0"/>
              <a:t>Mechanism</a:t>
            </a:r>
          </a:p>
        </p:txBody>
      </p:sp>
      <p:sp>
        <p:nvSpPr>
          <p:cNvPr id="9" name="Content Placeholder 2">
            <a:extLst>
              <a:ext uri="{FF2B5EF4-FFF2-40B4-BE49-F238E27FC236}">
                <a16:creationId xmlns:a16="http://schemas.microsoft.com/office/drawing/2014/main" id="{8D6F70CF-33D6-FC4C-8C8A-3169A0A27F6F}"/>
              </a:ext>
            </a:extLst>
          </p:cNvPr>
          <p:cNvSpPr txBox="1">
            <a:spLocks/>
          </p:cNvSpPr>
          <p:nvPr/>
        </p:nvSpPr>
        <p:spPr>
          <a:xfrm>
            <a:off x="5964384" y="2377300"/>
            <a:ext cx="3268980" cy="3100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Called </a:t>
            </a:r>
            <a:r>
              <a:rPr lang="en-US" sz="1800" dirty="0" err="1"/>
              <a:t>MultiEnzyme</a:t>
            </a:r>
            <a:endParaRPr lang="en-US" sz="1800" dirty="0"/>
          </a:p>
          <a:p>
            <a:r>
              <a:rPr lang="en-US" sz="1800" dirty="0"/>
              <a:t>Uses mechanism ‘catalysis’</a:t>
            </a:r>
          </a:p>
          <a:p>
            <a:r>
              <a:rPr lang="en-US" sz="1800" dirty="0"/>
              <a:t>Takes in rate parameters</a:t>
            </a:r>
          </a:p>
        </p:txBody>
      </p:sp>
      <p:sp>
        <p:nvSpPr>
          <p:cNvPr id="10" name="Title 1">
            <a:extLst>
              <a:ext uri="{FF2B5EF4-FFF2-40B4-BE49-F238E27FC236}">
                <a16:creationId xmlns:a16="http://schemas.microsoft.com/office/drawing/2014/main" id="{F40BBB87-987B-5044-B904-F245F30A372D}"/>
              </a:ext>
            </a:extLst>
          </p:cNvPr>
          <p:cNvSpPr txBox="1">
            <a:spLocks/>
          </p:cNvSpPr>
          <p:nvPr/>
        </p:nvSpPr>
        <p:spPr>
          <a:xfrm>
            <a:off x="6307284" y="1515923"/>
            <a:ext cx="2263140" cy="7429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800" i="1" dirty="0"/>
              <a:t>Component</a:t>
            </a:r>
          </a:p>
        </p:txBody>
      </p:sp>
      <p:sp>
        <p:nvSpPr>
          <p:cNvPr id="8" name="Title 1">
            <a:extLst>
              <a:ext uri="{FF2B5EF4-FFF2-40B4-BE49-F238E27FC236}">
                <a16:creationId xmlns:a16="http://schemas.microsoft.com/office/drawing/2014/main" id="{C7ABDAE1-B568-554D-8172-CF91D577833A}"/>
              </a:ext>
            </a:extLst>
          </p:cNvPr>
          <p:cNvSpPr txBox="1">
            <a:spLocks/>
          </p:cNvSpPr>
          <p:nvPr/>
        </p:nvSpPr>
        <p:spPr>
          <a:xfrm>
            <a:off x="377965" y="342285"/>
            <a:ext cx="9245537" cy="7429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800" b="1" dirty="0"/>
              <a:t>Biocrnpyler Development</a:t>
            </a:r>
          </a:p>
        </p:txBody>
      </p:sp>
      <p:pic>
        <p:nvPicPr>
          <p:cNvPr id="14" name="Content Placeholder 6">
            <a:extLst>
              <a:ext uri="{FF2B5EF4-FFF2-40B4-BE49-F238E27FC236}">
                <a16:creationId xmlns:a16="http://schemas.microsoft.com/office/drawing/2014/main" id="{798FBB98-C59E-1040-8D39-D69501066B08}"/>
              </a:ext>
            </a:extLst>
          </p:cNvPr>
          <p:cNvPicPr>
            <a:picLocks noChangeAspect="1"/>
          </p:cNvPicPr>
          <p:nvPr/>
        </p:nvPicPr>
        <p:blipFill rotWithShape="1">
          <a:blip r:embed="rId2"/>
          <a:srcRect t="24124" b="61273"/>
          <a:stretch/>
        </p:blipFill>
        <p:spPr>
          <a:xfrm>
            <a:off x="5201147" y="436864"/>
            <a:ext cx="5099764" cy="553791"/>
          </a:xfrm>
          <a:prstGeom prst="rect">
            <a:avLst/>
          </a:prstGeom>
        </p:spPr>
      </p:pic>
      <p:sp>
        <p:nvSpPr>
          <p:cNvPr id="19" name="Rectangle 18">
            <a:extLst>
              <a:ext uri="{FF2B5EF4-FFF2-40B4-BE49-F238E27FC236}">
                <a16:creationId xmlns:a16="http://schemas.microsoft.com/office/drawing/2014/main" id="{2808572A-2B26-794B-82FA-1D717FEC2047}"/>
              </a:ext>
            </a:extLst>
          </p:cNvPr>
          <p:cNvSpPr/>
          <p:nvPr/>
        </p:nvSpPr>
        <p:spPr>
          <a:xfrm>
            <a:off x="7418231" y="528034"/>
            <a:ext cx="461346" cy="185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94E1FAE7-0745-6343-AC71-395DFF249AA6}"/>
              </a:ext>
            </a:extLst>
          </p:cNvPr>
          <p:cNvCxnSpPr>
            <a:cxnSpLocks/>
          </p:cNvCxnSpPr>
          <p:nvPr/>
        </p:nvCxnSpPr>
        <p:spPr>
          <a:xfrm>
            <a:off x="7404205" y="658515"/>
            <a:ext cx="546205" cy="1"/>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9161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23_2020_templtae" id="{C4D01837-F583-D94D-95D7-0F76D89D02B2}" vid="{788B30EF-4EBF-7D40-92D5-95697EA184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846</TotalTime>
  <Words>1841</Words>
  <Application>Microsoft Macintosh PowerPoint</Application>
  <PresentationFormat>Widescreen</PresentationFormat>
  <Paragraphs>230</Paragraphs>
  <Slides>26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Avenir Book</vt:lpstr>
      <vt:lpstr>Calibri</vt:lpstr>
      <vt:lpstr>Cambria Math</vt:lpstr>
      <vt:lpstr>Times</vt:lpstr>
      <vt:lpstr>Office Theme</vt:lpstr>
      <vt:lpstr>Project Summary</vt:lpstr>
      <vt:lpstr>Summaries</vt:lpstr>
      <vt:lpstr>Goal: ATP Life Extension in Synthetic Cells</vt:lpstr>
      <vt:lpstr>PowerPoint Presentation</vt:lpstr>
      <vt:lpstr>Supplementary</vt:lpstr>
      <vt:lpstr>Software Tools</vt:lpstr>
      <vt:lpstr>Software Tools</vt:lpstr>
      <vt:lpstr>Simple Workflow</vt:lpstr>
      <vt:lpstr>Mechanism</vt:lpstr>
      <vt:lpstr>ATP Rheostat</vt:lpstr>
      <vt:lpstr>Rheostat Model Output</vt:lpstr>
      <vt:lpstr>PowerPoint Presentation</vt:lpstr>
      <vt:lpstr>Modelling Approach</vt:lpstr>
      <vt:lpstr>Enzymatic Models</vt:lpstr>
      <vt:lpstr>Parameter Estimates</vt:lpstr>
      <vt:lpstr>Simulate Entire Pathway - Biocrnpyler</vt:lpstr>
      <vt:lpstr>PowerPoint Presentation</vt:lpstr>
      <vt:lpstr>Reconsidered Modelling Approach</vt:lpstr>
      <vt:lpstr>Attempted Reduced Models</vt:lpstr>
      <vt:lpstr>autoReduce progress/issues </vt:lpstr>
      <vt:lpstr>ATP Synthase</vt:lpstr>
      <vt:lpstr>ATP Synthase Components </vt:lpstr>
      <vt:lpstr>Separate simulations for ATP synthase model are as expected</vt:lpstr>
      <vt:lpstr>ATP synthase simulations show that proton pump is necessary to extend ATP lifetime</vt:lpstr>
      <vt:lpstr>Entire ATP Synthase Model speeds up ssDNA export and causes more bound VirE2</vt:lpstr>
      <vt:lpstr>Entire ATP Synthase Model in Different Temperatures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Updates</dc:title>
  <dc:creator>Roychoudhury, Ankita</dc:creator>
  <cp:lastModifiedBy>Roychoudhury, Ankita</cp:lastModifiedBy>
  <cp:revision>31</cp:revision>
  <dcterms:created xsi:type="dcterms:W3CDTF">2020-08-19T16:28:39Z</dcterms:created>
  <dcterms:modified xsi:type="dcterms:W3CDTF">2020-08-20T17:07:47Z</dcterms:modified>
</cp:coreProperties>
</file>