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88" r:id="rId7"/>
    <p:sldId id="267" r:id="rId8"/>
    <p:sldId id="268" r:id="rId9"/>
    <p:sldId id="273" r:id="rId10"/>
    <p:sldId id="283" r:id="rId11"/>
    <p:sldId id="284" r:id="rId12"/>
    <p:sldId id="274" r:id="rId13"/>
    <p:sldId id="279" r:id="rId14"/>
    <p:sldId id="278" r:id="rId15"/>
    <p:sldId id="285" r:id="rId16"/>
    <p:sldId id="287" r:id="rId17"/>
    <p:sldId id="275" r:id="rId18"/>
    <p:sldId id="28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1BD"/>
    <a:srgbClr val="3EE0FB"/>
    <a:srgbClr val="00B0F0"/>
    <a:srgbClr val="FF0000"/>
    <a:srgbClr val="000000"/>
    <a:srgbClr val="B1B1B1"/>
    <a:srgbClr val="E53BDE"/>
    <a:srgbClr val="E166DD"/>
    <a:srgbClr val="FB7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81207"/>
  </p:normalViewPr>
  <p:slideViewPr>
    <p:cSldViewPr snapToGrid="0" snapToObjects="1">
      <p:cViewPr varScale="1">
        <p:scale>
          <a:sx n="102" d="100"/>
          <a:sy n="102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BE5D3-D48E-6E44-8676-FBFD15CA7C6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F772B-7887-4843-AC26-B1485BC4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Shown in buffer</a:t>
            </a:r>
          </a:p>
          <a:p>
            <a:r>
              <a:rPr lang="en-US" dirty="0"/>
              <a:t>We want to show with </a:t>
            </a:r>
            <a:r>
              <a:rPr lang="en-US" dirty="0" err="1"/>
              <a:t>txtl</a:t>
            </a:r>
            <a:endParaRPr lang="en-US" dirty="0"/>
          </a:p>
          <a:p>
            <a:r>
              <a:rPr lang="en-US" dirty="0"/>
              <a:t>Bowie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I’ve shown what the plot looks like when I input some parameters from the paper that discuss the relative enzyme activities</a:t>
            </a:r>
          </a:p>
          <a:p>
            <a:r>
              <a:rPr lang="en-US" dirty="0"/>
              <a:t> (instead of generalizing for a particular </a:t>
            </a:r>
            <a:r>
              <a:rPr lang="en-US" dirty="0" err="1"/>
              <a:t>k_bf</a:t>
            </a:r>
            <a:r>
              <a:rPr lang="en-US" dirty="0"/>
              <a:t> and </a:t>
            </a:r>
            <a:r>
              <a:rPr lang="en-US" dirty="0" err="1"/>
              <a:t>k_uf</a:t>
            </a:r>
            <a:r>
              <a:rPr lang="en-US" dirty="0"/>
              <a:t> for all the enzymes)</a:t>
            </a:r>
          </a:p>
          <a:p>
            <a:endParaRPr lang="en-US" dirty="0"/>
          </a:p>
          <a:p>
            <a:r>
              <a:rPr lang="en-US" dirty="0"/>
              <a:t>As we can see, the effect of the rheostat seems to be diminished greatly. Moving forward, it may be useful to perform a type of parameter optimization on this scenario.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 the simplified pathway on the right that we will use for the simplified modeling for convenience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show the different enzymatic models we’ve tried to study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At this point, I chose slightly arbitrary parameters. They are generally on the correct order of magnitude but they may not entirely accurate.  </a:t>
            </a:r>
          </a:p>
          <a:p>
            <a:endParaRPr lang="en-US" dirty="0"/>
          </a:p>
          <a:p>
            <a:r>
              <a:rPr lang="en-US" dirty="0"/>
              <a:t>Go through the graphs</a:t>
            </a:r>
          </a:p>
          <a:p>
            <a:endParaRPr lang="en-US" dirty="0"/>
          </a:p>
          <a:p>
            <a:r>
              <a:rPr lang="en-US" dirty="0"/>
              <a:t>ATP leak curve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thicker?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attempt to explore the dynamics of the pathway, I made some parameter generalizations to begin with.</a:t>
            </a:r>
          </a:p>
          <a:p>
            <a:r>
              <a:rPr lang="en-US" dirty="0"/>
              <a:t>All the k for all the enzymes in the pathway are the same </a:t>
            </a:r>
          </a:p>
          <a:p>
            <a:r>
              <a:rPr lang="en-US" dirty="0"/>
              <a:t>We assume that we put the same amount of each enzyme in the mixture. </a:t>
            </a:r>
          </a:p>
          <a:p>
            <a:r>
              <a:rPr lang="en-US" dirty="0"/>
              <a:t>ATP leak enzymes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Now, we incorporate this entire pathway in biocrnpyler.</a:t>
            </a:r>
          </a:p>
          <a:p>
            <a:endParaRPr lang="en-US" dirty="0"/>
          </a:p>
          <a:p>
            <a:r>
              <a:rPr lang="en-US" dirty="0"/>
              <a:t>On the top here, we have used very similar parameters from before. Now, I will begin to do a bit of parameter search to try to find cases where there may be more optimal dynamics and to try an gain a better intuition of the pathway 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On the bottom, I’ve changed the initial amount of enzymes (CLICKS!) and the rate of </a:t>
            </a:r>
            <a:r>
              <a:rPr lang="en-US" dirty="0" err="1"/>
              <a:t>atp</a:t>
            </a:r>
            <a:r>
              <a:rPr lang="en-US" dirty="0"/>
              <a:t> leak a bit in attempt to move the ‘hump’ of </a:t>
            </a:r>
            <a:r>
              <a:rPr lang="en-US" dirty="0" err="1"/>
              <a:t>atp</a:t>
            </a:r>
            <a:r>
              <a:rPr lang="en-US" dirty="0"/>
              <a:t> production.  Note that the green line represents the simulation with only </a:t>
            </a:r>
            <a:r>
              <a:rPr lang="en-US" dirty="0" err="1"/>
              <a:t>atp</a:t>
            </a:r>
            <a:r>
              <a:rPr lang="en-US" dirty="0"/>
              <a:t> leak, no rheostat machinery. We would ideally like the pink ‘</a:t>
            </a:r>
            <a:r>
              <a:rPr lang="en-US" dirty="0" err="1"/>
              <a:t>atp</a:t>
            </a:r>
            <a:r>
              <a:rPr lang="en-US" dirty="0"/>
              <a:t>’ line to be right-shifted in comparison to the green </a:t>
            </a:r>
            <a:r>
              <a:rPr lang="en-US" dirty="0" err="1"/>
              <a:t>atp</a:t>
            </a:r>
            <a:r>
              <a:rPr lang="en-US" dirty="0"/>
              <a:t> only line.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Moving forward, I will perform a parameter search to try to optimize the area underneath the curve of the pink </a:t>
            </a:r>
            <a:r>
              <a:rPr lang="en-US" dirty="0" err="1"/>
              <a:t>atp</a:t>
            </a:r>
            <a:r>
              <a:rPr lang="en-US" dirty="0"/>
              <a:t> line and also try to gain a better intuition of why we see what we see. While doing the optimizations, we must keep in mind that the green </a:t>
            </a:r>
            <a:r>
              <a:rPr lang="en-US" dirty="0" err="1"/>
              <a:t>atp_only</a:t>
            </a:r>
            <a:r>
              <a:rPr lang="en-US" dirty="0"/>
              <a:t> line should continue to reach 0 around time 20. For reference, here are the integral values of the </a:t>
            </a:r>
            <a:r>
              <a:rPr lang="en-US" dirty="0" err="1"/>
              <a:t>atp</a:t>
            </a:r>
            <a:r>
              <a:rPr lang="en-US" dirty="0"/>
              <a:t>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quick parameter search of the binding and unbinding rates – the first plot I range </a:t>
            </a:r>
            <a:r>
              <a:rPr lang="en-US" dirty="0" err="1"/>
              <a:t>kbf</a:t>
            </a:r>
            <a:r>
              <a:rPr lang="en-US" dirty="0"/>
              <a:t> and </a:t>
            </a:r>
            <a:r>
              <a:rPr lang="en-US" dirty="0" err="1"/>
              <a:t>kuf</a:t>
            </a:r>
            <a:r>
              <a:rPr lang="en-US" dirty="0"/>
              <a:t> from 0 to 1. The color code corresponds to a region of areas. On the second graph, I range the binding rates from 0 to 500. &lt;CLICK&gt;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most part, we see that lower binding rates are indeed better.  But we should visualize them to make sure that it does not affect the </a:t>
            </a:r>
            <a:r>
              <a:rPr lang="en-US" dirty="0" err="1"/>
              <a:t>atp_only</a:t>
            </a:r>
            <a:r>
              <a:rPr lang="en-US" dirty="0"/>
              <a:t> dynamics too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here I’ve plotted one of the more optimal settings – as we can see, for values of </a:t>
            </a:r>
            <a:r>
              <a:rPr lang="en-US" dirty="0" err="1"/>
              <a:t>k_bf</a:t>
            </a:r>
            <a:r>
              <a:rPr lang="en-US" dirty="0"/>
              <a:t> and </a:t>
            </a:r>
            <a:r>
              <a:rPr lang="en-US" dirty="0" err="1"/>
              <a:t>k_uf</a:t>
            </a:r>
            <a:r>
              <a:rPr lang="en-US" dirty="0"/>
              <a:t> that are too low, the </a:t>
            </a:r>
            <a:r>
              <a:rPr lang="en-US" dirty="0" err="1"/>
              <a:t>atp_only</a:t>
            </a:r>
            <a:r>
              <a:rPr lang="en-US" dirty="0"/>
              <a:t> dynamics are sacrificed.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However, by doing some minimization and playing around with the parameters, I find that values around 15 seem to be most optimal and can show prolonged </a:t>
            </a:r>
            <a:r>
              <a:rPr lang="en-US" dirty="0" err="1"/>
              <a:t>atp</a:t>
            </a:r>
            <a:r>
              <a:rPr lang="en-US" dirty="0"/>
              <a:t> lifetime with the rheostat machinery while making sure that the </a:t>
            </a:r>
            <a:r>
              <a:rPr lang="en-US" dirty="0" err="1"/>
              <a:t>atp</a:t>
            </a:r>
            <a:r>
              <a:rPr lang="en-US" dirty="0"/>
              <a:t> leak value goes to 0 around 20. </a:t>
            </a:r>
          </a:p>
          <a:p>
            <a:r>
              <a:rPr lang="en-US" dirty="0"/>
              <a:t>&lt;VLICK&gt;</a:t>
            </a:r>
          </a:p>
          <a:p>
            <a:r>
              <a:rPr lang="en-US" dirty="0"/>
              <a:t>Here are their relative areas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see that increasing the initial free phosphate concentration can increase the amount of </a:t>
            </a:r>
            <a:r>
              <a:rPr lang="en-US" dirty="0" err="1"/>
              <a:t>atp</a:t>
            </a:r>
            <a:r>
              <a:rPr lang="en-US" dirty="0"/>
              <a:t> produced without affecting the </a:t>
            </a:r>
            <a:r>
              <a:rPr lang="en-US" dirty="0" err="1"/>
              <a:t>atp_only</a:t>
            </a:r>
            <a:r>
              <a:rPr lang="en-US" dirty="0"/>
              <a:t> curve.</a:t>
            </a:r>
          </a:p>
          <a:p>
            <a:endParaRPr lang="en-US" dirty="0"/>
          </a:p>
          <a:p>
            <a:r>
              <a:rPr lang="en-US" dirty="0"/>
              <a:t>In the context of simulations, this is relatively positive since we do indeed see that we can get extended </a:t>
            </a:r>
            <a:r>
              <a:rPr lang="en-US" dirty="0" err="1"/>
              <a:t>atp</a:t>
            </a:r>
            <a:r>
              <a:rPr lang="en-US" dirty="0"/>
              <a:t> lifetime, up to about 40 hours. However, the parameter estimates and assumptions we have made may be a bit concerning.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5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6.2.2020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11B45-8D77-B54E-984C-AF9261010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08360" y="2289960"/>
            <a:ext cx="5181600" cy="54793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blipFill>
                <a:blip r:embed="rId4"/>
                <a:stretch>
                  <a:fillRect l="-12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blipFill>
                <a:blip r:embed="rId5"/>
                <a:stretch>
                  <a:fillRect l="-12500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blipFill>
                <a:blip r:embed="rId6"/>
                <a:stretch>
                  <a:fillRect l="-16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blipFill>
                <a:blip r:embed="rId7"/>
                <a:stretch>
                  <a:fillRect l="-1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blipFill>
                <a:blip r:embed="rId8"/>
                <a:stretch>
                  <a:fillRect l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9BBEF-0DE8-144F-8E14-13526EFBD2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3998" y="3588639"/>
            <a:ext cx="7323862" cy="5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 - Biocrnpyler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8F9A1DB-0C52-6947-9EC0-1DFCC494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22" y="3246518"/>
            <a:ext cx="6442191" cy="1757598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430BCCD-EFDB-C64C-BCDB-FD1BC8B73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209" y="1273644"/>
            <a:ext cx="6479399" cy="1757598"/>
          </a:xfrm>
          <a:prstGeom prst="rect">
            <a:avLst/>
          </a:prstGeom>
        </p:spPr>
      </p:pic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6799932-5129-164C-BDEB-019466BE9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870" y="1209686"/>
            <a:ext cx="1172077" cy="1885514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174AA658-6E02-4143-ADD1-2A010E54E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870" y="3473399"/>
            <a:ext cx="1072449" cy="1662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BAC91B-6437-EB40-B6EB-EA9F35374EBC}"/>
              </a:ext>
            </a:extLst>
          </p:cNvPr>
          <p:cNvSpPr txBox="1"/>
          <p:nvPr/>
        </p:nvSpPr>
        <p:spPr>
          <a:xfrm>
            <a:off x="1101129" y="5691096"/>
            <a:ext cx="925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Adjusting the rate of </a:t>
            </a:r>
            <a:r>
              <a:rPr lang="en-US" sz="1400" b="1" dirty="0" err="1">
                <a:latin typeface="Avenir Book" panose="02000503020000020003" pitchFamily="2" charset="0"/>
              </a:rPr>
              <a:t>atp</a:t>
            </a:r>
            <a:r>
              <a:rPr lang="en-US" sz="1400" b="1" dirty="0">
                <a:latin typeface="Avenir Book" panose="02000503020000020003" pitchFamily="2" charset="0"/>
              </a:rPr>
              <a:t> leak and the initial concentrations of enzymes can lead to more optimal dynamics.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F256D-2FB3-9845-A21E-ED2417A0A0E5}"/>
              </a:ext>
            </a:extLst>
          </p:cNvPr>
          <p:cNvSpPr txBox="1"/>
          <p:nvPr/>
        </p:nvSpPr>
        <p:spPr>
          <a:xfrm>
            <a:off x="5975901" y="2219370"/>
            <a:ext cx="64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53BDE"/>
                </a:solidFill>
                <a:latin typeface="Avenir Book" panose="02000503020000020003" pitchFamily="2" charset="0"/>
              </a:rPr>
              <a:t>44.4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244D7-F0C6-C242-AFBD-976A197DC727}"/>
              </a:ext>
            </a:extLst>
          </p:cNvPr>
          <p:cNvSpPr txBox="1"/>
          <p:nvPr/>
        </p:nvSpPr>
        <p:spPr>
          <a:xfrm>
            <a:off x="6300341" y="4241275"/>
            <a:ext cx="715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53BDE"/>
                </a:solidFill>
                <a:latin typeface="Avenir Book" panose="02000503020000020003" pitchFamily="2" charset="0"/>
              </a:rPr>
              <a:t>130.7</a:t>
            </a:r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30129-92B4-4145-AE0E-44807ADDA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633" y="3429000"/>
            <a:ext cx="1425123" cy="1737291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7DF3A-A0AD-4940-8EF7-F87A20F0E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604" y="1325563"/>
            <a:ext cx="1596152" cy="1723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C57A3C-7AAA-A84A-B7E5-1BA3645C7472}"/>
              </a:ext>
            </a:extLst>
          </p:cNvPr>
          <p:cNvSpPr/>
          <p:nvPr/>
        </p:nvSpPr>
        <p:spPr>
          <a:xfrm>
            <a:off x="8367633" y="247904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4E7C4-FC6A-4041-A00F-7185F032C2C5}"/>
              </a:ext>
            </a:extLst>
          </p:cNvPr>
          <p:cNvSpPr/>
          <p:nvPr/>
        </p:nvSpPr>
        <p:spPr>
          <a:xfrm>
            <a:off x="8428593" y="459232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32CF-F3B5-244B-9AB1-BD870A90E23E}"/>
              </a:ext>
            </a:extLst>
          </p:cNvPr>
          <p:cNvSpPr/>
          <p:nvPr/>
        </p:nvSpPr>
        <p:spPr>
          <a:xfrm>
            <a:off x="8206764" y="279040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458E7-342F-2645-AC53-6D594997366B}"/>
              </a:ext>
            </a:extLst>
          </p:cNvPr>
          <p:cNvSpPr/>
          <p:nvPr/>
        </p:nvSpPr>
        <p:spPr>
          <a:xfrm>
            <a:off x="8287198" y="489712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75C77-6E8F-0846-ADE1-0A85D3C639D1}"/>
              </a:ext>
            </a:extLst>
          </p:cNvPr>
          <p:cNvSpPr/>
          <p:nvPr/>
        </p:nvSpPr>
        <p:spPr>
          <a:xfrm>
            <a:off x="9983844" y="2803179"/>
            <a:ext cx="1452128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B5935-68EB-9B44-9CE4-E0A3340E06D1}"/>
              </a:ext>
            </a:extLst>
          </p:cNvPr>
          <p:cNvSpPr/>
          <p:nvPr/>
        </p:nvSpPr>
        <p:spPr>
          <a:xfrm>
            <a:off x="10059160" y="4897120"/>
            <a:ext cx="146202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851B48-9349-E944-A9F2-5A5C53026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16" y="1534050"/>
            <a:ext cx="1356740" cy="3122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8E955-3EF7-2D4C-9D6B-EC0310094E71}"/>
              </a:ext>
            </a:extLst>
          </p:cNvPr>
          <p:cNvSpPr/>
          <p:nvPr/>
        </p:nvSpPr>
        <p:spPr>
          <a:xfrm>
            <a:off x="4910203" y="1665962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0BB2-C47E-254A-9464-F07956E1D5D2}"/>
              </a:ext>
            </a:extLst>
          </p:cNvPr>
          <p:cNvSpPr/>
          <p:nvPr/>
        </p:nvSpPr>
        <p:spPr>
          <a:xfrm>
            <a:off x="4918554" y="3634636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4646E-7711-1245-A9DB-1596FD570131}"/>
              </a:ext>
            </a:extLst>
          </p:cNvPr>
          <p:cNvSpPr txBox="1"/>
          <p:nvPr/>
        </p:nvSpPr>
        <p:spPr>
          <a:xfrm>
            <a:off x="10827123" y="251602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FC27B-BDB7-6649-BABE-0C81D1F5EDE4}"/>
              </a:ext>
            </a:extLst>
          </p:cNvPr>
          <p:cNvSpPr txBox="1"/>
          <p:nvPr/>
        </p:nvSpPr>
        <p:spPr>
          <a:xfrm>
            <a:off x="10790173" y="462930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5A01F7E-6C80-CD4D-816A-4C7F630B2F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/>
                  <a:t>Parameter Search-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5A01F7E-6C80-CD4D-816A-4C7F630B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F3CF06-B19B-384D-9F06-B84D68FA64F6}"/>
              </a:ext>
            </a:extLst>
          </p:cNvPr>
          <p:cNvSpPr txBox="1"/>
          <p:nvPr/>
        </p:nvSpPr>
        <p:spPr>
          <a:xfrm>
            <a:off x="453102" y="5780207"/>
            <a:ext cx="700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Slower rates tend to cause prolonged ATP life extension, as expected.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E7DAC-7ABA-8247-8BCE-5DFCA4C95270}"/>
              </a:ext>
            </a:extLst>
          </p:cNvPr>
          <p:cNvGrpSpPr/>
          <p:nvPr/>
        </p:nvGrpSpPr>
        <p:grpSpPr>
          <a:xfrm>
            <a:off x="400714" y="1027528"/>
            <a:ext cx="10992247" cy="4467635"/>
            <a:chOff x="298119" y="1100710"/>
            <a:chExt cx="10992247" cy="4467635"/>
          </a:xfrm>
        </p:grpSpPr>
        <p:pic>
          <p:nvPicPr>
            <p:cNvPr id="10" name="Picture 9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F6E3040D-4EB7-DD41-9D75-F4447CE0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119" y="1100710"/>
              <a:ext cx="4380434" cy="4294683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6627E85-9627-3447-B965-FF61A9C2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5636" y="1562852"/>
              <a:ext cx="1934730" cy="1545887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F86EEE1-8EA7-3743-AB5E-45FA818A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7340" y="3272847"/>
              <a:ext cx="1883026" cy="2295498"/>
            </a:xfrm>
            <a:prstGeom prst="rect">
              <a:avLst/>
            </a:prstGeom>
          </p:spPr>
        </p:pic>
      </p:grpSp>
      <p:pic>
        <p:nvPicPr>
          <p:cNvPr id="34" name="Picture 3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1A9D1F-14CE-0E40-8F3F-78E2CD8AE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52" y="1000613"/>
            <a:ext cx="4315979" cy="4294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47C74-75CB-C442-9218-8AD747FDFB93}"/>
              </a:ext>
            </a:extLst>
          </p:cNvPr>
          <p:cNvSpPr txBox="1"/>
          <p:nvPr/>
        </p:nvSpPr>
        <p:spPr>
          <a:xfrm>
            <a:off x="10591379" y="2330287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1EBF854-E800-6B40-86BB-A8CF48E9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3" y="4001747"/>
            <a:ext cx="10273654" cy="2856253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35545A6-94AF-6744-9BF3-E154E700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83" y="1204725"/>
            <a:ext cx="9963688" cy="2797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CABE5-4953-2B47-B3FF-203E4462C859}"/>
              </a:ext>
            </a:extLst>
          </p:cNvPr>
          <p:cNvSpPr txBox="1"/>
          <p:nvPr/>
        </p:nvSpPr>
        <p:spPr>
          <a:xfrm>
            <a:off x="6096000" y="2948663"/>
            <a:ext cx="10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662.9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B62E170-31B8-7B43-A0D2-E3995DC3C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/>
                  <a:t>Parameter Search-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B62E170-31B8-7B43-A0D2-E3995DC3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  <a:blipFill>
                <a:blip r:embed="rId5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AD0CAF-8541-2D49-9603-32DBAA78F18C}"/>
              </a:ext>
            </a:extLst>
          </p:cNvPr>
          <p:cNvSpPr txBox="1"/>
          <p:nvPr/>
        </p:nvSpPr>
        <p:spPr>
          <a:xfrm>
            <a:off x="7767234" y="5702441"/>
            <a:ext cx="10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144.2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9D6AD-7043-C945-A73D-20051F2F8B0C}"/>
              </a:ext>
            </a:extLst>
          </p:cNvPr>
          <p:cNvSpPr/>
          <p:nvPr/>
        </p:nvSpPr>
        <p:spPr>
          <a:xfrm>
            <a:off x="5340027" y="1802636"/>
            <a:ext cx="227792" cy="37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BB3DDA-A4D0-0F43-9416-876EB4BF2DA8}"/>
              </a:ext>
            </a:extLst>
          </p:cNvPr>
          <p:cNvSpPr/>
          <p:nvPr/>
        </p:nvSpPr>
        <p:spPr>
          <a:xfrm>
            <a:off x="5338214" y="4604290"/>
            <a:ext cx="227792" cy="37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75F08C-3752-8842-BED4-D11F69D7740B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Increasing [Pi]</a:t>
            </a:r>
            <a:r>
              <a:rPr lang="en-US" sz="2800" b="1" baseline="-25000" dirty="0"/>
              <a:t>0</a:t>
            </a:r>
            <a:r>
              <a:rPr lang="en-US" sz="2800" b="1" dirty="0"/>
              <a:t> extends ATP lifetime</a:t>
            </a:r>
            <a:endParaRPr lang="en-US" sz="28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A34096C-0187-2C47-8DDC-2EF99627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64353"/>
            <a:ext cx="8636294" cy="2430745"/>
          </a:xfrm>
          <a:prstGeom prst="rect">
            <a:avLst/>
          </a:prstGeom>
        </p:spPr>
      </p:pic>
      <p:pic>
        <p:nvPicPr>
          <p:cNvPr id="11" name="Picture 10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844E7FD-F551-314E-B180-B23948E1D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225" y="886151"/>
            <a:ext cx="1333061" cy="236062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49F8C-66C5-174A-B35E-81B0E440C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262" y="1076290"/>
            <a:ext cx="1671963" cy="193675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006F1E3-B3A5-4F40-B878-EE747FBE7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3633019"/>
            <a:ext cx="8739107" cy="24307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9A50B8-5735-0B48-9768-758973756C70}"/>
              </a:ext>
            </a:extLst>
          </p:cNvPr>
          <p:cNvSpPr txBox="1"/>
          <p:nvPr/>
        </p:nvSpPr>
        <p:spPr>
          <a:xfrm>
            <a:off x="6911897" y="5052767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291.3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F9F5B-04E0-6149-8ADB-AA456716E73A}"/>
              </a:ext>
            </a:extLst>
          </p:cNvPr>
          <p:cNvSpPr txBox="1"/>
          <p:nvPr/>
        </p:nvSpPr>
        <p:spPr>
          <a:xfrm>
            <a:off x="6556970" y="2437534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144.2</a:t>
            </a:r>
          </a:p>
        </p:txBody>
      </p:sp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29B7FC08-15D3-0C45-934D-074323C79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0531" y="3880014"/>
            <a:ext cx="1095992" cy="1936753"/>
          </a:xfrm>
          <a:prstGeom prst="rect">
            <a:avLst/>
          </a:prstGeom>
        </p:spPr>
      </p:pic>
      <p:pic>
        <p:nvPicPr>
          <p:cNvPr id="21" name="Picture 20" descr="A picture containing bird&#10;&#10;Description automatically generated">
            <a:extLst>
              <a:ext uri="{FF2B5EF4-FFF2-40B4-BE49-F238E27FC236}">
                <a16:creationId xmlns:a16="http://schemas.microsoft.com/office/drawing/2014/main" id="{239F4E8D-5533-2945-972E-F37171071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100" y="3852877"/>
            <a:ext cx="1590904" cy="19367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7944A3-561D-A74D-A6BE-35D42A5B6A0B}"/>
              </a:ext>
            </a:extLst>
          </p:cNvPr>
          <p:cNvSpPr/>
          <p:nvPr/>
        </p:nvSpPr>
        <p:spPr>
          <a:xfrm>
            <a:off x="4598557" y="1375668"/>
            <a:ext cx="227792" cy="37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FB2AB-0F5A-DA4B-9876-31F43B997237}"/>
              </a:ext>
            </a:extLst>
          </p:cNvPr>
          <p:cNvSpPr/>
          <p:nvPr/>
        </p:nvSpPr>
        <p:spPr>
          <a:xfrm>
            <a:off x="4661047" y="4058325"/>
            <a:ext cx="227792" cy="37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C3BC2-9DDE-4748-93C8-DC6B79014DF0}"/>
              </a:ext>
            </a:extLst>
          </p:cNvPr>
          <p:cNvSpPr txBox="1"/>
          <p:nvPr/>
        </p:nvSpPr>
        <p:spPr>
          <a:xfrm>
            <a:off x="11437102" y="2514479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73ACA-AE3A-2D48-89AC-F9D0121F850B}"/>
              </a:ext>
            </a:extLst>
          </p:cNvPr>
          <p:cNvSpPr txBox="1"/>
          <p:nvPr/>
        </p:nvSpPr>
        <p:spPr>
          <a:xfrm>
            <a:off x="11534354" y="5180643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733344-D48B-204D-B852-707E45B9AC9B}"/>
              </a:ext>
            </a:extLst>
          </p:cNvPr>
          <p:cNvSpPr/>
          <p:nvPr/>
        </p:nvSpPr>
        <p:spPr>
          <a:xfrm>
            <a:off x="9184793" y="1739866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48BF8-BEF6-0E42-88B9-D7124409FA71}"/>
              </a:ext>
            </a:extLst>
          </p:cNvPr>
          <p:cNvSpPr/>
          <p:nvPr/>
        </p:nvSpPr>
        <p:spPr>
          <a:xfrm>
            <a:off x="9431172" y="4455955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2AB79B-D425-134B-AFE6-62BFE36CB821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Compare with experimental enzyme rates and initial concentrations</a:t>
            </a:r>
            <a:endParaRPr lang="en-US" sz="28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BFEFF12-4507-7540-B9A3-8FE9B2A2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" y="1580396"/>
            <a:ext cx="9175854" cy="24914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A820E2-1A96-FF4F-9C27-B268249EF4D3}"/>
              </a:ext>
            </a:extLst>
          </p:cNvPr>
          <p:cNvSpPr/>
          <p:nvPr/>
        </p:nvSpPr>
        <p:spPr>
          <a:xfrm>
            <a:off x="4782237" y="2078918"/>
            <a:ext cx="177038" cy="37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747F-AA6A-7345-A864-382BCBC4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5" y="1538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Extended parameter search with experimental enzyme rates</a:t>
            </a:r>
          </a:p>
          <a:p>
            <a:endParaRPr lang="en-US" sz="2400" dirty="0"/>
          </a:p>
          <a:p>
            <a:r>
              <a:rPr lang="en-US" sz="2400" dirty="0"/>
              <a:t>Attempt to model with TXTL conditions</a:t>
            </a:r>
          </a:p>
          <a:p>
            <a:endParaRPr lang="en-US" sz="2400" dirty="0"/>
          </a:p>
          <a:p>
            <a:r>
              <a:rPr lang="en-US" sz="2400" dirty="0"/>
              <a:t>Plan an experiment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Begin simulating other lifetime extension models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60A654-DCE1-7349-907A-9B18A9D24F11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Future Directions</a:t>
            </a:r>
            <a:endParaRPr lang="en-US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2865D0-30B4-7448-BE4C-114BD2C3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09" y="4421393"/>
            <a:ext cx="2907426" cy="17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0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249-D621-484B-98AA-546022C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3752-0261-3441-8855-290D512B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A1DB18-413E-5F4A-8306-E515CE56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Weak Data Comparison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A07FEAB-9842-0E4A-92B1-174DB520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1" y="1046736"/>
            <a:ext cx="5184578" cy="295779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00C021-B541-B74A-BC77-9D4D2888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24" y="4004532"/>
            <a:ext cx="9672802" cy="26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8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B7329C-9429-EA40-9F29-C9306EB1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8" y="1741540"/>
            <a:ext cx="4315978" cy="42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2969"/>
          </a:xfrm>
        </p:spPr>
        <p:txBody>
          <a:bodyPr>
            <a:normAutofit/>
          </a:bodyPr>
          <a:lstStyle/>
          <a:p>
            <a:r>
              <a:rPr lang="en-US" sz="4000" b="1" dirty="0"/>
              <a:t>Goal: ATP Life Extension in Synthetic Cells by Regeneration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EE84680-DA8D-BD45-80A8-94D8AE7B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43" y="2305946"/>
            <a:ext cx="6358945" cy="38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9F93C-F176-C040-A502-EB00509D4597}"/>
              </a:ext>
            </a:extLst>
          </p:cNvPr>
          <p:cNvSpPr txBox="1"/>
          <p:nvPr/>
        </p:nvSpPr>
        <p:spPr>
          <a:xfrm>
            <a:off x="4404732" y="3869473"/>
            <a:ext cx="8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TX/TL</a:t>
            </a:r>
          </a:p>
        </p:txBody>
      </p:sp>
    </p:spTree>
    <p:extLst>
      <p:ext uri="{BB962C8B-B14F-4D97-AF65-F5344CB8AC3E}">
        <p14:creationId xmlns:p14="http://schemas.microsoft.com/office/powerpoint/2010/main" val="16190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41B-257D-074C-8470-37681984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Model: Rheostat Machinery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314D0F-9E00-9E46-A8CC-5983568C2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865" y="662781"/>
            <a:ext cx="2554892" cy="5879636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8E33736-6F8D-4B43-A758-0ADBA539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33" y="1435100"/>
            <a:ext cx="4457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D01AC-45E2-0649-AC76-F54CF66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27" y="1372719"/>
            <a:ext cx="5203241" cy="3792345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A41DD81-A994-B740-8C81-B645208B2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891" y="257782"/>
            <a:ext cx="6753982" cy="6021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E74C0-3CBA-C845-A240-659E454E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F3FFC-2041-9747-AA53-223539EA0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7F71405-837F-B540-8564-DCF231D8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133" y="1386367"/>
            <a:ext cx="5203241" cy="379234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C763F-4ED9-7643-931F-BA98A00D593D}"/>
              </a:ext>
            </a:extLst>
          </p:cNvPr>
          <p:cNvSpPr txBox="1"/>
          <p:nvPr/>
        </p:nvSpPr>
        <p:spPr>
          <a:xfrm>
            <a:off x="1487606" y="2364475"/>
            <a:ext cx="16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Model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3F20B-FB40-9740-AA55-59D009D7EF79}"/>
              </a:ext>
            </a:extLst>
          </p:cNvPr>
          <p:cNvSpPr txBox="1"/>
          <p:nvPr/>
        </p:nvSpPr>
        <p:spPr>
          <a:xfrm>
            <a:off x="1487606" y="3293196"/>
            <a:ext cx="16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Model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25DB5-F0B1-454F-90BD-F49497B104CE}"/>
              </a:ext>
            </a:extLst>
          </p:cNvPr>
          <p:cNvSpPr txBox="1"/>
          <p:nvPr/>
        </p:nvSpPr>
        <p:spPr>
          <a:xfrm>
            <a:off x="1487606" y="4441209"/>
            <a:ext cx="16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Model 3:</a:t>
            </a:r>
          </a:p>
        </p:txBody>
      </p:sp>
    </p:spTree>
    <p:extLst>
      <p:ext uri="{BB962C8B-B14F-4D97-AF65-F5344CB8AC3E}">
        <p14:creationId xmlns:p14="http://schemas.microsoft.com/office/powerpoint/2010/main" val="109003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67" y="2377300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FuelMichaelisMenten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fuel_list</a:t>
            </a:r>
            <a:r>
              <a:rPr lang="en-US" sz="1800" dirty="0"/>
              <a:t>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, </a:t>
            </a:r>
            <a:r>
              <a:rPr lang="en-US" sz="1800" dirty="0" err="1"/>
              <a:t>waste_list</a:t>
            </a:r>
            <a:endParaRPr lang="en-US" sz="1800" dirty="0"/>
          </a:p>
          <a:p>
            <a:r>
              <a:rPr lang="en-US" sz="1800" dirty="0"/>
              <a:t>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67" y="1515923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i="1" dirty="0"/>
              <a:t>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0597" y="2377300"/>
                <a:ext cx="3268980" cy="3100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Called Enzyme</a:t>
                </a:r>
              </a:p>
              <a:p>
                <a:r>
                  <a:rPr lang="en-US" sz="1800" dirty="0"/>
                  <a:t>Uses mechanism ‘catalysis’</a:t>
                </a:r>
              </a:p>
              <a:p>
                <a:r>
                  <a:rPr lang="en-US" sz="1800" dirty="0"/>
                  <a:t>Also takes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97" y="2377300"/>
                <a:ext cx="3268980" cy="3100705"/>
              </a:xfrm>
              <a:prstGeom prst="rect">
                <a:avLst/>
              </a:prstGeom>
              <a:blipFill>
                <a:blip r:embed="rId2"/>
                <a:stretch>
                  <a:fillRect l="-775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4953497" y="1515923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i="1" dirty="0"/>
              <a:t>Component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057C8F-20B7-D846-8C19-4E5AFA8FBAFA}"/>
              </a:ext>
            </a:extLst>
          </p:cNvPr>
          <p:cNvSpPr txBox="1">
            <a:spLocks/>
          </p:cNvSpPr>
          <p:nvPr/>
        </p:nvSpPr>
        <p:spPr>
          <a:xfrm>
            <a:off x="8203427" y="2377300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EnergyTxTl</a:t>
            </a:r>
            <a:endParaRPr lang="en-US" sz="1800" dirty="0"/>
          </a:p>
          <a:p>
            <a:r>
              <a:rPr lang="en-US" sz="1800" dirty="0"/>
              <a:t>Uses mechanism ‘catalysis’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13CAC9-32E6-F84D-829C-AF2923619973}"/>
              </a:ext>
            </a:extLst>
          </p:cNvPr>
          <p:cNvSpPr txBox="1">
            <a:spLocks/>
          </p:cNvSpPr>
          <p:nvPr/>
        </p:nvSpPr>
        <p:spPr>
          <a:xfrm>
            <a:off x="8546327" y="1515923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i="1" dirty="0"/>
              <a:t>Mixture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BDAE1-B568-554D-8172-CF91D577833A}"/>
              </a:ext>
            </a:extLst>
          </p:cNvPr>
          <p:cNvSpPr txBox="1">
            <a:spLocks/>
          </p:cNvSpPr>
          <p:nvPr/>
        </p:nvSpPr>
        <p:spPr>
          <a:xfrm>
            <a:off x="377966" y="342285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Biocrnpyler</a:t>
            </a:r>
          </a:p>
        </p:txBody>
      </p:sp>
    </p:spTree>
    <p:extLst>
      <p:ext uri="{BB962C8B-B14F-4D97-AF65-F5344CB8AC3E}">
        <p14:creationId xmlns:p14="http://schemas.microsoft.com/office/powerpoint/2010/main" val="314563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34ABF0-7E70-4C4B-93FB-656BDCA7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82" y="991646"/>
            <a:ext cx="9464128" cy="51975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34ABF0-7E70-4C4B-93FB-656BDCA7BE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245782" y="991646"/>
            <a:ext cx="9464128" cy="51975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FF99AE2-54F0-BC42-8999-3B3F92B5D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1924050"/>
            <a:ext cx="10236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3450</TotalTime>
  <Words>1033</Words>
  <Application>Microsoft Macintosh PowerPoint</Application>
  <PresentationFormat>Widescreen</PresentationFormat>
  <Paragraphs>123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Book</vt:lpstr>
      <vt:lpstr>Calibri</vt:lpstr>
      <vt:lpstr>Cambria Math</vt:lpstr>
      <vt:lpstr>Times</vt:lpstr>
      <vt:lpstr>Office Theme</vt:lpstr>
      <vt:lpstr>ATP Life Extension in Synthetic Cells</vt:lpstr>
      <vt:lpstr>Goal: ATP Life Extension in Synthetic Cells by Regeneration</vt:lpstr>
      <vt:lpstr>Proposed Model: Rheostat Machinery</vt:lpstr>
      <vt:lpstr>Modelling Approach</vt:lpstr>
      <vt:lpstr>Enzymatic Models</vt:lpstr>
      <vt:lpstr>PowerPoint Presentation</vt:lpstr>
      <vt:lpstr>Mechanism</vt:lpstr>
      <vt:lpstr>PowerPoint Presentation</vt:lpstr>
      <vt:lpstr>PowerPoint Presentation</vt:lpstr>
      <vt:lpstr>Parameter Estimates</vt:lpstr>
      <vt:lpstr>Simulate Entire Pathway - Biocrnpyler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</vt:lpstr>
      <vt:lpstr>Weak Data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52</cp:revision>
  <dcterms:created xsi:type="dcterms:W3CDTF">2020-05-24T01:05:19Z</dcterms:created>
  <dcterms:modified xsi:type="dcterms:W3CDTF">2020-06-20T02:07:05Z</dcterms:modified>
</cp:coreProperties>
</file>