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9" r:id="rId2"/>
    <p:sldId id="261" r:id="rId3"/>
    <p:sldId id="263" r:id="rId4"/>
    <p:sldId id="264" r:id="rId5"/>
    <p:sldId id="267" r:id="rId6"/>
    <p:sldId id="268" r:id="rId7"/>
    <p:sldId id="301" r:id="rId8"/>
    <p:sldId id="283" r:id="rId9"/>
    <p:sldId id="320" r:id="rId10"/>
    <p:sldId id="321" r:id="rId11"/>
    <p:sldId id="294" r:id="rId12"/>
    <p:sldId id="324" r:id="rId13"/>
    <p:sldId id="325" r:id="rId14"/>
    <p:sldId id="326" r:id="rId15"/>
    <p:sldId id="299" r:id="rId16"/>
    <p:sldId id="319" r:id="rId17"/>
    <p:sldId id="327" r:id="rId18"/>
    <p:sldId id="322" r:id="rId19"/>
    <p:sldId id="315" r:id="rId20"/>
    <p:sldId id="316" r:id="rId21"/>
    <p:sldId id="310" r:id="rId22"/>
    <p:sldId id="304" r:id="rId23"/>
    <p:sldId id="303" r:id="rId24"/>
    <p:sldId id="307" r:id="rId25"/>
    <p:sldId id="311" r:id="rId26"/>
    <p:sldId id="29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41"/>
    <p:restoredTop sz="90169"/>
  </p:normalViewPr>
  <p:slideViewPr>
    <p:cSldViewPr snapToGrid="0" snapToObjects="1">
      <p:cViewPr>
        <p:scale>
          <a:sx n="107" d="100"/>
          <a:sy n="107" d="100"/>
        </p:scale>
        <p:origin x="29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5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5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5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5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5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5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5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5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5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5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5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5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5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5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5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5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5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5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5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5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750818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45006"/>
        <a:ext cx="224105" cy="224105"/>
      </dsp:txXfrm>
    </dsp:sp>
    <dsp:sp modelId="{934C93EC-4007-4542-80CF-F9C5D725D2D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0572940"/>
            <a:gd name="adj4" fmla="val 189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1000914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1000914" y="478185"/>
        <a:ext cx="224105" cy="224105"/>
      </dsp:txXfrm>
    </dsp:sp>
    <dsp:sp modelId="{C706A535-B6D0-CF45-A865-317E40362A8F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366413"/>
            <a:gd name="adj4" fmla="val 7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750818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911364"/>
        <a:ext cx="224105" cy="224105"/>
      </dsp:txXfrm>
    </dsp:sp>
    <dsp:sp modelId="{89C95E3D-E56F-6142-9266-3C93460C8B8D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6110881"/>
            <a:gd name="adj4" fmla="val 44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50626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250626" y="911364"/>
        <a:ext cx="224105" cy="224105"/>
      </dsp:txXfrm>
    </dsp:sp>
    <dsp:sp modelId="{38349559-4D5F-F14F-83AC-16BEA504F69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9772940"/>
            <a:gd name="adj4" fmla="val 81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530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530" y="478185"/>
        <a:ext cx="224105" cy="224105"/>
      </dsp:txXfrm>
    </dsp:sp>
    <dsp:sp modelId="{DCF14260-0C01-2146-B7B9-437AFDBB613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3166413"/>
            <a:gd name="adj4" fmla="val 115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50626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50626" y="45006"/>
        <a:ext cx="224105" cy="224105"/>
      </dsp:txXfrm>
    </dsp:sp>
    <dsp:sp modelId="{CE26F8B0-CDD1-AE4E-9863-9063391C53E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6910881"/>
            <a:gd name="adj4" fmla="val 152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750818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45006"/>
        <a:ext cx="224105" cy="224105"/>
      </dsp:txXfrm>
    </dsp:sp>
    <dsp:sp modelId="{934C93EC-4007-4542-80CF-F9C5D725D2D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0572940"/>
            <a:gd name="adj4" fmla="val 189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1000914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1000914" y="478185"/>
        <a:ext cx="224105" cy="224105"/>
      </dsp:txXfrm>
    </dsp:sp>
    <dsp:sp modelId="{C706A535-B6D0-CF45-A865-317E40362A8F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366413"/>
            <a:gd name="adj4" fmla="val 7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750818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911364"/>
        <a:ext cx="224105" cy="224105"/>
      </dsp:txXfrm>
    </dsp:sp>
    <dsp:sp modelId="{89C95E3D-E56F-6142-9266-3C93460C8B8D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6110881"/>
            <a:gd name="adj4" fmla="val 44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50626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250626" y="911364"/>
        <a:ext cx="224105" cy="224105"/>
      </dsp:txXfrm>
    </dsp:sp>
    <dsp:sp modelId="{38349559-4D5F-F14F-83AC-16BEA504F69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9772940"/>
            <a:gd name="adj4" fmla="val 81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530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530" y="478185"/>
        <a:ext cx="224105" cy="224105"/>
      </dsp:txXfrm>
    </dsp:sp>
    <dsp:sp modelId="{DCF14260-0C01-2146-B7B9-437AFDBB613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3166413"/>
            <a:gd name="adj4" fmla="val 115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50626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50626" y="45006"/>
        <a:ext cx="224105" cy="224105"/>
      </dsp:txXfrm>
    </dsp:sp>
    <dsp:sp modelId="{CE26F8B0-CDD1-AE4E-9863-9063391C53E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6910881"/>
            <a:gd name="adj4" fmla="val 152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752550" y="8527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752550" y="8527"/>
        <a:ext cx="292025" cy="292025"/>
      </dsp:txXfrm>
    </dsp:sp>
    <dsp:sp modelId="{934C93EC-4007-4542-80CF-F9C5D725D2D0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21294288"/>
            <a:gd name="adj4" fmla="val 19765322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929177" y="552129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929177" y="552129"/>
        <a:ext cx="292025" cy="292025"/>
      </dsp:txXfrm>
    </dsp:sp>
    <dsp:sp modelId="{C706A535-B6D0-CF45-A865-317E40362A8F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4015783"/>
            <a:gd name="adj4" fmla="val 2252437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466762" y="888093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466762" y="888093"/>
        <a:ext cx="292025" cy="292025"/>
      </dsp:txXfrm>
    </dsp:sp>
    <dsp:sp modelId="{89C95E3D-E56F-6142-9266-3C93460C8B8D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8211907"/>
            <a:gd name="adj4" fmla="val 6448561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4346" y="552129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4346" y="552129"/>
        <a:ext cx="292025" cy="292025"/>
      </dsp:txXfrm>
    </dsp:sp>
    <dsp:sp modelId="{38349559-4D5F-F14F-83AC-16BEA504F693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12299022"/>
            <a:gd name="adj4" fmla="val 10770055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180973" y="8527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180973" y="8527"/>
        <a:ext cx="292025" cy="292025"/>
      </dsp:txXfrm>
    </dsp:sp>
    <dsp:sp modelId="{DCF14260-0C01-2146-B7B9-437AFDBB6130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16866768"/>
            <a:gd name="adj4" fmla="val 15197576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752550" y="8527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752550" y="8527"/>
        <a:ext cx="292025" cy="292025"/>
      </dsp:txXfrm>
    </dsp:sp>
    <dsp:sp modelId="{934C93EC-4007-4542-80CF-F9C5D725D2D0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21294288"/>
            <a:gd name="adj4" fmla="val 19765322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929177" y="552129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929177" y="552129"/>
        <a:ext cx="292025" cy="292025"/>
      </dsp:txXfrm>
    </dsp:sp>
    <dsp:sp modelId="{C706A535-B6D0-CF45-A865-317E40362A8F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4015783"/>
            <a:gd name="adj4" fmla="val 2252437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466762" y="888093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466762" y="888093"/>
        <a:ext cx="292025" cy="292025"/>
      </dsp:txXfrm>
    </dsp:sp>
    <dsp:sp modelId="{89C95E3D-E56F-6142-9266-3C93460C8B8D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8211907"/>
            <a:gd name="adj4" fmla="val 6448561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4346" y="552129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4346" y="552129"/>
        <a:ext cx="292025" cy="292025"/>
      </dsp:txXfrm>
    </dsp:sp>
    <dsp:sp modelId="{38349559-4D5F-F14F-83AC-16BEA504F693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12299022"/>
            <a:gd name="adj4" fmla="val 10770055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180973" y="8527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180973" y="8527"/>
        <a:ext cx="292025" cy="292025"/>
      </dsp:txXfrm>
    </dsp:sp>
    <dsp:sp modelId="{DCF14260-0C01-2146-B7B9-437AFDBB6130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16866768"/>
            <a:gd name="adj4" fmla="val 15197576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051C2-6849-C64A-A2A5-BAF380D08103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D8077-37EE-C24A-9ACB-6703441F4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0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as.org/content/106/4/979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shown the simplified pathway on the right that we will use for the simplified modeling for convenience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42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3.97 8.6</a:t>
            </a:r>
          </a:p>
          <a:p>
            <a:endParaRPr lang="en-US" dirty="0"/>
          </a:p>
          <a:p>
            <a:r>
              <a:rPr lang="en-US" dirty="0"/>
              <a:t>Comment about phosphate – Papers have shown that using non-phosphorylated energy substrates can result in phosphate limitation of energy regeneration – adding 10 mM provided 3 fold increase in CFPS yield in glucose driven e coli </a:t>
            </a:r>
            <a:r>
              <a:rPr lang="en-US" dirty="0" err="1"/>
              <a:t>cfps</a:t>
            </a:r>
            <a:r>
              <a:rPr lang="en-US" dirty="0"/>
              <a:t> (Calhoun and Schwartz 2005a)</a:t>
            </a:r>
          </a:p>
          <a:p>
            <a:endParaRPr lang="en-US" dirty="0"/>
          </a:p>
          <a:p>
            <a:r>
              <a:rPr lang="en-US" dirty="0"/>
              <a:t>More inorganic phosphate can inhibit protein production – should I be modelling more protein </a:t>
            </a:r>
            <a:r>
              <a:rPr lang="en-US" dirty="0" err="1"/>
              <a:t>stuffe</a:t>
            </a:r>
            <a:r>
              <a:rPr lang="en-US" dirty="0"/>
              <a:t> (related to magnesium)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50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model has all reaction rate parameters</a:t>
            </a:r>
          </a:p>
          <a:p>
            <a:r>
              <a:rPr lang="en-US" dirty="0"/>
              <a:t>This makes sense – I’ve optimized the full model, but how can I come up with some biological relevance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69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digitize it to get the consumption over time – subtract times and rates to get rates (mM/</a:t>
            </a:r>
            <a:r>
              <a:rPr lang="en-US" dirty="0" err="1"/>
              <a:t>hr</a:t>
            </a:r>
            <a:r>
              <a:rPr lang="en-US" dirty="0"/>
              <a:t>) – perform MLE on this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Bootstrapping from all the confidence intervals</a:t>
            </a:r>
          </a:p>
          <a:p>
            <a:endParaRPr lang="en-US" dirty="0"/>
          </a:p>
          <a:p>
            <a:r>
              <a:rPr lang="en-US" dirty="0"/>
              <a:t>Need help – not sure that negative binomial approach is correct? Should I take Bayesian approach? Is this necessary? Should I use binomial model? Is Glucose production rate that right thing to be looking at? How to extrapolate to my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42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species/parameters – reduce to 2/3  to study</a:t>
            </a:r>
          </a:p>
          <a:p>
            <a:endParaRPr lang="en-US" dirty="0"/>
          </a:p>
          <a:p>
            <a:r>
              <a:rPr lang="en-US" dirty="0"/>
              <a:t>Ma look at sensitivity versus precision</a:t>
            </a:r>
          </a:p>
          <a:p>
            <a:endParaRPr lang="en-US" dirty="0"/>
          </a:p>
          <a:p>
            <a:r>
              <a:rPr lang="en-US" dirty="0"/>
              <a:t>This is not considering binding forward and binding reserve- only overall forward and reverse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36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glucose as starting point can be a problem – in e coli extract, it is rapidly co </a:t>
            </a:r>
            <a:r>
              <a:rPr lang="en-US" dirty="0" err="1"/>
              <a:t>nsumed</a:t>
            </a:r>
            <a:r>
              <a:rPr lang="en-US" dirty="0"/>
              <a:t> (Jewett 2015</a:t>
            </a:r>
          </a:p>
          <a:p>
            <a:r>
              <a:rPr lang="en-US" dirty="0"/>
              <a:t>	preferred to more expensive phosphorylated proteins</a:t>
            </a:r>
          </a:p>
          <a:p>
            <a:endParaRPr lang="en-US" dirty="0"/>
          </a:p>
          <a:p>
            <a:r>
              <a:rPr lang="en-US" dirty="0"/>
              <a:t>Light activated systems – used in </a:t>
            </a:r>
            <a:r>
              <a:rPr lang="en-US" dirty="0" err="1"/>
              <a:t>Artifical</a:t>
            </a:r>
            <a:r>
              <a:rPr lang="en-US" dirty="0"/>
              <a:t> Simplified-Autotroph Protocells – sphere of lipids (100 </a:t>
            </a:r>
            <a:r>
              <a:rPr lang="en-US" dirty="0" err="1"/>
              <a:t>atp</a:t>
            </a:r>
            <a:r>
              <a:rPr lang="en-US" dirty="0"/>
              <a:t>/s per </a:t>
            </a:r>
            <a:r>
              <a:rPr lang="en-US" dirty="0" err="1"/>
              <a:t>atp</a:t>
            </a:r>
            <a:r>
              <a:rPr lang="en-US" dirty="0"/>
              <a:t> synthase). Were able to show </a:t>
            </a:r>
            <a:r>
              <a:rPr lang="en-US" dirty="0" err="1"/>
              <a:t>mrna</a:t>
            </a:r>
            <a:r>
              <a:rPr lang="en-US" dirty="0"/>
              <a:t> biosynthesis inside individual vesicles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51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Linker sequences = </a:t>
            </a:r>
            <a:r>
              <a:rPr lang="en-US" dirty="0">
                <a:hlinkClick r:id="rId3"/>
              </a:rPr>
              <a:t>https://www.pnas.org/content/106/4/979</a:t>
            </a:r>
            <a:endParaRPr lang="en-US" dirty="0"/>
          </a:p>
          <a:p>
            <a:r>
              <a:rPr lang="en-US" dirty="0"/>
              <a:t>Other considerations – such as diffusion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20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we show the different enzymatic models we’ve tried to study</a:t>
            </a:r>
          </a:p>
          <a:p>
            <a:r>
              <a:rPr lang="en-US" dirty="0"/>
              <a:t>&lt;click&gt;</a:t>
            </a:r>
          </a:p>
          <a:p>
            <a:r>
              <a:rPr lang="en-US" dirty="0"/>
              <a:t>At this point, I chose slightly arbitrary parameters. They are generally on the correct order of magnitude but they may not entirely accurate.  </a:t>
            </a:r>
          </a:p>
          <a:p>
            <a:endParaRPr lang="en-US" dirty="0"/>
          </a:p>
          <a:p>
            <a:r>
              <a:rPr lang="en-US" dirty="0"/>
              <a:t>Go through the graphs</a:t>
            </a:r>
          </a:p>
          <a:p>
            <a:endParaRPr lang="en-US" dirty="0"/>
          </a:p>
          <a:p>
            <a:r>
              <a:rPr lang="en-US" dirty="0"/>
              <a:t>ATP leak curve is a large oversimplification to try to account for the </a:t>
            </a:r>
            <a:r>
              <a:rPr lang="en-US" dirty="0" err="1"/>
              <a:t>atp</a:t>
            </a:r>
            <a:r>
              <a:rPr lang="en-US" dirty="0"/>
              <a:t> hydrolysis by </a:t>
            </a:r>
            <a:r>
              <a:rPr lang="en-US" dirty="0" err="1"/>
              <a:t>atpase</a:t>
            </a:r>
            <a:r>
              <a:rPr lang="en-US" dirty="0"/>
              <a:t> activity and the </a:t>
            </a:r>
            <a:r>
              <a:rPr lang="en-US" dirty="0" err="1"/>
              <a:t>atp</a:t>
            </a:r>
            <a:r>
              <a:rPr lang="en-US" dirty="0"/>
              <a:t> used in </a:t>
            </a:r>
            <a:r>
              <a:rPr lang="en-US" dirty="0" err="1"/>
              <a:t>tx</a:t>
            </a:r>
            <a:r>
              <a:rPr lang="en-US" dirty="0"/>
              <a:t>/</a:t>
            </a:r>
            <a:r>
              <a:rPr lang="en-US" dirty="0" err="1"/>
              <a:t>tl</a:t>
            </a:r>
            <a:endParaRPr lang="en-US" dirty="0"/>
          </a:p>
          <a:p>
            <a:r>
              <a:rPr lang="en-US" dirty="0"/>
              <a:t>	we make sure that these parameters ensure use of </a:t>
            </a:r>
            <a:r>
              <a:rPr lang="en-US" dirty="0" err="1"/>
              <a:t>atp</a:t>
            </a:r>
            <a:r>
              <a:rPr lang="en-US" dirty="0"/>
              <a:t> by time 20 in the simulations that only consider </a:t>
            </a:r>
            <a:r>
              <a:rPr lang="en-US" dirty="0" err="1"/>
              <a:t>atp</a:t>
            </a:r>
            <a:r>
              <a:rPr lang="en-US" dirty="0"/>
              <a:t> (experimental evidence)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42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attempt to explore the dynamics of the pathway, I made some parameter generalizations to begin with.</a:t>
            </a:r>
          </a:p>
          <a:p>
            <a:r>
              <a:rPr lang="en-US" dirty="0"/>
              <a:t>All the k for all the enzymes in the pathway are the same </a:t>
            </a:r>
          </a:p>
          <a:p>
            <a:r>
              <a:rPr lang="en-US" dirty="0"/>
              <a:t>We assume that we put the same amount of each enzyme in the mixture. </a:t>
            </a:r>
          </a:p>
          <a:p>
            <a:r>
              <a:rPr lang="en-US" dirty="0"/>
              <a:t>ATP leak enzymes is a large oversimplification to try to account for the </a:t>
            </a:r>
            <a:r>
              <a:rPr lang="en-US" dirty="0" err="1"/>
              <a:t>atp</a:t>
            </a:r>
            <a:r>
              <a:rPr lang="en-US" dirty="0"/>
              <a:t> hydrolysis by </a:t>
            </a:r>
            <a:r>
              <a:rPr lang="en-US" dirty="0" err="1"/>
              <a:t>atpase</a:t>
            </a:r>
            <a:r>
              <a:rPr lang="en-US" dirty="0"/>
              <a:t> activity and the </a:t>
            </a:r>
            <a:r>
              <a:rPr lang="en-US" dirty="0" err="1"/>
              <a:t>atp</a:t>
            </a:r>
            <a:r>
              <a:rPr lang="en-US" dirty="0"/>
              <a:t> used in </a:t>
            </a:r>
            <a:r>
              <a:rPr lang="en-US" dirty="0" err="1"/>
              <a:t>tx</a:t>
            </a:r>
            <a:r>
              <a:rPr lang="en-US" dirty="0"/>
              <a:t>/</a:t>
            </a:r>
            <a:r>
              <a:rPr lang="en-US" dirty="0" err="1"/>
              <a:t>tl</a:t>
            </a:r>
            <a:endParaRPr lang="en-US" dirty="0"/>
          </a:p>
          <a:p>
            <a:r>
              <a:rPr lang="en-US" dirty="0"/>
              <a:t>	we make sure that these parameters ensure use of </a:t>
            </a:r>
            <a:r>
              <a:rPr lang="en-US" dirty="0" err="1"/>
              <a:t>atp</a:t>
            </a:r>
            <a:r>
              <a:rPr lang="en-US" dirty="0"/>
              <a:t> by time 20 in the simulations that only consider </a:t>
            </a:r>
            <a:r>
              <a:rPr lang="en-US" dirty="0" err="1"/>
              <a:t>atp</a:t>
            </a:r>
            <a:r>
              <a:rPr lang="en-US" dirty="0"/>
              <a:t> (experimental evidence)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34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Now, we incorporate this entire pathway in biocrnpyler.</a:t>
            </a:r>
          </a:p>
          <a:p>
            <a:endParaRPr lang="en-US" dirty="0"/>
          </a:p>
          <a:p>
            <a:r>
              <a:rPr lang="en-US" dirty="0"/>
              <a:t>On the top here, we have used very similar parameters from before. Now, I will begin to do a bit of parameter search to try to find cases where there may be more optimal dynamics and to try an gain a better intuition of the pathway .</a:t>
            </a:r>
          </a:p>
          <a:p>
            <a:r>
              <a:rPr lang="en-US" dirty="0"/>
              <a:t>&lt;click&gt;</a:t>
            </a:r>
          </a:p>
          <a:p>
            <a:r>
              <a:rPr lang="en-US" dirty="0"/>
              <a:t>On the bottom, I’ve changed the initial amount of enzymes (CLICKS!) and the rate of </a:t>
            </a:r>
            <a:r>
              <a:rPr lang="en-US" dirty="0" err="1"/>
              <a:t>atp</a:t>
            </a:r>
            <a:r>
              <a:rPr lang="en-US" dirty="0"/>
              <a:t> leak a bit in attempt to move the ‘hump’ of </a:t>
            </a:r>
            <a:r>
              <a:rPr lang="en-US" dirty="0" err="1"/>
              <a:t>atp</a:t>
            </a:r>
            <a:r>
              <a:rPr lang="en-US" dirty="0"/>
              <a:t> production.  Note that the green line represents the simulation with only </a:t>
            </a:r>
            <a:r>
              <a:rPr lang="en-US" dirty="0" err="1"/>
              <a:t>atp</a:t>
            </a:r>
            <a:r>
              <a:rPr lang="en-US" dirty="0"/>
              <a:t> leak, no rheostat machinery. We would ideally like the pink ‘</a:t>
            </a:r>
            <a:r>
              <a:rPr lang="en-US" dirty="0" err="1"/>
              <a:t>atp</a:t>
            </a:r>
            <a:r>
              <a:rPr lang="en-US" dirty="0"/>
              <a:t>’ line to be right-shifted in comparison to the green </a:t>
            </a:r>
            <a:r>
              <a:rPr lang="en-US" dirty="0" err="1"/>
              <a:t>atp</a:t>
            </a:r>
            <a:r>
              <a:rPr lang="en-US" dirty="0"/>
              <a:t> only line.</a:t>
            </a:r>
          </a:p>
          <a:p>
            <a:r>
              <a:rPr lang="en-US" dirty="0"/>
              <a:t>&lt;click&gt;</a:t>
            </a:r>
          </a:p>
          <a:p>
            <a:r>
              <a:rPr lang="en-US" dirty="0"/>
              <a:t>Moving forward, I will perform a parameter search to try to optimize the area underneath the curve of the pink </a:t>
            </a:r>
            <a:r>
              <a:rPr lang="en-US" dirty="0" err="1"/>
              <a:t>atp</a:t>
            </a:r>
            <a:r>
              <a:rPr lang="en-US" dirty="0"/>
              <a:t> line and also try to gain a better intuition of why we see what we see. While doing the optimizations, we must keep in mind that the green </a:t>
            </a:r>
            <a:r>
              <a:rPr lang="en-US" dirty="0" err="1"/>
              <a:t>atp_only</a:t>
            </a:r>
            <a:r>
              <a:rPr lang="en-US" dirty="0"/>
              <a:t> line should continue to reach 0 around time 20. For reference, here are the integral values of the </a:t>
            </a:r>
            <a:r>
              <a:rPr lang="en-US" dirty="0" err="1"/>
              <a:t>atp</a:t>
            </a:r>
            <a:r>
              <a:rPr lang="en-US" dirty="0"/>
              <a:t>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9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also see that increasing the initial free phosphate concentration can increase the amount of </a:t>
            </a:r>
            <a:r>
              <a:rPr lang="en-US" dirty="0" err="1"/>
              <a:t>atp</a:t>
            </a:r>
            <a:r>
              <a:rPr lang="en-US" dirty="0"/>
              <a:t> produced without affecting the </a:t>
            </a:r>
            <a:r>
              <a:rPr lang="en-US" dirty="0" err="1"/>
              <a:t>atp_only</a:t>
            </a:r>
            <a:r>
              <a:rPr lang="en-US" dirty="0"/>
              <a:t> curve.</a:t>
            </a:r>
          </a:p>
          <a:p>
            <a:endParaRPr lang="en-US" dirty="0"/>
          </a:p>
          <a:p>
            <a:r>
              <a:rPr lang="en-US" dirty="0"/>
              <a:t>In the context of simulations, this is relatively positive since we do indeed see that we can get extended </a:t>
            </a:r>
            <a:r>
              <a:rPr lang="en-US" dirty="0" err="1"/>
              <a:t>atp</a:t>
            </a:r>
            <a:r>
              <a:rPr lang="en-US" dirty="0"/>
              <a:t> lifetime, up to about 40 hours. However, the parameter estimates and assumptions we have made may be a bit concerning. NEXT</a:t>
            </a:r>
          </a:p>
          <a:p>
            <a:endParaRPr lang="en-US" dirty="0"/>
          </a:p>
          <a:p>
            <a:r>
              <a:rPr lang="en-US" dirty="0"/>
              <a:t>Going forward, we will be using the parameters shown on the bottom plot, unless otherwise stated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19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Hump is not entirely gone – because of ATP regeneration pathway, second half of pathway</a:t>
            </a:r>
          </a:p>
          <a:p>
            <a:r>
              <a:rPr lang="en-US" dirty="0"/>
              <a:t>Glucose stored in acetolactate and isobutanol because the </a:t>
            </a:r>
            <a:r>
              <a:rPr lang="en-US" dirty="0" err="1"/>
              <a:t>gapN</a:t>
            </a:r>
            <a:r>
              <a:rPr lang="en-US" dirty="0"/>
              <a:t> pathway is not as favored and it makes NADPH and NADPH is needed to make those reactions go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72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Hump is not entirely gone – because of ATP regeneration pathway, second half of pathway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55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Hump is not entirely gone – because of ATP regeneration pathway, second half of pathway</a:t>
            </a:r>
          </a:p>
          <a:p>
            <a:r>
              <a:rPr lang="en-US" dirty="0"/>
              <a:t>Entirely stuck at acetolactate – not enough </a:t>
            </a:r>
            <a:r>
              <a:rPr lang="en-US" dirty="0" err="1"/>
              <a:t>nadph</a:t>
            </a:r>
            <a:r>
              <a:rPr lang="en-US" dirty="0"/>
              <a:t> to get past because that enzyme is gone - expected</a:t>
            </a:r>
          </a:p>
          <a:p>
            <a:endParaRPr lang="en-US" dirty="0"/>
          </a:p>
          <a:p>
            <a:r>
              <a:rPr lang="en-US" dirty="0" err="1"/>
              <a:t>Entier</a:t>
            </a:r>
            <a:r>
              <a:rPr lang="en-US" dirty="0"/>
              <a:t> pathway had 414.6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47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Hump is not entirely gone – because of ATP regeneration pathway, second half of pathway</a:t>
            </a:r>
          </a:p>
          <a:p>
            <a:r>
              <a:rPr lang="en-US" dirty="0"/>
              <a:t>Entirely stuck at acetolactate – not enough </a:t>
            </a:r>
            <a:r>
              <a:rPr lang="en-US" dirty="0" err="1"/>
              <a:t>nadph</a:t>
            </a:r>
            <a:r>
              <a:rPr lang="en-US" dirty="0"/>
              <a:t> to get past because that enzyme is gone - expected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0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0.png"/><Relationship Id="rId10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4779"/>
            <a:ext cx="9144000" cy="945183"/>
          </a:xfrm>
        </p:spPr>
        <p:txBody>
          <a:bodyPr>
            <a:normAutofit/>
          </a:bodyPr>
          <a:lstStyle/>
          <a:p>
            <a:r>
              <a:rPr lang="en-US" sz="4000" dirty="0"/>
              <a:t>ATP Life Extension in Synthetic Cells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Murray Lab</a:t>
            </a:r>
          </a:p>
          <a:p>
            <a:r>
              <a:rPr lang="en-US" dirty="0"/>
              <a:t>6.25.2020</a:t>
            </a:r>
          </a:p>
          <a:p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B884F9-5AAD-AA45-919E-A156629665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" b="862"/>
          <a:stretch/>
        </p:blipFill>
        <p:spPr>
          <a:xfrm>
            <a:off x="10995199" y="6492240"/>
            <a:ext cx="1074881" cy="2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07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DBE5435F-91FD-0948-A69E-9FB35724E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335" y="3705390"/>
            <a:ext cx="4114800" cy="2286000"/>
          </a:xfrm>
          <a:prstGeom prst="rect">
            <a:avLst/>
          </a:prstGeom>
        </p:spPr>
      </p:pic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D51A8C79-5D86-6E4F-BDFD-9BA158C11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211" y="1073067"/>
            <a:ext cx="4114800" cy="228600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22CAAB-20A7-374C-AAC6-4B82C952D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2678" y="3795488"/>
            <a:ext cx="1954402" cy="2028308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CB648B-6ED3-8841-9845-FA65F348E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4135" y="1179137"/>
            <a:ext cx="1592213" cy="1743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BD75F08C-3752-8842-BED4-D11F69D774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625" y="-183632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j-ea"/>
                    <a:cs typeface="+mj-cs"/>
                  </a:defRPr>
                </a:lvl1pPr>
              </a:lstStyle>
              <a:p>
                <a:r>
                  <a:rPr lang="en-US" sz="2400" b="1" dirty="0"/>
                  <a:t>Optimizing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𝒃𝒇</m:t>
                        </m:r>
                      </m:sub>
                    </m:sSub>
                  </m:oMath>
                </a14:m>
                <a:r>
                  <a:rPr lang="en-US" sz="2400" b="1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400" b="1" dirty="0"/>
                  <a:t> and increasing [Pi]</a:t>
                </a:r>
                <a:r>
                  <a:rPr lang="en-US" sz="2400" b="1" baseline="-25000" dirty="0"/>
                  <a:t>0</a:t>
                </a:r>
                <a:r>
                  <a:rPr lang="en-US" sz="2400" b="1" dirty="0"/>
                  <a:t> extends ATP lifetime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BD75F08C-3752-8842-BED4-D11F69D77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5" y="-183632"/>
                <a:ext cx="10515600" cy="1325563"/>
              </a:xfrm>
              <a:prstGeom prst="rect">
                <a:avLst/>
              </a:prstGeom>
              <a:blipFill>
                <a:blip r:embed="rId7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49A50B8-5735-0B48-9768-758973756C70}"/>
              </a:ext>
            </a:extLst>
          </p:cNvPr>
          <p:cNvSpPr txBox="1"/>
          <p:nvPr/>
        </p:nvSpPr>
        <p:spPr>
          <a:xfrm>
            <a:off x="6834487" y="5074862"/>
            <a:ext cx="1054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53BDE"/>
                </a:solidFill>
                <a:latin typeface="Avenir Book" panose="02000503020000020003" pitchFamily="2" charset="0"/>
              </a:rPr>
              <a:t>414.6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9C3BC2-9DDE-4748-93C8-DC6B79014DF0}"/>
              </a:ext>
            </a:extLst>
          </p:cNvPr>
          <p:cNvSpPr txBox="1"/>
          <p:nvPr/>
        </p:nvSpPr>
        <p:spPr>
          <a:xfrm>
            <a:off x="11437102" y="2514479"/>
            <a:ext cx="36919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s</a:t>
            </a:r>
            <a:r>
              <a:rPr lang="en-US" sz="900" baseline="30000" dirty="0">
                <a:latin typeface="Times" pitchFamily="2" charset="0"/>
              </a:rPr>
              <a:t>-1</a:t>
            </a:r>
            <a:endParaRPr lang="en-US" sz="1100" dirty="0">
              <a:latin typeface="Times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733344-D48B-204D-B852-707E45B9AC9B}"/>
              </a:ext>
            </a:extLst>
          </p:cNvPr>
          <p:cNvSpPr/>
          <p:nvPr/>
        </p:nvSpPr>
        <p:spPr>
          <a:xfrm>
            <a:off x="9184793" y="1739866"/>
            <a:ext cx="1190899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048BF8-BEF6-0E42-88B9-D7124409FA71}"/>
              </a:ext>
            </a:extLst>
          </p:cNvPr>
          <p:cNvSpPr/>
          <p:nvPr/>
        </p:nvSpPr>
        <p:spPr>
          <a:xfrm>
            <a:off x="9314429" y="4455955"/>
            <a:ext cx="1190899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picture containing knife&#10;&#10;Description automatically generated">
            <a:extLst>
              <a:ext uri="{FF2B5EF4-FFF2-40B4-BE49-F238E27FC236}">
                <a16:creationId xmlns:a16="http://schemas.microsoft.com/office/drawing/2014/main" id="{05257E93-2D79-B147-89BF-3939C373CC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87719" y="897322"/>
            <a:ext cx="1212113" cy="2294687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70737B-43A6-4540-89CC-F7D264F956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A35029-4571-8F4A-9726-A2769A0CEF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557" y="1073859"/>
            <a:ext cx="4114800" cy="2286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38BDD74-23FC-E047-9A08-C0550D5CF74E}"/>
              </a:ext>
            </a:extLst>
          </p:cNvPr>
          <p:cNvSpPr txBox="1"/>
          <p:nvPr/>
        </p:nvSpPr>
        <p:spPr>
          <a:xfrm>
            <a:off x="6809086" y="2514479"/>
            <a:ext cx="660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53BDE"/>
                </a:solidFill>
                <a:latin typeface="Avenir Book" panose="02000503020000020003" pitchFamily="2" charset="0"/>
              </a:rPr>
              <a:t>216.0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A6FE2A-CB76-F74C-BAF7-85988C9F86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6557" y="3705390"/>
            <a:ext cx="4114800" cy="2286000"/>
          </a:xfrm>
          <a:prstGeom prst="rect">
            <a:avLst/>
          </a:prstGeom>
        </p:spPr>
      </p:pic>
      <p:pic>
        <p:nvPicPr>
          <p:cNvPr id="27" name="Picture 26" descr="A picture containing knife&#10;&#10;Description automatically generated">
            <a:extLst>
              <a:ext uri="{FF2B5EF4-FFF2-40B4-BE49-F238E27FC236}">
                <a16:creationId xmlns:a16="http://schemas.microsoft.com/office/drawing/2014/main" id="{D2BEDCB6-2725-0E43-8719-C1289AE59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1045" y="3661822"/>
            <a:ext cx="1212113" cy="229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9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600A-5EE6-0B45-BD5B-A12BDE84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48" y="0"/>
            <a:ext cx="11576304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Hypothesis: Hump due to flux through </a:t>
            </a:r>
            <a:r>
              <a:rPr lang="en-US" sz="2800" b="1" dirty="0" err="1"/>
              <a:t>mGapDH</a:t>
            </a:r>
            <a:r>
              <a:rPr lang="en-US" sz="2800" b="1" dirty="0"/>
              <a:t> and </a:t>
            </a:r>
            <a:r>
              <a:rPr lang="en-US" sz="2800" b="1" dirty="0" err="1"/>
              <a:t>Pgk</a:t>
            </a:r>
            <a:r>
              <a:rPr lang="en-US" sz="2800" b="1" dirty="0"/>
              <a:t> enzymes with increased [Pi]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BFFADA0-8B10-8349-B24F-1353AFDD8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747" y="1237673"/>
            <a:ext cx="3026113" cy="4701729"/>
          </a:xfrm>
          <a:prstGeom prst="rect">
            <a:avLst/>
          </a:prstGeom>
        </p:spPr>
      </p:pic>
      <p:pic>
        <p:nvPicPr>
          <p:cNvPr id="7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1F6D5AC-A645-B54E-85FE-241FFA7A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365" y="1055826"/>
            <a:ext cx="2353241" cy="54155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D5FB77-D86F-9940-9A52-2E25EFC664C2}"/>
              </a:ext>
            </a:extLst>
          </p:cNvPr>
          <p:cNvSpPr txBox="1"/>
          <p:nvPr/>
        </p:nvSpPr>
        <p:spPr>
          <a:xfrm>
            <a:off x="6158710" y="6591824"/>
            <a:ext cx="49584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Rheostat pathway images: Opgenorth et al., 2017, Nature Chemical Biology</a:t>
            </a: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8E6EEA-66F7-5548-B62D-79C5A086C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4757F102-600D-DB42-ACC7-BC2D85708A83}"/>
              </a:ext>
            </a:extLst>
          </p:cNvPr>
          <p:cNvGrpSpPr/>
          <p:nvPr/>
        </p:nvGrpSpPr>
        <p:grpSpPr>
          <a:xfrm>
            <a:off x="8543537" y="1555531"/>
            <a:ext cx="2414629" cy="3710337"/>
            <a:chOff x="8543537" y="1555531"/>
            <a:chExt cx="2414629" cy="371033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5389A60-9515-4F42-8631-0B32FF62207B}"/>
                </a:ext>
              </a:extLst>
            </p:cNvPr>
            <p:cNvGrpSpPr/>
            <p:nvPr/>
          </p:nvGrpSpPr>
          <p:grpSpPr>
            <a:xfrm>
              <a:off x="8543537" y="1636925"/>
              <a:ext cx="2414629" cy="3628943"/>
              <a:chOff x="8543537" y="1636925"/>
              <a:chExt cx="2414629" cy="3628943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998AB8-47CB-3341-958D-16DC1C713E82}"/>
                  </a:ext>
                </a:extLst>
              </p:cNvPr>
              <p:cNvSpPr txBox="1"/>
              <p:nvPr/>
            </p:nvSpPr>
            <p:spPr>
              <a:xfrm>
                <a:off x="9388563" y="1636925"/>
                <a:ext cx="9534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Top glycolysis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39FB05-1857-D348-B3D8-F17B0D1E96B7}"/>
                  </a:ext>
                </a:extLst>
              </p:cNvPr>
              <p:cNvSpPr txBox="1"/>
              <p:nvPr/>
            </p:nvSpPr>
            <p:spPr>
              <a:xfrm>
                <a:off x="9372238" y="2132563"/>
                <a:ext cx="11955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Molecular rheostat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CB3BA2-030B-ED4E-ABF0-CE389BD78B89}"/>
                  </a:ext>
                </a:extLst>
              </p:cNvPr>
              <p:cNvSpPr txBox="1"/>
              <p:nvPr/>
            </p:nvSpPr>
            <p:spPr>
              <a:xfrm>
                <a:off x="9181868" y="2283586"/>
                <a:ext cx="7151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venir Book" panose="02000503020000020003" pitchFamily="2" charset="0"/>
                  </a:rPr>
                  <a:t>ATP made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674AE6-7A49-DB45-AEF4-F2D760FC4A9F}"/>
                  </a:ext>
                </a:extLst>
              </p:cNvPr>
              <p:cNvSpPr txBox="1"/>
              <p:nvPr/>
            </p:nvSpPr>
            <p:spPr>
              <a:xfrm>
                <a:off x="9897035" y="2283586"/>
                <a:ext cx="7807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No net ATP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C9ACB62-5AAA-564B-BD42-401D6CDBDB4E}"/>
                  </a:ext>
                </a:extLst>
              </p:cNvPr>
              <p:cNvCxnSpPr>
                <a:cxnSpLocks/>
                <a:stCxn id="3" idx="2"/>
              </p:cNvCxnSpPr>
              <p:nvPr/>
            </p:nvCxnSpPr>
            <p:spPr>
              <a:xfrm>
                <a:off x="9865307" y="1867757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E06547B-0093-F149-B75D-298B470334D4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>
                <a:off x="9897035" y="2399002"/>
                <a:ext cx="0" cy="16383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73ABF3-10BB-F34D-AAF9-0EEA57BB54BB}"/>
                  </a:ext>
                </a:extLst>
              </p:cNvPr>
              <p:cNvSpPr txBox="1"/>
              <p:nvPr/>
            </p:nvSpPr>
            <p:spPr>
              <a:xfrm>
                <a:off x="8545840" y="2587079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 </a:t>
                </a:r>
                <a:r>
                  <a:rPr lang="en-US" sz="900" dirty="0">
                    <a:latin typeface="Avenir Book" panose="02000503020000020003" pitchFamily="2" charset="0"/>
                  </a:rPr>
                  <a:t>+ P</a:t>
                </a:r>
                <a:r>
                  <a:rPr lang="en-US" sz="900" baseline="-25000" dirty="0">
                    <a:latin typeface="Avenir Book" panose="02000503020000020003" pitchFamily="2" charset="0"/>
                  </a:rPr>
                  <a:t>i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6BCC8D5-A1E7-BC4C-B837-A08DC53B9886}"/>
                  </a:ext>
                </a:extLst>
              </p:cNvPr>
              <p:cNvSpPr txBox="1"/>
              <p:nvPr/>
            </p:nvSpPr>
            <p:spPr>
              <a:xfrm>
                <a:off x="9169750" y="2748707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mGapDH</a:t>
                </a:r>
                <a:endParaRPr lang="en-US" sz="9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5BA022-C2C4-4541-B0FF-19D90C6E6D1B}"/>
                  </a:ext>
                </a:extLst>
              </p:cNvPr>
              <p:cNvSpPr txBox="1"/>
              <p:nvPr/>
            </p:nvSpPr>
            <p:spPr>
              <a:xfrm>
                <a:off x="10156070" y="2579969"/>
                <a:ext cx="7159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7B3D52-FE53-944B-B4D3-C85FD31819FC}"/>
                  </a:ext>
                </a:extLst>
              </p:cNvPr>
              <p:cNvSpPr txBox="1"/>
              <p:nvPr/>
            </p:nvSpPr>
            <p:spPr>
              <a:xfrm>
                <a:off x="10177379" y="2887822"/>
                <a:ext cx="7807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28A52CC-4BAC-B844-8884-EA46EBF7C01E}"/>
                  </a:ext>
                </a:extLst>
              </p:cNvPr>
              <p:cNvSpPr txBox="1"/>
              <p:nvPr/>
            </p:nvSpPr>
            <p:spPr>
              <a:xfrm>
                <a:off x="9989533" y="2733896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0070C0"/>
                    </a:solidFill>
                    <a:latin typeface="Avenir Book" panose="02000503020000020003" pitchFamily="2" charset="0"/>
                  </a:rPr>
                  <a:t>GapN</a:t>
                </a:r>
                <a:endParaRPr lang="en-US" sz="900" dirty="0">
                  <a:solidFill>
                    <a:srgbClr val="0070C0"/>
                  </a:solidFill>
                  <a:latin typeface="Avenir Book" panose="02000503020000020003" pitchFamily="2" charset="0"/>
                </a:endParaRPr>
              </a:p>
            </p:txBody>
          </p:sp>
          <p:cxnSp>
            <p:nvCxnSpPr>
              <p:cNvPr id="27" name="Curved Connector 26">
                <a:extLst>
                  <a:ext uri="{FF2B5EF4-FFF2-40B4-BE49-F238E27FC236}">
                    <a16:creationId xmlns:a16="http://schemas.microsoft.com/office/drawing/2014/main" id="{2DFFD47E-689A-D74B-9486-991ED7D2F159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>
              <a:xfrm rot="5400000">
                <a:off x="10003057" y="2822565"/>
                <a:ext cx="354996" cy="6351"/>
              </a:xfrm>
              <a:prstGeom prst="curvedConnector4">
                <a:avLst>
                  <a:gd name="adj1" fmla="val 1000"/>
                  <a:gd name="adj2" fmla="val 369943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DA6C20-1545-614C-B8F8-15C971F4B247}"/>
                  </a:ext>
                </a:extLst>
              </p:cNvPr>
              <p:cNvSpPr txBox="1"/>
              <p:nvPr/>
            </p:nvSpPr>
            <p:spPr>
              <a:xfrm>
                <a:off x="8543537" y="2891651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6D7C4710-4325-3648-BF6E-1177C07CFA11}"/>
                  </a:ext>
                </a:extLst>
              </p:cNvPr>
              <p:cNvCxnSpPr>
                <a:cxnSpLocks/>
                <a:stCxn id="21" idx="3"/>
              </p:cNvCxnSpPr>
              <p:nvPr/>
            </p:nvCxnSpPr>
            <p:spPr>
              <a:xfrm flipH="1">
                <a:off x="9314615" y="2702495"/>
                <a:ext cx="174436" cy="323257"/>
              </a:xfrm>
              <a:prstGeom prst="curvedConnector4">
                <a:avLst>
                  <a:gd name="adj1" fmla="val -193245"/>
                  <a:gd name="adj2" fmla="val 11100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89101E-D475-4B43-981D-DFFFDF4FFBBB}"/>
                  </a:ext>
                </a:extLst>
              </p:cNvPr>
              <p:cNvSpPr txBox="1"/>
              <p:nvPr/>
            </p:nvSpPr>
            <p:spPr>
              <a:xfrm>
                <a:off x="9347030" y="3195725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1,3-BPG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8E290D-3B79-FD47-A1BE-16A446B3F94A}"/>
                  </a:ext>
                </a:extLst>
              </p:cNvPr>
              <p:cNvSpPr txBox="1"/>
              <p:nvPr/>
            </p:nvSpPr>
            <p:spPr>
              <a:xfrm>
                <a:off x="8845896" y="3409821"/>
                <a:ext cx="4577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ADP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862EB6-6632-B04C-B264-33AD0D982DB4}"/>
                  </a:ext>
                </a:extLst>
              </p:cNvPr>
              <p:cNvSpPr txBox="1"/>
              <p:nvPr/>
            </p:nvSpPr>
            <p:spPr>
              <a:xfrm>
                <a:off x="9333359" y="3573935"/>
                <a:ext cx="4535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PGK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EF6916-C957-874A-AFC1-DA2193B39047}"/>
                  </a:ext>
                </a:extLst>
              </p:cNvPr>
              <p:cNvSpPr txBox="1"/>
              <p:nvPr/>
            </p:nvSpPr>
            <p:spPr>
              <a:xfrm>
                <a:off x="8845896" y="3714982"/>
                <a:ext cx="45356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ATP</a:t>
                </a:r>
              </a:p>
            </p:txBody>
          </p:sp>
          <p:cxnSp>
            <p:nvCxnSpPr>
              <p:cNvPr id="41" name="Curved Connector 40">
                <a:extLst>
                  <a:ext uri="{FF2B5EF4-FFF2-40B4-BE49-F238E27FC236}">
                    <a16:creationId xmlns:a16="http://schemas.microsoft.com/office/drawing/2014/main" id="{CD237211-7F7E-C046-B80D-913FBE009C4D}"/>
                  </a:ext>
                </a:extLst>
              </p:cNvPr>
              <p:cNvCxnSpPr>
                <a:cxnSpLocks/>
                <a:stCxn id="38" idx="3"/>
                <a:endCxn id="40" idx="3"/>
              </p:cNvCxnSpPr>
              <p:nvPr/>
            </p:nvCxnSpPr>
            <p:spPr>
              <a:xfrm flipH="1">
                <a:off x="9299458" y="3525237"/>
                <a:ext cx="4141" cy="305161"/>
              </a:xfrm>
              <a:prstGeom prst="curvedConnector3">
                <a:avLst>
                  <a:gd name="adj1" fmla="val -1244428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C5F18D4-23A7-3E4F-A7A2-71F9A1B468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3213" y="2424292"/>
                <a:ext cx="1" cy="7938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47050126-DA8B-844D-8FB2-F6B7A702E6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0352" y="3359286"/>
                <a:ext cx="1" cy="6780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1CD5F21-59D9-934A-A28D-D48D0734FCB9}"/>
                  </a:ext>
                </a:extLst>
              </p:cNvPr>
              <p:cNvSpPr txBox="1"/>
              <p:nvPr/>
            </p:nvSpPr>
            <p:spPr>
              <a:xfrm>
                <a:off x="9638160" y="4045902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3PG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EA9F91E2-9C4C-1A46-9F4F-128A4E9E5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034" y="4238413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E9CE4FC-1BFC-4245-A53E-C257E4E5C7AD}"/>
                  </a:ext>
                </a:extLst>
              </p:cNvPr>
              <p:cNvSpPr txBox="1"/>
              <p:nvPr/>
            </p:nvSpPr>
            <p:spPr>
              <a:xfrm>
                <a:off x="9388563" y="4494987"/>
                <a:ext cx="114169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Bottom glycolysis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AF808463-88DD-574B-B078-2207943DE0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669" y="4743434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F9830B6-2971-4B43-B0D8-8299D0A98546}"/>
                  </a:ext>
                </a:extLst>
              </p:cNvPr>
              <p:cNvSpPr txBox="1"/>
              <p:nvPr/>
            </p:nvSpPr>
            <p:spPr>
              <a:xfrm>
                <a:off x="9533046" y="5035036"/>
                <a:ext cx="7939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Isobutanol</a:t>
                </a:r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B8825CC-C901-3040-B4EC-E4BBD303AEA0}"/>
                </a:ext>
              </a:extLst>
            </p:cNvPr>
            <p:cNvSpPr/>
            <p:nvPr/>
          </p:nvSpPr>
          <p:spPr>
            <a:xfrm>
              <a:off x="8543537" y="1555531"/>
              <a:ext cx="2414629" cy="3710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234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4D054AA-B165-254F-A4B2-254AD19B6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702" y="973447"/>
            <a:ext cx="4279392" cy="2377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11CD4F-DC74-BD42-B83B-948C000B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94" y="-5945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Entire pathway simulation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841337-F481-4247-9241-E721CC0AFFD6}"/>
              </a:ext>
            </a:extLst>
          </p:cNvPr>
          <p:cNvSpPr txBox="1"/>
          <p:nvPr/>
        </p:nvSpPr>
        <p:spPr>
          <a:xfrm>
            <a:off x="4768621" y="4079924"/>
            <a:ext cx="4007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Presence of ATP hump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Complete isobutanol production </a:t>
            </a:r>
          </a:p>
          <a:p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1BA82-C336-6645-98BD-FF4C4857665C}"/>
              </a:ext>
            </a:extLst>
          </p:cNvPr>
          <p:cNvSpPr txBox="1"/>
          <p:nvPr/>
        </p:nvSpPr>
        <p:spPr>
          <a:xfrm>
            <a:off x="6772398" y="2460515"/>
            <a:ext cx="1054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BDE"/>
                </a:solidFill>
                <a:latin typeface="Avenir Book" panose="02000503020000020003" pitchFamily="2" charset="0"/>
              </a:rPr>
              <a:t>414.6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ACD487-0C0E-C44D-9A1F-DCB51AA5E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124" y="1148013"/>
            <a:ext cx="1954402" cy="2028308"/>
          </a:xfrm>
          <a:prstGeom prst="rect">
            <a:avLst/>
          </a:prstGeom>
        </p:spPr>
      </p:pic>
      <p:pic>
        <p:nvPicPr>
          <p:cNvPr id="15" name="Picture 14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F6EA8A34-8AC9-534E-A6DB-DE37CD624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9290" y="1229770"/>
            <a:ext cx="1095992" cy="1936753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20908D-9BE4-494C-820F-D1F50BE919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40" y="6637587"/>
            <a:ext cx="690326" cy="22041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3EA6F41-3CDD-AC4B-AA8B-BAE0E35AD924}"/>
              </a:ext>
            </a:extLst>
          </p:cNvPr>
          <p:cNvGrpSpPr/>
          <p:nvPr/>
        </p:nvGrpSpPr>
        <p:grpSpPr>
          <a:xfrm>
            <a:off x="9663387" y="3601648"/>
            <a:ext cx="2528613" cy="3211265"/>
            <a:chOff x="9062085" y="3520966"/>
            <a:chExt cx="2528613" cy="321126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C6987D-D404-094B-BCD5-AE34EDAF5590}"/>
                </a:ext>
              </a:extLst>
            </p:cNvPr>
            <p:cNvGrpSpPr/>
            <p:nvPr/>
          </p:nvGrpSpPr>
          <p:grpSpPr>
            <a:xfrm>
              <a:off x="9062085" y="3623421"/>
              <a:ext cx="2528613" cy="3070330"/>
              <a:chOff x="8543537" y="1636925"/>
              <a:chExt cx="2414629" cy="362894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FC87FC-5123-0443-853F-6F8BBF08AAFF}"/>
                  </a:ext>
                </a:extLst>
              </p:cNvPr>
              <p:cNvSpPr txBox="1"/>
              <p:nvPr/>
            </p:nvSpPr>
            <p:spPr>
              <a:xfrm>
                <a:off x="9388563" y="1636925"/>
                <a:ext cx="9534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Top glycolysis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274479-7EFC-2749-8417-55A7192C9CFC}"/>
                  </a:ext>
                </a:extLst>
              </p:cNvPr>
              <p:cNvSpPr txBox="1"/>
              <p:nvPr/>
            </p:nvSpPr>
            <p:spPr>
              <a:xfrm>
                <a:off x="9372238" y="2132563"/>
                <a:ext cx="11955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Molecular rheostat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6EE4D4-AF62-2F42-BADF-2340F160FB86}"/>
                  </a:ext>
                </a:extLst>
              </p:cNvPr>
              <p:cNvSpPr txBox="1"/>
              <p:nvPr/>
            </p:nvSpPr>
            <p:spPr>
              <a:xfrm>
                <a:off x="9181868" y="2283586"/>
                <a:ext cx="7151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venir Book" panose="02000503020000020003" pitchFamily="2" charset="0"/>
                  </a:rPr>
                  <a:t>ATP made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F5E4F7-5E80-D748-AE2E-AE06651B8CB3}"/>
                  </a:ext>
                </a:extLst>
              </p:cNvPr>
              <p:cNvSpPr txBox="1"/>
              <p:nvPr/>
            </p:nvSpPr>
            <p:spPr>
              <a:xfrm>
                <a:off x="9897035" y="2283586"/>
                <a:ext cx="7807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No net ATP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3240803-826A-9648-997C-331D3A7CCA88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9865307" y="1867757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F58054C-17C9-5C43-A6D9-3D5334E9E151}"/>
                  </a:ext>
                </a:extLst>
              </p:cNvPr>
              <p:cNvCxnSpPr>
                <a:cxnSpLocks/>
                <a:stCxn id="23" idx="1"/>
              </p:cNvCxnSpPr>
              <p:nvPr/>
            </p:nvCxnSpPr>
            <p:spPr>
              <a:xfrm>
                <a:off x="9897035" y="2399002"/>
                <a:ext cx="0" cy="16383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E7FBDB-4AAF-6B44-919E-27DD3F7D16B6}"/>
                  </a:ext>
                </a:extLst>
              </p:cNvPr>
              <p:cNvSpPr txBox="1"/>
              <p:nvPr/>
            </p:nvSpPr>
            <p:spPr>
              <a:xfrm>
                <a:off x="8545840" y="2587079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 </a:t>
                </a:r>
                <a:r>
                  <a:rPr lang="en-US" sz="900" dirty="0">
                    <a:latin typeface="Avenir Book" panose="02000503020000020003" pitchFamily="2" charset="0"/>
                  </a:rPr>
                  <a:t>+ P</a:t>
                </a:r>
                <a:r>
                  <a:rPr lang="en-US" sz="900" baseline="-25000" dirty="0">
                    <a:latin typeface="Avenir Book" panose="02000503020000020003" pitchFamily="2" charset="0"/>
                  </a:rPr>
                  <a:t>i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6DD811-08F5-A744-9869-B00B809ACB19}"/>
                  </a:ext>
                </a:extLst>
              </p:cNvPr>
              <p:cNvSpPr txBox="1"/>
              <p:nvPr/>
            </p:nvSpPr>
            <p:spPr>
              <a:xfrm>
                <a:off x="9169750" y="2748707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mGapDH</a:t>
                </a:r>
                <a:endParaRPr lang="en-US" sz="9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000D28-2DBA-954A-8AF8-7ACAF1155489}"/>
                  </a:ext>
                </a:extLst>
              </p:cNvPr>
              <p:cNvSpPr txBox="1"/>
              <p:nvPr/>
            </p:nvSpPr>
            <p:spPr>
              <a:xfrm>
                <a:off x="10156070" y="2579969"/>
                <a:ext cx="7159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44A69C1-5AB8-2B43-9EB1-0AB5CE062F0A}"/>
                  </a:ext>
                </a:extLst>
              </p:cNvPr>
              <p:cNvSpPr txBox="1"/>
              <p:nvPr/>
            </p:nvSpPr>
            <p:spPr>
              <a:xfrm>
                <a:off x="10177379" y="2887822"/>
                <a:ext cx="7807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CDE96D-60CD-224F-9E5E-B64162DC368D}"/>
                  </a:ext>
                </a:extLst>
              </p:cNvPr>
              <p:cNvSpPr txBox="1"/>
              <p:nvPr/>
            </p:nvSpPr>
            <p:spPr>
              <a:xfrm>
                <a:off x="9989533" y="2733896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0070C0"/>
                    </a:solidFill>
                    <a:latin typeface="Avenir Book" panose="02000503020000020003" pitchFamily="2" charset="0"/>
                  </a:rPr>
                  <a:t>GapN</a:t>
                </a:r>
                <a:endParaRPr lang="en-US" sz="900" dirty="0">
                  <a:solidFill>
                    <a:srgbClr val="0070C0"/>
                  </a:solidFill>
                  <a:latin typeface="Avenir Book" panose="02000503020000020003" pitchFamily="2" charset="0"/>
                </a:endParaRPr>
              </a:p>
            </p:txBody>
          </p:sp>
          <p:cxnSp>
            <p:nvCxnSpPr>
              <p:cNvPr id="31" name="Curved Connector 30">
                <a:extLst>
                  <a:ext uri="{FF2B5EF4-FFF2-40B4-BE49-F238E27FC236}">
                    <a16:creationId xmlns:a16="http://schemas.microsoft.com/office/drawing/2014/main" id="{88660F17-31DE-C04F-9574-98AAB95FCE94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 rot="5400000">
                <a:off x="10003057" y="2822565"/>
                <a:ext cx="354996" cy="6351"/>
              </a:xfrm>
              <a:prstGeom prst="curvedConnector4">
                <a:avLst>
                  <a:gd name="adj1" fmla="val 1000"/>
                  <a:gd name="adj2" fmla="val 369943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0708E3B-AC7D-4C45-ADCB-0B9F4DDD9D12}"/>
                  </a:ext>
                </a:extLst>
              </p:cNvPr>
              <p:cNvSpPr txBox="1"/>
              <p:nvPr/>
            </p:nvSpPr>
            <p:spPr>
              <a:xfrm>
                <a:off x="8543537" y="2891651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cxnSp>
            <p:nvCxnSpPr>
              <p:cNvPr id="33" name="Curved Connector 32">
                <a:extLst>
                  <a:ext uri="{FF2B5EF4-FFF2-40B4-BE49-F238E27FC236}">
                    <a16:creationId xmlns:a16="http://schemas.microsoft.com/office/drawing/2014/main" id="{F1C59654-D526-FB40-AFED-122A9E82B342}"/>
                  </a:ext>
                </a:extLst>
              </p:cNvPr>
              <p:cNvCxnSpPr>
                <a:cxnSpLocks/>
                <a:stCxn id="26" idx="3"/>
              </p:cNvCxnSpPr>
              <p:nvPr/>
            </p:nvCxnSpPr>
            <p:spPr>
              <a:xfrm flipH="1">
                <a:off x="9314615" y="2702495"/>
                <a:ext cx="174436" cy="323257"/>
              </a:xfrm>
              <a:prstGeom prst="curvedConnector4">
                <a:avLst>
                  <a:gd name="adj1" fmla="val -193245"/>
                  <a:gd name="adj2" fmla="val 11100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0F55D0-F28E-9B46-A0DF-53453F6A1695}"/>
                  </a:ext>
                </a:extLst>
              </p:cNvPr>
              <p:cNvSpPr txBox="1"/>
              <p:nvPr/>
            </p:nvSpPr>
            <p:spPr>
              <a:xfrm>
                <a:off x="9347030" y="3195725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1,3-BPG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E57491-B2FF-E04F-ACB9-1393DCA8243B}"/>
                  </a:ext>
                </a:extLst>
              </p:cNvPr>
              <p:cNvSpPr txBox="1"/>
              <p:nvPr/>
            </p:nvSpPr>
            <p:spPr>
              <a:xfrm>
                <a:off x="8845896" y="3409821"/>
                <a:ext cx="4577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ADP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6FC20AA-0F02-B044-A2F6-8E0738040BCB}"/>
                  </a:ext>
                </a:extLst>
              </p:cNvPr>
              <p:cNvSpPr txBox="1"/>
              <p:nvPr/>
            </p:nvSpPr>
            <p:spPr>
              <a:xfrm>
                <a:off x="9333359" y="3573935"/>
                <a:ext cx="4535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PGK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3893EC-AA47-8B4D-8A68-7667456256B4}"/>
                  </a:ext>
                </a:extLst>
              </p:cNvPr>
              <p:cNvSpPr txBox="1"/>
              <p:nvPr/>
            </p:nvSpPr>
            <p:spPr>
              <a:xfrm>
                <a:off x="8845896" y="3714982"/>
                <a:ext cx="45356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ATP</a:t>
                </a:r>
              </a:p>
            </p:txBody>
          </p:sp>
          <p:cxnSp>
            <p:nvCxnSpPr>
              <p:cNvPr id="38" name="Curved Connector 37">
                <a:extLst>
                  <a:ext uri="{FF2B5EF4-FFF2-40B4-BE49-F238E27FC236}">
                    <a16:creationId xmlns:a16="http://schemas.microsoft.com/office/drawing/2014/main" id="{D57A4FA4-CC2D-B840-B97A-C5F5292AAE6D}"/>
                  </a:ext>
                </a:extLst>
              </p:cNvPr>
              <p:cNvCxnSpPr>
                <a:cxnSpLocks/>
                <a:stCxn id="35" idx="3"/>
                <a:endCxn id="37" idx="3"/>
              </p:cNvCxnSpPr>
              <p:nvPr/>
            </p:nvCxnSpPr>
            <p:spPr>
              <a:xfrm flipH="1">
                <a:off x="9299458" y="3525237"/>
                <a:ext cx="4141" cy="305161"/>
              </a:xfrm>
              <a:prstGeom prst="curvedConnector3">
                <a:avLst>
                  <a:gd name="adj1" fmla="val -1244428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0B2D19E-944C-8049-8F50-C8ECDBB60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3213" y="2424292"/>
                <a:ext cx="1" cy="7938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6D8F134-1206-6A4F-8D40-B6A1DF71B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0352" y="3359286"/>
                <a:ext cx="1" cy="6780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E29499-819A-6D4C-AD2A-9F631E74251F}"/>
                  </a:ext>
                </a:extLst>
              </p:cNvPr>
              <p:cNvSpPr txBox="1"/>
              <p:nvPr/>
            </p:nvSpPr>
            <p:spPr>
              <a:xfrm>
                <a:off x="9638160" y="4045902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3PG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0B74344-1807-084F-90C2-B6C4D2183F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034" y="4238413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DADC37-EB1C-104B-83F9-CF8AC2CFEDD2}"/>
                  </a:ext>
                </a:extLst>
              </p:cNvPr>
              <p:cNvSpPr txBox="1"/>
              <p:nvPr/>
            </p:nvSpPr>
            <p:spPr>
              <a:xfrm>
                <a:off x="9388563" y="4494987"/>
                <a:ext cx="114169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Bottom glycolysis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91223710-AC73-D34A-9A87-152FF1459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669" y="4743434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65E26F8-C5A1-184A-A196-51908529AAAA}"/>
                  </a:ext>
                </a:extLst>
              </p:cNvPr>
              <p:cNvSpPr txBox="1"/>
              <p:nvPr/>
            </p:nvSpPr>
            <p:spPr>
              <a:xfrm>
                <a:off x="9533046" y="5035036"/>
                <a:ext cx="7939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Isobutanol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DD00BF0-D1DE-A248-B9D5-9EFA2F681542}"/>
                </a:ext>
              </a:extLst>
            </p:cNvPr>
            <p:cNvSpPr/>
            <p:nvPr/>
          </p:nvSpPr>
          <p:spPr>
            <a:xfrm>
              <a:off x="9069753" y="3520966"/>
              <a:ext cx="2473292" cy="3211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B78C23-298D-DC41-931B-622AC78FF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893" y="973447"/>
            <a:ext cx="4279392" cy="237744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BF97A3C-CE37-F340-8737-E867D70AE1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674" y="3388120"/>
            <a:ext cx="4127500" cy="3175000"/>
          </a:xfrm>
          <a:prstGeom prst="rect">
            <a:avLst/>
          </a:prstGeom>
        </p:spPr>
      </p:pic>
      <p:pic>
        <p:nvPicPr>
          <p:cNvPr id="47" name="Picture 4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A7002A9-317D-7645-93B3-D2FFD1C4AB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257" y="3435453"/>
            <a:ext cx="41275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8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close up of a map&#10;&#10;Description automatically generated">
            <a:extLst>
              <a:ext uri="{FF2B5EF4-FFF2-40B4-BE49-F238E27FC236}">
                <a16:creationId xmlns:a16="http://schemas.microsoft.com/office/drawing/2014/main" id="{A70D3944-F62D-C045-A9B3-FC319BDC9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294" y="1325635"/>
            <a:ext cx="9129890" cy="246699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11CD4F-DC74-BD42-B83B-948C000B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94" y="122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Removing </a:t>
            </a:r>
            <a:r>
              <a:rPr lang="en-US" sz="3200" b="1" dirty="0" err="1"/>
              <a:t>mGapDH</a:t>
            </a:r>
            <a:r>
              <a:rPr lang="en-US" sz="3200" b="1" dirty="0"/>
              <a:t> and </a:t>
            </a:r>
            <a:r>
              <a:rPr lang="en-US" sz="3200" b="1" dirty="0" err="1"/>
              <a:t>Pgk</a:t>
            </a:r>
            <a:r>
              <a:rPr lang="en-US" sz="3200" b="1" dirty="0"/>
              <a:t> from simulation  </a:t>
            </a:r>
            <a:br>
              <a:rPr lang="en-US" sz="3200" b="1" dirty="0"/>
            </a:br>
            <a:r>
              <a:rPr lang="en-US" sz="2400" dirty="0"/>
              <a:t>(</a:t>
            </a:r>
            <a:r>
              <a:rPr lang="en-US" sz="2400" dirty="0" err="1"/>
              <a:t>GapN</a:t>
            </a:r>
            <a:r>
              <a:rPr lang="en-US" sz="2400" dirty="0"/>
              <a:t> pathway is used)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357ED-68A3-5247-A48A-A29B4121B1CB}"/>
              </a:ext>
            </a:extLst>
          </p:cNvPr>
          <p:cNvSpPr txBox="1"/>
          <p:nvPr/>
        </p:nvSpPr>
        <p:spPr>
          <a:xfrm>
            <a:off x="6718775" y="2662098"/>
            <a:ext cx="675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BDE"/>
                </a:solidFill>
                <a:latin typeface="Avenir Book" panose="02000503020000020003" pitchFamily="2" charset="0"/>
              </a:rPr>
              <a:t>225.2</a:t>
            </a:r>
          </a:p>
        </p:txBody>
      </p:sp>
      <p:pic>
        <p:nvPicPr>
          <p:cNvPr id="16" name="Picture 15" descr="A screenshot of text&#10;&#10;Description automatically generated">
            <a:extLst>
              <a:ext uri="{FF2B5EF4-FFF2-40B4-BE49-F238E27FC236}">
                <a16:creationId xmlns:a16="http://schemas.microsoft.com/office/drawing/2014/main" id="{B95FF0BA-6899-1543-8878-F19B1DB04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94" y="3737333"/>
            <a:ext cx="3898194" cy="29986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841337-F481-4247-9241-E721CC0AFFD6}"/>
              </a:ext>
            </a:extLst>
          </p:cNvPr>
          <p:cNvSpPr txBox="1"/>
          <p:nvPr/>
        </p:nvSpPr>
        <p:spPr>
          <a:xfrm>
            <a:off x="5203668" y="4258618"/>
            <a:ext cx="4007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Slightly more </a:t>
            </a:r>
            <a:r>
              <a:rPr lang="en-US" dirty="0" err="1">
                <a:latin typeface="Avenir Book" panose="02000503020000020003" pitchFamily="2" charset="0"/>
              </a:rPr>
              <a:t>GapN</a:t>
            </a:r>
            <a:r>
              <a:rPr lang="en-US" dirty="0">
                <a:latin typeface="Avenir Book" panose="02000503020000020003" pitchFamily="2" charset="0"/>
              </a:rPr>
              <a:t> activity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Lower magnitude ATP hump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Complete isobutanol production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7C4297-3818-CA47-A369-E57F79431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053" y="1611295"/>
            <a:ext cx="1598543" cy="1658992"/>
          </a:xfrm>
          <a:prstGeom prst="rect">
            <a:avLst/>
          </a:prstGeom>
        </p:spPr>
      </p:pic>
      <p:pic>
        <p:nvPicPr>
          <p:cNvPr id="19" name="Picture 18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4248138F-F3D0-504A-AB19-D9E54118E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6665" y="1492247"/>
            <a:ext cx="1095992" cy="1936753"/>
          </a:xfrm>
          <a:prstGeom prst="rect">
            <a:avLst/>
          </a:prstGeom>
        </p:spPr>
      </p:pic>
      <p:pic>
        <p:nvPicPr>
          <p:cNvPr id="72" name="Picture 7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603B7A-EC6F-FD47-B0D8-CB4A4475A6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40" y="6637587"/>
            <a:ext cx="690326" cy="220413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0D0776F6-38B0-214E-B58B-65951E950430}"/>
              </a:ext>
            </a:extLst>
          </p:cNvPr>
          <p:cNvGrpSpPr/>
          <p:nvPr/>
        </p:nvGrpSpPr>
        <p:grpSpPr>
          <a:xfrm>
            <a:off x="9663387" y="3601648"/>
            <a:ext cx="2528613" cy="3211265"/>
            <a:chOff x="9062085" y="3520966"/>
            <a:chExt cx="2528613" cy="3211265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F09E77-4B60-AB45-B2ED-38C638C64201}"/>
                </a:ext>
              </a:extLst>
            </p:cNvPr>
            <p:cNvGrpSpPr/>
            <p:nvPr/>
          </p:nvGrpSpPr>
          <p:grpSpPr>
            <a:xfrm>
              <a:off x="9062085" y="3623421"/>
              <a:ext cx="2528613" cy="3070330"/>
              <a:chOff x="8543537" y="1636925"/>
              <a:chExt cx="2414629" cy="3628943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5353D01-3D10-474D-AA4D-037DEEA1CC7F}"/>
                  </a:ext>
                </a:extLst>
              </p:cNvPr>
              <p:cNvSpPr txBox="1"/>
              <p:nvPr/>
            </p:nvSpPr>
            <p:spPr>
              <a:xfrm>
                <a:off x="9388563" y="1636925"/>
                <a:ext cx="9534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Top glycolysis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4EC57C4-FE8C-BC47-BFBF-78509EC7B999}"/>
                  </a:ext>
                </a:extLst>
              </p:cNvPr>
              <p:cNvSpPr txBox="1"/>
              <p:nvPr/>
            </p:nvSpPr>
            <p:spPr>
              <a:xfrm>
                <a:off x="9372238" y="2132563"/>
                <a:ext cx="11955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Molecular rheostat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FF407DA-A6BA-D943-B04C-02A5BA2D3994}"/>
                  </a:ext>
                </a:extLst>
              </p:cNvPr>
              <p:cNvSpPr txBox="1"/>
              <p:nvPr/>
            </p:nvSpPr>
            <p:spPr>
              <a:xfrm>
                <a:off x="9181868" y="2283586"/>
                <a:ext cx="7151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venir Book" panose="02000503020000020003" pitchFamily="2" charset="0"/>
                  </a:rPr>
                  <a:t>ATP made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C0B6C0-C99F-FF42-A5C6-ADFD0F1985E7}"/>
                  </a:ext>
                </a:extLst>
              </p:cNvPr>
              <p:cNvSpPr txBox="1"/>
              <p:nvPr/>
            </p:nvSpPr>
            <p:spPr>
              <a:xfrm>
                <a:off x="9897035" y="2283586"/>
                <a:ext cx="7807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No net ATP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E34216C9-3144-3046-8BEC-2DD34EDF7F2F}"/>
                  </a:ext>
                </a:extLst>
              </p:cNvPr>
              <p:cNvCxnSpPr>
                <a:cxnSpLocks/>
                <a:stCxn id="76" idx="2"/>
              </p:cNvCxnSpPr>
              <p:nvPr/>
            </p:nvCxnSpPr>
            <p:spPr>
              <a:xfrm>
                <a:off x="9865307" y="1867757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0327FC4E-6CF5-B043-A6BB-A2473F363FEF}"/>
                  </a:ext>
                </a:extLst>
              </p:cNvPr>
              <p:cNvCxnSpPr>
                <a:cxnSpLocks/>
                <a:stCxn id="79" idx="1"/>
              </p:cNvCxnSpPr>
              <p:nvPr/>
            </p:nvCxnSpPr>
            <p:spPr>
              <a:xfrm>
                <a:off x="9897035" y="2399002"/>
                <a:ext cx="0" cy="16383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D81896-FEAB-9346-9D4E-D18F5FBA56E2}"/>
                  </a:ext>
                </a:extLst>
              </p:cNvPr>
              <p:cNvSpPr txBox="1"/>
              <p:nvPr/>
            </p:nvSpPr>
            <p:spPr>
              <a:xfrm>
                <a:off x="8545840" y="2587079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 </a:t>
                </a:r>
                <a:r>
                  <a:rPr lang="en-US" sz="900" dirty="0">
                    <a:latin typeface="Avenir Book" panose="02000503020000020003" pitchFamily="2" charset="0"/>
                  </a:rPr>
                  <a:t>+ P</a:t>
                </a:r>
                <a:r>
                  <a:rPr lang="en-US" sz="900" baseline="-25000" dirty="0">
                    <a:latin typeface="Avenir Book" panose="02000503020000020003" pitchFamily="2" charset="0"/>
                  </a:rPr>
                  <a:t>i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14BEEF9-5C2B-C54E-9393-6782AC8D0750}"/>
                  </a:ext>
                </a:extLst>
              </p:cNvPr>
              <p:cNvSpPr txBox="1"/>
              <p:nvPr/>
            </p:nvSpPr>
            <p:spPr>
              <a:xfrm>
                <a:off x="9169750" y="2748707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mGapDH</a:t>
                </a:r>
                <a:endParaRPr lang="en-US" sz="9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ECF2F02-C43D-FF43-82D0-1108CA656FF0}"/>
                  </a:ext>
                </a:extLst>
              </p:cNvPr>
              <p:cNvSpPr txBox="1"/>
              <p:nvPr/>
            </p:nvSpPr>
            <p:spPr>
              <a:xfrm>
                <a:off x="10156070" y="2579969"/>
                <a:ext cx="7159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270B112-F749-FF4D-A5BC-49E39979F9C2}"/>
                  </a:ext>
                </a:extLst>
              </p:cNvPr>
              <p:cNvSpPr txBox="1"/>
              <p:nvPr/>
            </p:nvSpPr>
            <p:spPr>
              <a:xfrm>
                <a:off x="10177379" y="2887822"/>
                <a:ext cx="7807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1BB3A80-A059-DB46-B093-75D3997A5546}"/>
                  </a:ext>
                </a:extLst>
              </p:cNvPr>
              <p:cNvSpPr txBox="1"/>
              <p:nvPr/>
            </p:nvSpPr>
            <p:spPr>
              <a:xfrm>
                <a:off x="9989533" y="2733896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0070C0"/>
                    </a:solidFill>
                    <a:latin typeface="Avenir Book" panose="02000503020000020003" pitchFamily="2" charset="0"/>
                  </a:rPr>
                  <a:t>GapN</a:t>
                </a:r>
                <a:endParaRPr lang="en-US" sz="900" dirty="0">
                  <a:solidFill>
                    <a:srgbClr val="0070C0"/>
                  </a:solidFill>
                  <a:latin typeface="Avenir Book" panose="02000503020000020003" pitchFamily="2" charset="0"/>
                </a:endParaRPr>
              </a:p>
            </p:txBody>
          </p:sp>
          <p:cxnSp>
            <p:nvCxnSpPr>
              <p:cNvPr id="87" name="Curved Connector 86">
                <a:extLst>
                  <a:ext uri="{FF2B5EF4-FFF2-40B4-BE49-F238E27FC236}">
                    <a16:creationId xmlns:a16="http://schemas.microsoft.com/office/drawing/2014/main" id="{B2A30684-DBA6-874E-AEFD-61818A794AF9}"/>
                  </a:ext>
                </a:extLst>
              </p:cNvPr>
              <p:cNvCxnSpPr>
                <a:cxnSpLocks/>
                <a:endCxn id="85" idx="1"/>
              </p:cNvCxnSpPr>
              <p:nvPr/>
            </p:nvCxnSpPr>
            <p:spPr>
              <a:xfrm rot="5400000">
                <a:off x="10003057" y="2822565"/>
                <a:ext cx="354996" cy="6351"/>
              </a:xfrm>
              <a:prstGeom prst="curvedConnector4">
                <a:avLst>
                  <a:gd name="adj1" fmla="val 1000"/>
                  <a:gd name="adj2" fmla="val 369943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3573EBD-243D-114B-85C3-3529CF70B439}"/>
                  </a:ext>
                </a:extLst>
              </p:cNvPr>
              <p:cNvSpPr txBox="1"/>
              <p:nvPr/>
            </p:nvSpPr>
            <p:spPr>
              <a:xfrm>
                <a:off x="8543537" y="2891651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cxnSp>
            <p:nvCxnSpPr>
              <p:cNvPr id="89" name="Curved Connector 88">
                <a:extLst>
                  <a:ext uri="{FF2B5EF4-FFF2-40B4-BE49-F238E27FC236}">
                    <a16:creationId xmlns:a16="http://schemas.microsoft.com/office/drawing/2014/main" id="{7D8363A2-0628-5A45-ADA0-579014AB8993}"/>
                  </a:ext>
                </a:extLst>
              </p:cNvPr>
              <p:cNvCxnSpPr>
                <a:cxnSpLocks/>
                <a:stCxn id="82" idx="3"/>
              </p:cNvCxnSpPr>
              <p:nvPr/>
            </p:nvCxnSpPr>
            <p:spPr>
              <a:xfrm flipH="1">
                <a:off x="9314615" y="2702495"/>
                <a:ext cx="174436" cy="323257"/>
              </a:xfrm>
              <a:prstGeom prst="curvedConnector4">
                <a:avLst>
                  <a:gd name="adj1" fmla="val -193245"/>
                  <a:gd name="adj2" fmla="val 11100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AD45406-0C71-C64E-97F0-12AE7C3E1D7E}"/>
                  </a:ext>
                </a:extLst>
              </p:cNvPr>
              <p:cNvSpPr txBox="1"/>
              <p:nvPr/>
            </p:nvSpPr>
            <p:spPr>
              <a:xfrm>
                <a:off x="9347030" y="3195725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1,3-BPG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03778CF-FF3C-A244-86F5-B09DCE42AA77}"/>
                  </a:ext>
                </a:extLst>
              </p:cNvPr>
              <p:cNvSpPr txBox="1"/>
              <p:nvPr/>
            </p:nvSpPr>
            <p:spPr>
              <a:xfrm>
                <a:off x="8845896" y="3409821"/>
                <a:ext cx="4577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ADP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1D8A3CC-AB53-0D41-B452-E6A27DA905EF}"/>
                  </a:ext>
                </a:extLst>
              </p:cNvPr>
              <p:cNvSpPr txBox="1"/>
              <p:nvPr/>
            </p:nvSpPr>
            <p:spPr>
              <a:xfrm>
                <a:off x="9333359" y="3573935"/>
                <a:ext cx="4535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PGK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26F88D7-4045-4A47-86BB-D7FB492EBE4E}"/>
                  </a:ext>
                </a:extLst>
              </p:cNvPr>
              <p:cNvSpPr txBox="1"/>
              <p:nvPr/>
            </p:nvSpPr>
            <p:spPr>
              <a:xfrm>
                <a:off x="8845896" y="3714982"/>
                <a:ext cx="45356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ATP</a:t>
                </a:r>
              </a:p>
            </p:txBody>
          </p:sp>
          <p:cxnSp>
            <p:nvCxnSpPr>
              <p:cNvPr id="94" name="Curved Connector 93">
                <a:extLst>
                  <a:ext uri="{FF2B5EF4-FFF2-40B4-BE49-F238E27FC236}">
                    <a16:creationId xmlns:a16="http://schemas.microsoft.com/office/drawing/2014/main" id="{9AF63312-524C-A54B-9767-F07B90AC0B56}"/>
                  </a:ext>
                </a:extLst>
              </p:cNvPr>
              <p:cNvCxnSpPr>
                <a:cxnSpLocks/>
                <a:stCxn id="91" idx="3"/>
                <a:endCxn id="93" idx="3"/>
              </p:cNvCxnSpPr>
              <p:nvPr/>
            </p:nvCxnSpPr>
            <p:spPr>
              <a:xfrm flipH="1">
                <a:off x="9299458" y="3525237"/>
                <a:ext cx="4141" cy="305161"/>
              </a:xfrm>
              <a:prstGeom prst="curvedConnector3">
                <a:avLst>
                  <a:gd name="adj1" fmla="val -1244428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4387B1E7-C5CD-6C4F-83C7-024263EFA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3213" y="2424292"/>
                <a:ext cx="1" cy="7938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7643B6C7-1FBC-5B4C-ABA5-756010DE7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0352" y="3359286"/>
                <a:ext cx="1" cy="6780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DE3684C-7755-154E-B38A-E1CB0DEA6E12}"/>
                  </a:ext>
                </a:extLst>
              </p:cNvPr>
              <p:cNvSpPr txBox="1"/>
              <p:nvPr/>
            </p:nvSpPr>
            <p:spPr>
              <a:xfrm>
                <a:off x="9638160" y="4045902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3PG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68A8D718-DEE6-7A4A-B156-6B0684D66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034" y="4238413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0B19282-88D2-CB40-B476-52CA621F5531}"/>
                  </a:ext>
                </a:extLst>
              </p:cNvPr>
              <p:cNvSpPr txBox="1"/>
              <p:nvPr/>
            </p:nvSpPr>
            <p:spPr>
              <a:xfrm>
                <a:off x="9388563" y="4494987"/>
                <a:ext cx="114169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Bottom glycolysis</a:t>
                </a:r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3C76734C-8563-E54B-B873-6C4B5E402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669" y="4743434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76E3CEB-9E32-4643-BBBA-FDDE4F530603}"/>
                  </a:ext>
                </a:extLst>
              </p:cNvPr>
              <p:cNvSpPr txBox="1"/>
              <p:nvPr/>
            </p:nvSpPr>
            <p:spPr>
              <a:xfrm>
                <a:off x="9533046" y="5035036"/>
                <a:ext cx="7939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Isobutanol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95EF530-52B1-9241-A8AD-BF749F6BEF88}"/>
                </a:ext>
              </a:extLst>
            </p:cNvPr>
            <p:cNvSpPr/>
            <p:nvPr/>
          </p:nvSpPr>
          <p:spPr>
            <a:xfrm>
              <a:off x="9069753" y="3520966"/>
              <a:ext cx="2473292" cy="3211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2F57E54-6745-0248-9203-16A144D47FFE}"/>
              </a:ext>
            </a:extLst>
          </p:cNvPr>
          <p:cNvSpPr/>
          <p:nvPr/>
        </p:nvSpPr>
        <p:spPr>
          <a:xfrm>
            <a:off x="9704886" y="4302751"/>
            <a:ext cx="1342666" cy="1439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5830D5E1-1805-5A4F-8432-6A48CBF0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39" y="1326663"/>
            <a:ext cx="4279392" cy="2377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11CD4F-DC74-BD42-B83B-948C000B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94" y="122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Remove </a:t>
            </a:r>
            <a:r>
              <a:rPr lang="en-US" sz="3200" b="1" dirty="0" err="1"/>
              <a:t>GapN</a:t>
            </a:r>
            <a:r>
              <a:rPr lang="en-US" sz="3200" b="1" dirty="0"/>
              <a:t> from simulation </a:t>
            </a:r>
            <a:br>
              <a:rPr lang="en-US" sz="3200" b="1" dirty="0"/>
            </a:br>
            <a:r>
              <a:rPr lang="en-US" sz="2400" dirty="0"/>
              <a:t>(</a:t>
            </a:r>
            <a:r>
              <a:rPr lang="en-US" sz="2400" dirty="0" err="1"/>
              <a:t>mGapDH</a:t>
            </a:r>
            <a:r>
              <a:rPr lang="en-US" sz="2400" dirty="0"/>
              <a:t> and </a:t>
            </a:r>
            <a:r>
              <a:rPr lang="en-US" sz="2400" dirty="0" err="1"/>
              <a:t>Pgk</a:t>
            </a:r>
            <a:r>
              <a:rPr lang="en-US" sz="2400" dirty="0"/>
              <a:t> pathway is used)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357ED-68A3-5247-A48A-A29B4121B1CB}"/>
              </a:ext>
            </a:extLst>
          </p:cNvPr>
          <p:cNvSpPr txBox="1"/>
          <p:nvPr/>
        </p:nvSpPr>
        <p:spPr>
          <a:xfrm>
            <a:off x="6799661" y="2652226"/>
            <a:ext cx="675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BDE"/>
                </a:solidFill>
                <a:latin typeface="Avenir Book" panose="02000503020000020003" pitchFamily="2" charset="0"/>
              </a:rPr>
              <a:t>421.8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841337-F481-4247-9241-E721CC0AFFD6}"/>
              </a:ext>
            </a:extLst>
          </p:cNvPr>
          <p:cNvSpPr txBox="1"/>
          <p:nvPr/>
        </p:nvSpPr>
        <p:spPr>
          <a:xfrm>
            <a:off x="5133608" y="4222583"/>
            <a:ext cx="4007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Slightly higher magnitude ATP hump than entire pathway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Complete isobutanol production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7C4297-3818-CA47-A369-E57F79431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0053" y="1611295"/>
            <a:ext cx="1598543" cy="1658992"/>
          </a:xfrm>
          <a:prstGeom prst="rect">
            <a:avLst/>
          </a:prstGeom>
        </p:spPr>
      </p:pic>
      <p:pic>
        <p:nvPicPr>
          <p:cNvPr id="19" name="Picture 18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4248138F-F3D0-504A-AB19-D9E54118E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6665" y="1492247"/>
            <a:ext cx="1095992" cy="1936753"/>
          </a:xfrm>
          <a:prstGeom prst="rect">
            <a:avLst/>
          </a:prstGeom>
        </p:spPr>
      </p:pic>
      <p:pic>
        <p:nvPicPr>
          <p:cNvPr id="70" name="Picture 69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B03C3A-B6BF-2F4A-906C-37C71803D5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40" y="6637587"/>
            <a:ext cx="690326" cy="220413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001D4535-FC12-784B-A2BC-FDB43923D313}"/>
              </a:ext>
            </a:extLst>
          </p:cNvPr>
          <p:cNvGrpSpPr/>
          <p:nvPr/>
        </p:nvGrpSpPr>
        <p:grpSpPr>
          <a:xfrm>
            <a:off x="9663387" y="3601648"/>
            <a:ext cx="2528613" cy="3211265"/>
            <a:chOff x="9062085" y="3520966"/>
            <a:chExt cx="2528613" cy="321126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01D9C50-6BBC-E049-A057-13373C95D062}"/>
                </a:ext>
              </a:extLst>
            </p:cNvPr>
            <p:cNvGrpSpPr/>
            <p:nvPr/>
          </p:nvGrpSpPr>
          <p:grpSpPr>
            <a:xfrm>
              <a:off x="9062085" y="3623421"/>
              <a:ext cx="2528613" cy="3070330"/>
              <a:chOff x="8543537" y="1636925"/>
              <a:chExt cx="2414629" cy="362894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2556EC-D245-604D-AF3B-445B2D96BC19}"/>
                  </a:ext>
                </a:extLst>
              </p:cNvPr>
              <p:cNvSpPr txBox="1"/>
              <p:nvPr/>
            </p:nvSpPr>
            <p:spPr>
              <a:xfrm>
                <a:off x="9388563" y="1636925"/>
                <a:ext cx="9534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Top glycolysis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33CEBF-5F6C-7C4A-9831-D9367DD639F0}"/>
                  </a:ext>
                </a:extLst>
              </p:cNvPr>
              <p:cNvSpPr txBox="1"/>
              <p:nvPr/>
            </p:nvSpPr>
            <p:spPr>
              <a:xfrm>
                <a:off x="9372238" y="2132563"/>
                <a:ext cx="11955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Molecular rheostat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8BE3CA9-14C4-174E-A03E-30254760317F}"/>
                  </a:ext>
                </a:extLst>
              </p:cNvPr>
              <p:cNvSpPr txBox="1"/>
              <p:nvPr/>
            </p:nvSpPr>
            <p:spPr>
              <a:xfrm>
                <a:off x="9181868" y="2283586"/>
                <a:ext cx="7151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venir Book" panose="02000503020000020003" pitchFamily="2" charset="0"/>
                  </a:rPr>
                  <a:t>ATP made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97CF1B-03DD-054C-A979-C3920BF826AE}"/>
                  </a:ext>
                </a:extLst>
              </p:cNvPr>
              <p:cNvSpPr txBox="1"/>
              <p:nvPr/>
            </p:nvSpPr>
            <p:spPr>
              <a:xfrm>
                <a:off x="9897035" y="2283586"/>
                <a:ext cx="7807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No net ATP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A4A6A9F3-D7B0-8C49-A785-2A4B897891F0}"/>
                  </a:ext>
                </a:extLst>
              </p:cNvPr>
              <p:cNvCxnSpPr>
                <a:cxnSpLocks/>
                <a:stCxn id="74" idx="2"/>
              </p:cNvCxnSpPr>
              <p:nvPr/>
            </p:nvCxnSpPr>
            <p:spPr>
              <a:xfrm>
                <a:off x="9865307" y="1867757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65FECC9B-CA4A-FF4F-82C2-0D563FB1AEEB}"/>
                  </a:ext>
                </a:extLst>
              </p:cNvPr>
              <p:cNvCxnSpPr>
                <a:cxnSpLocks/>
                <a:stCxn id="77" idx="1"/>
              </p:cNvCxnSpPr>
              <p:nvPr/>
            </p:nvCxnSpPr>
            <p:spPr>
              <a:xfrm>
                <a:off x="9897035" y="2399002"/>
                <a:ext cx="0" cy="16383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406FF99-EEBC-B94C-BEE2-2741E13D0BCB}"/>
                  </a:ext>
                </a:extLst>
              </p:cNvPr>
              <p:cNvSpPr txBox="1"/>
              <p:nvPr/>
            </p:nvSpPr>
            <p:spPr>
              <a:xfrm>
                <a:off x="8545840" y="2587079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 </a:t>
                </a:r>
                <a:r>
                  <a:rPr lang="en-US" sz="900" dirty="0">
                    <a:latin typeface="Avenir Book" panose="02000503020000020003" pitchFamily="2" charset="0"/>
                  </a:rPr>
                  <a:t>+ P</a:t>
                </a:r>
                <a:r>
                  <a:rPr lang="en-US" sz="900" baseline="-25000" dirty="0">
                    <a:latin typeface="Avenir Book" panose="02000503020000020003" pitchFamily="2" charset="0"/>
                  </a:rPr>
                  <a:t>i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21749C8-5C2F-2D43-9EB0-D59A0CFE431A}"/>
                  </a:ext>
                </a:extLst>
              </p:cNvPr>
              <p:cNvSpPr txBox="1"/>
              <p:nvPr/>
            </p:nvSpPr>
            <p:spPr>
              <a:xfrm>
                <a:off x="9169750" y="2748707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mGapDH</a:t>
                </a:r>
                <a:endParaRPr lang="en-US" sz="9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15CE925-0CFC-A44A-87C7-F515C6BB72AB}"/>
                  </a:ext>
                </a:extLst>
              </p:cNvPr>
              <p:cNvSpPr txBox="1"/>
              <p:nvPr/>
            </p:nvSpPr>
            <p:spPr>
              <a:xfrm>
                <a:off x="10156070" y="2579969"/>
                <a:ext cx="7159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E60651C-AE18-E146-BC95-D0EDCC17C63F}"/>
                  </a:ext>
                </a:extLst>
              </p:cNvPr>
              <p:cNvSpPr txBox="1"/>
              <p:nvPr/>
            </p:nvSpPr>
            <p:spPr>
              <a:xfrm>
                <a:off x="10177379" y="2887822"/>
                <a:ext cx="7807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733D662-202C-7A46-8AD6-4A21DCED3BA8}"/>
                  </a:ext>
                </a:extLst>
              </p:cNvPr>
              <p:cNvSpPr txBox="1"/>
              <p:nvPr/>
            </p:nvSpPr>
            <p:spPr>
              <a:xfrm>
                <a:off x="9989533" y="2733896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0070C0"/>
                    </a:solidFill>
                    <a:latin typeface="Avenir Book" panose="02000503020000020003" pitchFamily="2" charset="0"/>
                  </a:rPr>
                  <a:t>GapN</a:t>
                </a:r>
                <a:endParaRPr lang="en-US" sz="900" dirty="0">
                  <a:solidFill>
                    <a:srgbClr val="0070C0"/>
                  </a:solidFill>
                  <a:latin typeface="Avenir Book" panose="02000503020000020003" pitchFamily="2" charset="0"/>
                </a:endParaRPr>
              </a:p>
            </p:txBody>
          </p:sp>
          <p:cxnSp>
            <p:nvCxnSpPr>
              <p:cNvPr id="85" name="Curved Connector 84">
                <a:extLst>
                  <a:ext uri="{FF2B5EF4-FFF2-40B4-BE49-F238E27FC236}">
                    <a16:creationId xmlns:a16="http://schemas.microsoft.com/office/drawing/2014/main" id="{3A246E50-1FFC-9744-BC34-3C179C717E81}"/>
                  </a:ext>
                </a:extLst>
              </p:cNvPr>
              <p:cNvCxnSpPr>
                <a:cxnSpLocks/>
                <a:endCxn id="83" idx="1"/>
              </p:cNvCxnSpPr>
              <p:nvPr/>
            </p:nvCxnSpPr>
            <p:spPr>
              <a:xfrm rot="5400000">
                <a:off x="10003057" y="2822565"/>
                <a:ext cx="354996" cy="6351"/>
              </a:xfrm>
              <a:prstGeom prst="curvedConnector4">
                <a:avLst>
                  <a:gd name="adj1" fmla="val 1000"/>
                  <a:gd name="adj2" fmla="val 369943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FB51443-915C-6644-9357-29EFD1B975D3}"/>
                  </a:ext>
                </a:extLst>
              </p:cNvPr>
              <p:cNvSpPr txBox="1"/>
              <p:nvPr/>
            </p:nvSpPr>
            <p:spPr>
              <a:xfrm>
                <a:off x="8543537" y="2891651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cxnSp>
            <p:nvCxnSpPr>
              <p:cNvPr id="87" name="Curved Connector 86">
                <a:extLst>
                  <a:ext uri="{FF2B5EF4-FFF2-40B4-BE49-F238E27FC236}">
                    <a16:creationId xmlns:a16="http://schemas.microsoft.com/office/drawing/2014/main" id="{18BE4F3C-305E-E348-8638-9F86F75B7609}"/>
                  </a:ext>
                </a:extLst>
              </p:cNvPr>
              <p:cNvCxnSpPr>
                <a:cxnSpLocks/>
                <a:stCxn id="80" idx="3"/>
              </p:cNvCxnSpPr>
              <p:nvPr/>
            </p:nvCxnSpPr>
            <p:spPr>
              <a:xfrm flipH="1">
                <a:off x="9314615" y="2702495"/>
                <a:ext cx="174436" cy="323257"/>
              </a:xfrm>
              <a:prstGeom prst="curvedConnector4">
                <a:avLst>
                  <a:gd name="adj1" fmla="val -193245"/>
                  <a:gd name="adj2" fmla="val 11100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57E1BE2-BABE-584C-A6F8-1FDAD0EFF245}"/>
                  </a:ext>
                </a:extLst>
              </p:cNvPr>
              <p:cNvSpPr txBox="1"/>
              <p:nvPr/>
            </p:nvSpPr>
            <p:spPr>
              <a:xfrm>
                <a:off x="9347030" y="3195725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1,3-BPG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3622B5E-5E8A-8248-A30F-169116FEEB1E}"/>
                  </a:ext>
                </a:extLst>
              </p:cNvPr>
              <p:cNvSpPr txBox="1"/>
              <p:nvPr/>
            </p:nvSpPr>
            <p:spPr>
              <a:xfrm>
                <a:off x="8845896" y="3409821"/>
                <a:ext cx="4577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ADP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6BD2CD2-CEC0-8D4C-BACF-EF3372FE0D87}"/>
                  </a:ext>
                </a:extLst>
              </p:cNvPr>
              <p:cNvSpPr txBox="1"/>
              <p:nvPr/>
            </p:nvSpPr>
            <p:spPr>
              <a:xfrm>
                <a:off x="9333359" y="3573935"/>
                <a:ext cx="4535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PGK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FB185B2-10F4-8745-A969-65AD34148B1F}"/>
                  </a:ext>
                </a:extLst>
              </p:cNvPr>
              <p:cNvSpPr txBox="1"/>
              <p:nvPr/>
            </p:nvSpPr>
            <p:spPr>
              <a:xfrm>
                <a:off x="8845896" y="3714982"/>
                <a:ext cx="45356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ATP</a:t>
                </a:r>
              </a:p>
            </p:txBody>
          </p:sp>
          <p:cxnSp>
            <p:nvCxnSpPr>
              <p:cNvPr id="92" name="Curved Connector 91">
                <a:extLst>
                  <a:ext uri="{FF2B5EF4-FFF2-40B4-BE49-F238E27FC236}">
                    <a16:creationId xmlns:a16="http://schemas.microsoft.com/office/drawing/2014/main" id="{925F9350-0E83-1C4F-95A6-F2ABA88EB599}"/>
                  </a:ext>
                </a:extLst>
              </p:cNvPr>
              <p:cNvCxnSpPr>
                <a:cxnSpLocks/>
                <a:stCxn id="89" idx="3"/>
                <a:endCxn id="91" idx="3"/>
              </p:cNvCxnSpPr>
              <p:nvPr/>
            </p:nvCxnSpPr>
            <p:spPr>
              <a:xfrm flipH="1">
                <a:off x="9299458" y="3525237"/>
                <a:ext cx="4141" cy="305161"/>
              </a:xfrm>
              <a:prstGeom prst="curvedConnector3">
                <a:avLst>
                  <a:gd name="adj1" fmla="val -1244428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BF951F18-BDB6-ED45-AB97-49A2B479C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3213" y="2424292"/>
                <a:ext cx="1" cy="7938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5D6996E4-5ED6-8A44-AF36-945BE6E4CC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0352" y="3359286"/>
                <a:ext cx="1" cy="6780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43A9A31-5871-9642-A94F-7A761F4FB2ED}"/>
                  </a:ext>
                </a:extLst>
              </p:cNvPr>
              <p:cNvSpPr txBox="1"/>
              <p:nvPr/>
            </p:nvSpPr>
            <p:spPr>
              <a:xfrm>
                <a:off x="9638160" y="4045902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3PG</a:t>
                </a:r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118FFA44-3407-CB45-BEFC-D58B93AE34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034" y="4238413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188C7FD-D890-0343-9477-9CEC3A4211C2}"/>
                  </a:ext>
                </a:extLst>
              </p:cNvPr>
              <p:cNvSpPr txBox="1"/>
              <p:nvPr/>
            </p:nvSpPr>
            <p:spPr>
              <a:xfrm>
                <a:off x="9388563" y="4494987"/>
                <a:ext cx="114169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Bottom glycolysis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30A16AA8-5181-DA42-B64A-60243360FC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669" y="4743434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52AF43A-DBB7-DB43-828C-28353215E9DE}"/>
                  </a:ext>
                </a:extLst>
              </p:cNvPr>
              <p:cNvSpPr txBox="1"/>
              <p:nvPr/>
            </p:nvSpPr>
            <p:spPr>
              <a:xfrm>
                <a:off x="9533046" y="5035036"/>
                <a:ext cx="7939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Isobutanol</a:t>
                </a:r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E88948D-41B5-7B4B-91F8-A8723EF3C1B6}"/>
                </a:ext>
              </a:extLst>
            </p:cNvPr>
            <p:cNvSpPr/>
            <p:nvPr/>
          </p:nvSpPr>
          <p:spPr>
            <a:xfrm>
              <a:off x="9069753" y="3520966"/>
              <a:ext cx="2473292" cy="3211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C47C7C-D977-4649-9392-D4E63DF1A0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552" y="1326663"/>
            <a:ext cx="4279392" cy="237744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5E4658A3-4269-3B46-98BE-9852CDCC28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413" y="3579902"/>
            <a:ext cx="3899002" cy="299923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C792FC6-74BE-0847-BEF3-4B6CA1D9E3F7}"/>
              </a:ext>
            </a:extLst>
          </p:cNvPr>
          <p:cNvSpPr/>
          <p:nvPr/>
        </p:nvSpPr>
        <p:spPr>
          <a:xfrm>
            <a:off x="11056427" y="4281225"/>
            <a:ext cx="1027491" cy="1439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9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close up of a map&#10;&#10;Description automatically generated">
            <a:extLst>
              <a:ext uri="{FF2B5EF4-FFF2-40B4-BE49-F238E27FC236}">
                <a16:creationId xmlns:a16="http://schemas.microsoft.com/office/drawing/2014/main" id="{369C1D98-2970-E741-BA60-35BDA359A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0037" t="4380" b="1"/>
          <a:stretch/>
        </p:blipFill>
        <p:spPr>
          <a:xfrm>
            <a:off x="4516850" y="1210645"/>
            <a:ext cx="4355050" cy="23774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11CD4F-DC74-BD42-B83B-948C000B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94" y="122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Remove </a:t>
            </a:r>
            <a:r>
              <a:rPr lang="en-US" sz="3200" b="1" dirty="0" err="1"/>
              <a:t>GapN</a:t>
            </a:r>
            <a:r>
              <a:rPr lang="en-US" sz="3200" b="1" dirty="0"/>
              <a:t>, GapM6, and </a:t>
            </a:r>
            <a:r>
              <a:rPr lang="en-US" sz="3200" b="1" dirty="0" err="1"/>
              <a:t>Pgk</a:t>
            </a:r>
            <a:r>
              <a:rPr lang="en-US" sz="3200" b="1" dirty="0"/>
              <a:t> from simulation </a:t>
            </a:r>
            <a:br>
              <a:rPr lang="en-US" sz="3200" b="1" dirty="0"/>
            </a:br>
            <a:r>
              <a:rPr lang="en-US" sz="2400" dirty="0"/>
              <a:t>(Incomplete pathway)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357ED-68A3-5247-A48A-A29B4121B1CB}"/>
              </a:ext>
            </a:extLst>
          </p:cNvPr>
          <p:cNvSpPr txBox="1"/>
          <p:nvPr/>
        </p:nvSpPr>
        <p:spPr>
          <a:xfrm>
            <a:off x="6091770" y="2701982"/>
            <a:ext cx="675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BDE"/>
                </a:solidFill>
                <a:latin typeface="Avenir Book" panose="02000503020000020003" pitchFamily="2" charset="0"/>
              </a:rPr>
              <a:t>60.1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841337-F481-4247-9241-E721CC0AFFD6}"/>
              </a:ext>
            </a:extLst>
          </p:cNvPr>
          <p:cNvSpPr txBox="1"/>
          <p:nvPr/>
        </p:nvSpPr>
        <p:spPr>
          <a:xfrm>
            <a:off x="5389832" y="4351926"/>
            <a:ext cx="4007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No hump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No isobutanol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endParaRPr lang="en-US" dirty="0">
              <a:latin typeface="Avenir Book" panose="02000503020000020003" pitchFamily="2" charset="0"/>
            </a:endParaRP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7C4297-3818-CA47-A369-E57F79431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459" y="1527316"/>
            <a:ext cx="1598543" cy="1658992"/>
          </a:xfrm>
          <a:prstGeom prst="rect">
            <a:avLst/>
          </a:prstGeom>
        </p:spPr>
      </p:pic>
      <p:pic>
        <p:nvPicPr>
          <p:cNvPr id="19" name="Picture 18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4248138F-F3D0-504A-AB19-D9E54118E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3058" y="1421623"/>
            <a:ext cx="1095992" cy="1936753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ECDC1345-6FA9-FC41-9F08-C08747B760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972" y="3703960"/>
            <a:ext cx="4075878" cy="3031984"/>
          </a:xfrm>
          <a:prstGeom prst="rect">
            <a:avLst/>
          </a:prstGeom>
        </p:spPr>
      </p:pic>
      <p:pic>
        <p:nvPicPr>
          <p:cNvPr id="72" name="Picture 7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AB09E57-F5A4-6145-A547-295919E219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40" y="6637587"/>
            <a:ext cx="690326" cy="220413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F233124B-5084-C44A-8B00-67D8857B4677}"/>
              </a:ext>
            </a:extLst>
          </p:cNvPr>
          <p:cNvGrpSpPr/>
          <p:nvPr/>
        </p:nvGrpSpPr>
        <p:grpSpPr>
          <a:xfrm>
            <a:off x="9663387" y="3601648"/>
            <a:ext cx="2528613" cy="3211265"/>
            <a:chOff x="9062085" y="3520966"/>
            <a:chExt cx="2528613" cy="3211265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02C4AFA-06EE-A649-9C50-1C4AD0D38EEC}"/>
                </a:ext>
              </a:extLst>
            </p:cNvPr>
            <p:cNvGrpSpPr/>
            <p:nvPr/>
          </p:nvGrpSpPr>
          <p:grpSpPr>
            <a:xfrm>
              <a:off x="9062085" y="3623421"/>
              <a:ext cx="2528613" cy="3070330"/>
              <a:chOff x="8543537" y="1636925"/>
              <a:chExt cx="2414629" cy="3628943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C1F6834-9D9A-A547-BA22-C17E65004D46}"/>
                  </a:ext>
                </a:extLst>
              </p:cNvPr>
              <p:cNvSpPr txBox="1"/>
              <p:nvPr/>
            </p:nvSpPr>
            <p:spPr>
              <a:xfrm>
                <a:off x="9388563" y="1636925"/>
                <a:ext cx="9534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Top glycolysis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3BA2FFE-EA14-2146-88AA-514545967AF7}"/>
                  </a:ext>
                </a:extLst>
              </p:cNvPr>
              <p:cNvSpPr txBox="1"/>
              <p:nvPr/>
            </p:nvSpPr>
            <p:spPr>
              <a:xfrm>
                <a:off x="9372238" y="2132563"/>
                <a:ext cx="11955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Molecular rheostat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F532435-915A-0041-83AD-235D2F2FFC55}"/>
                  </a:ext>
                </a:extLst>
              </p:cNvPr>
              <p:cNvSpPr txBox="1"/>
              <p:nvPr/>
            </p:nvSpPr>
            <p:spPr>
              <a:xfrm>
                <a:off x="9181868" y="2283586"/>
                <a:ext cx="7151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venir Book" panose="02000503020000020003" pitchFamily="2" charset="0"/>
                  </a:rPr>
                  <a:t>ATP made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891484F-9147-8B47-B166-B7CF0E8BD493}"/>
                  </a:ext>
                </a:extLst>
              </p:cNvPr>
              <p:cNvSpPr txBox="1"/>
              <p:nvPr/>
            </p:nvSpPr>
            <p:spPr>
              <a:xfrm>
                <a:off x="9897035" y="2283586"/>
                <a:ext cx="7807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No net ATP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F87419C6-063F-694B-8394-37CE896AA3DB}"/>
                  </a:ext>
                </a:extLst>
              </p:cNvPr>
              <p:cNvCxnSpPr>
                <a:cxnSpLocks/>
                <a:stCxn id="76" idx="2"/>
              </p:cNvCxnSpPr>
              <p:nvPr/>
            </p:nvCxnSpPr>
            <p:spPr>
              <a:xfrm>
                <a:off x="9865307" y="1867757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FF834D4C-F80A-4049-A370-95A2D2E79AFB}"/>
                  </a:ext>
                </a:extLst>
              </p:cNvPr>
              <p:cNvCxnSpPr>
                <a:cxnSpLocks/>
                <a:stCxn id="79" idx="1"/>
              </p:cNvCxnSpPr>
              <p:nvPr/>
            </p:nvCxnSpPr>
            <p:spPr>
              <a:xfrm>
                <a:off x="9897035" y="2399002"/>
                <a:ext cx="0" cy="16383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55FBF3B-BE4B-DC42-9BF5-F4F1E2877182}"/>
                  </a:ext>
                </a:extLst>
              </p:cNvPr>
              <p:cNvSpPr txBox="1"/>
              <p:nvPr/>
            </p:nvSpPr>
            <p:spPr>
              <a:xfrm>
                <a:off x="8545840" y="2587079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 </a:t>
                </a:r>
                <a:r>
                  <a:rPr lang="en-US" sz="900" dirty="0">
                    <a:latin typeface="Avenir Book" panose="02000503020000020003" pitchFamily="2" charset="0"/>
                  </a:rPr>
                  <a:t>+ P</a:t>
                </a:r>
                <a:r>
                  <a:rPr lang="en-US" sz="900" baseline="-25000" dirty="0">
                    <a:latin typeface="Avenir Book" panose="02000503020000020003" pitchFamily="2" charset="0"/>
                  </a:rPr>
                  <a:t>i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E9DBD15-B874-BC46-902F-DBACA02699D8}"/>
                  </a:ext>
                </a:extLst>
              </p:cNvPr>
              <p:cNvSpPr txBox="1"/>
              <p:nvPr/>
            </p:nvSpPr>
            <p:spPr>
              <a:xfrm>
                <a:off x="9169750" y="2748707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mGapDH</a:t>
                </a:r>
                <a:endParaRPr lang="en-US" sz="9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C426EE-A324-2740-8900-A01F999AE585}"/>
                  </a:ext>
                </a:extLst>
              </p:cNvPr>
              <p:cNvSpPr txBox="1"/>
              <p:nvPr/>
            </p:nvSpPr>
            <p:spPr>
              <a:xfrm>
                <a:off x="10156070" y="2579969"/>
                <a:ext cx="7159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62D2A3C-8494-2E44-A0B1-196988092578}"/>
                  </a:ext>
                </a:extLst>
              </p:cNvPr>
              <p:cNvSpPr txBox="1"/>
              <p:nvPr/>
            </p:nvSpPr>
            <p:spPr>
              <a:xfrm>
                <a:off x="10177379" y="2887822"/>
                <a:ext cx="7807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1A6CA2D-6401-E846-B709-B1657F86A409}"/>
                  </a:ext>
                </a:extLst>
              </p:cNvPr>
              <p:cNvSpPr txBox="1"/>
              <p:nvPr/>
            </p:nvSpPr>
            <p:spPr>
              <a:xfrm>
                <a:off x="9989533" y="2733896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0070C0"/>
                    </a:solidFill>
                    <a:latin typeface="Avenir Book" panose="02000503020000020003" pitchFamily="2" charset="0"/>
                  </a:rPr>
                  <a:t>GapN</a:t>
                </a:r>
                <a:endParaRPr lang="en-US" sz="900" dirty="0">
                  <a:solidFill>
                    <a:srgbClr val="0070C0"/>
                  </a:solidFill>
                  <a:latin typeface="Avenir Book" panose="02000503020000020003" pitchFamily="2" charset="0"/>
                </a:endParaRPr>
              </a:p>
            </p:txBody>
          </p:sp>
          <p:cxnSp>
            <p:nvCxnSpPr>
              <p:cNvPr id="87" name="Curved Connector 86">
                <a:extLst>
                  <a:ext uri="{FF2B5EF4-FFF2-40B4-BE49-F238E27FC236}">
                    <a16:creationId xmlns:a16="http://schemas.microsoft.com/office/drawing/2014/main" id="{B0139942-BD09-C149-B6A7-DC20F3C83CB8}"/>
                  </a:ext>
                </a:extLst>
              </p:cNvPr>
              <p:cNvCxnSpPr>
                <a:cxnSpLocks/>
                <a:endCxn id="85" idx="1"/>
              </p:cNvCxnSpPr>
              <p:nvPr/>
            </p:nvCxnSpPr>
            <p:spPr>
              <a:xfrm rot="5400000">
                <a:off x="10003057" y="2822565"/>
                <a:ext cx="354996" cy="6351"/>
              </a:xfrm>
              <a:prstGeom prst="curvedConnector4">
                <a:avLst>
                  <a:gd name="adj1" fmla="val 1000"/>
                  <a:gd name="adj2" fmla="val 369943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BD5F8B-B361-9C41-B35E-ABF9E2280CE3}"/>
                  </a:ext>
                </a:extLst>
              </p:cNvPr>
              <p:cNvSpPr txBox="1"/>
              <p:nvPr/>
            </p:nvSpPr>
            <p:spPr>
              <a:xfrm>
                <a:off x="8543537" y="2891651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cxnSp>
            <p:nvCxnSpPr>
              <p:cNvPr id="89" name="Curved Connector 88">
                <a:extLst>
                  <a:ext uri="{FF2B5EF4-FFF2-40B4-BE49-F238E27FC236}">
                    <a16:creationId xmlns:a16="http://schemas.microsoft.com/office/drawing/2014/main" id="{01467147-F92F-F845-BB10-47B292B27D29}"/>
                  </a:ext>
                </a:extLst>
              </p:cNvPr>
              <p:cNvCxnSpPr>
                <a:cxnSpLocks/>
                <a:stCxn id="82" idx="3"/>
              </p:cNvCxnSpPr>
              <p:nvPr/>
            </p:nvCxnSpPr>
            <p:spPr>
              <a:xfrm flipH="1">
                <a:off x="9314615" y="2702495"/>
                <a:ext cx="174436" cy="323257"/>
              </a:xfrm>
              <a:prstGeom prst="curvedConnector4">
                <a:avLst>
                  <a:gd name="adj1" fmla="val -193245"/>
                  <a:gd name="adj2" fmla="val 11100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86E7144-FF3F-DD49-8B05-BF30034DED64}"/>
                  </a:ext>
                </a:extLst>
              </p:cNvPr>
              <p:cNvSpPr txBox="1"/>
              <p:nvPr/>
            </p:nvSpPr>
            <p:spPr>
              <a:xfrm>
                <a:off x="9347030" y="3195725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1,3-BPG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4A1F900-4A7A-7743-B8EC-ED4756245634}"/>
                  </a:ext>
                </a:extLst>
              </p:cNvPr>
              <p:cNvSpPr txBox="1"/>
              <p:nvPr/>
            </p:nvSpPr>
            <p:spPr>
              <a:xfrm>
                <a:off x="8845896" y="3409821"/>
                <a:ext cx="4577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ADP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083462F-0674-384D-A84A-19851EB04723}"/>
                  </a:ext>
                </a:extLst>
              </p:cNvPr>
              <p:cNvSpPr txBox="1"/>
              <p:nvPr/>
            </p:nvSpPr>
            <p:spPr>
              <a:xfrm>
                <a:off x="9333359" y="3573935"/>
                <a:ext cx="4535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PGK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57697FD-1591-D044-ABCE-D94A743AEB62}"/>
                  </a:ext>
                </a:extLst>
              </p:cNvPr>
              <p:cNvSpPr txBox="1"/>
              <p:nvPr/>
            </p:nvSpPr>
            <p:spPr>
              <a:xfrm>
                <a:off x="8845896" y="3714982"/>
                <a:ext cx="45356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ATP</a:t>
                </a:r>
              </a:p>
            </p:txBody>
          </p:sp>
          <p:cxnSp>
            <p:nvCxnSpPr>
              <p:cNvPr id="94" name="Curved Connector 93">
                <a:extLst>
                  <a:ext uri="{FF2B5EF4-FFF2-40B4-BE49-F238E27FC236}">
                    <a16:creationId xmlns:a16="http://schemas.microsoft.com/office/drawing/2014/main" id="{923F1808-A390-284D-A256-379258E02053}"/>
                  </a:ext>
                </a:extLst>
              </p:cNvPr>
              <p:cNvCxnSpPr>
                <a:cxnSpLocks/>
                <a:stCxn id="91" idx="3"/>
                <a:endCxn id="93" idx="3"/>
              </p:cNvCxnSpPr>
              <p:nvPr/>
            </p:nvCxnSpPr>
            <p:spPr>
              <a:xfrm flipH="1">
                <a:off x="9299458" y="3525237"/>
                <a:ext cx="4141" cy="305161"/>
              </a:xfrm>
              <a:prstGeom prst="curvedConnector3">
                <a:avLst>
                  <a:gd name="adj1" fmla="val -1244428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A373896A-9360-DD40-8C3A-6AA779AB29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3213" y="2424292"/>
                <a:ext cx="1" cy="7938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9BA24028-93B1-D74F-BF92-5FF5B7D31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0352" y="3359286"/>
                <a:ext cx="1" cy="6780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78F319A-7F07-F84A-AA3B-B6CC7E1A1C85}"/>
                  </a:ext>
                </a:extLst>
              </p:cNvPr>
              <p:cNvSpPr txBox="1"/>
              <p:nvPr/>
            </p:nvSpPr>
            <p:spPr>
              <a:xfrm>
                <a:off x="9638160" y="4045902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3PG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FDBFC77E-9598-2143-86FC-1A73B203B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034" y="4238413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41950F9-13C6-074A-B0D5-EF1E75051C88}"/>
                  </a:ext>
                </a:extLst>
              </p:cNvPr>
              <p:cNvSpPr txBox="1"/>
              <p:nvPr/>
            </p:nvSpPr>
            <p:spPr>
              <a:xfrm>
                <a:off x="9388563" y="4494987"/>
                <a:ext cx="114169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Bottom glycolysis</a:t>
                </a:r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F11DADE3-8674-374B-AF12-56C172C69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669" y="4743434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D423C0-70A6-8248-B898-308B9208C999}"/>
                  </a:ext>
                </a:extLst>
              </p:cNvPr>
              <p:cNvSpPr txBox="1"/>
              <p:nvPr/>
            </p:nvSpPr>
            <p:spPr>
              <a:xfrm>
                <a:off x="9533046" y="5035036"/>
                <a:ext cx="7939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Isobutanol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74A3728-636E-7B4C-9868-B486CE183C5B}"/>
                </a:ext>
              </a:extLst>
            </p:cNvPr>
            <p:cNvSpPr/>
            <p:nvPr/>
          </p:nvSpPr>
          <p:spPr>
            <a:xfrm>
              <a:off x="9069753" y="3520966"/>
              <a:ext cx="2473292" cy="3211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E4FC61B-1951-4341-A034-2CC0591FDF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458" y="1204464"/>
            <a:ext cx="4279392" cy="2377440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7BD98F14-B9FB-4842-91B4-29CF6E91119A}"/>
              </a:ext>
            </a:extLst>
          </p:cNvPr>
          <p:cNvSpPr/>
          <p:nvPr/>
        </p:nvSpPr>
        <p:spPr>
          <a:xfrm>
            <a:off x="9704885" y="4302751"/>
            <a:ext cx="2396943" cy="1439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4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52A8-28F9-0944-BAD8-82925481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50" y="13404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Entire pathway is not necessary for optimal isobutanol steady state value and ATP area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9747AF-B7A9-1342-BF5D-E9D290AB2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2608BD6-67AE-6F49-B190-476420667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28" y="1568032"/>
            <a:ext cx="7865364" cy="3630168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9A73B482-3A03-114D-B29F-1898CB602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728" y="1568032"/>
            <a:ext cx="7865364" cy="3630168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C6D670CC-CE25-DA48-8547-F7257EF2F0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728" y="1568032"/>
            <a:ext cx="7865364" cy="3630168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FA4E4D6A-21DD-2B49-BC5A-5861380133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728" y="1568032"/>
            <a:ext cx="7865364" cy="3630168"/>
          </a:xfrm>
          <a:prstGeom prst="rect">
            <a:avLst/>
          </a:prstGeom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55E32D9A-AC8E-F34E-9584-EC742FA7A7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728" y="1568032"/>
            <a:ext cx="7865364" cy="363016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E83AC0BA-4B8F-2A4A-AB0A-9F18F0A433E0}"/>
              </a:ext>
            </a:extLst>
          </p:cNvPr>
          <p:cNvGrpSpPr/>
          <p:nvPr/>
        </p:nvGrpSpPr>
        <p:grpSpPr>
          <a:xfrm>
            <a:off x="8891361" y="1568032"/>
            <a:ext cx="2528613" cy="3211265"/>
            <a:chOff x="9062085" y="3520966"/>
            <a:chExt cx="2528613" cy="321126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ECFFDCE-B7B8-FB41-A8BA-86FFEF38B443}"/>
                </a:ext>
              </a:extLst>
            </p:cNvPr>
            <p:cNvGrpSpPr/>
            <p:nvPr/>
          </p:nvGrpSpPr>
          <p:grpSpPr>
            <a:xfrm>
              <a:off x="9062085" y="3623421"/>
              <a:ext cx="2528613" cy="3070330"/>
              <a:chOff x="8543537" y="1636925"/>
              <a:chExt cx="2414629" cy="3628943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52D4250-5EC6-C24E-A178-A0C7FCF157BB}"/>
                  </a:ext>
                </a:extLst>
              </p:cNvPr>
              <p:cNvSpPr txBox="1"/>
              <p:nvPr/>
            </p:nvSpPr>
            <p:spPr>
              <a:xfrm>
                <a:off x="9388563" y="1636925"/>
                <a:ext cx="9534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Top glycolysis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108D33-33E1-CC4B-9E6B-2F3E7F57C789}"/>
                  </a:ext>
                </a:extLst>
              </p:cNvPr>
              <p:cNvSpPr txBox="1"/>
              <p:nvPr/>
            </p:nvSpPr>
            <p:spPr>
              <a:xfrm>
                <a:off x="9372238" y="2132563"/>
                <a:ext cx="11955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Molecular rheostat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75A63CC-1098-9A43-82B7-EBEB81B452CB}"/>
                  </a:ext>
                </a:extLst>
              </p:cNvPr>
              <p:cNvSpPr txBox="1"/>
              <p:nvPr/>
            </p:nvSpPr>
            <p:spPr>
              <a:xfrm>
                <a:off x="9181868" y="2283586"/>
                <a:ext cx="7151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venir Book" panose="02000503020000020003" pitchFamily="2" charset="0"/>
                  </a:rPr>
                  <a:t>ATP made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2917961-290B-6C42-A256-5F8839A07E66}"/>
                  </a:ext>
                </a:extLst>
              </p:cNvPr>
              <p:cNvSpPr txBox="1"/>
              <p:nvPr/>
            </p:nvSpPr>
            <p:spPr>
              <a:xfrm>
                <a:off x="9897035" y="2283586"/>
                <a:ext cx="7807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No net ATP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7980C02-0356-544D-BB3F-4AF849151D29}"/>
                  </a:ext>
                </a:extLst>
              </p:cNvPr>
              <p:cNvCxnSpPr>
                <a:cxnSpLocks/>
                <a:stCxn id="49" idx="2"/>
              </p:cNvCxnSpPr>
              <p:nvPr/>
            </p:nvCxnSpPr>
            <p:spPr>
              <a:xfrm>
                <a:off x="9865307" y="1867757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E2F811C-DC8A-6D42-BB83-48F06305FA17}"/>
                  </a:ext>
                </a:extLst>
              </p:cNvPr>
              <p:cNvCxnSpPr>
                <a:cxnSpLocks/>
                <a:stCxn id="52" idx="1"/>
              </p:cNvCxnSpPr>
              <p:nvPr/>
            </p:nvCxnSpPr>
            <p:spPr>
              <a:xfrm>
                <a:off x="9897035" y="2399002"/>
                <a:ext cx="0" cy="16383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D027978-6B8E-CF47-8609-4A0F924C9A69}"/>
                  </a:ext>
                </a:extLst>
              </p:cNvPr>
              <p:cNvSpPr txBox="1"/>
              <p:nvPr/>
            </p:nvSpPr>
            <p:spPr>
              <a:xfrm>
                <a:off x="8545840" y="2587079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 </a:t>
                </a:r>
                <a:r>
                  <a:rPr lang="en-US" sz="900" dirty="0">
                    <a:latin typeface="Avenir Book" panose="02000503020000020003" pitchFamily="2" charset="0"/>
                  </a:rPr>
                  <a:t>+ P</a:t>
                </a:r>
                <a:r>
                  <a:rPr lang="en-US" sz="900" baseline="-25000" dirty="0">
                    <a:latin typeface="Avenir Book" panose="02000503020000020003" pitchFamily="2" charset="0"/>
                  </a:rPr>
                  <a:t>i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C5AECC-405A-7345-B8AE-3F9E0AE13E7C}"/>
                  </a:ext>
                </a:extLst>
              </p:cNvPr>
              <p:cNvSpPr txBox="1"/>
              <p:nvPr/>
            </p:nvSpPr>
            <p:spPr>
              <a:xfrm>
                <a:off x="9169750" y="2748707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mGapDH</a:t>
                </a:r>
                <a:endParaRPr lang="en-US" sz="9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456CDA1-54AE-EF48-A8B7-87B633785E18}"/>
                  </a:ext>
                </a:extLst>
              </p:cNvPr>
              <p:cNvSpPr txBox="1"/>
              <p:nvPr/>
            </p:nvSpPr>
            <p:spPr>
              <a:xfrm>
                <a:off x="10156070" y="2579969"/>
                <a:ext cx="7159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46531A3-9B20-704E-9433-3CAC775F9606}"/>
                  </a:ext>
                </a:extLst>
              </p:cNvPr>
              <p:cNvSpPr txBox="1"/>
              <p:nvPr/>
            </p:nvSpPr>
            <p:spPr>
              <a:xfrm>
                <a:off x="10177379" y="2887822"/>
                <a:ext cx="7807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3E3CA58-EA7D-5C4D-82AB-AA86A668FF58}"/>
                  </a:ext>
                </a:extLst>
              </p:cNvPr>
              <p:cNvSpPr txBox="1"/>
              <p:nvPr/>
            </p:nvSpPr>
            <p:spPr>
              <a:xfrm>
                <a:off x="9989533" y="2733896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0070C0"/>
                    </a:solidFill>
                    <a:latin typeface="Avenir Book" panose="02000503020000020003" pitchFamily="2" charset="0"/>
                  </a:rPr>
                  <a:t>GapN</a:t>
                </a:r>
                <a:endParaRPr lang="en-US" sz="900" dirty="0">
                  <a:solidFill>
                    <a:srgbClr val="0070C0"/>
                  </a:solidFill>
                  <a:latin typeface="Avenir Book" panose="02000503020000020003" pitchFamily="2" charset="0"/>
                </a:endParaRPr>
              </a:p>
            </p:txBody>
          </p:sp>
          <p:cxnSp>
            <p:nvCxnSpPr>
              <p:cNvPr id="60" name="Curved Connector 59">
                <a:extLst>
                  <a:ext uri="{FF2B5EF4-FFF2-40B4-BE49-F238E27FC236}">
                    <a16:creationId xmlns:a16="http://schemas.microsoft.com/office/drawing/2014/main" id="{EE42B912-4AEC-D246-BDCF-3F5820B0F681}"/>
                  </a:ext>
                </a:extLst>
              </p:cNvPr>
              <p:cNvCxnSpPr>
                <a:cxnSpLocks/>
                <a:endCxn id="58" idx="1"/>
              </p:cNvCxnSpPr>
              <p:nvPr/>
            </p:nvCxnSpPr>
            <p:spPr>
              <a:xfrm rot="5400000">
                <a:off x="10003057" y="2822565"/>
                <a:ext cx="354996" cy="6351"/>
              </a:xfrm>
              <a:prstGeom prst="curvedConnector4">
                <a:avLst>
                  <a:gd name="adj1" fmla="val 1000"/>
                  <a:gd name="adj2" fmla="val 369943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A60CBF6-9FAF-B241-B37A-CECDD7BD0363}"/>
                  </a:ext>
                </a:extLst>
              </p:cNvPr>
              <p:cNvSpPr txBox="1"/>
              <p:nvPr/>
            </p:nvSpPr>
            <p:spPr>
              <a:xfrm>
                <a:off x="8543537" y="2891651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cxnSp>
            <p:nvCxnSpPr>
              <p:cNvPr id="62" name="Curved Connector 61">
                <a:extLst>
                  <a:ext uri="{FF2B5EF4-FFF2-40B4-BE49-F238E27FC236}">
                    <a16:creationId xmlns:a16="http://schemas.microsoft.com/office/drawing/2014/main" id="{1679946E-E1BB-1C43-8E56-A06B897D4577}"/>
                  </a:ext>
                </a:extLst>
              </p:cNvPr>
              <p:cNvCxnSpPr>
                <a:cxnSpLocks/>
                <a:stCxn id="55" idx="3"/>
              </p:cNvCxnSpPr>
              <p:nvPr/>
            </p:nvCxnSpPr>
            <p:spPr>
              <a:xfrm flipH="1">
                <a:off x="9314615" y="2702495"/>
                <a:ext cx="174436" cy="323257"/>
              </a:xfrm>
              <a:prstGeom prst="curvedConnector4">
                <a:avLst>
                  <a:gd name="adj1" fmla="val -193245"/>
                  <a:gd name="adj2" fmla="val 11100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B57ACED-EF60-9743-9C11-24830D7FDC59}"/>
                  </a:ext>
                </a:extLst>
              </p:cNvPr>
              <p:cNvSpPr txBox="1"/>
              <p:nvPr/>
            </p:nvSpPr>
            <p:spPr>
              <a:xfrm>
                <a:off x="9347030" y="3195725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1,3-BPG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BB24CB0-9DFB-F142-850C-8C6724F4030C}"/>
                  </a:ext>
                </a:extLst>
              </p:cNvPr>
              <p:cNvSpPr txBox="1"/>
              <p:nvPr/>
            </p:nvSpPr>
            <p:spPr>
              <a:xfrm>
                <a:off x="8845896" y="3409821"/>
                <a:ext cx="4577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ADP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DBD49BE-9E86-C240-89B7-ACC14F6D04B4}"/>
                  </a:ext>
                </a:extLst>
              </p:cNvPr>
              <p:cNvSpPr txBox="1"/>
              <p:nvPr/>
            </p:nvSpPr>
            <p:spPr>
              <a:xfrm>
                <a:off x="9333359" y="3573935"/>
                <a:ext cx="4535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PGK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00D5E2E-E323-FD45-80E2-88E9E7965234}"/>
                  </a:ext>
                </a:extLst>
              </p:cNvPr>
              <p:cNvSpPr txBox="1"/>
              <p:nvPr/>
            </p:nvSpPr>
            <p:spPr>
              <a:xfrm>
                <a:off x="8845896" y="3714982"/>
                <a:ext cx="45356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ATP</a:t>
                </a:r>
              </a:p>
            </p:txBody>
          </p:sp>
          <p:cxnSp>
            <p:nvCxnSpPr>
              <p:cNvPr id="67" name="Curved Connector 66">
                <a:extLst>
                  <a:ext uri="{FF2B5EF4-FFF2-40B4-BE49-F238E27FC236}">
                    <a16:creationId xmlns:a16="http://schemas.microsoft.com/office/drawing/2014/main" id="{A52C521B-9419-AA46-9086-D5A69540DF27}"/>
                  </a:ext>
                </a:extLst>
              </p:cNvPr>
              <p:cNvCxnSpPr>
                <a:cxnSpLocks/>
                <a:stCxn id="64" idx="3"/>
                <a:endCxn id="66" idx="3"/>
              </p:cNvCxnSpPr>
              <p:nvPr/>
            </p:nvCxnSpPr>
            <p:spPr>
              <a:xfrm flipH="1">
                <a:off x="9299458" y="3525237"/>
                <a:ext cx="4141" cy="305161"/>
              </a:xfrm>
              <a:prstGeom prst="curvedConnector3">
                <a:avLst>
                  <a:gd name="adj1" fmla="val -1244428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D196013C-687A-0943-A1B5-6C581E9041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3213" y="2424292"/>
                <a:ext cx="1" cy="7938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9F79EC91-580D-C84D-96D2-3F71197BF2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0352" y="3359286"/>
                <a:ext cx="1" cy="6780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F4B346-DE01-9940-904B-E31061FA32DE}"/>
                  </a:ext>
                </a:extLst>
              </p:cNvPr>
              <p:cNvSpPr txBox="1"/>
              <p:nvPr/>
            </p:nvSpPr>
            <p:spPr>
              <a:xfrm>
                <a:off x="9638160" y="4045902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3PG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89B7C0A7-4C7B-3946-A538-E92B22636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034" y="4238413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F3C6424-A37A-7E47-9A0B-45D447F54C3B}"/>
                  </a:ext>
                </a:extLst>
              </p:cNvPr>
              <p:cNvSpPr txBox="1"/>
              <p:nvPr/>
            </p:nvSpPr>
            <p:spPr>
              <a:xfrm>
                <a:off x="9388563" y="4494987"/>
                <a:ext cx="114169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Bottom glycolysis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FDF1BDB6-EF27-D24A-B1D4-39C40FF95D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669" y="4743434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62523D-3EE4-0F45-8101-B4297AADB9C7}"/>
                  </a:ext>
                </a:extLst>
              </p:cNvPr>
              <p:cNvSpPr txBox="1"/>
              <p:nvPr/>
            </p:nvSpPr>
            <p:spPr>
              <a:xfrm>
                <a:off x="9533046" y="5035036"/>
                <a:ext cx="7939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Isobutanol</a:t>
                </a:r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0256335-3645-0146-8F99-C45ABFBB02B9}"/>
                </a:ext>
              </a:extLst>
            </p:cNvPr>
            <p:cNvSpPr/>
            <p:nvPr/>
          </p:nvSpPr>
          <p:spPr>
            <a:xfrm>
              <a:off x="9069753" y="3520966"/>
              <a:ext cx="2473292" cy="3211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630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1BD6-342E-3341-B3BE-7C9A0E5E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822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Reconsidered Modelling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CAFE5-3589-3047-8B92-E7E1A0BE4938}"/>
              </a:ext>
            </a:extLst>
          </p:cNvPr>
          <p:cNvSpPr txBox="1"/>
          <p:nvPr/>
        </p:nvSpPr>
        <p:spPr>
          <a:xfrm>
            <a:off x="1993392" y="1715836"/>
            <a:ext cx="33101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Full Model</a:t>
            </a: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CRN Mass action</a:t>
            </a: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(k</a:t>
            </a:r>
            <a:r>
              <a:rPr lang="en-US" baseline="-25000" dirty="0">
                <a:latin typeface="Avenir Book" panose="02000503020000020003" pitchFamily="2" charset="0"/>
              </a:rPr>
              <a:t>bf1</a:t>
            </a:r>
            <a:r>
              <a:rPr lang="en-US" dirty="0">
                <a:latin typeface="Avenir Book" panose="02000503020000020003" pitchFamily="2" charset="0"/>
              </a:rPr>
              <a:t>, k</a:t>
            </a:r>
            <a:r>
              <a:rPr lang="en-US" baseline="-25000" dirty="0">
                <a:latin typeface="Avenir Book" panose="02000503020000020003" pitchFamily="2" charset="0"/>
              </a:rPr>
              <a:t>br1</a:t>
            </a:r>
            <a:r>
              <a:rPr lang="en-US" dirty="0">
                <a:latin typeface="Avenir Book" panose="02000503020000020003" pitchFamily="2" charset="0"/>
              </a:rPr>
              <a:t>, k</a:t>
            </a:r>
            <a:r>
              <a:rPr lang="en-US" baseline="-25000" dirty="0">
                <a:latin typeface="Avenir Book" panose="02000503020000020003" pitchFamily="2" charset="0"/>
              </a:rPr>
              <a:t>uf1</a:t>
            </a:r>
            <a:r>
              <a:rPr lang="en-US" dirty="0">
                <a:latin typeface="Avenir Book" panose="02000503020000020003" pitchFamily="2" charset="0"/>
              </a:rPr>
              <a:t>, k</a:t>
            </a:r>
            <a:r>
              <a:rPr lang="en-US" baseline="-25000" dirty="0">
                <a:latin typeface="Avenir Book" panose="02000503020000020003" pitchFamily="2" charset="0"/>
              </a:rPr>
              <a:t>ur1</a:t>
            </a:r>
            <a:r>
              <a:rPr lang="en-US" dirty="0">
                <a:latin typeface="Avenir Book" panose="02000503020000020003" pitchFamily="2" charset="0"/>
              </a:rPr>
              <a:t>,k</a:t>
            </a:r>
            <a:r>
              <a:rPr lang="en-US" baseline="-25000" dirty="0">
                <a:latin typeface="Avenir Book" panose="02000503020000020003" pitchFamily="2" charset="0"/>
              </a:rPr>
              <a:t>cat1</a:t>
            </a:r>
            <a:r>
              <a:rPr lang="en-US" dirty="0">
                <a:latin typeface="Avenir Book" panose="02000503020000020003" pitchFamily="2" charset="0"/>
              </a:rPr>
              <a:t>,k</a:t>
            </a:r>
            <a:r>
              <a:rPr lang="en-US" baseline="-25000" dirty="0">
                <a:latin typeface="Avenir Book" panose="02000503020000020003" pitchFamily="2" charset="0"/>
              </a:rPr>
              <a:t>bf2</a:t>
            </a:r>
            <a:r>
              <a:rPr lang="en-US" dirty="0">
                <a:latin typeface="Avenir Book" panose="02000503020000020003" pitchFamily="2" charset="0"/>
              </a:rPr>
              <a:t>,…)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52FBC-6CD0-BA4D-940C-0FEB363ED5C5}"/>
              </a:ext>
            </a:extLst>
          </p:cNvPr>
          <p:cNvSpPr txBox="1"/>
          <p:nvPr/>
        </p:nvSpPr>
        <p:spPr>
          <a:xfrm>
            <a:off x="2542032" y="4611772"/>
            <a:ext cx="22128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Reduced Model</a:t>
            </a: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(k</a:t>
            </a:r>
            <a:r>
              <a:rPr lang="en-US" baseline="-25000" dirty="0">
                <a:latin typeface="Avenir Book" panose="02000503020000020003" pitchFamily="2" charset="0"/>
              </a:rPr>
              <a:t>1</a:t>
            </a:r>
            <a:r>
              <a:rPr lang="en-US" dirty="0">
                <a:latin typeface="Avenir Book" panose="02000503020000020003" pitchFamily="2" charset="0"/>
              </a:rPr>
              <a:t>, k</a:t>
            </a:r>
            <a:r>
              <a:rPr lang="en-US" baseline="-25000" dirty="0">
                <a:latin typeface="Avenir Book" panose="02000503020000020003" pitchFamily="2" charset="0"/>
              </a:rPr>
              <a:t>2</a:t>
            </a:r>
            <a:r>
              <a:rPr lang="en-US" dirty="0">
                <a:latin typeface="Avenir Book" panose="02000503020000020003" pitchFamily="2" charset="0"/>
              </a:rPr>
              <a:t>,…)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1079D-A860-FD49-A7D7-BDA7EDEDFD4A}"/>
              </a:ext>
            </a:extLst>
          </p:cNvPr>
          <p:cNvSpPr txBox="1"/>
          <p:nvPr/>
        </p:nvSpPr>
        <p:spPr>
          <a:xfrm>
            <a:off x="964695" y="2823832"/>
            <a:ext cx="2683761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Include assumptions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Conservation laws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QSSA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Generalize binding/unbinding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B0A0A-5FE9-A845-B19F-F1DD17F7C7FF}"/>
              </a:ext>
            </a:extLst>
          </p:cNvPr>
          <p:cNvSpPr txBox="1"/>
          <p:nvPr/>
        </p:nvSpPr>
        <p:spPr>
          <a:xfrm>
            <a:off x="2121408" y="5381213"/>
            <a:ext cx="30540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More relevant to experimental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2718FC-7491-6B42-8359-814A9E1EAA27}"/>
              </a:ext>
            </a:extLst>
          </p:cNvPr>
          <p:cNvSpPr txBox="1"/>
          <p:nvPr/>
        </p:nvSpPr>
        <p:spPr>
          <a:xfrm>
            <a:off x="6888480" y="1704155"/>
            <a:ext cx="33101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Minimal Model</a:t>
            </a: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Coarse-grained</a:t>
            </a: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(k</a:t>
            </a:r>
            <a:r>
              <a:rPr lang="en-US" baseline="-25000" dirty="0">
                <a:latin typeface="Avenir Book" panose="02000503020000020003" pitchFamily="2" charset="0"/>
              </a:rPr>
              <a:t>1</a:t>
            </a:r>
            <a:r>
              <a:rPr lang="en-US" dirty="0">
                <a:latin typeface="Avenir Book" panose="02000503020000020003" pitchFamily="2" charset="0"/>
              </a:rPr>
              <a:t>, k</a:t>
            </a:r>
            <a:r>
              <a:rPr lang="en-US" baseline="-25000" dirty="0">
                <a:latin typeface="Avenir Book" panose="02000503020000020003" pitchFamily="2" charset="0"/>
              </a:rPr>
              <a:t>2 </a:t>
            </a:r>
            <a:r>
              <a:rPr lang="en-US" dirty="0">
                <a:latin typeface="Avenir Book" panose="02000503020000020003" pitchFamily="2" charset="0"/>
              </a:rPr>
              <a:t> = k)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9A824F-9BCA-BE40-AF9C-5BB07667CCC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648456" y="2639166"/>
            <a:ext cx="0" cy="19726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337DA7-2024-5748-98D6-84351A2A99B0}"/>
              </a:ext>
            </a:extLst>
          </p:cNvPr>
          <p:cNvCxnSpPr>
            <a:cxnSpLocks/>
            <a:stCxn id="14" idx="1"/>
            <a:endCxn id="4" idx="3"/>
          </p:cNvCxnSpPr>
          <p:nvPr/>
        </p:nvCxnSpPr>
        <p:spPr>
          <a:xfrm flipH="1">
            <a:off x="4754880" y="2165820"/>
            <a:ext cx="2133600" cy="27691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F635F8-2B6A-6440-9146-9259CC55D6FC}"/>
              </a:ext>
            </a:extLst>
          </p:cNvPr>
          <p:cNvCxnSpPr>
            <a:cxnSpLocks/>
            <a:stCxn id="14" idx="1"/>
            <a:endCxn id="3" idx="3"/>
          </p:cNvCxnSpPr>
          <p:nvPr/>
        </p:nvCxnSpPr>
        <p:spPr>
          <a:xfrm flipH="1">
            <a:off x="5303520" y="2165820"/>
            <a:ext cx="1584960" cy="11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F7DB30-561B-F044-9662-E6F8A55EAD0E}"/>
              </a:ext>
            </a:extLst>
          </p:cNvPr>
          <p:cNvSpPr txBox="1"/>
          <p:nvPr/>
        </p:nvSpPr>
        <p:spPr>
          <a:xfrm>
            <a:off x="7016496" y="2669943"/>
            <a:ext cx="305409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Lumped parameters</a:t>
            </a:r>
          </a:p>
          <a:p>
            <a:endParaRPr lang="en-US" sz="1400" dirty="0">
              <a:latin typeface="Avenir Book" panose="02000503020000020003" pitchFamily="2" charset="0"/>
            </a:endParaRPr>
          </a:p>
          <a:p>
            <a:r>
              <a:rPr lang="en-US" sz="1400" dirty="0">
                <a:latin typeface="Avenir Book" panose="02000503020000020003" pitchFamily="2" charset="0"/>
              </a:rPr>
              <a:t>Extracted from experimental data</a:t>
            </a:r>
          </a:p>
          <a:p>
            <a:endParaRPr lang="en-US" sz="1400" dirty="0">
              <a:latin typeface="Avenir Book" panose="02000503020000020003" pitchFamily="2" charset="0"/>
            </a:endParaRPr>
          </a:p>
          <a:p>
            <a:r>
              <a:rPr lang="en-US" sz="1400" dirty="0">
                <a:latin typeface="Avenir Book" panose="02000503020000020003" pitchFamily="2" charset="0"/>
              </a:rPr>
              <a:t>Effective relations to help argue values of reduced model</a:t>
            </a:r>
          </a:p>
        </p:txBody>
      </p:sp>
    </p:spTree>
    <p:extLst>
      <p:ext uri="{BB962C8B-B14F-4D97-AF65-F5344CB8AC3E}">
        <p14:creationId xmlns:p14="http://schemas.microsoft.com/office/powerpoint/2010/main" val="370935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2" grpId="0"/>
      <p:bldP spid="14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43AD-4397-0342-8032-29BEBC15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90" y="-3587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Get Minimal Model from Bowie Lab Experimental Data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5E7610-C879-1B4A-B74E-C15C1437A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F9CE389-41F8-694C-88C4-23467FD31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11" y="1133320"/>
            <a:ext cx="5584190" cy="25291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F55DF4-EE01-3546-858E-BF141DB56671}"/>
              </a:ext>
            </a:extLst>
          </p:cNvPr>
          <p:cNvSpPr txBox="1"/>
          <p:nvPr/>
        </p:nvSpPr>
        <p:spPr>
          <a:xfrm>
            <a:off x="6457950" y="6596390"/>
            <a:ext cx="4786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Rheostat pathway data: Opgenorth et al., 2017, Nature Chemical Biology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9673C0-8BE2-1643-8E87-DBFB10BD16F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779601" y="2397901"/>
            <a:ext cx="906949" cy="12645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F6106-A6A1-0541-8BFF-E4CB1DF5F419}"/>
              </a:ext>
            </a:extLst>
          </p:cNvPr>
          <p:cNvSpPr txBox="1"/>
          <p:nvPr/>
        </p:nvSpPr>
        <p:spPr>
          <a:xfrm>
            <a:off x="6389370" y="2753192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venir Book" panose="02000503020000020003" pitchFamily="2" charset="0"/>
              </a:rPr>
              <a:t>Digitizeit</a:t>
            </a:r>
            <a:endParaRPr lang="en-US" sz="1200" dirty="0">
              <a:latin typeface="Avenir Book" panose="02000503020000020003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B2E52E-C47C-2D4F-873E-EEC2129D2570}"/>
                  </a:ext>
                </a:extLst>
              </p:cNvPr>
              <p:cNvSpPr txBox="1"/>
              <p:nvPr/>
            </p:nvSpPr>
            <p:spPr>
              <a:xfrm>
                <a:off x="1022040" y="4400689"/>
                <a:ext cx="3028778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𝑔𝑙𝑢𝑐𝑜𝑠𝑒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𝑔𝑙𝑢𝑐𝑜𝑠𝑒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B2E52E-C47C-2D4F-873E-EEC2129D2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40" y="4400689"/>
                <a:ext cx="3028778" cy="538096"/>
              </a:xfrm>
              <a:prstGeom prst="rect">
                <a:avLst/>
              </a:prstGeom>
              <a:blipFill>
                <a:blip r:embed="rId5"/>
                <a:stretch>
                  <a:fillRect l="-1250" t="-2326" r="-2083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B2D861D-E444-F045-91C1-243F39D435AE}"/>
                  </a:ext>
                </a:extLst>
              </p:cNvPr>
              <p:cNvSpPr txBox="1"/>
              <p:nvPr/>
            </p:nvSpPr>
            <p:spPr>
              <a:xfrm>
                <a:off x="640462" y="5186584"/>
                <a:ext cx="3791935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𝑖𝑠𝑜𝑏𝑢𝑡𝑎𝑛𝑜𝑙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𝑦𝑎h𝑘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𝑖𝑠𝑜𝑏𝑢𝑡𝑎𝑛𝑎𝑙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B2D861D-E444-F045-91C1-243F39D43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62" y="5186584"/>
                <a:ext cx="3791935" cy="538096"/>
              </a:xfrm>
              <a:prstGeom prst="rect">
                <a:avLst/>
              </a:prstGeom>
              <a:blipFill>
                <a:blip r:embed="rId6"/>
                <a:stretch>
                  <a:fillRect l="-667" r="-1667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D0E178E7-20D1-D947-9643-81111F1D0D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1394" y="4109167"/>
            <a:ext cx="2857500" cy="2222500"/>
          </a:xfrm>
          <a:prstGeom prst="rect">
            <a:avLst/>
          </a:prstGeom>
        </p:spPr>
      </p:pic>
      <p:pic>
        <p:nvPicPr>
          <p:cNvPr id="30" name="Picture 29" descr="A close up of a map&#10;&#10;Description automatically generated">
            <a:extLst>
              <a:ext uri="{FF2B5EF4-FFF2-40B4-BE49-F238E27FC236}">
                <a16:creationId xmlns:a16="http://schemas.microsoft.com/office/drawing/2014/main" id="{F88661CE-C584-B346-BC39-49BBFC98E5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3894" y="4097924"/>
            <a:ext cx="2857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4327-F8D6-C841-83B1-E07EA7BC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Future directions for rheostat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038A-BE74-1F4A-9558-A398E298B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multiple models to approximate parameters (ex. enzyme kinetics)</a:t>
            </a:r>
          </a:p>
          <a:p>
            <a:r>
              <a:rPr lang="en-US" dirty="0"/>
              <a:t>Model 20 min lag</a:t>
            </a:r>
          </a:p>
          <a:p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toxic accumulation</a:t>
            </a:r>
          </a:p>
          <a:p>
            <a:r>
              <a:rPr lang="en-US" dirty="0"/>
              <a:t>Use model reduction to analyze circuit stability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autoreduce</a:t>
            </a:r>
            <a:r>
              <a:rPr lang="en-US" dirty="0"/>
              <a:t> and/or function-topology maps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BFE8DA-BACC-AD48-8E33-32A7EF643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7DF42B-67E2-D141-B2CB-AD0733BB5AC0}"/>
              </a:ext>
            </a:extLst>
          </p:cNvPr>
          <p:cNvSpPr txBox="1"/>
          <p:nvPr/>
        </p:nvSpPr>
        <p:spPr>
          <a:xfrm>
            <a:off x="8398105" y="6608675"/>
            <a:ext cx="27190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Function-Topology: Ma et al., 2009, Cell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C5F53-3745-7541-80AE-7BF7B7BE7749}"/>
              </a:ext>
            </a:extLst>
          </p:cNvPr>
          <p:cNvSpPr txBox="1"/>
          <p:nvPr/>
        </p:nvSpPr>
        <p:spPr>
          <a:xfrm>
            <a:off x="8398105" y="6383998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venir Book" panose="02000503020000020003" pitchFamily="2" charset="0"/>
              </a:rPr>
              <a:t>Autoreduce</a:t>
            </a:r>
            <a:r>
              <a:rPr lang="en-US" sz="1100" dirty="0">
                <a:latin typeface="Avenir Book" panose="02000503020000020003" pitchFamily="2" charset="0"/>
              </a:rPr>
              <a:t>: </a:t>
            </a:r>
            <a:r>
              <a:rPr lang="en-US" sz="1100" dirty="0" err="1">
                <a:latin typeface="Avenir Book" panose="02000503020000020003" pitchFamily="2" charset="0"/>
              </a:rPr>
              <a:t>Ayush</a:t>
            </a:r>
            <a:r>
              <a:rPr lang="en-US" sz="1100" dirty="0">
                <a:latin typeface="Avenir Book" panose="02000503020000020003" pitchFamily="2" charset="0"/>
              </a:rPr>
              <a:t> Pandey </a:t>
            </a:r>
            <a:r>
              <a:rPr lang="en-US" sz="1100" dirty="0" err="1">
                <a:latin typeface="Avenir Book" panose="02000503020000020003" pitchFamily="2" charset="0"/>
              </a:rPr>
              <a:t>github</a:t>
            </a:r>
            <a:endParaRPr lang="en-US" sz="1100" dirty="0">
              <a:latin typeface="Avenir Book" panose="02000503020000020003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554717-0D05-9146-A107-32E857B61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72" y="4858143"/>
            <a:ext cx="10383455" cy="75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3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1-C1D2-A74A-B095-1D3CF78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23494" cy="1642969"/>
          </a:xfrm>
        </p:spPr>
        <p:txBody>
          <a:bodyPr>
            <a:normAutofit/>
          </a:bodyPr>
          <a:lstStyle/>
          <a:p>
            <a:r>
              <a:rPr lang="en-US" sz="3200" dirty="0"/>
              <a:t>Goal: ATP Life Extension in Synthetic Cells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8C4B6-413B-6848-8E4F-E7699DA003E3}"/>
              </a:ext>
            </a:extLst>
          </p:cNvPr>
          <p:cNvGrpSpPr/>
          <p:nvPr/>
        </p:nvGrpSpPr>
        <p:grpSpPr>
          <a:xfrm>
            <a:off x="460986" y="2133649"/>
            <a:ext cx="5023494" cy="3128568"/>
            <a:chOff x="2673542" y="2305947"/>
            <a:chExt cx="6358945" cy="389741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EE84680-DA8D-BD45-80A8-94D8AE7B6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9F93C-F176-C040-A502-EB00509D4597}"/>
                </a:ext>
              </a:extLst>
            </p:cNvPr>
            <p:cNvSpPr txBox="1"/>
            <p:nvPr/>
          </p:nvSpPr>
          <p:spPr>
            <a:xfrm>
              <a:off x="4405914" y="3832900"/>
              <a:ext cx="1447102" cy="421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2D5DA37-0E1D-4D45-8C92-3D2AA3112510}"/>
              </a:ext>
            </a:extLst>
          </p:cNvPr>
          <p:cNvSpPr txBox="1">
            <a:spLocks/>
          </p:cNvSpPr>
          <p:nvPr/>
        </p:nvSpPr>
        <p:spPr>
          <a:xfrm>
            <a:off x="7099997" y="200024"/>
            <a:ext cx="3854380" cy="1642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1: Regeneration by Rheostat Machinery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A3805F46-DF6F-1E42-BFDD-0FA8B0F03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449" y="2646966"/>
            <a:ext cx="2886078" cy="2581848"/>
          </a:xfrm>
          <a:prstGeom prst="rect">
            <a:avLst/>
          </a:prstGeom>
        </p:spPr>
      </p:pic>
      <p:pic>
        <p:nvPicPr>
          <p:cNvPr id="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466F7DC-E0F1-0E45-A5C5-E16FBB464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665005" y="1461829"/>
            <a:ext cx="2151857" cy="4952123"/>
          </a:xfr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C6EA00-0EBF-3744-8E18-D9DF480D4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7DDF09-E5E1-FD4A-A3E0-40BA3C7D5C6A}"/>
              </a:ext>
            </a:extLst>
          </p:cNvPr>
          <p:cNvSpPr txBox="1"/>
          <p:nvPr/>
        </p:nvSpPr>
        <p:spPr>
          <a:xfrm>
            <a:off x="7941790" y="6589099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2017, Nature Chemical Biology</a:t>
            </a:r>
          </a:p>
        </p:txBody>
      </p:sp>
    </p:spTree>
    <p:extLst>
      <p:ext uri="{BB962C8B-B14F-4D97-AF65-F5344CB8AC3E}">
        <p14:creationId xmlns:p14="http://schemas.microsoft.com/office/powerpoint/2010/main" val="158254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5FAC-3A1E-E24B-B1BE-EC954426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Proposed Models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7F2DBC-5FB5-0C46-90EE-C253E983DC9A}"/>
              </a:ext>
            </a:extLst>
          </p:cNvPr>
          <p:cNvGrpSpPr/>
          <p:nvPr/>
        </p:nvGrpSpPr>
        <p:grpSpPr>
          <a:xfrm>
            <a:off x="7017903" y="145454"/>
            <a:ext cx="5023494" cy="3128568"/>
            <a:chOff x="2673542" y="2305947"/>
            <a:chExt cx="6358945" cy="389741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8CA7F90-5AFE-1A4E-955E-A1BF414EA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399F1F-C796-C944-B61C-D8E5B37970FE}"/>
                </a:ext>
              </a:extLst>
            </p:cNvPr>
            <p:cNvSpPr txBox="1"/>
            <p:nvPr/>
          </p:nvSpPr>
          <p:spPr>
            <a:xfrm>
              <a:off x="4405914" y="3832900"/>
              <a:ext cx="1447102" cy="421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Avenir Book" panose="02000503020000020003" pitchFamily="2" charset="0"/>
                </a:rPr>
                <a:t>TX/TL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7902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4752F8-357D-FB4C-8A90-7749DA52D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503" y="0"/>
            <a:ext cx="197525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E0723E-54F7-3349-BB58-D659E35C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02" y="94593"/>
            <a:ext cx="3436425" cy="1660634"/>
          </a:xfrm>
        </p:spPr>
        <p:txBody>
          <a:bodyPr>
            <a:normAutofit/>
          </a:bodyPr>
          <a:lstStyle/>
          <a:p>
            <a:r>
              <a:rPr lang="en-US" sz="2800" dirty="0"/>
              <a:t>Other pathways with glucose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9B7D517-17D2-A847-83B3-846C81D08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CBDA89-DFDA-3741-A144-7E7E7CDA197E}"/>
              </a:ext>
            </a:extLst>
          </p:cNvPr>
          <p:cNvSpPr txBox="1"/>
          <p:nvPr/>
        </p:nvSpPr>
        <p:spPr>
          <a:xfrm>
            <a:off x="106731" y="6427113"/>
            <a:ext cx="31386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Jennifer E. Kay, Michael C Jewett, Metabolic Engineering, 2015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A2C080-446E-B149-B4C7-FEBDA67BF25D}"/>
              </a:ext>
            </a:extLst>
          </p:cNvPr>
          <p:cNvSpPr txBox="1">
            <a:spLocks/>
          </p:cNvSpPr>
          <p:nvPr/>
        </p:nvSpPr>
        <p:spPr>
          <a:xfrm>
            <a:off x="5294034" y="0"/>
            <a:ext cx="3436425" cy="166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Light-activated systems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D9FE9F8-AB9C-4341-85B2-728D622B2B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273"/>
          <a:stretch/>
        </p:blipFill>
        <p:spPr>
          <a:xfrm>
            <a:off x="5179755" y="1482614"/>
            <a:ext cx="6864643" cy="322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AA8C71-3815-E84D-864D-0BE002EFB8D5}"/>
              </a:ext>
            </a:extLst>
          </p:cNvPr>
          <p:cNvSpPr txBox="1"/>
          <p:nvPr/>
        </p:nvSpPr>
        <p:spPr>
          <a:xfrm>
            <a:off x="9141866" y="6584437"/>
            <a:ext cx="197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Altamura et al., </a:t>
            </a:r>
            <a:r>
              <a:rPr lang="en-US" sz="1100" dirty="0" err="1">
                <a:latin typeface="Avenir Book" panose="02000503020000020003" pitchFamily="2" charset="0"/>
              </a:rPr>
              <a:t>biorxiv</a:t>
            </a:r>
            <a:r>
              <a:rPr lang="en-US" sz="1100" dirty="0">
                <a:latin typeface="Avenir Book" panose="02000503020000020003" pitchFamily="2" charset="0"/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87421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6765-A171-574F-A288-CD5D6138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02746" cy="1099094"/>
          </a:xfrm>
        </p:spPr>
        <p:txBody>
          <a:bodyPr/>
          <a:lstStyle/>
          <a:p>
            <a:r>
              <a:rPr lang="en-US" dirty="0"/>
              <a:t>Transporter Model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41261AA-6186-1F41-9B6B-498B50711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AE0DCD3-E80E-8548-B53F-92405C5C31B6}"/>
              </a:ext>
            </a:extLst>
          </p:cNvPr>
          <p:cNvSpPr/>
          <p:nvPr/>
        </p:nvSpPr>
        <p:spPr>
          <a:xfrm>
            <a:off x="1003300" y="2184400"/>
            <a:ext cx="3429000" cy="31115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DB995-FB84-7240-86EC-15ECA216CB2E}"/>
              </a:ext>
            </a:extLst>
          </p:cNvPr>
          <p:cNvSpPr/>
          <p:nvPr/>
        </p:nvSpPr>
        <p:spPr>
          <a:xfrm rot="2803137">
            <a:off x="3851839" y="2143823"/>
            <a:ext cx="228600" cy="78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F6C41-2311-1549-9CB8-C5DF83A5E38D}"/>
              </a:ext>
            </a:extLst>
          </p:cNvPr>
          <p:cNvSpPr/>
          <p:nvPr/>
        </p:nvSpPr>
        <p:spPr>
          <a:xfrm rot="5400000">
            <a:off x="4318000" y="3346450"/>
            <a:ext cx="228600" cy="78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DFE6D-5046-4D48-B2D8-23C2FAD8AB6C}"/>
              </a:ext>
            </a:extLst>
          </p:cNvPr>
          <p:cNvSpPr txBox="1"/>
          <p:nvPr/>
        </p:nvSpPr>
        <p:spPr>
          <a:xfrm>
            <a:off x="1574800" y="3314700"/>
            <a:ext cx="10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TX/TL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3012480-A6F0-144D-8428-901540555A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2359568"/>
              </p:ext>
            </p:extLst>
          </p:nvPr>
        </p:nvGraphicFramePr>
        <p:xfrm>
          <a:off x="1295400" y="2893739"/>
          <a:ext cx="1225550" cy="118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93769928-A1EE-7944-8F4B-49B9727746AD}"/>
              </a:ext>
            </a:extLst>
          </p:cNvPr>
          <p:cNvCxnSpPr>
            <a:cxnSpLocks/>
          </p:cNvCxnSpPr>
          <p:nvPr/>
        </p:nvCxnSpPr>
        <p:spPr>
          <a:xfrm flipV="1">
            <a:off x="2128371" y="2965314"/>
            <a:ext cx="533400" cy="205061"/>
          </a:xfrm>
          <a:prstGeom prst="curvedConnector3">
            <a:avLst>
              <a:gd name="adj1" fmla="val -23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A880C5-E75E-A54B-A8E0-042C5764A0C9}"/>
              </a:ext>
            </a:extLst>
          </p:cNvPr>
          <p:cNvSpPr txBox="1"/>
          <p:nvPr/>
        </p:nvSpPr>
        <p:spPr>
          <a:xfrm>
            <a:off x="2598606" y="2823956"/>
            <a:ext cx="119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ADP + Pi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994345-FDEC-8744-B043-7696FC4F56FD}"/>
              </a:ext>
            </a:extLst>
          </p:cNvPr>
          <p:cNvCxnSpPr/>
          <p:nvPr/>
        </p:nvCxnSpPr>
        <p:spPr>
          <a:xfrm flipV="1">
            <a:off x="3601164" y="2184400"/>
            <a:ext cx="589836" cy="520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3FE723-AD8B-3A4B-8128-F056693802D6}"/>
              </a:ext>
            </a:extLst>
          </p:cNvPr>
          <p:cNvCxnSpPr/>
          <p:nvPr/>
        </p:nvCxnSpPr>
        <p:spPr>
          <a:xfrm flipV="1">
            <a:off x="3753564" y="2336800"/>
            <a:ext cx="589836" cy="520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47BCE2-FCB3-CD4E-A1E1-24BAB4D862F4}"/>
              </a:ext>
            </a:extLst>
          </p:cNvPr>
          <p:cNvCxnSpPr>
            <a:cxnSpLocks/>
          </p:cNvCxnSpPr>
          <p:nvPr/>
        </p:nvCxnSpPr>
        <p:spPr>
          <a:xfrm flipV="1">
            <a:off x="3558433" y="1955800"/>
            <a:ext cx="1026267" cy="955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5022A0-8C43-0045-BCB2-D6A08A8352FC}"/>
              </a:ext>
            </a:extLst>
          </p:cNvPr>
          <p:cNvSpPr txBox="1"/>
          <p:nvPr/>
        </p:nvSpPr>
        <p:spPr>
          <a:xfrm>
            <a:off x="4588435" y="1690688"/>
            <a:ext cx="119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ADP + Pi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7A507E-1865-F44C-969D-E34B1A252B0F}"/>
              </a:ext>
            </a:extLst>
          </p:cNvPr>
          <p:cNvSpPr txBox="1"/>
          <p:nvPr/>
        </p:nvSpPr>
        <p:spPr>
          <a:xfrm>
            <a:off x="2661771" y="3599680"/>
            <a:ext cx="602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ATP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4780674-E32B-8D46-BC0F-6882D5D4B19D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2266113" y="3519065"/>
            <a:ext cx="395658" cy="249893"/>
          </a:xfrm>
          <a:prstGeom prst="curvedConnector3">
            <a:avLst>
              <a:gd name="adj1" fmla="val 788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600202C-DE15-A043-97DA-DB5347EFC0EC}"/>
              </a:ext>
            </a:extLst>
          </p:cNvPr>
          <p:cNvSpPr txBox="1"/>
          <p:nvPr/>
        </p:nvSpPr>
        <p:spPr>
          <a:xfrm>
            <a:off x="5303969" y="3599680"/>
            <a:ext cx="602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ATP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50A80DE-47AF-0D42-862A-FFF48AECE578}"/>
              </a:ext>
            </a:extLst>
          </p:cNvPr>
          <p:cNvCxnSpPr>
            <a:cxnSpLocks/>
          </p:cNvCxnSpPr>
          <p:nvPr/>
        </p:nvCxnSpPr>
        <p:spPr>
          <a:xfrm>
            <a:off x="4038600" y="3606030"/>
            <a:ext cx="787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08E1B6-76F9-CB4F-9742-1BF2B1D65B7B}"/>
              </a:ext>
            </a:extLst>
          </p:cNvPr>
          <p:cNvCxnSpPr>
            <a:cxnSpLocks/>
          </p:cNvCxnSpPr>
          <p:nvPr/>
        </p:nvCxnSpPr>
        <p:spPr>
          <a:xfrm>
            <a:off x="4038600" y="3866380"/>
            <a:ext cx="787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2B3C267-92FC-7341-848B-7BA392F58344}"/>
              </a:ext>
            </a:extLst>
          </p:cNvPr>
          <p:cNvCxnSpPr>
            <a:cxnSpLocks/>
          </p:cNvCxnSpPr>
          <p:nvPr/>
        </p:nvCxnSpPr>
        <p:spPr>
          <a:xfrm flipH="1">
            <a:off x="3195506" y="3724507"/>
            <a:ext cx="2108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BC1C91-B488-474B-8F39-5440EBD12300}"/>
              </a:ext>
            </a:extLst>
          </p:cNvPr>
          <p:cNvGrpSpPr/>
          <p:nvPr/>
        </p:nvGrpSpPr>
        <p:grpSpPr>
          <a:xfrm>
            <a:off x="6327496" y="362377"/>
            <a:ext cx="5327883" cy="5059753"/>
            <a:chOff x="6327496" y="362377"/>
            <a:chExt cx="5327883" cy="5059753"/>
          </a:xfrm>
        </p:grpSpPr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F461FDDB-734C-6847-8866-C804219087D1}"/>
                </a:ext>
              </a:extLst>
            </p:cNvPr>
            <p:cNvSpPr txBox="1">
              <a:spLocks/>
            </p:cNvSpPr>
            <p:nvPr/>
          </p:nvSpPr>
          <p:spPr>
            <a:xfrm>
              <a:off x="6327496" y="362377"/>
              <a:ext cx="5327883" cy="109909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Avenir Book" panose="02000503020000020003" pitchFamily="2" charset="0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ATP Synthase Model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557BAFC-BF5A-3941-9226-E55E0952D3C0}"/>
                </a:ext>
              </a:extLst>
            </p:cNvPr>
            <p:cNvSpPr/>
            <p:nvPr/>
          </p:nvSpPr>
          <p:spPr>
            <a:xfrm>
              <a:off x="7276937" y="2310630"/>
              <a:ext cx="3429000" cy="3111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2AC2684-C45F-344C-9D0B-0E8E70BC7ED6}"/>
                </a:ext>
              </a:extLst>
            </p:cNvPr>
            <p:cNvSpPr/>
            <p:nvPr/>
          </p:nvSpPr>
          <p:spPr>
            <a:xfrm>
              <a:off x="9493709" y="2301636"/>
              <a:ext cx="781664" cy="752168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5F8223-57EB-A543-AF03-25713451320E}"/>
                </a:ext>
              </a:extLst>
            </p:cNvPr>
            <p:cNvSpPr txBox="1"/>
            <p:nvPr/>
          </p:nvSpPr>
          <p:spPr>
            <a:xfrm>
              <a:off x="8399594" y="2816566"/>
              <a:ext cx="1193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0940A1-EEB7-7A4E-B1E6-CBE2975CBCA0}"/>
                </a:ext>
              </a:extLst>
            </p:cNvPr>
            <p:cNvSpPr txBox="1"/>
            <p:nvPr/>
          </p:nvSpPr>
          <p:spPr>
            <a:xfrm>
              <a:off x="9332515" y="3436753"/>
              <a:ext cx="1186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ATP + H</a:t>
              </a:r>
              <a:r>
                <a:rPr lang="en-US" sz="1600" baseline="-25000" dirty="0">
                  <a:latin typeface="Avenir Book" panose="02000503020000020003" pitchFamily="2" charset="0"/>
                </a:rPr>
                <a:t>2</a:t>
              </a:r>
              <a:r>
                <a:rPr lang="en-US" sz="1600" dirty="0">
                  <a:latin typeface="Avenir Book" panose="02000503020000020003" pitchFamily="2" charset="0"/>
                </a:rPr>
                <a:t>0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81855F17-F9ED-5548-8F37-785DBDCBB5EC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9332515" y="2985843"/>
              <a:ext cx="593373" cy="45091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F0CCFBD-FDF5-7B49-B6D8-0F2E56D69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9822" y="2029242"/>
              <a:ext cx="1269439" cy="1392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E59BBA9-7A51-1646-BAA2-9427C2F92A98}"/>
                </a:ext>
              </a:extLst>
            </p:cNvPr>
            <p:cNvSpPr txBox="1"/>
            <p:nvPr/>
          </p:nvSpPr>
          <p:spPr>
            <a:xfrm>
              <a:off x="10519261" y="1782646"/>
              <a:ext cx="548532" cy="34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graphicFrame>
          <p:nvGraphicFramePr>
            <p:cNvPr id="37" name="Diagram 36">
              <a:extLst>
                <a:ext uri="{FF2B5EF4-FFF2-40B4-BE49-F238E27FC236}">
                  <a16:creationId xmlns:a16="http://schemas.microsoft.com/office/drawing/2014/main" id="{CEB50C3A-BD88-BC47-B693-83447BF4F27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45890775"/>
                </p:ext>
              </p:extLst>
            </p:nvPr>
          </p:nvGraphicFramePr>
          <p:xfrm>
            <a:off x="7670637" y="3134269"/>
            <a:ext cx="1225550" cy="11804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58CEF1F-A437-9344-B006-840CAABC99F0}"/>
                </a:ext>
              </a:extLst>
            </p:cNvPr>
            <p:cNvSpPr txBox="1"/>
            <p:nvPr/>
          </p:nvSpPr>
          <p:spPr>
            <a:xfrm>
              <a:off x="7891594" y="3555230"/>
              <a:ext cx="101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TX/TL</a:t>
              </a:r>
            </a:p>
          </p:txBody>
        </p: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2B46D050-C0BC-6644-A874-11DEE68BB45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19226" y="3017639"/>
              <a:ext cx="478438" cy="382691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4A8DB073-A1D4-F54E-8160-7967A44E7BF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532940" y="3714080"/>
              <a:ext cx="1060456" cy="152300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948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E8E5-6710-7F45-A262-2F013ACC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Vesicle Fusion Model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A6B221-83A5-FB47-80DE-CF2721DA8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00F9A38-FE74-7D4A-A6F0-BBA0166E6378}"/>
              </a:ext>
            </a:extLst>
          </p:cNvPr>
          <p:cNvSpPr/>
          <p:nvPr/>
        </p:nvSpPr>
        <p:spPr>
          <a:xfrm>
            <a:off x="1003300" y="2184400"/>
            <a:ext cx="3429000" cy="31115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45F072-38EB-C244-8A4E-777B0A976E96}"/>
              </a:ext>
            </a:extLst>
          </p:cNvPr>
          <p:cNvSpPr/>
          <p:nvPr/>
        </p:nvSpPr>
        <p:spPr>
          <a:xfrm>
            <a:off x="5892800" y="2184400"/>
            <a:ext cx="3429000" cy="31115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4BC5B-D415-C642-82F1-BDEE9C546018}"/>
              </a:ext>
            </a:extLst>
          </p:cNvPr>
          <p:cNvSpPr txBox="1"/>
          <p:nvPr/>
        </p:nvSpPr>
        <p:spPr>
          <a:xfrm>
            <a:off x="1574800" y="3581400"/>
            <a:ext cx="10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TX/TL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D2CA656-DE56-B948-9323-C32B718E0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439376"/>
              </p:ext>
            </p:extLst>
          </p:nvPr>
        </p:nvGraphicFramePr>
        <p:xfrm>
          <a:off x="1295400" y="3160439"/>
          <a:ext cx="1225550" cy="118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1DA9409-BDD8-1941-A481-C53F50764111}"/>
              </a:ext>
            </a:extLst>
          </p:cNvPr>
          <p:cNvCxnSpPr>
            <a:cxnSpLocks/>
          </p:cNvCxnSpPr>
          <p:nvPr/>
        </p:nvCxnSpPr>
        <p:spPr>
          <a:xfrm flipV="1">
            <a:off x="2128371" y="3232014"/>
            <a:ext cx="533400" cy="205061"/>
          </a:xfrm>
          <a:prstGeom prst="curvedConnector3">
            <a:avLst>
              <a:gd name="adj1" fmla="val -23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80F854-7B5E-BA4A-BDD1-7AD36AE6CB53}"/>
              </a:ext>
            </a:extLst>
          </p:cNvPr>
          <p:cNvSpPr txBox="1"/>
          <p:nvPr/>
        </p:nvSpPr>
        <p:spPr>
          <a:xfrm>
            <a:off x="2598606" y="3090656"/>
            <a:ext cx="119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ADP + 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9FC6A-E7C8-624E-A555-F8FEC092A4C8}"/>
              </a:ext>
            </a:extLst>
          </p:cNvPr>
          <p:cNvSpPr txBox="1"/>
          <p:nvPr/>
        </p:nvSpPr>
        <p:spPr>
          <a:xfrm>
            <a:off x="2661771" y="3866380"/>
            <a:ext cx="602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ATP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9821A57D-6A1B-7545-A321-207EEA0F7290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2266113" y="3785765"/>
            <a:ext cx="395658" cy="249893"/>
          </a:xfrm>
          <a:prstGeom prst="curvedConnector3">
            <a:avLst>
              <a:gd name="adj1" fmla="val 788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AB17AE-0309-E84D-9A46-854890F0169B}"/>
              </a:ext>
            </a:extLst>
          </p:cNvPr>
          <p:cNvSpPr txBox="1"/>
          <p:nvPr/>
        </p:nvSpPr>
        <p:spPr>
          <a:xfrm>
            <a:off x="6948571" y="3581400"/>
            <a:ext cx="1317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Excess ATP</a:t>
            </a:r>
          </a:p>
        </p:txBody>
      </p:sp>
    </p:spTree>
    <p:extLst>
      <p:ext uri="{BB962C8B-B14F-4D97-AF65-F5344CB8AC3E}">
        <p14:creationId xmlns:p14="http://schemas.microsoft.com/office/powerpoint/2010/main" val="1508720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E8E5-6710-7F45-A262-2F013ACC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Vesicle Fusion Model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FC31359-604B-F049-9800-63D72AD2F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59702" y="2447131"/>
            <a:ext cx="4139078" cy="4045744"/>
          </a:xfrm>
        </p:spPr>
        <p:txBody>
          <a:bodyPr>
            <a:normAutofit/>
          </a:bodyPr>
          <a:lstStyle/>
          <a:p>
            <a:r>
              <a:rPr lang="en-US" sz="2000" dirty="0"/>
              <a:t>Fusion by ssDNA</a:t>
            </a:r>
          </a:p>
          <a:p>
            <a:r>
              <a:rPr lang="en-US" sz="2000" dirty="0"/>
              <a:t>Concentrations are ½</a:t>
            </a:r>
          </a:p>
          <a:p>
            <a:r>
              <a:rPr lang="en-US" sz="2000" dirty="0"/>
              <a:t>ADP, Pi toxic accumulation?</a:t>
            </a:r>
          </a:p>
          <a:p>
            <a:pPr lvl="1"/>
            <a:r>
              <a:rPr lang="en-US" sz="1600" dirty="0"/>
              <a:t>Include transporter</a:t>
            </a:r>
          </a:p>
          <a:p>
            <a:r>
              <a:rPr lang="en-US" sz="2000" dirty="0"/>
              <a:t>Other considerations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A6B221-83A5-FB47-80DE-CF2721DA8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00F9A38-FE74-7D4A-A6F0-BBA0166E6378}"/>
              </a:ext>
            </a:extLst>
          </p:cNvPr>
          <p:cNvSpPr/>
          <p:nvPr/>
        </p:nvSpPr>
        <p:spPr>
          <a:xfrm>
            <a:off x="1003300" y="2184400"/>
            <a:ext cx="3429000" cy="31115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45F072-38EB-C244-8A4E-777B0A976E96}"/>
              </a:ext>
            </a:extLst>
          </p:cNvPr>
          <p:cNvSpPr/>
          <p:nvPr/>
        </p:nvSpPr>
        <p:spPr>
          <a:xfrm>
            <a:off x="3863377" y="2184400"/>
            <a:ext cx="3429000" cy="31115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4BC5B-D415-C642-82F1-BDEE9C546018}"/>
              </a:ext>
            </a:extLst>
          </p:cNvPr>
          <p:cNvSpPr txBox="1"/>
          <p:nvPr/>
        </p:nvSpPr>
        <p:spPr>
          <a:xfrm>
            <a:off x="1574800" y="3581400"/>
            <a:ext cx="10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TX/TL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D2CA656-DE56-B948-9323-C32B718E0663}"/>
              </a:ext>
            </a:extLst>
          </p:cNvPr>
          <p:cNvGraphicFramePr/>
          <p:nvPr/>
        </p:nvGraphicFramePr>
        <p:xfrm>
          <a:off x="1295400" y="3160439"/>
          <a:ext cx="1225550" cy="118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1DA9409-BDD8-1941-A481-C53F50764111}"/>
              </a:ext>
            </a:extLst>
          </p:cNvPr>
          <p:cNvCxnSpPr>
            <a:cxnSpLocks/>
          </p:cNvCxnSpPr>
          <p:nvPr/>
        </p:nvCxnSpPr>
        <p:spPr>
          <a:xfrm flipV="1">
            <a:off x="2128371" y="3232014"/>
            <a:ext cx="533400" cy="205061"/>
          </a:xfrm>
          <a:prstGeom prst="curvedConnector3">
            <a:avLst>
              <a:gd name="adj1" fmla="val -23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80F854-7B5E-BA4A-BDD1-7AD36AE6CB53}"/>
              </a:ext>
            </a:extLst>
          </p:cNvPr>
          <p:cNvSpPr txBox="1"/>
          <p:nvPr/>
        </p:nvSpPr>
        <p:spPr>
          <a:xfrm>
            <a:off x="2598606" y="3090656"/>
            <a:ext cx="119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ADP + 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9FC6A-E7C8-624E-A555-F8FEC092A4C8}"/>
              </a:ext>
            </a:extLst>
          </p:cNvPr>
          <p:cNvSpPr txBox="1"/>
          <p:nvPr/>
        </p:nvSpPr>
        <p:spPr>
          <a:xfrm>
            <a:off x="2661771" y="3866380"/>
            <a:ext cx="602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ATP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9821A57D-6A1B-7545-A321-207EEA0F7290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2266113" y="3785765"/>
            <a:ext cx="395658" cy="249893"/>
          </a:xfrm>
          <a:prstGeom prst="curvedConnector3">
            <a:avLst>
              <a:gd name="adj1" fmla="val 788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AB17AE-0309-E84D-9A46-854890F0169B}"/>
              </a:ext>
            </a:extLst>
          </p:cNvPr>
          <p:cNvSpPr txBox="1"/>
          <p:nvPr/>
        </p:nvSpPr>
        <p:spPr>
          <a:xfrm>
            <a:off x="5052835" y="3527826"/>
            <a:ext cx="1317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Excess ATP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81C2CC-6ED7-7F45-B8D5-2F52459B86F3}"/>
              </a:ext>
            </a:extLst>
          </p:cNvPr>
          <p:cNvSpPr/>
          <p:nvPr/>
        </p:nvSpPr>
        <p:spPr>
          <a:xfrm>
            <a:off x="3792407" y="2857500"/>
            <a:ext cx="717550" cy="176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E79FEA-FE23-6646-8EB4-B4940239C890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flipH="1">
            <a:off x="3264686" y="3697103"/>
            <a:ext cx="1788149" cy="3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324CA88-3F79-9549-AE45-621A8224443F}"/>
              </a:ext>
            </a:extLst>
          </p:cNvPr>
          <p:cNvSpPr/>
          <p:nvPr/>
        </p:nvSpPr>
        <p:spPr>
          <a:xfrm>
            <a:off x="6960199" y="6427113"/>
            <a:ext cx="413907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Lipid Vesicle fusion by linker </a:t>
            </a:r>
            <a:r>
              <a:rPr lang="en-US" sz="1100" dirty="0" err="1">
                <a:latin typeface="Avenir Book" panose="02000503020000020003" pitchFamily="2" charset="0"/>
              </a:rPr>
              <a:t>DNA:Yee-Hung</a:t>
            </a:r>
            <a:r>
              <a:rPr lang="en-US" sz="1100" dirty="0">
                <a:latin typeface="Avenir Book" panose="02000503020000020003" pitchFamily="2" charset="0"/>
              </a:rPr>
              <a:t> M. Chan, Bettina van </a:t>
            </a:r>
            <a:r>
              <a:rPr lang="en-US" sz="1100" dirty="0" err="1">
                <a:latin typeface="Avenir Book" panose="02000503020000020003" pitchFamily="2" charset="0"/>
              </a:rPr>
              <a:t>Lengerich</a:t>
            </a:r>
            <a:r>
              <a:rPr lang="en-US" sz="1100" dirty="0">
                <a:latin typeface="Avenir Book" panose="02000503020000020003" pitchFamily="2" charset="0"/>
              </a:rPr>
              <a:t>, and Steven G. Boxer, PNAS, 2009</a:t>
            </a:r>
            <a:endParaRPr lang="en-US" sz="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76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1B4F-07CE-4248-A8E6-7F2C6D35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AE0C7-5773-634E-B707-74432EFAC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Exhaustive Rheostat Modelling</a:t>
            </a:r>
          </a:p>
          <a:p>
            <a:r>
              <a:rPr lang="en-US" dirty="0"/>
              <a:t>Utilize </a:t>
            </a:r>
            <a:r>
              <a:rPr lang="en-US" dirty="0" err="1"/>
              <a:t>subsbml</a:t>
            </a:r>
            <a:r>
              <a:rPr lang="en-US" dirty="0"/>
              <a:t> and compartments to look at other models</a:t>
            </a:r>
          </a:p>
          <a:p>
            <a:r>
              <a:rPr lang="en-US" dirty="0"/>
              <a:t>Add fusion functionality to biocrnpyler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402539-FAC4-654A-AB5E-633E66160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77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3BB3-77AB-F94D-A671-0879CE66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B660-A6B9-D34F-B145-8B7FFA41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William Poole</a:t>
            </a:r>
          </a:p>
          <a:p>
            <a:r>
              <a:rPr lang="en-US" dirty="0"/>
              <a:t>David Garcia</a:t>
            </a:r>
          </a:p>
          <a:p>
            <a:r>
              <a:rPr lang="en-US" dirty="0" err="1"/>
              <a:t>Ayush</a:t>
            </a:r>
            <a:r>
              <a:rPr lang="en-US" dirty="0"/>
              <a:t> Pandey</a:t>
            </a:r>
          </a:p>
          <a:p>
            <a:r>
              <a:rPr lang="en-US" dirty="0"/>
              <a:t>John </a:t>
            </a:r>
            <a:r>
              <a:rPr lang="en-US" dirty="0" err="1"/>
              <a:t>Marken</a:t>
            </a:r>
            <a:endParaRPr lang="en-US" dirty="0"/>
          </a:p>
          <a:p>
            <a:r>
              <a:rPr lang="en-US" dirty="0"/>
              <a:t>Chelsea Hu</a:t>
            </a:r>
          </a:p>
          <a:p>
            <a:r>
              <a:rPr lang="en-US" dirty="0"/>
              <a:t>Richard Murray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4BF12C-6997-D54E-9304-BD650BAC1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3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399C-BE6D-A84D-A34B-71E3FCF8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Modelling Approach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FADBC-7488-9C4C-A92C-94639ADC9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688" y="1884717"/>
            <a:ext cx="4614746" cy="3088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1) Simple pathway - bioscrape</a:t>
            </a:r>
          </a:p>
          <a:p>
            <a:pPr lvl="1"/>
            <a:r>
              <a:rPr lang="en-US" sz="1800"/>
              <a:t>Choose an enzymatic mechanism</a:t>
            </a:r>
          </a:p>
          <a:p>
            <a:pPr lvl="1"/>
            <a:endParaRPr lang="en-US" sz="1800"/>
          </a:p>
          <a:p>
            <a:pPr marL="0" indent="0">
              <a:buNone/>
            </a:pPr>
            <a:r>
              <a:rPr lang="en-US" sz="2000"/>
              <a:t>2) Simple pathway – biocrnpyler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3) Entire pathway - biocrnpyler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FA46A4-CCB8-0D47-BC1C-6078989A4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10" y="1690688"/>
            <a:ext cx="5969000" cy="2698315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768140-A4CA-8242-886B-ABD1394B8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8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7CDFE85-6C0A-AA49-AECD-0EB046CFCE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566"/>
          <a:stretch/>
        </p:blipFill>
        <p:spPr>
          <a:xfrm>
            <a:off x="5268891" y="229629"/>
            <a:ext cx="6627097" cy="197376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4D01AC-45E2-0649-AC76-F54CF6698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9128" y="1372719"/>
            <a:ext cx="5099764" cy="37923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D1B68-C29C-BB49-A524-956F476E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2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Enzymatic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9D1525-3836-8446-B511-D412C37B6EE3}"/>
              </a:ext>
            </a:extLst>
          </p:cNvPr>
          <p:cNvGrpSpPr/>
          <p:nvPr/>
        </p:nvGrpSpPr>
        <p:grpSpPr>
          <a:xfrm>
            <a:off x="278662" y="229628"/>
            <a:ext cx="11699844" cy="2622311"/>
            <a:chOff x="169127" y="184855"/>
            <a:chExt cx="11699844" cy="262231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22413C-8629-134C-83A6-3598D110EADA}"/>
                </a:ext>
              </a:extLst>
            </p:cNvPr>
            <p:cNvSpPr/>
            <p:nvPr/>
          </p:nvSpPr>
          <p:spPr>
            <a:xfrm>
              <a:off x="5159356" y="184855"/>
              <a:ext cx="6709615" cy="19737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45E882-6CD7-9147-9732-92DDEA168305}"/>
                </a:ext>
              </a:extLst>
            </p:cNvPr>
            <p:cNvSpPr/>
            <p:nvPr/>
          </p:nvSpPr>
          <p:spPr>
            <a:xfrm>
              <a:off x="169127" y="2174487"/>
              <a:ext cx="4990229" cy="6326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14E74C0-3CBA-C845-A240-659E454E7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898" y="6289431"/>
            <a:ext cx="4827741" cy="4565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EF3FFC-2041-9747-AA53-223539EA0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6275219"/>
            <a:ext cx="4976791" cy="511836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B02E2D-DADD-8540-847C-EFE188869F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374A9253-3C21-F74B-8076-1A7E195AC7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434" b="33133"/>
          <a:stretch/>
        </p:blipFill>
        <p:spPr>
          <a:xfrm>
            <a:off x="5286241" y="2219260"/>
            <a:ext cx="6627097" cy="1973767"/>
          </a:xfrm>
          <a:prstGeom prst="rect">
            <a:avLst/>
          </a:prstGeom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1A35D4C8-489A-2145-A731-DC7C5B966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136"/>
          <a:stretch/>
        </p:blipFill>
        <p:spPr>
          <a:xfrm>
            <a:off x="5268891" y="4193026"/>
            <a:ext cx="6627097" cy="194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5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EAD2-CF8F-9C44-9A2E-93D62FCC3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554" y="2377300"/>
            <a:ext cx="3268980" cy="3100705"/>
          </a:xfrm>
        </p:spPr>
        <p:txBody>
          <a:bodyPr>
            <a:normAutofit/>
          </a:bodyPr>
          <a:lstStyle/>
          <a:p>
            <a:r>
              <a:rPr lang="en-US" sz="1800" dirty="0"/>
              <a:t>Called </a:t>
            </a:r>
            <a:r>
              <a:rPr lang="en-US" sz="1800" dirty="0" err="1"/>
              <a:t>MichalisMentenReversible</a:t>
            </a:r>
            <a:endParaRPr lang="en-US" sz="1800" dirty="0"/>
          </a:p>
          <a:p>
            <a:r>
              <a:rPr lang="en-US" sz="1800" dirty="0"/>
              <a:t>Type ‘catalysis’</a:t>
            </a:r>
          </a:p>
          <a:p>
            <a:r>
              <a:rPr lang="en-US" sz="1800" dirty="0"/>
              <a:t>Takes in enzyme, </a:t>
            </a:r>
            <a:r>
              <a:rPr lang="en-US" sz="1800" dirty="0" err="1"/>
              <a:t>substrate_list</a:t>
            </a:r>
            <a:r>
              <a:rPr lang="en-US" sz="1800" dirty="0"/>
              <a:t>, </a:t>
            </a:r>
            <a:r>
              <a:rPr lang="en-US" sz="1800" dirty="0" err="1"/>
              <a:t>product_list</a:t>
            </a:r>
            <a:r>
              <a:rPr lang="en-US" sz="1800" dirty="0"/>
              <a:t> (fuel and waste included)</a:t>
            </a:r>
          </a:p>
          <a:p>
            <a:r>
              <a:rPr lang="en-US" sz="1800" dirty="0"/>
              <a:t> Binding, catalysis, and unbinding reaction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764287-1C09-7F45-86F5-E29492DB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454" y="1515923"/>
            <a:ext cx="2263140" cy="742950"/>
          </a:xfrm>
        </p:spPr>
        <p:txBody>
          <a:bodyPr>
            <a:normAutofit/>
          </a:bodyPr>
          <a:lstStyle/>
          <a:p>
            <a:r>
              <a:rPr lang="en-US" sz="2800" i="1" dirty="0"/>
              <a:t>Mechanism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6F70CF-33D6-FC4C-8C8A-3169A0A27F6F}"/>
              </a:ext>
            </a:extLst>
          </p:cNvPr>
          <p:cNvSpPr txBox="1">
            <a:spLocks/>
          </p:cNvSpPr>
          <p:nvPr/>
        </p:nvSpPr>
        <p:spPr>
          <a:xfrm>
            <a:off x="5964384" y="2377300"/>
            <a:ext cx="3268980" cy="3100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Called </a:t>
            </a:r>
            <a:r>
              <a:rPr lang="en-US" sz="1800" dirty="0" err="1"/>
              <a:t>MultiEnzyme</a:t>
            </a:r>
            <a:endParaRPr lang="en-US" sz="1800" dirty="0"/>
          </a:p>
          <a:p>
            <a:r>
              <a:rPr lang="en-US" sz="1800" dirty="0"/>
              <a:t>Uses mechanism ‘catalysis’</a:t>
            </a:r>
          </a:p>
          <a:p>
            <a:r>
              <a:rPr lang="en-US" sz="1800" dirty="0"/>
              <a:t>Takes in rate parameters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0BBB87-987B-5044-B904-F245F30A372D}"/>
              </a:ext>
            </a:extLst>
          </p:cNvPr>
          <p:cNvSpPr txBox="1">
            <a:spLocks/>
          </p:cNvSpPr>
          <p:nvPr/>
        </p:nvSpPr>
        <p:spPr>
          <a:xfrm>
            <a:off x="6307284" y="1515923"/>
            <a:ext cx="226314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i="1" dirty="0"/>
              <a:t>Component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ABDAE1-B568-554D-8172-CF91D577833A}"/>
              </a:ext>
            </a:extLst>
          </p:cNvPr>
          <p:cNvSpPr txBox="1">
            <a:spLocks/>
          </p:cNvSpPr>
          <p:nvPr/>
        </p:nvSpPr>
        <p:spPr>
          <a:xfrm>
            <a:off x="377965" y="342285"/>
            <a:ext cx="9245537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Biocrnpyler Development</a:t>
            </a: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0BADF4-C0B8-6D41-B789-945BFD619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798FBB98-C59E-1040-8D39-D69501066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124" b="61273"/>
          <a:stretch/>
        </p:blipFill>
        <p:spPr>
          <a:xfrm>
            <a:off x="5201147" y="436864"/>
            <a:ext cx="5099764" cy="5537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808572A-2B26-794B-82FA-1D717FEC2047}"/>
              </a:ext>
            </a:extLst>
          </p:cNvPr>
          <p:cNvSpPr/>
          <p:nvPr/>
        </p:nvSpPr>
        <p:spPr>
          <a:xfrm>
            <a:off x="7418231" y="528034"/>
            <a:ext cx="461346" cy="1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E1FAE7-0745-6343-AC71-395DFF249AA6}"/>
              </a:ext>
            </a:extLst>
          </p:cNvPr>
          <p:cNvCxnSpPr>
            <a:cxnSpLocks/>
          </p:cNvCxnSpPr>
          <p:nvPr/>
        </p:nvCxnSpPr>
        <p:spPr>
          <a:xfrm>
            <a:off x="7404205" y="658515"/>
            <a:ext cx="546205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84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FDE43B-411D-DB45-B172-BEF1AAEAA5D8}"/>
              </a:ext>
            </a:extLst>
          </p:cNvPr>
          <p:cNvSpPr txBox="1">
            <a:spLocks/>
          </p:cNvSpPr>
          <p:nvPr/>
        </p:nvSpPr>
        <p:spPr>
          <a:xfrm>
            <a:off x="194310" y="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endParaRPr lang="en-US" sz="2800" b="1" dirty="0"/>
          </a:p>
          <a:p>
            <a:r>
              <a:rPr lang="en-US" sz="2800" b="1" dirty="0"/>
              <a:t>Bioscrape Biocrnpyler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3947B-B1E9-4343-89AA-9F42C548A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019" y="6205746"/>
            <a:ext cx="5372100" cy="5080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ADD8619-6890-5743-B57E-821423D9F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87" y="6205746"/>
            <a:ext cx="4650023" cy="620003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8B94E1F-4777-FC4F-914A-82F6D745B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090" y="886431"/>
            <a:ext cx="9173891" cy="531931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755369-C401-3243-AA4F-A8D2E3474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4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FDE43B-411D-DB45-B172-BEF1AAEAA5D8}"/>
              </a:ext>
            </a:extLst>
          </p:cNvPr>
          <p:cNvSpPr txBox="1">
            <a:spLocks/>
          </p:cNvSpPr>
          <p:nvPr/>
        </p:nvSpPr>
        <p:spPr>
          <a:xfrm>
            <a:off x="194310" y="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endParaRPr lang="en-US" sz="2800" b="1" dirty="0"/>
          </a:p>
          <a:p>
            <a:r>
              <a:rPr lang="en-US" sz="2800" b="1" dirty="0"/>
              <a:t>Bioscrape Biocrnpyler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3947B-B1E9-4343-89AA-9F42C548A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019" y="6205746"/>
            <a:ext cx="5372100" cy="5080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ADD8619-6890-5743-B57E-821423D9F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87" y="6205746"/>
            <a:ext cx="4650023" cy="620003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8B94E1F-4777-FC4F-914A-82F6D745B8B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482090" y="886431"/>
            <a:ext cx="9173891" cy="531931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755369-C401-3243-AA4F-A8D2E3474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A7B98D3-4EE1-D046-88BB-1329B5CD09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3600" y="1873250"/>
            <a:ext cx="104648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4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911B45-8D77-B54E-984C-AF9261010A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08360" y="2289960"/>
            <a:ext cx="5181600" cy="54793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38E32B7-AA6C-7E41-A769-F2E692F2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Parameter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5F458-9F60-404E-B086-3EC0AB69C0EA}"/>
                  </a:ext>
                </a:extLst>
              </p:cNvPr>
              <p:cNvSpPr txBox="1"/>
              <p:nvPr/>
            </p:nvSpPr>
            <p:spPr>
              <a:xfrm>
                <a:off x="3338281" y="2155199"/>
                <a:ext cx="307520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5F458-9F60-404E-B086-3EC0AB69C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81" y="2155199"/>
                <a:ext cx="307520" cy="232692"/>
              </a:xfrm>
              <a:prstGeom prst="rect">
                <a:avLst/>
              </a:prstGeom>
              <a:blipFill>
                <a:blip r:embed="rId5"/>
                <a:stretch>
                  <a:fillRect l="-12000" r="-800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B33976-EC5F-744F-B6BC-B0B233866EF9}"/>
                  </a:ext>
                </a:extLst>
              </p:cNvPr>
              <p:cNvSpPr txBox="1"/>
              <p:nvPr/>
            </p:nvSpPr>
            <p:spPr>
              <a:xfrm>
                <a:off x="3338281" y="2604073"/>
                <a:ext cx="29854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𝑏𝑟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B33976-EC5F-744F-B6BC-B0B233866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81" y="2604073"/>
                <a:ext cx="298543" cy="215444"/>
              </a:xfrm>
              <a:prstGeom prst="rect">
                <a:avLst/>
              </a:prstGeom>
              <a:blipFill>
                <a:blip r:embed="rId6"/>
                <a:stretch>
                  <a:fillRect l="-12500" r="-416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F9538F-3792-9246-BE37-121055CA3C46}"/>
                  </a:ext>
                </a:extLst>
              </p:cNvPr>
              <p:cNvSpPr txBox="1"/>
              <p:nvPr/>
            </p:nvSpPr>
            <p:spPr>
              <a:xfrm>
                <a:off x="5794774" y="2173614"/>
                <a:ext cx="313932" cy="232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F9538F-3792-9246-BE37-121055CA3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774" y="2173614"/>
                <a:ext cx="313932" cy="232692"/>
              </a:xfrm>
              <a:prstGeom prst="rect">
                <a:avLst/>
              </a:prstGeom>
              <a:blipFill>
                <a:blip r:embed="rId7"/>
                <a:stretch>
                  <a:fillRect l="-16000" r="-800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42351-B963-D24D-9160-784FB654D7A3}"/>
                  </a:ext>
                </a:extLst>
              </p:cNvPr>
              <p:cNvSpPr txBox="1"/>
              <p:nvPr/>
            </p:nvSpPr>
            <p:spPr>
              <a:xfrm>
                <a:off x="5794774" y="2642003"/>
                <a:ext cx="3049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𝑢𝑟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42351-B963-D24D-9160-784FB654D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774" y="2642003"/>
                <a:ext cx="304955" cy="215444"/>
              </a:xfrm>
              <a:prstGeom prst="rect">
                <a:avLst/>
              </a:prstGeom>
              <a:blipFill>
                <a:blip r:embed="rId8"/>
                <a:stretch>
                  <a:fillRect l="-16667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DA299F-3B69-F74D-A172-F37FE7AC2C12}"/>
                  </a:ext>
                </a:extLst>
              </p:cNvPr>
              <p:cNvSpPr txBox="1"/>
              <p:nvPr/>
            </p:nvSpPr>
            <p:spPr>
              <a:xfrm>
                <a:off x="4414258" y="2172446"/>
                <a:ext cx="3556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DA299F-3B69-F74D-A172-F37FE7AC2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258" y="2172446"/>
                <a:ext cx="355610" cy="215444"/>
              </a:xfrm>
              <a:prstGeom prst="rect">
                <a:avLst/>
              </a:prstGeom>
              <a:blipFill>
                <a:blip r:embed="rId9"/>
                <a:stretch>
                  <a:fillRect l="-1428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64945E8-C5B2-8E43-8E5C-60C4E92B4D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5431" y="489182"/>
            <a:ext cx="2554892" cy="5879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19BBEF-0DE8-144F-8E14-13526EFBD2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3998" y="3588639"/>
            <a:ext cx="7323862" cy="517103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DD1C9E2-BA5B-F74A-8095-76D72177BC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0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4943092-6C90-9847-A5E3-AF4578BC2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727" y="3252300"/>
            <a:ext cx="3291840" cy="182880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913CB32-7641-B945-A7AB-7F7278C9C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727" y="1088229"/>
            <a:ext cx="3291840" cy="18288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EF22C3-08CE-CB42-AC5B-17CDC0BDE4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637" y="3480857"/>
            <a:ext cx="1502503" cy="169286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221B2C2-EFA4-7842-943D-E7A55B86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Simulate Entire Pathway - Biocrnpyler</a:t>
            </a:r>
          </a:p>
        </p:txBody>
      </p:sp>
      <p:pic>
        <p:nvPicPr>
          <p:cNvPr id="21" name="Picture 20" descr="A picture containing knife&#10;&#10;Description automatically generated">
            <a:extLst>
              <a:ext uri="{FF2B5EF4-FFF2-40B4-BE49-F238E27FC236}">
                <a16:creationId xmlns:a16="http://schemas.microsoft.com/office/drawing/2014/main" id="{96799932-5129-164C-BDEB-019466BE9A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3870" y="1209686"/>
            <a:ext cx="1172077" cy="1885514"/>
          </a:xfrm>
          <a:prstGeom prst="rect">
            <a:avLst/>
          </a:prstGeom>
        </p:spPr>
      </p:pic>
      <p:pic>
        <p:nvPicPr>
          <p:cNvPr id="25" name="Picture 24" descr="A picture containing knife&#10;&#10;Description automatically generated">
            <a:extLst>
              <a:ext uri="{FF2B5EF4-FFF2-40B4-BE49-F238E27FC236}">
                <a16:creationId xmlns:a16="http://schemas.microsoft.com/office/drawing/2014/main" id="{174AA658-6E02-4143-ADD1-2A010E54E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3870" y="3473399"/>
            <a:ext cx="1072449" cy="16629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7BAC91B-6437-EB40-B6EB-EA9F35374EBC}"/>
              </a:ext>
            </a:extLst>
          </p:cNvPr>
          <p:cNvSpPr txBox="1"/>
          <p:nvPr/>
        </p:nvSpPr>
        <p:spPr>
          <a:xfrm>
            <a:off x="1101129" y="5691096"/>
            <a:ext cx="9251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venir Book" panose="02000503020000020003" pitchFamily="2" charset="0"/>
              </a:rPr>
              <a:t>Adjusting the rate of ATP leak and the initial concentrations of enzymes can lead to more optimal dynamics.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9F256D-2FB3-9845-A21E-ED2417A0A0E5}"/>
              </a:ext>
            </a:extLst>
          </p:cNvPr>
          <p:cNvSpPr txBox="1"/>
          <p:nvPr/>
        </p:nvSpPr>
        <p:spPr>
          <a:xfrm>
            <a:off x="6262580" y="2221809"/>
            <a:ext cx="648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53BDE"/>
                </a:solidFill>
                <a:latin typeface="Avenir Book" panose="02000503020000020003" pitchFamily="2" charset="0"/>
              </a:rPr>
              <a:t>74.5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3244D7-F0C6-C242-AFBD-976A197DC727}"/>
              </a:ext>
            </a:extLst>
          </p:cNvPr>
          <p:cNvSpPr txBox="1"/>
          <p:nvPr/>
        </p:nvSpPr>
        <p:spPr>
          <a:xfrm>
            <a:off x="6172846" y="4313316"/>
            <a:ext cx="715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53BDE"/>
                </a:solidFill>
                <a:latin typeface="Avenir Book" panose="02000503020000020003" pitchFamily="2" charset="0"/>
              </a:rPr>
              <a:t>170.5</a:t>
            </a:r>
          </a:p>
        </p:txBody>
      </p:sp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87DF3A-A0AD-4940-8EF7-F87A20F0E3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6604" y="1325563"/>
            <a:ext cx="1596152" cy="17232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C57A3C-7AAA-A84A-B7E5-1BA3645C7472}"/>
              </a:ext>
            </a:extLst>
          </p:cNvPr>
          <p:cNvSpPr/>
          <p:nvPr/>
        </p:nvSpPr>
        <p:spPr>
          <a:xfrm>
            <a:off x="8367633" y="2479040"/>
            <a:ext cx="1253887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94E7C4-FC6A-4041-A00F-7185F032C2C5}"/>
              </a:ext>
            </a:extLst>
          </p:cNvPr>
          <p:cNvSpPr/>
          <p:nvPr/>
        </p:nvSpPr>
        <p:spPr>
          <a:xfrm>
            <a:off x="8428593" y="4592320"/>
            <a:ext cx="1253887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D832CF-F3B5-244B-9AB1-BD870A90E23E}"/>
              </a:ext>
            </a:extLst>
          </p:cNvPr>
          <p:cNvSpPr/>
          <p:nvPr/>
        </p:nvSpPr>
        <p:spPr>
          <a:xfrm>
            <a:off x="8206764" y="2790400"/>
            <a:ext cx="1585992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5458E7-342F-2645-AC53-6D594997366B}"/>
              </a:ext>
            </a:extLst>
          </p:cNvPr>
          <p:cNvSpPr/>
          <p:nvPr/>
        </p:nvSpPr>
        <p:spPr>
          <a:xfrm>
            <a:off x="8287198" y="4897120"/>
            <a:ext cx="1585992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475C77-6E8F-0846-ADE1-0A85D3C639D1}"/>
              </a:ext>
            </a:extLst>
          </p:cNvPr>
          <p:cNvSpPr/>
          <p:nvPr/>
        </p:nvSpPr>
        <p:spPr>
          <a:xfrm>
            <a:off x="9983844" y="2803179"/>
            <a:ext cx="1452128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CB5935-68EB-9B44-9CE4-E0A3340E06D1}"/>
              </a:ext>
            </a:extLst>
          </p:cNvPr>
          <p:cNvSpPr/>
          <p:nvPr/>
        </p:nvSpPr>
        <p:spPr>
          <a:xfrm>
            <a:off x="10059160" y="4897120"/>
            <a:ext cx="1462027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9851B48-9349-E944-A9F2-5A5C530268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916" y="1534050"/>
            <a:ext cx="1356740" cy="3122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98E955-3EF7-2D4C-9D6B-EC0310094E71}"/>
              </a:ext>
            </a:extLst>
          </p:cNvPr>
          <p:cNvSpPr/>
          <p:nvPr/>
        </p:nvSpPr>
        <p:spPr>
          <a:xfrm>
            <a:off x="4708088" y="1647929"/>
            <a:ext cx="175364" cy="206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F90BB2-C47E-254A-9464-F07956E1D5D2}"/>
              </a:ext>
            </a:extLst>
          </p:cNvPr>
          <p:cNvSpPr/>
          <p:nvPr/>
        </p:nvSpPr>
        <p:spPr>
          <a:xfrm>
            <a:off x="4812317" y="3571872"/>
            <a:ext cx="175364" cy="206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4646E-7711-1245-A9DB-1596FD570131}"/>
              </a:ext>
            </a:extLst>
          </p:cNvPr>
          <p:cNvSpPr txBox="1"/>
          <p:nvPr/>
        </p:nvSpPr>
        <p:spPr>
          <a:xfrm>
            <a:off x="10827123" y="2516024"/>
            <a:ext cx="36919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s</a:t>
            </a:r>
            <a:r>
              <a:rPr lang="en-US" sz="900" baseline="30000" dirty="0">
                <a:latin typeface="Times" pitchFamily="2" charset="0"/>
              </a:rPr>
              <a:t>-1</a:t>
            </a:r>
            <a:endParaRPr lang="en-US" sz="1100" dirty="0">
              <a:latin typeface="Times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3FC27B-BDB7-6649-BABE-0C81D1F5EDE4}"/>
              </a:ext>
            </a:extLst>
          </p:cNvPr>
          <p:cNvSpPr txBox="1"/>
          <p:nvPr/>
        </p:nvSpPr>
        <p:spPr>
          <a:xfrm>
            <a:off x="10790173" y="4629304"/>
            <a:ext cx="36919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s</a:t>
            </a:r>
            <a:r>
              <a:rPr lang="en-US" sz="900" baseline="30000" dirty="0">
                <a:latin typeface="Times" pitchFamily="2" charset="0"/>
              </a:rPr>
              <a:t>-1</a:t>
            </a:r>
            <a:endParaRPr lang="en-US" sz="1100" dirty="0">
              <a:latin typeface="Times" pitchFamily="2" charset="0"/>
            </a:endParaRPr>
          </a:p>
        </p:txBody>
      </p:sp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834595-31D3-FF48-9CDF-CECE3CB250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356E41-5480-594C-896A-9BA6FFCF52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2268" y="1088229"/>
            <a:ext cx="3291840" cy="182880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79E7D0-E74F-3E42-B2B1-FC72964B72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91612" y="3220720"/>
            <a:ext cx="329184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4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20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8018</TotalTime>
  <Words>1767</Words>
  <Application>Microsoft Macintosh PowerPoint</Application>
  <PresentationFormat>Widescreen</PresentationFormat>
  <Paragraphs>344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Avenir Book</vt:lpstr>
      <vt:lpstr>Calibri</vt:lpstr>
      <vt:lpstr>Cambria Math</vt:lpstr>
      <vt:lpstr>Times</vt:lpstr>
      <vt:lpstr>Office Theme</vt:lpstr>
      <vt:lpstr>ATP Life Extension in Synthetic Cells</vt:lpstr>
      <vt:lpstr>Goal: ATP Life Extension in Synthetic Cells</vt:lpstr>
      <vt:lpstr>Modelling Approach</vt:lpstr>
      <vt:lpstr>Enzymatic Models</vt:lpstr>
      <vt:lpstr>Mechanism</vt:lpstr>
      <vt:lpstr>PowerPoint Presentation</vt:lpstr>
      <vt:lpstr>PowerPoint Presentation</vt:lpstr>
      <vt:lpstr>Parameter Estimates</vt:lpstr>
      <vt:lpstr>Simulate Entire Pathway - Biocrnpyler</vt:lpstr>
      <vt:lpstr>PowerPoint Presentation</vt:lpstr>
      <vt:lpstr>Hypothesis: Hump due to flux through mGapDH and Pgk enzymes with increased [Pi]</vt:lpstr>
      <vt:lpstr>Entire pathway simulation</vt:lpstr>
      <vt:lpstr>Removing mGapDH and Pgk from simulation   (GapN pathway is used)</vt:lpstr>
      <vt:lpstr>Remove GapN from simulation  (mGapDH and Pgk pathway is used)</vt:lpstr>
      <vt:lpstr>Remove GapN, GapM6, and Pgk from simulation  (Incomplete pathway)</vt:lpstr>
      <vt:lpstr>Entire pathway is not necessary for optimal isobutanol steady state value and ATP area</vt:lpstr>
      <vt:lpstr>Reconsidered Modelling Approach</vt:lpstr>
      <vt:lpstr>Get Minimal Model from Bowie Lab Experimental Data</vt:lpstr>
      <vt:lpstr>Future directions for rheostat model</vt:lpstr>
      <vt:lpstr>Other Proposed Models</vt:lpstr>
      <vt:lpstr>Other pathways with glucose</vt:lpstr>
      <vt:lpstr>Transporter Model</vt:lpstr>
      <vt:lpstr>Vesicle Fusion Model</vt:lpstr>
      <vt:lpstr>Vesicle Fusion Model</vt:lpstr>
      <vt:lpstr>Future Directions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ATP Life Extension in Synthetic Cells</dc:title>
  <dc:creator>Roychoudhury, Ankita</dc:creator>
  <cp:lastModifiedBy>Roychoudhury, Ankita</cp:lastModifiedBy>
  <cp:revision>217</cp:revision>
  <dcterms:created xsi:type="dcterms:W3CDTF">2020-06-20T01:58:47Z</dcterms:created>
  <dcterms:modified xsi:type="dcterms:W3CDTF">2020-06-25T15:52:32Z</dcterms:modified>
</cp:coreProperties>
</file>