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63" r:id="rId6"/>
    <p:sldId id="264" r:id="rId7"/>
    <p:sldId id="260" r:id="rId8"/>
    <p:sldId id="261" r:id="rId9"/>
    <p:sldId id="271" r:id="rId10"/>
    <p:sldId id="272" r:id="rId11"/>
    <p:sldId id="262" r:id="rId12"/>
    <p:sldId id="265" r:id="rId13"/>
    <p:sldId id="270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590"/>
  </p:normalViewPr>
  <p:slideViewPr>
    <p:cSldViewPr snapToGrid="0" snapToObjects="1">
      <p:cViewPr varScale="1">
        <p:scale>
          <a:sx n="93" d="100"/>
          <a:sy n="93" d="100"/>
        </p:scale>
        <p:origin x="-7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B2777-1482-C344-B933-FD5F068DD379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38ED-6E11-A042-BD50-887A2F32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</a:t>
            </a:r>
            <a:r>
              <a:rPr lang="en-US" dirty="0" err="1">
                <a:solidFill>
                  <a:srgbClr val="FFC000"/>
                </a:solidFill>
              </a:rPr>
              <a:t>kIND</a:t>
            </a:r>
            <a:r>
              <a:rPr lang="en-US" dirty="0">
                <a:solidFill>
                  <a:srgbClr val="FFC000"/>
                </a:solidFill>
              </a:rPr>
              <a:t> OF Proton PUMP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A38ED-6E11-A042-BD50-887A2F32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8.17.2020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AB4CD-A371-3A47-B541-413DDF23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1044383" y="6526184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868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simulations show that proton pump can extend ATP lifetime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C239E11-A296-F141-B74D-BDEBDE44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35" y="1600200"/>
            <a:ext cx="4702629" cy="36576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7ABA35-8C75-814F-ADE5-BCDF8B391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45" y="1600200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054-14EE-4249-ABDC-4BF9093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57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in Different Temperatures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0A7E1A4-52AB-CE48-B389-EBDF43FD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855" y="1523743"/>
            <a:ext cx="4814375" cy="3744514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80694-CA3A-5E46-A5B0-61484D75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3125C-F600-7A49-B52F-EB67A9138FED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30" name="Picture 2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A72E0A-1C71-B548-A11C-723AC0FD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341" y="2284642"/>
            <a:ext cx="2240362" cy="22887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CC6667-8E46-454E-92EB-3C3E3CFE42B4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</p:spTree>
    <p:extLst>
      <p:ext uri="{BB962C8B-B14F-4D97-AF65-F5344CB8AC3E}">
        <p14:creationId xmlns:p14="http://schemas.microsoft.com/office/powerpoint/2010/main" val="125777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BA4-7225-F24B-A030-318746A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678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speeds up ssDNA export and causes more bound VirE2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88F714-150F-9B4B-AE2A-7CE2365E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4A006-464B-5147-BD6E-A57B37B24840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9234790-41F3-0145-A411-73E83499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6A72BC9-5E6C-B044-9E38-114158ACA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B0ACE-6BCF-4348-9C9D-F70420388B6C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</p:spTree>
    <p:extLst>
      <p:ext uri="{BB962C8B-B14F-4D97-AF65-F5344CB8AC3E}">
        <p14:creationId xmlns:p14="http://schemas.microsoft.com/office/powerpoint/2010/main" val="11629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2EDD-A20D-6343-A05B-2FACB4C2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32" y="0"/>
            <a:ext cx="1011774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Rheostat Reduced Model Parameter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1137-E3E6-764B-B4B2-A8F23434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151" y="939938"/>
            <a:ext cx="2580249" cy="80503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Include parameter sensitivity of reduced model here, what are those parameters?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EB912-C633-1440-A5F8-ED753E1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275" y="3163970"/>
            <a:ext cx="1933833" cy="1386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E0A66-C136-C142-BD42-5097F5504A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3928" y="1195895"/>
            <a:ext cx="3255645" cy="2496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017A1AB-DCA1-8C46-A9EA-54E429248DEF}"/>
              </a:ext>
            </a:extLst>
          </p:cNvPr>
          <p:cNvGrpSpPr/>
          <p:nvPr/>
        </p:nvGrpSpPr>
        <p:grpSpPr>
          <a:xfrm>
            <a:off x="7868062" y="2831184"/>
            <a:ext cx="2833325" cy="597816"/>
            <a:chOff x="468376" y="2553214"/>
            <a:chExt cx="2833527" cy="5668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55FDB-203C-284F-85BF-69FAFBBD4322}"/>
                </a:ext>
              </a:extLst>
            </p:cNvPr>
            <p:cNvSpPr/>
            <p:nvPr/>
          </p:nvSpPr>
          <p:spPr>
            <a:xfrm>
              <a:off x="1900936" y="2553214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D1ADAE-038B-D144-B3F3-4BB1BC88FFB4}"/>
                </a:ext>
              </a:extLst>
            </p:cNvPr>
            <p:cNvSpPr/>
            <p:nvPr/>
          </p:nvSpPr>
          <p:spPr>
            <a:xfrm>
              <a:off x="2452624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1BBA54-BFC2-7549-99D4-A761EA7DE456}"/>
                </a:ext>
              </a:extLst>
            </p:cNvPr>
            <p:cNvSpPr/>
            <p:nvPr/>
          </p:nvSpPr>
          <p:spPr>
            <a:xfrm>
              <a:off x="2714752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157CEA-4A04-EB48-A5AE-901F1A558DE5}"/>
                </a:ext>
              </a:extLst>
            </p:cNvPr>
            <p:cNvSpPr/>
            <p:nvPr/>
          </p:nvSpPr>
          <p:spPr>
            <a:xfrm>
              <a:off x="2934208" y="2684278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7EEB4-FAFB-144D-A5BA-5C3262388A77}"/>
                </a:ext>
              </a:extLst>
            </p:cNvPr>
            <p:cNvSpPr/>
            <p:nvPr/>
          </p:nvSpPr>
          <p:spPr>
            <a:xfrm>
              <a:off x="131267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058F4D-3EE5-2F47-8AD0-86CC6722A9B7}"/>
                </a:ext>
              </a:extLst>
            </p:cNvPr>
            <p:cNvSpPr/>
            <p:nvPr/>
          </p:nvSpPr>
          <p:spPr>
            <a:xfrm>
              <a:off x="3263392" y="2818389"/>
              <a:ext cx="38511" cy="1705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8FE69D-4BB9-FD49-9571-FC01BF22C36E}"/>
                </a:ext>
              </a:extLst>
            </p:cNvPr>
            <p:cNvSpPr/>
            <p:nvPr/>
          </p:nvSpPr>
          <p:spPr>
            <a:xfrm>
              <a:off x="468376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45D260-D0C6-E64F-A3C1-840D05A59CD5}"/>
                </a:ext>
              </a:extLst>
            </p:cNvPr>
            <p:cNvSpPr/>
            <p:nvPr/>
          </p:nvSpPr>
          <p:spPr>
            <a:xfrm>
              <a:off x="889000" y="2949454"/>
              <a:ext cx="38511" cy="1705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5B38EA-74F7-8D4A-B5B5-074CDDA63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611" y="1843099"/>
            <a:ext cx="4997107" cy="3770823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A909E-3DA9-864F-B7E8-9E241740A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8275" y="4625727"/>
            <a:ext cx="2031634" cy="14564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530A55-A879-EB4F-A776-9573132F573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5905" y="3857121"/>
            <a:ext cx="3263668" cy="25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42-6350-B442-950C-D683D80B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246D-6BBD-574E-B142-F520B520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reverse ATP Synthase direction in model</a:t>
            </a:r>
          </a:p>
          <a:p>
            <a:r>
              <a:rPr lang="en-US" dirty="0"/>
              <a:t>Identify issue with protein concentration for combined model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12492-42C9-F441-A4FF-A0B5C12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5D955-71CF-FE45-80D4-7734AE812D2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92731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77DB-5B9A-804D-B0FC-46A70856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Thesis Discussion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13EA1B-B067-0C4B-AD23-56EC88AFF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9142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10932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8585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02802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8555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310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7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ATP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3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ATP Rheostat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0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6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46475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3D2F3-BFCF-3944-9012-0C6B209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2F7B-359F-B849-975C-C1F20BBCAAE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3225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548-ACBE-9D41-AA5A-3E27DFE1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183D-7545-8748-B514-34922DFA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to lab plan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5EAA64-A691-3E49-957A-AFD9E19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F9CF4-DB79-3341-A4B4-8E885E008F25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31511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thesis project</a:t>
            </a:r>
          </a:p>
          <a:p>
            <a:r>
              <a:rPr lang="en-US" dirty="0"/>
              <a:t>Current progress on the presentations and what I’m working on</a:t>
            </a:r>
          </a:p>
          <a:p>
            <a:r>
              <a:rPr lang="en-US" dirty="0"/>
              <a:t>Get a preprint in the works and ask about what he thinks I should include / not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34B-6EF3-AD41-AB46-7E1AFB0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7F6-3EB8-A841-949F-B54E0EA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ATP Synthase Model Progress</a:t>
            </a:r>
          </a:p>
          <a:p>
            <a:r>
              <a:rPr lang="en-US" dirty="0"/>
              <a:t>ATP Rheostat Model Progress</a:t>
            </a:r>
          </a:p>
          <a:p>
            <a:r>
              <a:rPr lang="en-US" dirty="0"/>
              <a:t>Senior Thesis Project Discussion </a:t>
            </a:r>
          </a:p>
          <a:p>
            <a:r>
              <a:rPr lang="en-US" dirty="0"/>
              <a:t>Misc.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A0521-042E-504A-8F68-D931196A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CD17-AAEB-874E-A9CC-85BD846DC83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2238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42184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61FC8-6498-C743-96C7-AF9CE5195896}"/>
              </a:ext>
            </a:extLst>
          </p:cNvPr>
          <p:cNvSpPr/>
          <p:nvPr/>
        </p:nvSpPr>
        <p:spPr>
          <a:xfrm>
            <a:off x="7334249" y="2221548"/>
            <a:ext cx="3429000" cy="20387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23303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 for ATP Synthase Model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596897" y="2338573"/>
            <a:ext cx="10619509" cy="3092816"/>
            <a:chOff x="114300" y="2359535"/>
            <a:chExt cx="10619509" cy="30928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05540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basics BioCRNpyler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535111" y="4519428"/>
              <a:ext cx="282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Choose &amp; Implement Proton Gradient Maintenance Mechanism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433334" y="2375301"/>
              <a:ext cx="306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Effect of Temperature Dependent Transcription (</a:t>
              </a:r>
              <a:r>
                <a:rPr lang="en-US" dirty="0" err="1">
                  <a:latin typeface="Avenir Book" panose="02000503020000020003" pitchFamily="2" charset="0"/>
                </a:rPr>
                <a:t>Ayush</a:t>
              </a:r>
              <a:r>
                <a:rPr lang="en-US" dirty="0">
                  <a:latin typeface="Avenir Book" panose="02000503020000020003" pitchFamily="2" charset="0"/>
                </a:rPr>
                <a:t>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503428" y="4529021"/>
              <a:ext cx="2963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Combine Model with ssDNA Export + Liposome Fusion (</a:t>
              </a:r>
              <a:r>
                <a:rPr lang="en-US" dirty="0" err="1">
                  <a:latin typeface="Avenir Book" panose="02000503020000020003" pitchFamily="2" charset="0"/>
                </a:rPr>
                <a:t>Agrima</a:t>
              </a:r>
              <a:r>
                <a:rPr lang="en-US" dirty="0">
                  <a:latin typeface="Avenir Book" panose="02000503020000020003" pitchFamily="2" charset="0"/>
                </a:rPr>
                <a:t> 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Experimental Planning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005866"/>
              <a:ext cx="0" cy="84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298631"/>
              <a:ext cx="0" cy="55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2744634"/>
              <a:ext cx="1" cy="109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EB78C2-75E1-D146-9CC9-8083C482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F2FAA5A-3142-D24D-83D5-DA221FB41FF4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</p:spTree>
    <p:extLst>
      <p:ext uri="{BB962C8B-B14F-4D97-AF65-F5344CB8AC3E}">
        <p14:creationId xmlns:p14="http://schemas.microsoft.com/office/powerpoint/2010/main" val="178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21A9-0169-0B43-B64E-F989642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1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Components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3FE55-AE01-B849-A11C-E83A497F3683}"/>
              </a:ext>
            </a:extLst>
          </p:cNvPr>
          <p:cNvSpPr/>
          <p:nvPr/>
        </p:nvSpPr>
        <p:spPr>
          <a:xfrm>
            <a:off x="425758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Transcription &amp; Translation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C61D4-4319-9C40-9FFA-5B59AEFF2ADF}"/>
              </a:ext>
            </a:extLst>
          </p:cNvPr>
          <p:cNvSpPr/>
          <p:nvPr/>
        </p:nvSpPr>
        <p:spPr>
          <a:xfrm>
            <a:off x="2860694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Synthase Membrane Integration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345C9-1868-074A-9C55-4C194280753C}"/>
              </a:ext>
            </a:extLst>
          </p:cNvPr>
          <p:cNvSpPr/>
          <p:nvPr/>
        </p:nvSpPr>
        <p:spPr>
          <a:xfrm>
            <a:off x="5295630" y="1332636"/>
            <a:ext cx="1943100" cy="107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Synthesis through ATP Synthase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72570-8CB3-3A4D-83A0-C27EE75E0125}"/>
              </a:ext>
            </a:extLst>
          </p:cNvPr>
          <p:cNvSpPr/>
          <p:nvPr/>
        </p:nvSpPr>
        <p:spPr>
          <a:xfrm>
            <a:off x="425758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Transcription &amp; Translation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9FCD44-59CC-3C4E-A16C-304742CFF41A}"/>
              </a:ext>
            </a:extLst>
          </p:cNvPr>
          <p:cNvSpPr/>
          <p:nvPr/>
        </p:nvSpPr>
        <p:spPr>
          <a:xfrm>
            <a:off x="2860694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Membrane Integration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9DCF9D-03B2-484D-8278-34666787D1E0}"/>
              </a:ext>
            </a:extLst>
          </p:cNvPr>
          <p:cNvSpPr/>
          <p:nvPr/>
        </p:nvSpPr>
        <p:spPr>
          <a:xfrm>
            <a:off x="5295630" y="2773781"/>
            <a:ext cx="1943100" cy="10732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Proton Pump through ATP Synthase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1514DB-0FBC-6B40-8E68-513F39B766F7}"/>
              </a:ext>
            </a:extLst>
          </p:cNvPr>
          <p:cNvSpPr/>
          <p:nvPr/>
        </p:nvSpPr>
        <p:spPr>
          <a:xfrm>
            <a:off x="425758" y="4218415"/>
            <a:ext cx="1943100" cy="1073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ATP 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EC0833-D36A-9C4D-AD41-B6F981904C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8858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AEC1D-E5DC-6442-B88A-2CCCB767DD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03794" y="1869283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49D5C-8DF0-1C4E-92DF-4FE80F28D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68858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409196-92B8-E249-8986-08E8887B49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3794" y="3310428"/>
            <a:ext cx="49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F8757D-7F2C-6E40-A087-B483A4A34E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38730" y="1869283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EA52EA-CC9F-1F4A-B198-4FCE1E75AC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38730" y="3310428"/>
            <a:ext cx="77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9A4A64-4E99-3042-90AB-17AF3348CFC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68858" y="4755062"/>
            <a:ext cx="564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9FFA9-36CD-634F-9C7B-815BC1E01C87}"/>
              </a:ext>
            </a:extLst>
          </p:cNvPr>
          <p:cNvSpPr txBox="1"/>
          <p:nvPr/>
        </p:nvSpPr>
        <p:spPr>
          <a:xfrm>
            <a:off x="8216015" y="1653320"/>
            <a:ext cx="21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BB05-E123-8E49-B455-F1E938D27AD4}"/>
              </a:ext>
            </a:extLst>
          </p:cNvPr>
          <p:cNvSpPr txBox="1"/>
          <p:nvPr/>
        </p:nvSpPr>
        <p:spPr>
          <a:xfrm>
            <a:off x="8216015" y="2964547"/>
            <a:ext cx="249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Maintain Proton Gradient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71A3-284F-0248-A6B7-84448F3474F6}"/>
              </a:ext>
            </a:extLst>
          </p:cNvPr>
          <p:cNvSpPr txBox="1"/>
          <p:nvPr/>
        </p:nvSpPr>
        <p:spPr>
          <a:xfrm>
            <a:off x="8216015" y="450346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ATP Hydrolysis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00B5D-EE89-B440-A6C4-AEE0D1C6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50D445-F03D-A146-ACB6-C7AD97A26883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E6BA98-4CE8-514C-9012-FD353EC6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873" y="1107757"/>
            <a:ext cx="1787378" cy="1400367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9E21CC7-8D52-3043-B3C1-239E3B0F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888" y="2660265"/>
            <a:ext cx="1534484" cy="1300326"/>
          </a:xfrm>
          <a:prstGeom prst="rect">
            <a:avLst/>
          </a:prstGeom>
        </p:spPr>
      </p:pic>
      <p:pic>
        <p:nvPicPr>
          <p:cNvPr id="33" name="Picture 3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3DCD432-33AD-4140-9FAE-C35C4C77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89" y="4151476"/>
            <a:ext cx="1381322" cy="1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7" y="10392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Separate simulations for ATP synthase model are as expected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A2F0B-311B-3B49-89B0-C011DFB94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78" y="1429490"/>
            <a:ext cx="3526971" cy="2743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F543126-32EF-D044-9149-CCC37FE6E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866" y="1429490"/>
            <a:ext cx="35269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F949A8C-D1EA-2244-813D-128E25407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4" y="1429490"/>
            <a:ext cx="3526971" cy="2743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2C865-8226-9F4C-9BF0-9D86D760867B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A725A4-05DC-6441-A9A7-E2EF128FB7C6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04E4C8-826F-DE49-A0D9-CE1963CCD861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A8440-5683-A543-B446-11DE3EA7145A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A787BC-BD89-AD4E-B313-4EA27149EB60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ED69742-A8EF-664F-B50B-65FCC28362B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E6C830-5B11-584A-BF05-B28E88F0B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8A152-6A4E-6F44-B2BC-BF5EAD6729EF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49BEF-B98D-EB44-811B-DAE7901209E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027D4E-0E86-5E4D-8432-DD4597FDB231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12F1B5-566F-494B-B000-A94001A3D46C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2C3986-071A-464B-8720-385E48C89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AE324-FACC-4147-B62B-2FF8999B544D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DEE02E-5ACA-0940-9AFE-28CF7816F9EF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4DFD7-6DE9-D840-8909-38703C2ED8E2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3D047C-17CF-9142-BDDF-1C4938CF76B8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93B-505D-BC46-8D68-FC2C149510DD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F58AD2C2-6477-834D-ABFF-9FDFC137C5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0278476"/>
                </p:ext>
              </p:extLst>
            </p:nvPr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9AD62F5-95FB-B34D-B5F5-929B197935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C2E8C08C-6A11-204F-9B2D-7CA44C4999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F3D430-DA63-8841-8B5B-65A007011CC6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D32357-D39D-D748-8F34-A44998F6D552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BCFC341-C179-564B-AD32-598001CCB29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4D3BD8-C82A-3149-B110-81FF411C8A86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</p:spTree>
    <p:extLst>
      <p:ext uri="{BB962C8B-B14F-4D97-AF65-F5344CB8AC3E}">
        <p14:creationId xmlns:p14="http://schemas.microsoft.com/office/powerpoint/2010/main" val="28060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B13D-F318-2D45-8903-9A64BE87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28680"/>
            <a:ext cx="11859491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Obstacle: </a:t>
            </a:r>
            <a:r>
              <a:rPr lang="en-US" sz="2800" dirty="0"/>
              <a:t>Combined simulations for ATP synthase model have bound protein concentration anomaly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56DD81-1A49-944A-AD76-D3488005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D74B9-F061-784D-9B1A-5CC2E34A248C}"/>
              </a:ext>
            </a:extLst>
          </p:cNvPr>
          <p:cNvSpPr txBox="1"/>
          <p:nvPr/>
        </p:nvSpPr>
        <p:spPr>
          <a:xfrm>
            <a:off x="8963152" y="6596390"/>
            <a:ext cx="2222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8.17.2020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F07AE5-9CDF-B64A-8A11-714480DCD77B}"/>
              </a:ext>
            </a:extLst>
          </p:cNvPr>
          <p:cNvGrpSpPr/>
          <p:nvPr/>
        </p:nvGrpSpPr>
        <p:grpSpPr>
          <a:xfrm>
            <a:off x="6703142" y="1751440"/>
            <a:ext cx="3386487" cy="3211392"/>
            <a:chOff x="1110118" y="4050945"/>
            <a:chExt cx="2592423" cy="254299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C8B490-9802-4244-B5B5-2C133157CE03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558D98B-E768-8B41-961A-22A62DDC991A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0D6F7-3769-FF40-BA0C-B57773096059}"/>
                </a:ext>
              </a:extLst>
            </p:cNvPr>
            <p:cNvSpPr txBox="1"/>
            <p:nvPr/>
          </p:nvSpPr>
          <p:spPr>
            <a:xfrm>
              <a:off x="1638099" y="4932583"/>
              <a:ext cx="630270" cy="21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8101A-3FDF-0541-91B8-06974472B4A8}"/>
                </a:ext>
              </a:extLst>
            </p:cNvPr>
            <p:cNvSpPr txBox="1"/>
            <p:nvPr/>
          </p:nvSpPr>
          <p:spPr>
            <a:xfrm>
              <a:off x="2485125" y="5245287"/>
              <a:ext cx="533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B24C46CB-C9CC-AA45-80D9-D01D7D338C5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189040" y="5054378"/>
              <a:ext cx="562794" cy="1909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A91B6A-AA58-B94C-874A-D0690C0A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980" y="4273293"/>
              <a:ext cx="943869" cy="109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AFD6F-9918-2748-A0D5-5ACFE50358F0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EBC9C1-189F-E84B-BC9D-3B6DAFF0FA5E}"/>
              </a:ext>
            </a:extLst>
          </p:cNvPr>
          <p:cNvGrpSpPr/>
          <p:nvPr/>
        </p:nvGrpSpPr>
        <p:grpSpPr>
          <a:xfrm>
            <a:off x="8254630" y="4450090"/>
            <a:ext cx="1213067" cy="1105265"/>
            <a:chOff x="8976955" y="3570537"/>
            <a:chExt cx="1213067" cy="11052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8551DC4-6332-224F-81C6-B0BFBEBC5E2B}"/>
                </a:ext>
              </a:extLst>
            </p:cNvPr>
            <p:cNvSpPr/>
            <p:nvPr/>
          </p:nvSpPr>
          <p:spPr>
            <a:xfrm rot="18859408">
              <a:off x="9292713" y="3663877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1FC566-ABBC-6941-9B94-F912C726FD9A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55" y="3570537"/>
              <a:ext cx="845864" cy="827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63F4E-0D61-1445-83BB-815141363EAA}"/>
                </a:ext>
              </a:extLst>
            </p:cNvPr>
            <p:cNvSpPr txBox="1"/>
            <p:nvPr/>
          </p:nvSpPr>
          <p:spPr>
            <a:xfrm>
              <a:off x="9716329" y="4363548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FD76D-AF77-0741-91DD-D5FACCDEE9D7}"/>
              </a:ext>
            </a:extLst>
          </p:cNvPr>
          <p:cNvGrpSpPr/>
          <p:nvPr/>
        </p:nvGrpSpPr>
        <p:grpSpPr>
          <a:xfrm>
            <a:off x="6904801" y="3141807"/>
            <a:ext cx="1058341" cy="1227656"/>
            <a:chOff x="7563364" y="2634161"/>
            <a:chExt cx="1058341" cy="1227656"/>
          </a:xfrm>
        </p:grpSpPr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1538BA73-3344-754F-8815-5E914142D3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7393000"/>
                </p:ext>
              </p:extLst>
            </p:nvPr>
          </p:nvGraphicFramePr>
          <p:xfrm>
            <a:off x="7563364" y="2797421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B999A3F6-FA51-EB4D-9146-ECE60382879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7943273" y="2669830"/>
              <a:ext cx="555466" cy="48412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A2B581-8D8B-8F47-9801-F7EC4C32B9D1}"/>
                </a:ext>
              </a:extLst>
            </p:cNvPr>
            <p:cNvSpPr txBox="1"/>
            <p:nvPr/>
          </p:nvSpPr>
          <p:spPr>
            <a:xfrm>
              <a:off x="7780791" y="3198873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059850-2105-BA40-BE2F-FF7499939FD4}"/>
              </a:ext>
            </a:extLst>
          </p:cNvPr>
          <p:cNvSpPr txBox="1"/>
          <p:nvPr/>
        </p:nvSpPr>
        <p:spPr>
          <a:xfrm>
            <a:off x="8319338" y="4061994"/>
            <a:ext cx="84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F23DF15-DE08-3D4B-8A86-62179C343D9F}"/>
              </a:ext>
            </a:extLst>
          </p:cNvPr>
          <p:cNvCxnSpPr>
            <a:cxnSpLocks/>
          </p:cNvCxnSpPr>
          <p:nvPr/>
        </p:nvCxnSpPr>
        <p:spPr>
          <a:xfrm flipV="1">
            <a:off x="8154456" y="4358902"/>
            <a:ext cx="351611" cy="336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30D609-1305-914C-888C-B57EBB4A2E95}"/>
              </a:ext>
            </a:extLst>
          </p:cNvPr>
          <p:cNvSpPr txBox="1"/>
          <p:nvPr/>
        </p:nvSpPr>
        <p:spPr>
          <a:xfrm>
            <a:off x="7775965" y="4541993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0B4ECA-05E3-AF4E-B3D7-986705E673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8495" y="3506528"/>
            <a:ext cx="984918" cy="445759"/>
          </a:xfrm>
          <a:prstGeom prst="curvedConnector3">
            <a:avLst>
              <a:gd name="adj1" fmla="val 3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C76896B5-3B65-C349-A8A9-9CB583651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11" y="1879058"/>
            <a:ext cx="505532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453</Words>
  <Application>Microsoft Macintosh PowerPoint</Application>
  <PresentationFormat>Widescreen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Times New Roman</vt:lpstr>
      <vt:lpstr>Office Theme</vt:lpstr>
      <vt:lpstr>Research Updates</vt:lpstr>
      <vt:lpstr>Things to talk about</vt:lpstr>
      <vt:lpstr>Agenda</vt:lpstr>
      <vt:lpstr>Goal: ATP Life Extension in Synthetic Cells</vt:lpstr>
      <vt:lpstr>Roadmap</vt:lpstr>
      <vt:lpstr>Roadmap for ATP Synthase Model</vt:lpstr>
      <vt:lpstr>ATP Synthase Components </vt:lpstr>
      <vt:lpstr>Separate simulations for ATP synthase model are as expected</vt:lpstr>
      <vt:lpstr>Obstacle: Combined simulations for ATP synthase model have bound protein concentration anomaly</vt:lpstr>
      <vt:lpstr>ATP synthase simulations show that proton pump can extend ATP lifetime</vt:lpstr>
      <vt:lpstr>ATP Synthase Model in Different Temperatures</vt:lpstr>
      <vt:lpstr>ATP Synthase Model speeds up ssDNA export and causes more bound VirE2</vt:lpstr>
      <vt:lpstr>ATP Rheostat Reduced Model Parameter Sensitivity</vt:lpstr>
      <vt:lpstr>Future Directions</vt:lpstr>
      <vt:lpstr>Senior Thesis Discussion</vt:lpstr>
      <vt:lpstr>Misc.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Murray Meeting</dc:title>
  <dc:creator>Roychoudhury, Ankita</dc:creator>
  <cp:lastModifiedBy>Roychoudhury, Ankita</cp:lastModifiedBy>
  <cp:revision>26</cp:revision>
  <dcterms:created xsi:type="dcterms:W3CDTF">2020-08-09T01:16:11Z</dcterms:created>
  <dcterms:modified xsi:type="dcterms:W3CDTF">2020-08-16T22:38:50Z</dcterms:modified>
</cp:coreProperties>
</file>