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71" r:id="rId3"/>
    <p:sldId id="270" r:id="rId4"/>
    <p:sldId id="272" r:id="rId5"/>
    <p:sldId id="273" r:id="rId6"/>
    <p:sldId id="274" r:id="rId7"/>
    <p:sldId id="275" r:id="rId8"/>
    <p:sldId id="276" r:id="rId9"/>
    <p:sldId id="281" r:id="rId10"/>
    <p:sldId id="277" r:id="rId11"/>
    <p:sldId id="278" r:id="rId12"/>
    <p:sldId id="280" r:id="rId13"/>
    <p:sldId id="283" r:id="rId14"/>
    <p:sldId id="28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ychoudhury, Ankita" initials="RA" lastIdx="2" clrIdx="0">
    <p:extLst>
      <p:ext uri="{19B8F6BF-5375-455C-9EA6-DF929625EA0E}">
        <p15:presenceInfo xmlns:p15="http://schemas.microsoft.com/office/powerpoint/2012/main" userId="S::aroychou@caltech.edu::311b81b1-b8a8-4391-a1d6-0be3c918729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/>
    <p:restoredTop sz="80197"/>
  </p:normalViewPr>
  <p:slideViewPr>
    <p:cSldViewPr snapToGrid="0" snapToObjects="1">
      <p:cViewPr>
        <p:scale>
          <a:sx n="164" d="100"/>
          <a:sy n="164" d="100"/>
        </p:scale>
        <p:origin x="104" y="-2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14EAEA-60EF-B045-A363-0E3758185095}" type="doc">
      <dgm:prSet loTypeId="urn:microsoft.com/office/officeart/2005/8/layout/cycle1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929B4777-E928-2D44-99F2-9E02A3194C2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8BC94024-02E8-8442-B77F-4967ADBC6CFF}" type="parTrans" cxnId="{03DCC18E-641C-4A46-931C-192443618581}">
      <dgm:prSet/>
      <dgm:spPr/>
      <dgm:t>
        <a:bodyPr/>
        <a:lstStyle/>
        <a:p>
          <a:endParaRPr lang="en-US"/>
        </a:p>
      </dgm:t>
    </dgm:pt>
    <dgm:pt modelId="{E95F4ADB-50AC-8A4C-93D4-06BAA0EB36F4}" type="sibTrans" cxnId="{03DCC18E-641C-4A46-931C-192443618581}">
      <dgm:prSet/>
      <dgm:spPr/>
      <dgm:t>
        <a:bodyPr/>
        <a:lstStyle/>
        <a:p>
          <a:endParaRPr lang="en-US"/>
        </a:p>
      </dgm:t>
    </dgm:pt>
    <dgm:pt modelId="{9B946133-DC9F-B548-856E-0858F3169FA8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FA213A72-EAD5-5247-9E73-B7F735C343DF}" type="parTrans" cxnId="{FC82B00B-9512-DE4C-836C-BCF11BA09DC1}">
      <dgm:prSet/>
      <dgm:spPr/>
      <dgm:t>
        <a:bodyPr/>
        <a:lstStyle/>
        <a:p>
          <a:endParaRPr lang="en-US"/>
        </a:p>
      </dgm:t>
    </dgm:pt>
    <dgm:pt modelId="{4BAD9CE2-3B8E-AE4B-A29D-B356F6E4D47C}" type="sibTrans" cxnId="{FC82B00B-9512-DE4C-836C-BCF11BA09DC1}">
      <dgm:prSet/>
      <dgm:spPr/>
      <dgm:t>
        <a:bodyPr/>
        <a:lstStyle/>
        <a:p>
          <a:endParaRPr lang="en-US"/>
        </a:p>
      </dgm:t>
    </dgm:pt>
    <dgm:pt modelId="{41857A07-9656-EC44-A6B3-D1C65DC7768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CB288919-0F20-BB44-9C44-67720ED07DC5}" type="parTrans" cxnId="{37FAD290-2330-9547-BBD2-24302C56224E}">
      <dgm:prSet/>
      <dgm:spPr/>
      <dgm:t>
        <a:bodyPr/>
        <a:lstStyle/>
        <a:p>
          <a:endParaRPr lang="en-US"/>
        </a:p>
      </dgm:t>
    </dgm:pt>
    <dgm:pt modelId="{2AA23939-7A9A-CD43-8DAB-1BFBB160D2A9}" type="sibTrans" cxnId="{37FAD290-2330-9547-BBD2-24302C56224E}">
      <dgm:prSet/>
      <dgm:spPr/>
      <dgm:t>
        <a:bodyPr/>
        <a:lstStyle/>
        <a:p>
          <a:endParaRPr lang="en-US"/>
        </a:p>
      </dgm:t>
    </dgm:pt>
    <dgm:pt modelId="{D92434B8-EB5B-8848-924B-307F3160899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BC62BA3B-8C99-344D-9FC6-0EBED4D35B24}" type="parTrans" cxnId="{DA995F11-D2CD-0747-AD04-3137EBF1D79A}">
      <dgm:prSet/>
      <dgm:spPr/>
      <dgm:t>
        <a:bodyPr/>
        <a:lstStyle/>
        <a:p>
          <a:endParaRPr lang="en-US"/>
        </a:p>
      </dgm:t>
    </dgm:pt>
    <dgm:pt modelId="{44CDDD68-0AE8-1048-BF78-F547600DD765}" type="sibTrans" cxnId="{DA995F11-D2CD-0747-AD04-3137EBF1D79A}">
      <dgm:prSet/>
      <dgm:spPr/>
      <dgm:t>
        <a:bodyPr/>
        <a:lstStyle/>
        <a:p>
          <a:endParaRPr lang="en-US"/>
        </a:p>
      </dgm:t>
    </dgm:pt>
    <dgm:pt modelId="{C5A6AB9D-91D8-664A-B98A-C7CD9D16142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33C2411D-299E-2144-8817-0F89928496F0}" type="parTrans" cxnId="{3EF92A05-DD9C-1040-ADDE-54150AB45DF0}">
      <dgm:prSet/>
      <dgm:spPr/>
      <dgm:t>
        <a:bodyPr/>
        <a:lstStyle/>
        <a:p>
          <a:endParaRPr lang="en-US"/>
        </a:p>
      </dgm:t>
    </dgm:pt>
    <dgm:pt modelId="{0953A09E-A2FC-8641-AE81-DC72167E6591}" type="sibTrans" cxnId="{3EF92A05-DD9C-1040-ADDE-54150AB45DF0}">
      <dgm:prSet/>
      <dgm:spPr/>
      <dgm:t>
        <a:bodyPr/>
        <a:lstStyle/>
        <a:p>
          <a:endParaRPr lang="en-US"/>
        </a:p>
      </dgm:t>
    </dgm:pt>
    <dgm:pt modelId="{6C44EC70-1BEE-E440-94B1-366EECF0D4DD}">
      <dgm:prSet/>
      <dgm:spPr/>
      <dgm:t>
        <a:bodyPr/>
        <a:lstStyle/>
        <a:p>
          <a:endParaRPr lang="en-US"/>
        </a:p>
      </dgm:t>
    </dgm:pt>
    <dgm:pt modelId="{CC76C5C7-7954-F148-BB1E-99EBCAE2BCE4}" type="parTrans" cxnId="{89E6C873-7BE0-9849-8909-E801862CB122}">
      <dgm:prSet/>
      <dgm:spPr/>
      <dgm:t>
        <a:bodyPr/>
        <a:lstStyle/>
        <a:p>
          <a:endParaRPr lang="en-US"/>
        </a:p>
      </dgm:t>
    </dgm:pt>
    <dgm:pt modelId="{BF5384D4-87AF-7F45-89D1-D2E8B15D730B}" type="sibTrans" cxnId="{89E6C873-7BE0-9849-8909-E801862CB122}">
      <dgm:prSet/>
      <dgm:spPr/>
      <dgm:t>
        <a:bodyPr/>
        <a:lstStyle/>
        <a:p>
          <a:endParaRPr lang="en-US"/>
        </a:p>
      </dgm:t>
    </dgm:pt>
    <dgm:pt modelId="{A452763E-8874-604E-95DC-284B060532A4}" type="pres">
      <dgm:prSet presAssocID="{F614EAEA-60EF-B045-A363-0E3758185095}" presName="cycle" presStyleCnt="0">
        <dgm:presLayoutVars>
          <dgm:dir/>
          <dgm:resizeHandles val="exact"/>
        </dgm:presLayoutVars>
      </dgm:prSet>
      <dgm:spPr/>
    </dgm:pt>
    <dgm:pt modelId="{6D44DE58-5729-1345-BFE9-4909F51F0BBB}" type="pres">
      <dgm:prSet presAssocID="{929B4777-E928-2D44-99F2-9E02A3194C2D}" presName="dummy" presStyleCnt="0"/>
      <dgm:spPr/>
    </dgm:pt>
    <dgm:pt modelId="{14940865-2C34-E540-B8F4-5B5481B8F75E}" type="pres">
      <dgm:prSet presAssocID="{929B4777-E928-2D44-99F2-9E02A3194C2D}" presName="node" presStyleLbl="revTx" presStyleIdx="0" presStyleCnt="6">
        <dgm:presLayoutVars>
          <dgm:bulletEnabled val="1"/>
        </dgm:presLayoutVars>
      </dgm:prSet>
      <dgm:spPr/>
    </dgm:pt>
    <dgm:pt modelId="{934C93EC-4007-4542-80CF-F9C5D725D2D0}" type="pres">
      <dgm:prSet presAssocID="{E95F4ADB-50AC-8A4C-93D4-06BAA0EB36F4}" presName="sibTrans" presStyleLbl="node1" presStyleIdx="0" presStyleCnt="6"/>
      <dgm:spPr/>
    </dgm:pt>
    <dgm:pt modelId="{043178FA-B445-444E-A2FC-AAEA88E9FE6F}" type="pres">
      <dgm:prSet presAssocID="{9B946133-DC9F-B548-856E-0858F3169FA8}" presName="dummy" presStyleCnt="0"/>
      <dgm:spPr/>
    </dgm:pt>
    <dgm:pt modelId="{A39626CD-FAE4-394A-99A2-E2CB171F5C8C}" type="pres">
      <dgm:prSet presAssocID="{9B946133-DC9F-B548-856E-0858F3169FA8}" presName="node" presStyleLbl="revTx" presStyleIdx="1" presStyleCnt="6">
        <dgm:presLayoutVars>
          <dgm:bulletEnabled val="1"/>
        </dgm:presLayoutVars>
      </dgm:prSet>
      <dgm:spPr/>
    </dgm:pt>
    <dgm:pt modelId="{C706A535-B6D0-CF45-A865-317E40362A8F}" type="pres">
      <dgm:prSet presAssocID="{4BAD9CE2-3B8E-AE4B-A29D-B356F6E4D47C}" presName="sibTrans" presStyleLbl="node1" presStyleIdx="1" presStyleCnt="6"/>
      <dgm:spPr/>
    </dgm:pt>
    <dgm:pt modelId="{08C8CE54-D97B-454C-A5F5-35945C5717A5}" type="pres">
      <dgm:prSet presAssocID="{41857A07-9656-EC44-A6B3-D1C65DC77685}" presName="dummy" presStyleCnt="0"/>
      <dgm:spPr/>
    </dgm:pt>
    <dgm:pt modelId="{7732C34B-403D-6B43-8A7D-ECE41D8BB032}" type="pres">
      <dgm:prSet presAssocID="{41857A07-9656-EC44-A6B3-D1C65DC77685}" presName="node" presStyleLbl="revTx" presStyleIdx="2" presStyleCnt="6">
        <dgm:presLayoutVars>
          <dgm:bulletEnabled val="1"/>
        </dgm:presLayoutVars>
      </dgm:prSet>
      <dgm:spPr/>
    </dgm:pt>
    <dgm:pt modelId="{89C95E3D-E56F-6142-9266-3C93460C8B8D}" type="pres">
      <dgm:prSet presAssocID="{2AA23939-7A9A-CD43-8DAB-1BFBB160D2A9}" presName="sibTrans" presStyleLbl="node1" presStyleIdx="2" presStyleCnt="6"/>
      <dgm:spPr/>
    </dgm:pt>
    <dgm:pt modelId="{F3047FD4-B88B-D94A-B6C0-CBE3BBE03DDA}" type="pres">
      <dgm:prSet presAssocID="{D92434B8-EB5B-8848-924B-307F3160899D}" presName="dummy" presStyleCnt="0"/>
      <dgm:spPr/>
    </dgm:pt>
    <dgm:pt modelId="{BCFD3CAF-6867-0244-9512-C5610CC81065}" type="pres">
      <dgm:prSet presAssocID="{D92434B8-EB5B-8848-924B-307F3160899D}" presName="node" presStyleLbl="revTx" presStyleIdx="3" presStyleCnt="6">
        <dgm:presLayoutVars>
          <dgm:bulletEnabled val="1"/>
        </dgm:presLayoutVars>
      </dgm:prSet>
      <dgm:spPr/>
    </dgm:pt>
    <dgm:pt modelId="{38349559-4D5F-F14F-83AC-16BEA504F693}" type="pres">
      <dgm:prSet presAssocID="{44CDDD68-0AE8-1048-BF78-F547600DD765}" presName="sibTrans" presStyleLbl="node1" presStyleIdx="3" presStyleCnt="6"/>
      <dgm:spPr/>
    </dgm:pt>
    <dgm:pt modelId="{7E859055-1413-4641-983D-69DD21C4BBEF}" type="pres">
      <dgm:prSet presAssocID="{C5A6AB9D-91D8-664A-B98A-C7CD9D161425}" presName="dummy" presStyleCnt="0"/>
      <dgm:spPr/>
    </dgm:pt>
    <dgm:pt modelId="{77C7656B-7194-1C4E-BBD6-FD12259B3327}" type="pres">
      <dgm:prSet presAssocID="{C5A6AB9D-91D8-664A-B98A-C7CD9D161425}" presName="node" presStyleLbl="revTx" presStyleIdx="4" presStyleCnt="6">
        <dgm:presLayoutVars>
          <dgm:bulletEnabled val="1"/>
        </dgm:presLayoutVars>
      </dgm:prSet>
      <dgm:spPr/>
    </dgm:pt>
    <dgm:pt modelId="{DCF14260-0C01-2146-B7B9-437AFDBB6130}" type="pres">
      <dgm:prSet presAssocID="{0953A09E-A2FC-8641-AE81-DC72167E6591}" presName="sibTrans" presStyleLbl="node1" presStyleIdx="4" presStyleCnt="6"/>
      <dgm:spPr/>
    </dgm:pt>
    <dgm:pt modelId="{8CAE0426-1DFF-2B4C-B285-7F6DFC39CAB0}" type="pres">
      <dgm:prSet presAssocID="{6C44EC70-1BEE-E440-94B1-366EECF0D4DD}" presName="dummy" presStyleCnt="0"/>
      <dgm:spPr/>
    </dgm:pt>
    <dgm:pt modelId="{AB6408C1-32BC-9A4C-BF6C-DFF9F466A712}" type="pres">
      <dgm:prSet presAssocID="{6C44EC70-1BEE-E440-94B1-366EECF0D4DD}" presName="node" presStyleLbl="revTx" presStyleIdx="5" presStyleCnt="6">
        <dgm:presLayoutVars>
          <dgm:bulletEnabled val="1"/>
        </dgm:presLayoutVars>
      </dgm:prSet>
      <dgm:spPr/>
    </dgm:pt>
    <dgm:pt modelId="{CE26F8B0-CDD1-AE4E-9863-9063391C53E3}" type="pres">
      <dgm:prSet presAssocID="{BF5384D4-87AF-7F45-89D1-D2E8B15D730B}" presName="sibTrans" presStyleLbl="node1" presStyleIdx="5" presStyleCnt="6"/>
      <dgm:spPr/>
    </dgm:pt>
  </dgm:ptLst>
  <dgm:cxnLst>
    <dgm:cxn modelId="{3EF92A05-DD9C-1040-ADDE-54150AB45DF0}" srcId="{F614EAEA-60EF-B045-A363-0E3758185095}" destId="{C5A6AB9D-91D8-664A-B98A-C7CD9D161425}" srcOrd="4" destOrd="0" parTransId="{33C2411D-299E-2144-8817-0F89928496F0}" sibTransId="{0953A09E-A2FC-8641-AE81-DC72167E6591}"/>
    <dgm:cxn modelId="{FC82B00B-9512-DE4C-836C-BCF11BA09DC1}" srcId="{F614EAEA-60EF-B045-A363-0E3758185095}" destId="{9B946133-DC9F-B548-856E-0858F3169FA8}" srcOrd="1" destOrd="0" parTransId="{FA213A72-EAD5-5247-9E73-B7F735C343DF}" sibTransId="{4BAD9CE2-3B8E-AE4B-A29D-B356F6E4D47C}"/>
    <dgm:cxn modelId="{DA995F11-D2CD-0747-AD04-3137EBF1D79A}" srcId="{F614EAEA-60EF-B045-A363-0E3758185095}" destId="{D92434B8-EB5B-8848-924B-307F3160899D}" srcOrd="3" destOrd="0" parTransId="{BC62BA3B-8C99-344D-9FC6-0EBED4D35B24}" sibTransId="{44CDDD68-0AE8-1048-BF78-F547600DD765}"/>
    <dgm:cxn modelId="{CC290A1F-4BDB-5440-858E-1748AF4644E1}" type="presOf" srcId="{F614EAEA-60EF-B045-A363-0E3758185095}" destId="{A452763E-8874-604E-95DC-284B060532A4}" srcOrd="0" destOrd="0" presId="urn:microsoft.com/office/officeart/2005/8/layout/cycle1"/>
    <dgm:cxn modelId="{EBDDEA22-4B42-F44A-82FA-3B6456E7772B}" type="presOf" srcId="{6C44EC70-1BEE-E440-94B1-366EECF0D4DD}" destId="{AB6408C1-32BC-9A4C-BF6C-DFF9F466A712}" srcOrd="0" destOrd="0" presId="urn:microsoft.com/office/officeart/2005/8/layout/cycle1"/>
    <dgm:cxn modelId="{6245C92A-66B3-6647-BE33-9D46946141C9}" type="presOf" srcId="{D92434B8-EB5B-8848-924B-307F3160899D}" destId="{BCFD3CAF-6867-0244-9512-C5610CC81065}" srcOrd="0" destOrd="0" presId="urn:microsoft.com/office/officeart/2005/8/layout/cycle1"/>
    <dgm:cxn modelId="{4110044C-866D-614A-9798-AF7117B7896C}" type="presOf" srcId="{929B4777-E928-2D44-99F2-9E02A3194C2D}" destId="{14940865-2C34-E540-B8F4-5B5481B8F75E}" srcOrd="0" destOrd="0" presId="urn:microsoft.com/office/officeart/2005/8/layout/cycle1"/>
    <dgm:cxn modelId="{1D79405C-2E51-5048-92EA-42E96E5903A5}" type="presOf" srcId="{44CDDD68-0AE8-1048-BF78-F547600DD765}" destId="{38349559-4D5F-F14F-83AC-16BEA504F693}" srcOrd="0" destOrd="0" presId="urn:microsoft.com/office/officeart/2005/8/layout/cycle1"/>
    <dgm:cxn modelId="{89E6C873-7BE0-9849-8909-E801862CB122}" srcId="{F614EAEA-60EF-B045-A363-0E3758185095}" destId="{6C44EC70-1BEE-E440-94B1-366EECF0D4DD}" srcOrd="5" destOrd="0" parTransId="{CC76C5C7-7954-F148-BB1E-99EBCAE2BCE4}" sibTransId="{BF5384D4-87AF-7F45-89D1-D2E8B15D730B}"/>
    <dgm:cxn modelId="{03DCC18E-641C-4A46-931C-192443618581}" srcId="{F614EAEA-60EF-B045-A363-0E3758185095}" destId="{929B4777-E928-2D44-99F2-9E02A3194C2D}" srcOrd="0" destOrd="0" parTransId="{8BC94024-02E8-8442-B77F-4967ADBC6CFF}" sibTransId="{E95F4ADB-50AC-8A4C-93D4-06BAA0EB36F4}"/>
    <dgm:cxn modelId="{37FAD290-2330-9547-BBD2-24302C56224E}" srcId="{F614EAEA-60EF-B045-A363-0E3758185095}" destId="{41857A07-9656-EC44-A6B3-D1C65DC77685}" srcOrd="2" destOrd="0" parTransId="{CB288919-0F20-BB44-9C44-67720ED07DC5}" sibTransId="{2AA23939-7A9A-CD43-8DAB-1BFBB160D2A9}"/>
    <dgm:cxn modelId="{E0ECDB9A-4CFB-6345-A7DD-CCBF05470A44}" type="presOf" srcId="{E95F4ADB-50AC-8A4C-93D4-06BAA0EB36F4}" destId="{934C93EC-4007-4542-80CF-F9C5D725D2D0}" srcOrd="0" destOrd="0" presId="urn:microsoft.com/office/officeart/2005/8/layout/cycle1"/>
    <dgm:cxn modelId="{B082ECC2-9957-284A-9FC7-6817EF1AC815}" type="presOf" srcId="{0953A09E-A2FC-8641-AE81-DC72167E6591}" destId="{DCF14260-0C01-2146-B7B9-437AFDBB6130}" srcOrd="0" destOrd="0" presId="urn:microsoft.com/office/officeart/2005/8/layout/cycle1"/>
    <dgm:cxn modelId="{18B1E3C5-C559-C445-BAA7-353D8900C051}" type="presOf" srcId="{9B946133-DC9F-B548-856E-0858F3169FA8}" destId="{A39626CD-FAE4-394A-99A2-E2CB171F5C8C}" srcOrd="0" destOrd="0" presId="urn:microsoft.com/office/officeart/2005/8/layout/cycle1"/>
    <dgm:cxn modelId="{126A00CD-879E-4848-848B-F6264BAD9519}" type="presOf" srcId="{BF5384D4-87AF-7F45-89D1-D2E8B15D730B}" destId="{CE26F8B0-CDD1-AE4E-9863-9063391C53E3}" srcOrd="0" destOrd="0" presId="urn:microsoft.com/office/officeart/2005/8/layout/cycle1"/>
    <dgm:cxn modelId="{CD8930D1-C1F5-8640-AF86-010C358F68BC}" type="presOf" srcId="{C5A6AB9D-91D8-664A-B98A-C7CD9D161425}" destId="{77C7656B-7194-1C4E-BBD6-FD12259B3327}" srcOrd="0" destOrd="0" presId="urn:microsoft.com/office/officeart/2005/8/layout/cycle1"/>
    <dgm:cxn modelId="{48730CD3-9C3E-A441-931A-24B9E60DF7B1}" type="presOf" srcId="{4BAD9CE2-3B8E-AE4B-A29D-B356F6E4D47C}" destId="{C706A535-B6D0-CF45-A865-317E40362A8F}" srcOrd="0" destOrd="0" presId="urn:microsoft.com/office/officeart/2005/8/layout/cycle1"/>
    <dgm:cxn modelId="{959735E7-37C3-C847-B605-683ED7B76134}" type="presOf" srcId="{41857A07-9656-EC44-A6B3-D1C65DC77685}" destId="{7732C34B-403D-6B43-8A7D-ECE41D8BB032}" srcOrd="0" destOrd="0" presId="urn:microsoft.com/office/officeart/2005/8/layout/cycle1"/>
    <dgm:cxn modelId="{DFAC43F8-9174-8B47-B7CB-851955720557}" type="presOf" srcId="{2AA23939-7A9A-CD43-8DAB-1BFBB160D2A9}" destId="{89C95E3D-E56F-6142-9266-3C93460C8B8D}" srcOrd="0" destOrd="0" presId="urn:microsoft.com/office/officeart/2005/8/layout/cycle1"/>
    <dgm:cxn modelId="{A71037C2-DD3C-F846-BF74-05904A8DE8F2}" type="presParOf" srcId="{A452763E-8874-604E-95DC-284B060532A4}" destId="{6D44DE58-5729-1345-BFE9-4909F51F0BBB}" srcOrd="0" destOrd="0" presId="urn:microsoft.com/office/officeart/2005/8/layout/cycle1"/>
    <dgm:cxn modelId="{618AB82B-E473-794F-A965-BFE1344C4CF2}" type="presParOf" srcId="{A452763E-8874-604E-95DC-284B060532A4}" destId="{14940865-2C34-E540-B8F4-5B5481B8F75E}" srcOrd="1" destOrd="0" presId="urn:microsoft.com/office/officeart/2005/8/layout/cycle1"/>
    <dgm:cxn modelId="{9DDA186E-DB30-4046-BC71-6FA43E9A49CC}" type="presParOf" srcId="{A452763E-8874-604E-95DC-284B060532A4}" destId="{934C93EC-4007-4542-80CF-F9C5D725D2D0}" srcOrd="2" destOrd="0" presId="urn:microsoft.com/office/officeart/2005/8/layout/cycle1"/>
    <dgm:cxn modelId="{79827DAE-8141-1841-9425-C078BA6F03DF}" type="presParOf" srcId="{A452763E-8874-604E-95DC-284B060532A4}" destId="{043178FA-B445-444E-A2FC-AAEA88E9FE6F}" srcOrd="3" destOrd="0" presId="urn:microsoft.com/office/officeart/2005/8/layout/cycle1"/>
    <dgm:cxn modelId="{128CC221-B6A7-1E49-A13A-893C92FCFB37}" type="presParOf" srcId="{A452763E-8874-604E-95DC-284B060532A4}" destId="{A39626CD-FAE4-394A-99A2-E2CB171F5C8C}" srcOrd="4" destOrd="0" presId="urn:microsoft.com/office/officeart/2005/8/layout/cycle1"/>
    <dgm:cxn modelId="{1B28684C-ED5A-4B4A-ADB5-7CB3B3A0DAE2}" type="presParOf" srcId="{A452763E-8874-604E-95DC-284B060532A4}" destId="{C706A535-B6D0-CF45-A865-317E40362A8F}" srcOrd="5" destOrd="0" presId="urn:microsoft.com/office/officeart/2005/8/layout/cycle1"/>
    <dgm:cxn modelId="{9A7970FC-8155-664A-B640-78434D50DC25}" type="presParOf" srcId="{A452763E-8874-604E-95DC-284B060532A4}" destId="{08C8CE54-D97B-454C-A5F5-35945C5717A5}" srcOrd="6" destOrd="0" presId="urn:microsoft.com/office/officeart/2005/8/layout/cycle1"/>
    <dgm:cxn modelId="{39BEAA01-3870-A141-8643-615CD5A3AA38}" type="presParOf" srcId="{A452763E-8874-604E-95DC-284B060532A4}" destId="{7732C34B-403D-6B43-8A7D-ECE41D8BB032}" srcOrd="7" destOrd="0" presId="urn:microsoft.com/office/officeart/2005/8/layout/cycle1"/>
    <dgm:cxn modelId="{3B7A3D0C-A19C-A748-9C24-0936E9E89E35}" type="presParOf" srcId="{A452763E-8874-604E-95DC-284B060532A4}" destId="{89C95E3D-E56F-6142-9266-3C93460C8B8D}" srcOrd="8" destOrd="0" presId="urn:microsoft.com/office/officeart/2005/8/layout/cycle1"/>
    <dgm:cxn modelId="{27A66F6E-64A2-F545-8F3D-A279854A01B0}" type="presParOf" srcId="{A452763E-8874-604E-95DC-284B060532A4}" destId="{F3047FD4-B88B-D94A-B6C0-CBE3BBE03DDA}" srcOrd="9" destOrd="0" presId="urn:microsoft.com/office/officeart/2005/8/layout/cycle1"/>
    <dgm:cxn modelId="{8108286D-82A0-CC4A-AD4E-07C3255F67FC}" type="presParOf" srcId="{A452763E-8874-604E-95DC-284B060532A4}" destId="{BCFD3CAF-6867-0244-9512-C5610CC81065}" srcOrd="10" destOrd="0" presId="urn:microsoft.com/office/officeart/2005/8/layout/cycle1"/>
    <dgm:cxn modelId="{8A1D1596-4A57-BF4A-9747-1500859D37B6}" type="presParOf" srcId="{A452763E-8874-604E-95DC-284B060532A4}" destId="{38349559-4D5F-F14F-83AC-16BEA504F693}" srcOrd="11" destOrd="0" presId="urn:microsoft.com/office/officeart/2005/8/layout/cycle1"/>
    <dgm:cxn modelId="{6E8E5F72-B658-FA41-815E-209F3D4EF67D}" type="presParOf" srcId="{A452763E-8874-604E-95DC-284B060532A4}" destId="{7E859055-1413-4641-983D-69DD21C4BBEF}" srcOrd="12" destOrd="0" presId="urn:microsoft.com/office/officeart/2005/8/layout/cycle1"/>
    <dgm:cxn modelId="{BDA1B64C-D767-F54B-9DCE-FDBCD4FA0E49}" type="presParOf" srcId="{A452763E-8874-604E-95DC-284B060532A4}" destId="{77C7656B-7194-1C4E-BBD6-FD12259B3327}" srcOrd="13" destOrd="0" presId="urn:microsoft.com/office/officeart/2005/8/layout/cycle1"/>
    <dgm:cxn modelId="{211B3ECC-832B-F24B-87B4-DBFAF44097FC}" type="presParOf" srcId="{A452763E-8874-604E-95DC-284B060532A4}" destId="{DCF14260-0C01-2146-B7B9-437AFDBB6130}" srcOrd="14" destOrd="0" presId="urn:microsoft.com/office/officeart/2005/8/layout/cycle1"/>
    <dgm:cxn modelId="{D391B822-B3E8-4945-9EE0-F5A37ACBD01B}" type="presParOf" srcId="{A452763E-8874-604E-95DC-284B060532A4}" destId="{8CAE0426-1DFF-2B4C-B285-7F6DFC39CAB0}" srcOrd="15" destOrd="0" presId="urn:microsoft.com/office/officeart/2005/8/layout/cycle1"/>
    <dgm:cxn modelId="{77CE20A6-D344-CC4C-B8B9-726ACAB2FEC3}" type="presParOf" srcId="{A452763E-8874-604E-95DC-284B060532A4}" destId="{AB6408C1-32BC-9A4C-BF6C-DFF9F466A712}" srcOrd="16" destOrd="0" presId="urn:microsoft.com/office/officeart/2005/8/layout/cycle1"/>
    <dgm:cxn modelId="{585DF1D7-F69B-8544-A2A4-AB00C808CFF5}" type="presParOf" srcId="{A452763E-8874-604E-95DC-284B060532A4}" destId="{CE26F8B0-CDD1-AE4E-9863-9063391C53E3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14EAEA-60EF-B045-A363-0E3758185095}" type="doc">
      <dgm:prSet loTypeId="urn:microsoft.com/office/officeart/2005/8/layout/cycle1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929B4777-E928-2D44-99F2-9E02A3194C2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8BC94024-02E8-8442-B77F-4967ADBC6CFF}" type="parTrans" cxnId="{03DCC18E-641C-4A46-931C-192443618581}">
      <dgm:prSet/>
      <dgm:spPr/>
      <dgm:t>
        <a:bodyPr/>
        <a:lstStyle/>
        <a:p>
          <a:endParaRPr lang="en-US"/>
        </a:p>
      </dgm:t>
    </dgm:pt>
    <dgm:pt modelId="{E95F4ADB-50AC-8A4C-93D4-06BAA0EB36F4}" type="sibTrans" cxnId="{03DCC18E-641C-4A46-931C-192443618581}">
      <dgm:prSet/>
      <dgm:spPr/>
      <dgm:t>
        <a:bodyPr/>
        <a:lstStyle/>
        <a:p>
          <a:endParaRPr lang="en-US"/>
        </a:p>
      </dgm:t>
    </dgm:pt>
    <dgm:pt modelId="{9B946133-DC9F-B548-856E-0858F3169FA8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FA213A72-EAD5-5247-9E73-B7F735C343DF}" type="parTrans" cxnId="{FC82B00B-9512-DE4C-836C-BCF11BA09DC1}">
      <dgm:prSet/>
      <dgm:spPr/>
      <dgm:t>
        <a:bodyPr/>
        <a:lstStyle/>
        <a:p>
          <a:endParaRPr lang="en-US"/>
        </a:p>
      </dgm:t>
    </dgm:pt>
    <dgm:pt modelId="{4BAD9CE2-3B8E-AE4B-A29D-B356F6E4D47C}" type="sibTrans" cxnId="{FC82B00B-9512-DE4C-836C-BCF11BA09DC1}">
      <dgm:prSet/>
      <dgm:spPr/>
      <dgm:t>
        <a:bodyPr/>
        <a:lstStyle/>
        <a:p>
          <a:endParaRPr lang="en-US"/>
        </a:p>
      </dgm:t>
    </dgm:pt>
    <dgm:pt modelId="{41857A07-9656-EC44-A6B3-D1C65DC7768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CB288919-0F20-BB44-9C44-67720ED07DC5}" type="parTrans" cxnId="{37FAD290-2330-9547-BBD2-24302C56224E}">
      <dgm:prSet/>
      <dgm:spPr/>
      <dgm:t>
        <a:bodyPr/>
        <a:lstStyle/>
        <a:p>
          <a:endParaRPr lang="en-US"/>
        </a:p>
      </dgm:t>
    </dgm:pt>
    <dgm:pt modelId="{2AA23939-7A9A-CD43-8DAB-1BFBB160D2A9}" type="sibTrans" cxnId="{37FAD290-2330-9547-BBD2-24302C56224E}">
      <dgm:prSet/>
      <dgm:spPr/>
      <dgm:t>
        <a:bodyPr/>
        <a:lstStyle/>
        <a:p>
          <a:endParaRPr lang="en-US"/>
        </a:p>
      </dgm:t>
    </dgm:pt>
    <dgm:pt modelId="{D92434B8-EB5B-8848-924B-307F3160899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BC62BA3B-8C99-344D-9FC6-0EBED4D35B24}" type="parTrans" cxnId="{DA995F11-D2CD-0747-AD04-3137EBF1D79A}">
      <dgm:prSet/>
      <dgm:spPr/>
      <dgm:t>
        <a:bodyPr/>
        <a:lstStyle/>
        <a:p>
          <a:endParaRPr lang="en-US"/>
        </a:p>
      </dgm:t>
    </dgm:pt>
    <dgm:pt modelId="{44CDDD68-0AE8-1048-BF78-F547600DD765}" type="sibTrans" cxnId="{DA995F11-D2CD-0747-AD04-3137EBF1D79A}">
      <dgm:prSet/>
      <dgm:spPr/>
      <dgm:t>
        <a:bodyPr/>
        <a:lstStyle/>
        <a:p>
          <a:endParaRPr lang="en-US"/>
        </a:p>
      </dgm:t>
    </dgm:pt>
    <dgm:pt modelId="{C5A6AB9D-91D8-664A-B98A-C7CD9D16142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33C2411D-299E-2144-8817-0F89928496F0}" type="parTrans" cxnId="{3EF92A05-DD9C-1040-ADDE-54150AB45DF0}">
      <dgm:prSet/>
      <dgm:spPr/>
      <dgm:t>
        <a:bodyPr/>
        <a:lstStyle/>
        <a:p>
          <a:endParaRPr lang="en-US"/>
        </a:p>
      </dgm:t>
    </dgm:pt>
    <dgm:pt modelId="{0953A09E-A2FC-8641-AE81-DC72167E6591}" type="sibTrans" cxnId="{3EF92A05-DD9C-1040-ADDE-54150AB45DF0}">
      <dgm:prSet/>
      <dgm:spPr/>
      <dgm:t>
        <a:bodyPr/>
        <a:lstStyle/>
        <a:p>
          <a:endParaRPr lang="en-US"/>
        </a:p>
      </dgm:t>
    </dgm:pt>
    <dgm:pt modelId="{6C44EC70-1BEE-E440-94B1-366EECF0D4DD}">
      <dgm:prSet/>
      <dgm:spPr/>
      <dgm:t>
        <a:bodyPr/>
        <a:lstStyle/>
        <a:p>
          <a:endParaRPr lang="en-US"/>
        </a:p>
      </dgm:t>
    </dgm:pt>
    <dgm:pt modelId="{CC76C5C7-7954-F148-BB1E-99EBCAE2BCE4}" type="parTrans" cxnId="{89E6C873-7BE0-9849-8909-E801862CB122}">
      <dgm:prSet/>
      <dgm:spPr/>
      <dgm:t>
        <a:bodyPr/>
        <a:lstStyle/>
        <a:p>
          <a:endParaRPr lang="en-US"/>
        </a:p>
      </dgm:t>
    </dgm:pt>
    <dgm:pt modelId="{BF5384D4-87AF-7F45-89D1-D2E8B15D730B}" type="sibTrans" cxnId="{89E6C873-7BE0-9849-8909-E801862CB122}">
      <dgm:prSet/>
      <dgm:spPr/>
      <dgm:t>
        <a:bodyPr/>
        <a:lstStyle/>
        <a:p>
          <a:endParaRPr lang="en-US"/>
        </a:p>
      </dgm:t>
    </dgm:pt>
    <dgm:pt modelId="{A452763E-8874-604E-95DC-284B060532A4}" type="pres">
      <dgm:prSet presAssocID="{F614EAEA-60EF-B045-A363-0E3758185095}" presName="cycle" presStyleCnt="0">
        <dgm:presLayoutVars>
          <dgm:dir/>
          <dgm:resizeHandles val="exact"/>
        </dgm:presLayoutVars>
      </dgm:prSet>
      <dgm:spPr/>
    </dgm:pt>
    <dgm:pt modelId="{6D44DE58-5729-1345-BFE9-4909F51F0BBB}" type="pres">
      <dgm:prSet presAssocID="{929B4777-E928-2D44-99F2-9E02A3194C2D}" presName="dummy" presStyleCnt="0"/>
      <dgm:spPr/>
    </dgm:pt>
    <dgm:pt modelId="{14940865-2C34-E540-B8F4-5B5481B8F75E}" type="pres">
      <dgm:prSet presAssocID="{929B4777-E928-2D44-99F2-9E02A3194C2D}" presName="node" presStyleLbl="revTx" presStyleIdx="0" presStyleCnt="6">
        <dgm:presLayoutVars>
          <dgm:bulletEnabled val="1"/>
        </dgm:presLayoutVars>
      </dgm:prSet>
      <dgm:spPr/>
    </dgm:pt>
    <dgm:pt modelId="{934C93EC-4007-4542-80CF-F9C5D725D2D0}" type="pres">
      <dgm:prSet presAssocID="{E95F4ADB-50AC-8A4C-93D4-06BAA0EB36F4}" presName="sibTrans" presStyleLbl="node1" presStyleIdx="0" presStyleCnt="6"/>
      <dgm:spPr/>
    </dgm:pt>
    <dgm:pt modelId="{043178FA-B445-444E-A2FC-AAEA88E9FE6F}" type="pres">
      <dgm:prSet presAssocID="{9B946133-DC9F-B548-856E-0858F3169FA8}" presName="dummy" presStyleCnt="0"/>
      <dgm:spPr/>
    </dgm:pt>
    <dgm:pt modelId="{A39626CD-FAE4-394A-99A2-E2CB171F5C8C}" type="pres">
      <dgm:prSet presAssocID="{9B946133-DC9F-B548-856E-0858F3169FA8}" presName="node" presStyleLbl="revTx" presStyleIdx="1" presStyleCnt="6">
        <dgm:presLayoutVars>
          <dgm:bulletEnabled val="1"/>
        </dgm:presLayoutVars>
      </dgm:prSet>
      <dgm:spPr/>
    </dgm:pt>
    <dgm:pt modelId="{C706A535-B6D0-CF45-A865-317E40362A8F}" type="pres">
      <dgm:prSet presAssocID="{4BAD9CE2-3B8E-AE4B-A29D-B356F6E4D47C}" presName="sibTrans" presStyleLbl="node1" presStyleIdx="1" presStyleCnt="6"/>
      <dgm:spPr/>
    </dgm:pt>
    <dgm:pt modelId="{08C8CE54-D97B-454C-A5F5-35945C5717A5}" type="pres">
      <dgm:prSet presAssocID="{41857A07-9656-EC44-A6B3-D1C65DC77685}" presName="dummy" presStyleCnt="0"/>
      <dgm:spPr/>
    </dgm:pt>
    <dgm:pt modelId="{7732C34B-403D-6B43-8A7D-ECE41D8BB032}" type="pres">
      <dgm:prSet presAssocID="{41857A07-9656-EC44-A6B3-D1C65DC77685}" presName="node" presStyleLbl="revTx" presStyleIdx="2" presStyleCnt="6">
        <dgm:presLayoutVars>
          <dgm:bulletEnabled val="1"/>
        </dgm:presLayoutVars>
      </dgm:prSet>
      <dgm:spPr/>
    </dgm:pt>
    <dgm:pt modelId="{89C95E3D-E56F-6142-9266-3C93460C8B8D}" type="pres">
      <dgm:prSet presAssocID="{2AA23939-7A9A-CD43-8DAB-1BFBB160D2A9}" presName="sibTrans" presStyleLbl="node1" presStyleIdx="2" presStyleCnt="6"/>
      <dgm:spPr/>
    </dgm:pt>
    <dgm:pt modelId="{F3047FD4-B88B-D94A-B6C0-CBE3BBE03DDA}" type="pres">
      <dgm:prSet presAssocID="{D92434B8-EB5B-8848-924B-307F3160899D}" presName="dummy" presStyleCnt="0"/>
      <dgm:spPr/>
    </dgm:pt>
    <dgm:pt modelId="{BCFD3CAF-6867-0244-9512-C5610CC81065}" type="pres">
      <dgm:prSet presAssocID="{D92434B8-EB5B-8848-924B-307F3160899D}" presName="node" presStyleLbl="revTx" presStyleIdx="3" presStyleCnt="6">
        <dgm:presLayoutVars>
          <dgm:bulletEnabled val="1"/>
        </dgm:presLayoutVars>
      </dgm:prSet>
      <dgm:spPr/>
    </dgm:pt>
    <dgm:pt modelId="{38349559-4D5F-F14F-83AC-16BEA504F693}" type="pres">
      <dgm:prSet presAssocID="{44CDDD68-0AE8-1048-BF78-F547600DD765}" presName="sibTrans" presStyleLbl="node1" presStyleIdx="3" presStyleCnt="6"/>
      <dgm:spPr/>
    </dgm:pt>
    <dgm:pt modelId="{7E859055-1413-4641-983D-69DD21C4BBEF}" type="pres">
      <dgm:prSet presAssocID="{C5A6AB9D-91D8-664A-B98A-C7CD9D161425}" presName="dummy" presStyleCnt="0"/>
      <dgm:spPr/>
    </dgm:pt>
    <dgm:pt modelId="{77C7656B-7194-1C4E-BBD6-FD12259B3327}" type="pres">
      <dgm:prSet presAssocID="{C5A6AB9D-91D8-664A-B98A-C7CD9D161425}" presName="node" presStyleLbl="revTx" presStyleIdx="4" presStyleCnt="6">
        <dgm:presLayoutVars>
          <dgm:bulletEnabled val="1"/>
        </dgm:presLayoutVars>
      </dgm:prSet>
      <dgm:spPr/>
    </dgm:pt>
    <dgm:pt modelId="{DCF14260-0C01-2146-B7B9-437AFDBB6130}" type="pres">
      <dgm:prSet presAssocID="{0953A09E-A2FC-8641-AE81-DC72167E6591}" presName="sibTrans" presStyleLbl="node1" presStyleIdx="4" presStyleCnt="6"/>
      <dgm:spPr/>
    </dgm:pt>
    <dgm:pt modelId="{8CAE0426-1DFF-2B4C-B285-7F6DFC39CAB0}" type="pres">
      <dgm:prSet presAssocID="{6C44EC70-1BEE-E440-94B1-366EECF0D4DD}" presName="dummy" presStyleCnt="0"/>
      <dgm:spPr/>
    </dgm:pt>
    <dgm:pt modelId="{AB6408C1-32BC-9A4C-BF6C-DFF9F466A712}" type="pres">
      <dgm:prSet presAssocID="{6C44EC70-1BEE-E440-94B1-366EECF0D4DD}" presName="node" presStyleLbl="revTx" presStyleIdx="5" presStyleCnt="6">
        <dgm:presLayoutVars>
          <dgm:bulletEnabled val="1"/>
        </dgm:presLayoutVars>
      </dgm:prSet>
      <dgm:spPr/>
    </dgm:pt>
    <dgm:pt modelId="{CE26F8B0-CDD1-AE4E-9863-9063391C53E3}" type="pres">
      <dgm:prSet presAssocID="{BF5384D4-87AF-7F45-89D1-D2E8B15D730B}" presName="sibTrans" presStyleLbl="node1" presStyleIdx="5" presStyleCnt="6"/>
      <dgm:spPr/>
    </dgm:pt>
  </dgm:ptLst>
  <dgm:cxnLst>
    <dgm:cxn modelId="{3EF92A05-DD9C-1040-ADDE-54150AB45DF0}" srcId="{F614EAEA-60EF-B045-A363-0E3758185095}" destId="{C5A6AB9D-91D8-664A-B98A-C7CD9D161425}" srcOrd="4" destOrd="0" parTransId="{33C2411D-299E-2144-8817-0F89928496F0}" sibTransId="{0953A09E-A2FC-8641-AE81-DC72167E6591}"/>
    <dgm:cxn modelId="{FC82B00B-9512-DE4C-836C-BCF11BA09DC1}" srcId="{F614EAEA-60EF-B045-A363-0E3758185095}" destId="{9B946133-DC9F-B548-856E-0858F3169FA8}" srcOrd="1" destOrd="0" parTransId="{FA213A72-EAD5-5247-9E73-B7F735C343DF}" sibTransId="{4BAD9CE2-3B8E-AE4B-A29D-B356F6E4D47C}"/>
    <dgm:cxn modelId="{DA995F11-D2CD-0747-AD04-3137EBF1D79A}" srcId="{F614EAEA-60EF-B045-A363-0E3758185095}" destId="{D92434B8-EB5B-8848-924B-307F3160899D}" srcOrd="3" destOrd="0" parTransId="{BC62BA3B-8C99-344D-9FC6-0EBED4D35B24}" sibTransId="{44CDDD68-0AE8-1048-BF78-F547600DD765}"/>
    <dgm:cxn modelId="{CC290A1F-4BDB-5440-858E-1748AF4644E1}" type="presOf" srcId="{F614EAEA-60EF-B045-A363-0E3758185095}" destId="{A452763E-8874-604E-95DC-284B060532A4}" srcOrd="0" destOrd="0" presId="urn:microsoft.com/office/officeart/2005/8/layout/cycle1"/>
    <dgm:cxn modelId="{EBDDEA22-4B42-F44A-82FA-3B6456E7772B}" type="presOf" srcId="{6C44EC70-1BEE-E440-94B1-366EECF0D4DD}" destId="{AB6408C1-32BC-9A4C-BF6C-DFF9F466A712}" srcOrd="0" destOrd="0" presId="urn:microsoft.com/office/officeart/2005/8/layout/cycle1"/>
    <dgm:cxn modelId="{6245C92A-66B3-6647-BE33-9D46946141C9}" type="presOf" srcId="{D92434B8-EB5B-8848-924B-307F3160899D}" destId="{BCFD3CAF-6867-0244-9512-C5610CC81065}" srcOrd="0" destOrd="0" presId="urn:microsoft.com/office/officeart/2005/8/layout/cycle1"/>
    <dgm:cxn modelId="{4110044C-866D-614A-9798-AF7117B7896C}" type="presOf" srcId="{929B4777-E928-2D44-99F2-9E02A3194C2D}" destId="{14940865-2C34-E540-B8F4-5B5481B8F75E}" srcOrd="0" destOrd="0" presId="urn:microsoft.com/office/officeart/2005/8/layout/cycle1"/>
    <dgm:cxn modelId="{1D79405C-2E51-5048-92EA-42E96E5903A5}" type="presOf" srcId="{44CDDD68-0AE8-1048-BF78-F547600DD765}" destId="{38349559-4D5F-F14F-83AC-16BEA504F693}" srcOrd="0" destOrd="0" presId="urn:microsoft.com/office/officeart/2005/8/layout/cycle1"/>
    <dgm:cxn modelId="{89E6C873-7BE0-9849-8909-E801862CB122}" srcId="{F614EAEA-60EF-B045-A363-0E3758185095}" destId="{6C44EC70-1BEE-E440-94B1-366EECF0D4DD}" srcOrd="5" destOrd="0" parTransId="{CC76C5C7-7954-F148-BB1E-99EBCAE2BCE4}" sibTransId="{BF5384D4-87AF-7F45-89D1-D2E8B15D730B}"/>
    <dgm:cxn modelId="{03DCC18E-641C-4A46-931C-192443618581}" srcId="{F614EAEA-60EF-B045-A363-0E3758185095}" destId="{929B4777-E928-2D44-99F2-9E02A3194C2D}" srcOrd="0" destOrd="0" parTransId="{8BC94024-02E8-8442-B77F-4967ADBC6CFF}" sibTransId="{E95F4ADB-50AC-8A4C-93D4-06BAA0EB36F4}"/>
    <dgm:cxn modelId="{37FAD290-2330-9547-BBD2-24302C56224E}" srcId="{F614EAEA-60EF-B045-A363-0E3758185095}" destId="{41857A07-9656-EC44-A6B3-D1C65DC77685}" srcOrd="2" destOrd="0" parTransId="{CB288919-0F20-BB44-9C44-67720ED07DC5}" sibTransId="{2AA23939-7A9A-CD43-8DAB-1BFBB160D2A9}"/>
    <dgm:cxn modelId="{E0ECDB9A-4CFB-6345-A7DD-CCBF05470A44}" type="presOf" srcId="{E95F4ADB-50AC-8A4C-93D4-06BAA0EB36F4}" destId="{934C93EC-4007-4542-80CF-F9C5D725D2D0}" srcOrd="0" destOrd="0" presId="urn:microsoft.com/office/officeart/2005/8/layout/cycle1"/>
    <dgm:cxn modelId="{B082ECC2-9957-284A-9FC7-6817EF1AC815}" type="presOf" srcId="{0953A09E-A2FC-8641-AE81-DC72167E6591}" destId="{DCF14260-0C01-2146-B7B9-437AFDBB6130}" srcOrd="0" destOrd="0" presId="urn:microsoft.com/office/officeart/2005/8/layout/cycle1"/>
    <dgm:cxn modelId="{18B1E3C5-C559-C445-BAA7-353D8900C051}" type="presOf" srcId="{9B946133-DC9F-B548-856E-0858F3169FA8}" destId="{A39626CD-FAE4-394A-99A2-E2CB171F5C8C}" srcOrd="0" destOrd="0" presId="urn:microsoft.com/office/officeart/2005/8/layout/cycle1"/>
    <dgm:cxn modelId="{126A00CD-879E-4848-848B-F6264BAD9519}" type="presOf" srcId="{BF5384D4-87AF-7F45-89D1-D2E8B15D730B}" destId="{CE26F8B0-CDD1-AE4E-9863-9063391C53E3}" srcOrd="0" destOrd="0" presId="urn:microsoft.com/office/officeart/2005/8/layout/cycle1"/>
    <dgm:cxn modelId="{CD8930D1-C1F5-8640-AF86-010C358F68BC}" type="presOf" srcId="{C5A6AB9D-91D8-664A-B98A-C7CD9D161425}" destId="{77C7656B-7194-1C4E-BBD6-FD12259B3327}" srcOrd="0" destOrd="0" presId="urn:microsoft.com/office/officeart/2005/8/layout/cycle1"/>
    <dgm:cxn modelId="{48730CD3-9C3E-A441-931A-24B9E60DF7B1}" type="presOf" srcId="{4BAD9CE2-3B8E-AE4B-A29D-B356F6E4D47C}" destId="{C706A535-B6D0-CF45-A865-317E40362A8F}" srcOrd="0" destOrd="0" presId="urn:microsoft.com/office/officeart/2005/8/layout/cycle1"/>
    <dgm:cxn modelId="{959735E7-37C3-C847-B605-683ED7B76134}" type="presOf" srcId="{41857A07-9656-EC44-A6B3-D1C65DC77685}" destId="{7732C34B-403D-6B43-8A7D-ECE41D8BB032}" srcOrd="0" destOrd="0" presId="urn:microsoft.com/office/officeart/2005/8/layout/cycle1"/>
    <dgm:cxn modelId="{DFAC43F8-9174-8B47-B7CB-851955720557}" type="presOf" srcId="{2AA23939-7A9A-CD43-8DAB-1BFBB160D2A9}" destId="{89C95E3D-E56F-6142-9266-3C93460C8B8D}" srcOrd="0" destOrd="0" presId="urn:microsoft.com/office/officeart/2005/8/layout/cycle1"/>
    <dgm:cxn modelId="{A71037C2-DD3C-F846-BF74-05904A8DE8F2}" type="presParOf" srcId="{A452763E-8874-604E-95DC-284B060532A4}" destId="{6D44DE58-5729-1345-BFE9-4909F51F0BBB}" srcOrd="0" destOrd="0" presId="urn:microsoft.com/office/officeart/2005/8/layout/cycle1"/>
    <dgm:cxn modelId="{618AB82B-E473-794F-A965-BFE1344C4CF2}" type="presParOf" srcId="{A452763E-8874-604E-95DC-284B060532A4}" destId="{14940865-2C34-E540-B8F4-5B5481B8F75E}" srcOrd="1" destOrd="0" presId="urn:microsoft.com/office/officeart/2005/8/layout/cycle1"/>
    <dgm:cxn modelId="{9DDA186E-DB30-4046-BC71-6FA43E9A49CC}" type="presParOf" srcId="{A452763E-8874-604E-95DC-284B060532A4}" destId="{934C93EC-4007-4542-80CF-F9C5D725D2D0}" srcOrd="2" destOrd="0" presId="urn:microsoft.com/office/officeart/2005/8/layout/cycle1"/>
    <dgm:cxn modelId="{79827DAE-8141-1841-9425-C078BA6F03DF}" type="presParOf" srcId="{A452763E-8874-604E-95DC-284B060532A4}" destId="{043178FA-B445-444E-A2FC-AAEA88E9FE6F}" srcOrd="3" destOrd="0" presId="urn:microsoft.com/office/officeart/2005/8/layout/cycle1"/>
    <dgm:cxn modelId="{128CC221-B6A7-1E49-A13A-893C92FCFB37}" type="presParOf" srcId="{A452763E-8874-604E-95DC-284B060532A4}" destId="{A39626CD-FAE4-394A-99A2-E2CB171F5C8C}" srcOrd="4" destOrd="0" presId="urn:microsoft.com/office/officeart/2005/8/layout/cycle1"/>
    <dgm:cxn modelId="{1B28684C-ED5A-4B4A-ADB5-7CB3B3A0DAE2}" type="presParOf" srcId="{A452763E-8874-604E-95DC-284B060532A4}" destId="{C706A535-B6D0-CF45-A865-317E40362A8F}" srcOrd="5" destOrd="0" presId="urn:microsoft.com/office/officeart/2005/8/layout/cycle1"/>
    <dgm:cxn modelId="{9A7970FC-8155-664A-B640-78434D50DC25}" type="presParOf" srcId="{A452763E-8874-604E-95DC-284B060532A4}" destId="{08C8CE54-D97B-454C-A5F5-35945C5717A5}" srcOrd="6" destOrd="0" presId="urn:microsoft.com/office/officeart/2005/8/layout/cycle1"/>
    <dgm:cxn modelId="{39BEAA01-3870-A141-8643-615CD5A3AA38}" type="presParOf" srcId="{A452763E-8874-604E-95DC-284B060532A4}" destId="{7732C34B-403D-6B43-8A7D-ECE41D8BB032}" srcOrd="7" destOrd="0" presId="urn:microsoft.com/office/officeart/2005/8/layout/cycle1"/>
    <dgm:cxn modelId="{3B7A3D0C-A19C-A748-9C24-0936E9E89E35}" type="presParOf" srcId="{A452763E-8874-604E-95DC-284B060532A4}" destId="{89C95E3D-E56F-6142-9266-3C93460C8B8D}" srcOrd="8" destOrd="0" presId="urn:microsoft.com/office/officeart/2005/8/layout/cycle1"/>
    <dgm:cxn modelId="{27A66F6E-64A2-F545-8F3D-A279854A01B0}" type="presParOf" srcId="{A452763E-8874-604E-95DC-284B060532A4}" destId="{F3047FD4-B88B-D94A-B6C0-CBE3BBE03DDA}" srcOrd="9" destOrd="0" presId="urn:microsoft.com/office/officeart/2005/8/layout/cycle1"/>
    <dgm:cxn modelId="{8108286D-82A0-CC4A-AD4E-07C3255F67FC}" type="presParOf" srcId="{A452763E-8874-604E-95DC-284B060532A4}" destId="{BCFD3CAF-6867-0244-9512-C5610CC81065}" srcOrd="10" destOrd="0" presId="urn:microsoft.com/office/officeart/2005/8/layout/cycle1"/>
    <dgm:cxn modelId="{8A1D1596-4A57-BF4A-9747-1500859D37B6}" type="presParOf" srcId="{A452763E-8874-604E-95DC-284B060532A4}" destId="{38349559-4D5F-F14F-83AC-16BEA504F693}" srcOrd="11" destOrd="0" presId="urn:microsoft.com/office/officeart/2005/8/layout/cycle1"/>
    <dgm:cxn modelId="{6E8E5F72-B658-FA41-815E-209F3D4EF67D}" type="presParOf" srcId="{A452763E-8874-604E-95DC-284B060532A4}" destId="{7E859055-1413-4641-983D-69DD21C4BBEF}" srcOrd="12" destOrd="0" presId="urn:microsoft.com/office/officeart/2005/8/layout/cycle1"/>
    <dgm:cxn modelId="{BDA1B64C-D767-F54B-9DCE-FDBCD4FA0E49}" type="presParOf" srcId="{A452763E-8874-604E-95DC-284B060532A4}" destId="{77C7656B-7194-1C4E-BBD6-FD12259B3327}" srcOrd="13" destOrd="0" presId="urn:microsoft.com/office/officeart/2005/8/layout/cycle1"/>
    <dgm:cxn modelId="{211B3ECC-832B-F24B-87B4-DBFAF44097FC}" type="presParOf" srcId="{A452763E-8874-604E-95DC-284B060532A4}" destId="{DCF14260-0C01-2146-B7B9-437AFDBB6130}" srcOrd="14" destOrd="0" presId="urn:microsoft.com/office/officeart/2005/8/layout/cycle1"/>
    <dgm:cxn modelId="{D391B822-B3E8-4945-9EE0-F5A37ACBD01B}" type="presParOf" srcId="{A452763E-8874-604E-95DC-284B060532A4}" destId="{8CAE0426-1DFF-2B4C-B285-7F6DFC39CAB0}" srcOrd="15" destOrd="0" presId="urn:microsoft.com/office/officeart/2005/8/layout/cycle1"/>
    <dgm:cxn modelId="{77CE20A6-D344-CC4C-B8B9-726ACAB2FEC3}" type="presParOf" srcId="{A452763E-8874-604E-95DC-284B060532A4}" destId="{AB6408C1-32BC-9A4C-BF6C-DFF9F466A712}" srcOrd="16" destOrd="0" presId="urn:microsoft.com/office/officeart/2005/8/layout/cycle1"/>
    <dgm:cxn modelId="{585DF1D7-F69B-8544-A2A4-AB00C808CFF5}" type="presParOf" srcId="{A452763E-8874-604E-95DC-284B060532A4}" destId="{CE26F8B0-CDD1-AE4E-9863-9063391C53E3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40865-2C34-E540-B8F4-5B5481B8F75E}">
      <dsp:nvSpPr>
        <dsp:cNvPr id="0" name=""/>
        <dsp:cNvSpPr/>
      </dsp:nvSpPr>
      <dsp:spPr>
        <a:xfrm>
          <a:off x="648427" y="61272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648427" y="61272"/>
        <a:ext cx="193529" cy="193529"/>
      </dsp:txXfrm>
    </dsp:sp>
    <dsp:sp modelId="{934C93EC-4007-4542-80CF-F9C5D725D2D0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20573170"/>
            <a:gd name="adj4" fmla="val 18982995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626CD-FAE4-394A-99A2-E2CB171F5C8C}">
      <dsp:nvSpPr>
        <dsp:cNvPr id="0" name=""/>
        <dsp:cNvSpPr/>
      </dsp:nvSpPr>
      <dsp:spPr>
        <a:xfrm>
          <a:off x="864448" y="43543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864448" y="435433"/>
        <a:ext cx="193529" cy="193529"/>
      </dsp:txXfrm>
    </dsp:sp>
    <dsp:sp modelId="{C706A535-B6D0-CF45-A865-317E40362A8F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2366715"/>
            <a:gd name="adj4" fmla="val 776540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2C34B-403D-6B43-8A7D-ECE41D8BB032}">
      <dsp:nvSpPr>
        <dsp:cNvPr id="0" name=""/>
        <dsp:cNvSpPr/>
      </dsp:nvSpPr>
      <dsp:spPr>
        <a:xfrm>
          <a:off x="648427" y="80959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648427" y="809593"/>
        <a:ext cx="193529" cy="193529"/>
      </dsp:txXfrm>
    </dsp:sp>
    <dsp:sp modelId="{89C95E3D-E56F-6142-9266-3C93460C8B8D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6111114"/>
            <a:gd name="adj4" fmla="val 4438596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D3CAF-6867-0244-9512-C5610CC81065}">
      <dsp:nvSpPr>
        <dsp:cNvPr id="0" name=""/>
        <dsp:cNvSpPr/>
      </dsp:nvSpPr>
      <dsp:spPr>
        <a:xfrm>
          <a:off x="216384" y="80959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216384" y="809593"/>
        <a:ext cx="193529" cy="193529"/>
      </dsp:txXfrm>
    </dsp:sp>
    <dsp:sp modelId="{38349559-4D5F-F14F-83AC-16BEA504F693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9773170"/>
            <a:gd name="adj4" fmla="val 8182995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7656B-7194-1C4E-BBD6-FD12259B3327}">
      <dsp:nvSpPr>
        <dsp:cNvPr id="0" name=""/>
        <dsp:cNvSpPr/>
      </dsp:nvSpPr>
      <dsp:spPr>
        <a:xfrm>
          <a:off x="362" y="43543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362" y="435433"/>
        <a:ext cx="193529" cy="193529"/>
      </dsp:txXfrm>
    </dsp:sp>
    <dsp:sp modelId="{DCF14260-0C01-2146-B7B9-437AFDBB6130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13166715"/>
            <a:gd name="adj4" fmla="val 11576540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408C1-32BC-9A4C-BF6C-DFF9F466A712}">
      <dsp:nvSpPr>
        <dsp:cNvPr id="0" name=""/>
        <dsp:cNvSpPr/>
      </dsp:nvSpPr>
      <dsp:spPr>
        <a:xfrm>
          <a:off x="216384" y="61272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16384" y="61272"/>
        <a:ext cx="193529" cy="193529"/>
      </dsp:txXfrm>
    </dsp:sp>
    <dsp:sp modelId="{CE26F8B0-CDD1-AE4E-9863-9063391C53E3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16911114"/>
            <a:gd name="adj4" fmla="val 15238596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40865-2C34-E540-B8F4-5B5481B8F75E}">
      <dsp:nvSpPr>
        <dsp:cNvPr id="0" name=""/>
        <dsp:cNvSpPr/>
      </dsp:nvSpPr>
      <dsp:spPr>
        <a:xfrm>
          <a:off x="648427" y="61272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648427" y="61272"/>
        <a:ext cx="193529" cy="193529"/>
      </dsp:txXfrm>
    </dsp:sp>
    <dsp:sp modelId="{934C93EC-4007-4542-80CF-F9C5D725D2D0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20573170"/>
            <a:gd name="adj4" fmla="val 18982995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626CD-FAE4-394A-99A2-E2CB171F5C8C}">
      <dsp:nvSpPr>
        <dsp:cNvPr id="0" name=""/>
        <dsp:cNvSpPr/>
      </dsp:nvSpPr>
      <dsp:spPr>
        <a:xfrm>
          <a:off x="864448" y="43543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864448" y="435433"/>
        <a:ext cx="193529" cy="193529"/>
      </dsp:txXfrm>
    </dsp:sp>
    <dsp:sp modelId="{C706A535-B6D0-CF45-A865-317E40362A8F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2366715"/>
            <a:gd name="adj4" fmla="val 776540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2C34B-403D-6B43-8A7D-ECE41D8BB032}">
      <dsp:nvSpPr>
        <dsp:cNvPr id="0" name=""/>
        <dsp:cNvSpPr/>
      </dsp:nvSpPr>
      <dsp:spPr>
        <a:xfrm>
          <a:off x="648427" y="80959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648427" y="809593"/>
        <a:ext cx="193529" cy="193529"/>
      </dsp:txXfrm>
    </dsp:sp>
    <dsp:sp modelId="{89C95E3D-E56F-6142-9266-3C93460C8B8D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6111114"/>
            <a:gd name="adj4" fmla="val 4438596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D3CAF-6867-0244-9512-C5610CC81065}">
      <dsp:nvSpPr>
        <dsp:cNvPr id="0" name=""/>
        <dsp:cNvSpPr/>
      </dsp:nvSpPr>
      <dsp:spPr>
        <a:xfrm>
          <a:off x="216384" y="80959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216384" y="809593"/>
        <a:ext cx="193529" cy="193529"/>
      </dsp:txXfrm>
    </dsp:sp>
    <dsp:sp modelId="{38349559-4D5F-F14F-83AC-16BEA504F693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9773170"/>
            <a:gd name="adj4" fmla="val 8182995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7656B-7194-1C4E-BBD6-FD12259B3327}">
      <dsp:nvSpPr>
        <dsp:cNvPr id="0" name=""/>
        <dsp:cNvSpPr/>
      </dsp:nvSpPr>
      <dsp:spPr>
        <a:xfrm>
          <a:off x="362" y="43543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362" y="435433"/>
        <a:ext cx="193529" cy="193529"/>
      </dsp:txXfrm>
    </dsp:sp>
    <dsp:sp modelId="{DCF14260-0C01-2146-B7B9-437AFDBB6130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13166715"/>
            <a:gd name="adj4" fmla="val 11576540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408C1-32BC-9A4C-BF6C-DFF9F466A712}">
      <dsp:nvSpPr>
        <dsp:cNvPr id="0" name=""/>
        <dsp:cNvSpPr/>
      </dsp:nvSpPr>
      <dsp:spPr>
        <a:xfrm>
          <a:off x="216384" y="61272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16384" y="61272"/>
        <a:ext cx="193529" cy="193529"/>
      </dsp:txXfrm>
    </dsp:sp>
    <dsp:sp modelId="{CE26F8B0-CDD1-AE4E-9863-9063391C53E3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16911114"/>
            <a:gd name="adj4" fmla="val 15238596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6016E2-DE12-334C-8C04-EFBA018766FA}" type="datetimeFigureOut">
              <a:rPr lang="en-US" smtClean="0"/>
              <a:t>8/23/20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4AA93-6F0D-5A4C-B7F1-05D840C85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57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4AA93-6F0D-5A4C-B7F1-05D840C854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22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4AA93-6F0D-5A4C-B7F1-05D840C8548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87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4AA93-6F0D-5A4C-B7F1-05D840C854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86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Recheck plots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4AA93-6F0D-5A4C-B7F1-05D840C854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50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4AA93-6F0D-5A4C-B7F1-05D840C854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40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4AA93-6F0D-5A4C-B7F1-05D840C8548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70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EBF57-EB38-984C-AB47-23B96DC7D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B03EE-CABD-6F42-86E0-BF5C44BD7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72AFC-6042-4E42-801E-5D7566453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8.25.20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4E5E7-53BF-8640-866B-FF873702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82AB9-2FB5-E549-AD98-499CBED7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4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F4E8-2D6F-544A-87C9-076E06EE8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3D9BD-2FBF-9E4C-87FA-490C1C459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3EF27-E058-5C43-8366-FA49BC02F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8.25.20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F6D66-62BC-E848-9983-6392C04BB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90DDB-D869-FC4F-AC43-FCFE51C5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0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CEBDA-7C14-AB45-BBA2-43D8CDDDD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B52B2-D85D-204E-9726-25014371D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88EC7-C1FD-B440-B051-099586DD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8.25.20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52982-378D-9C43-A246-55317CAA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D38EC-7E9C-5244-9BA6-DBF3DFB0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5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4D1D-1C1B-2042-9800-2AD089CE5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6F580-2CD6-5C46-925C-CE997517A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7D26D-DBAB-5F47-9B85-B97EEBE7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8.25.20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9E566-34CC-BC4A-A863-089BA8269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614A8-1E60-E447-8F75-B4FEFBBC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8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0BB4-337D-7146-AF52-B89DFE941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D44DB-45EC-CE48-8DBE-B73A8630A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67740-C78E-9B45-854A-4E77FCEB9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8.25.20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84548-D33B-844A-B6B3-3F5FFF28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81B33-102E-484C-9D81-DD0B652FE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1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522E-F00B-A94D-B7AD-FB6FC9F7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80D7A-8422-764C-95F0-79FEFA2F5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72610-78BA-D547-B18E-27BDB7DD1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896B0-6B57-5C42-B547-1AC3E30C6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8.25.20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F19D5-4EA3-3640-A667-02D5489EF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30E91-EE8F-7642-842F-E518CBEA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8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9675D-B4EC-6749-94FD-9AE5F2732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D44B7-3199-5D40-802E-E289881BB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EDB40-F7C4-5F4F-956E-2C0B41D59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C394-8ABC-0B47-B3E2-018AF8ED2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54559-6E0B-AD4B-8FBE-3D2CF535F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B93AE-C674-B844-A475-52DF0C5F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8.25.20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BE7556-89F7-C848-BA3B-935E72A6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F7572-6AD7-674F-93C3-B0DFD6817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579C-450A-4B4C-B5B6-EFEE28E8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AB000B-D801-3A4D-A560-B8755CDB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8.25.20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51397-388E-824A-854A-8C04AE37A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81638-DC36-1948-B37D-827B05F9B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7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DF714-C359-8746-92AF-6088137A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8.25.20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29542C-D9A3-054F-BD1C-AC1CF866C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80EDA-66F6-BC4C-AA16-37A2416A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6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E329-E854-8F41-A6BC-166CC30F4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AE7EB-1AE5-AD4E-AC60-081E27D36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62B37-D69C-D840-86CA-66EBB309B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3169E-675E-0F43-A1E2-53C4CC83D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8.25.20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1FD40-8608-A24F-A5D7-F569B118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73094-9125-9541-A202-F453AEED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7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E27FB-F6B9-1043-B1BD-712E809BA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E6798F-783B-F74C-B0F3-01D3899B4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81EF0-4349-7143-8688-8BABC161C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3D730-6110-3A43-BDC5-B10C6CE2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8.25.20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CE5D3-482D-7C40-AF02-7A5CE561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1A806-FD9D-8844-9B30-599207BD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4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EBB46-82D1-4F4C-9321-D38E9EC97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C19A1-AA52-6044-B895-2B44019D7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F0939-B627-A744-BD0A-68E2C4B01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26123" y="6542088"/>
            <a:ext cx="840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/>
              <a:t>8.25.20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A83F8-ED88-714E-8185-A06365D9E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07582" y="6542088"/>
            <a:ext cx="1718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/>
              <a:t>Ankita Roychoudhury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3A237-08A5-4E48-9C0C-574F6BABA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9772" y="6149678"/>
            <a:ext cx="380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fld id="{814F3199-600E-1648-98F9-303CE5CD938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0C96F34F-7085-4843-BFB2-253993EEE70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4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ook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23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B9D11-84B9-1540-A321-43AA74CAD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ATP Life Extension in Synthetic Cells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AF63C-6801-A142-8154-BFC671D7A6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Ankita Roychoudhury</a:t>
            </a:r>
          </a:p>
          <a:p>
            <a:r>
              <a:rPr lang="en-US" dirty="0"/>
              <a:t>Lab Meeting</a:t>
            </a:r>
          </a:p>
          <a:p>
            <a:r>
              <a:rPr lang="en-US" dirty="0"/>
              <a:t>8.25.2020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CAC3-8DB2-174B-8CDD-5707F541A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Ankita Roychoudhury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EFA4A-05BB-C345-8C84-D7C6DF100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8.25.20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03F30-DAC2-234F-9782-2BCFCD2E5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1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803ABA0-15EB-9045-A538-53237EF5BC5B}"/>
              </a:ext>
            </a:extLst>
          </p:cNvPr>
          <p:cNvGrpSpPr/>
          <p:nvPr/>
        </p:nvGrpSpPr>
        <p:grpSpPr>
          <a:xfrm>
            <a:off x="335059" y="361416"/>
            <a:ext cx="3253274" cy="2056656"/>
            <a:chOff x="2673543" y="2305946"/>
            <a:chExt cx="6358945" cy="3897417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C6BDD942-75A5-0144-83BE-9FC9B8F29A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543" y="2305946"/>
              <a:ext cx="6358945" cy="3897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48622BB-AEDC-EE49-9D19-DFAF236A47A6}"/>
                </a:ext>
              </a:extLst>
            </p:cNvPr>
            <p:cNvSpPr txBox="1"/>
            <p:nvPr/>
          </p:nvSpPr>
          <p:spPr>
            <a:xfrm>
              <a:off x="4260188" y="3851124"/>
              <a:ext cx="1447102" cy="524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venir Book" panose="02000503020000020003" pitchFamily="2" charset="0"/>
                </a:rPr>
                <a:t>TX/TL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9212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7D0B9D-A382-8642-942B-114B41703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8.25.20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DCD953-C224-D649-BC82-F16750F0A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EEEEC-43A3-2E44-A1E3-45C6AED68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10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5980EB-3AC0-4643-A7A9-1244D5914C43}"/>
              </a:ext>
            </a:extLst>
          </p:cNvPr>
          <p:cNvSpPr txBox="1">
            <a:spLocks/>
          </p:cNvSpPr>
          <p:nvPr/>
        </p:nvSpPr>
        <p:spPr>
          <a:xfrm>
            <a:off x="301763" y="295592"/>
            <a:ext cx="10515600" cy="115718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800" dirty="0"/>
              <a:t>ATP synthase simulations show that proton pump is necessary to extend ATP lifetime</a:t>
            </a: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22F67FA9-C117-DC44-8775-37020064D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653" y="1452774"/>
            <a:ext cx="5290457" cy="4114800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5DB027-FE91-0D4C-9705-9D0F9D2C7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892" y="1452774"/>
            <a:ext cx="529045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95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E4124-A3BF-774F-B8A6-6FEB044B8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02" y="97552"/>
            <a:ext cx="6829425" cy="1325563"/>
          </a:xfrm>
        </p:spPr>
        <p:txBody>
          <a:bodyPr>
            <a:normAutofit/>
          </a:bodyPr>
          <a:lstStyle/>
          <a:p>
            <a:r>
              <a:rPr lang="en-US" sz="2800" dirty="0"/>
              <a:t>ATP Synthase Model + ssDNA Export Model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CA5C17-8FE2-5143-843E-8917B1FCF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8.25.20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274018-338B-DE46-85FE-6E6564E24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51F43B-2F9A-4041-A24C-60C91211C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11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BED465-A602-6645-9DBB-BAEC9FDF7055}"/>
              </a:ext>
            </a:extLst>
          </p:cNvPr>
          <p:cNvSpPr txBox="1"/>
          <p:nvPr/>
        </p:nvSpPr>
        <p:spPr>
          <a:xfrm>
            <a:off x="0" y="6596390"/>
            <a:ext cx="4655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Export model courtesy of </a:t>
            </a:r>
            <a:r>
              <a:rPr lang="en-US" sz="1400" dirty="0" err="1">
                <a:latin typeface="Avenir Book" panose="02000503020000020003" pitchFamily="2" charset="0"/>
              </a:rPr>
              <a:t>Agrima</a:t>
            </a:r>
            <a:r>
              <a:rPr lang="en-US" sz="1400" dirty="0">
                <a:latin typeface="Avenir Book" panose="02000503020000020003" pitchFamily="2" charset="0"/>
              </a:rPr>
              <a:t> </a:t>
            </a:r>
            <a:r>
              <a:rPr lang="en-US" sz="1400" dirty="0" err="1">
                <a:latin typeface="Avenir Book" panose="02000503020000020003" pitchFamily="2" charset="0"/>
              </a:rPr>
              <a:t>Deedwania</a:t>
            </a:r>
            <a:r>
              <a:rPr lang="en-US" sz="1400" dirty="0">
                <a:latin typeface="Avenir Book" panose="02000503020000020003" pitchFamily="2" charset="0"/>
              </a:rPr>
              <a:t> (IIT Delhi)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00AD4C-3016-6143-A2FA-677FBEECC467}"/>
              </a:ext>
            </a:extLst>
          </p:cNvPr>
          <p:cNvSpPr txBox="1"/>
          <p:nvPr/>
        </p:nvSpPr>
        <p:spPr>
          <a:xfrm>
            <a:off x="694946" y="5870539"/>
            <a:ext cx="4862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venir Book" panose="02000503020000020003" pitchFamily="2" charset="0"/>
              </a:rPr>
              <a:t>Faster ssDNA export and more bound VirE2!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4812E4F-4641-164B-A6D1-23C8A9E0D8C5}"/>
              </a:ext>
            </a:extLst>
          </p:cNvPr>
          <p:cNvGrpSpPr/>
          <p:nvPr/>
        </p:nvGrpSpPr>
        <p:grpSpPr>
          <a:xfrm>
            <a:off x="6584371" y="257212"/>
            <a:ext cx="5333405" cy="1498600"/>
            <a:chOff x="6584371" y="257212"/>
            <a:chExt cx="5333405" cy="14986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B8022B9-1369-3246-A163-A3504E4592AC}"/>
                </a:ext>
              </a:extLst>
            </p:cNvPr>
            <p:cNvGrpSpPr/>
            <p:nvPr/>
          </p:nvGrpSpPr>
          <p:grpSpPr>
            <a:xfrm>
              <a:off x="6584371" y="257212"/>
              <a:ext cx="5295900" cy="1498600"/>
              <a:chOff x="6584371" y="159608"/>
              <a:chExt cx="5295900" cy="1498600"/>
            </a:xfrm>
          </p:grpSpPr>
          <p:pic>
            <p:nvPicPr>
              <p:cNvPr id="7" name="Picture 6" descr="A picture containing game&#10;&#10;Description automatically generated">
                <a:extLst>
                  <a:ext uri="{FF2B5EF4-FFF2-40B4-BE49-F238E27FC236}">
                    <a16:creationId xmlns:a16="http://schemas.microsoft.com/office/drawing/2014/main" id="{82AF2357-3772-8542-B700-1B76E86D49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584371" y="159608"/>
                <a:ext cx="5295900" cy="1498600"/>
              </a:xfrm>
              <a:prstGeom prst="rect">
                <a:avLst/>
              </a:prstGeom>
            </p:spPr>
          </p:pic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413078A3-B06B-CA42-8B43-E3B7D118E8BD}"/>
                  </a:ext>
                </a:extLst>
              </p:cNvPr>
              <p:cNvSpPr/>
              <p:nvPr/>
            </p:nvSpPr>
            <p:spPr>
              <a:xfrm rot="16200000">
                <a:off x="6979933" y="511256"/>
                <a:ext cx="350677" cy="330135"/>
              </a:xfrm>
              <a:custGeom>
                <a:avLst/>
                <a:gdLst>
                  <a:gd name="connsiteX0" fmla="*/ 678425 w 781664"/>
                  <a:gd name="connsiteY0" fmla="*/ 0 h 752168"/>
                  <a:gd name="connsiteX1" fmla="*/ 294967 w 781664"/>
                  <a:gd name="connsiteY1" fmla="*/ 442451 h 752168"/>
                  <a:gd name="connsiteX2" fmla="*/ 0 w 781664"/>
                  <a:gd name="connsiteY2" fmla="*/ 427703 h 752168"/>
                  <a:gd name="connsiteX3" fmla="*/ 398206 w 781664"/>
                  <a:gd name="connsiteY3" fmla="*/ 752168 h 752168"/>
                  <a:gd name="connsiteX4" fmla="*/ 398206 w 781664"/>
                  <a:gd name="connsiteY4" fmla="*/ 545690 h 752168"/>
                  <a:gd name="connsiteX5" fmla="*/ 781664 w 781664"/>
                  <a:gd name="connsiteY5" fmla="*/ 103239 h 752168"/>
                  <a:gd name="connsiteX6" fmla="*/ 678425 w 781664"/>
                  <a:gd name="connsiteY6" fmla="*/ 0 h 752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81664" h="752168">
                    <a:moveTo>
                      <a:pt x="678425" y="0"/>
                    </a:moveTo>
                    <a:lnTo>
                      <a:pt x="294967" y="442451"/>
                    </a:lnTo>
                    <a:lnTo>
                      <a:pt x="0" y="427703"/>
                    </a:lnTo>
                    <a:lnTo>
                      <a:pt x="398206" y="752168"/>
                    </a:lnTo>
                    <a:lnTo>
                      <a:pt x="398206" y="545690"/>
                    </a:lnTo>
                    <a:lnTo>
                      <a:pt x="781664" y="103239"/>
                    </a:lnTo>
                    <a:lnTo>
                      <a:pt x="678425" y="0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E804F415-E96D-2C48-976D-A9CEABD16BD9}"/>
                  </a:ext>
                </a:extLst>
              </p:cNvPr>
              <p:cNvSpPr/>
              <p:nvPr/>
            </p:nvSpPr>
            <p:spPr>
              <a:xfrm rot="3088366">
                <a:off x="7979750" y="364960"/>
                <a:ext cx="76725" cy="346730"/>
              </a:xfrm>
              <a:prstGeom prst="round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B64525-A387-4149-9706-A41EF354FA27}"/>
                  </a:ext>
                </a:extLst>
              </p:cNvPr>
              <p:cNvSpPr txBox="1"/>
              <p:nvPr/>
            </p:nvSpPr>
            <p:spPr>
              <a:xfrm>
                <a:off x="7155271" y="743439"/>
                <a:ext cx="39466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ATP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93A2A0A-D2E2-C546-A36A-075206447814}"/>
                </a:ext>
              </a:extLst>
            </p:cNvPr>
            <p:cNvSpPr/>
            <p:nvPr/>
          </p:nvSpPr>
          <p:spPr>
            <a:xfrm rot="21157354">
              <a:off x="9041355" y="1456083"/>
              <a:ext cx="2732926" cy="2851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7FE4EC4-9335-FA47-9AFC-B91F64040A72}"/>
                </a:ext>
              </a:extLst>
            </p:cNvPr>
            <p:cNvSpPr/>
            <p:nvPr/>
          </p:nvSpPr>
          <p:spPr>
            <a:xfrm rot="21157354">
              <a:off x="11039419" y="1489494"/>
              <a:ext cx="878357" cy="2659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Freeform 24">
            <a:extLst>
              <a:ext uri="{FF2B5EF4-FFF2-40B4-BE49-F238E27FC236}">
                <a16:creationId xmlns:a16="http://schemas.microsoft.com/office/drawing/2014/main" id="{F7C75239-8CFA-E843-AC36-72EE63D14317}"/>
              </a:ext>
            </a:extLst>
          </p:cNvPr>
          <p:cNvSpPr/>
          <p:nvPr/>
        </p:nvSpPr>
        <p:spPr>
          <a:xfrm rot="16200000">
            <a:off x="9696857" y="516771"/>
            <a:ext cx="350677" cy="330135"/>
          </a:xfrm>
          <a:custGeom>
            <a:avLst/>
            <a:gdLst>
              <a:gd name="connsiteX0" fmla="*/ 678425 w 781664"/>
              <a:gd name="connsiteY0" fmla="*/ 0 h 752168"/>
              <a:gd name="connsiteX1" fmla="*/ 294967 w 781664"/>
              <a:gd name="connsiteY1" fmla="*/ 442451 h 752168"/>
              <a:gd name="connsiteX2" fmla="*/ 0 w 781664"/>
              <a:gd name="connsiteY2" fmla="*/ 427703 h 752168"/>
              <a:gd name="connsiteX3" fmla="*/ 398206 w 781664"/>
              <a:gd name="connsiteY3" fmla="*/ 752168 h 752168"/>
              <a:gd name="connsiteX4" fmla="*/ 398206 w 781664"/>
              <a:gd name="connsiteY4" fmla="*/ 545690 h 752168"/>
              <a:gd name="connsiteX5" fmla="*/ 781664 w 781664"/>
              <a:gd name="connsiteY5" fmla="*/ 103239 h 752168"/>
              <a:gd name="connsiteX6" fmla="*/ 678425 w 781664"/>
              <a:gd name="connsiteY6" fmla="*/ 0 h 752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1664" h="752168">
                <a:moveTo>
                  <a:pt x="678425" y="0"/>
                </a:moveTo>
                <a:lnTo>
                  <a:pt x="294967" y="442451"/>
                </a:lnTo>
                <a:lnTo>
                  <a:pt x="0" y="427703"/>
                </a:lnTo>
                <a:lnTo>
                  <a:pt x="398206" y="752168"/>
                </a:lnTo>
                <a:lnTo>
                  <a:pt x="398206" y="545690"/>
                </a:lnTo>
                <a:lnTo>
                  <a:pt x="781664" y="103239"/>
                </a:lnTo>
                <a:lnTo>
                  <a:pt x="678425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A85CCBD-75ED-F645-B35C-D5F84A654E76}"/>
              </a:ext>
            </a:extLst>
          </p:cNvPr>
          <p:cNvSpPr/>
          <p:nvPr/>
        </p:nvSpPr>
        <p:spPr>
          <a:xfrm rot="3088366">
            <a:off x="10696674" y="370475"/>
            <a:ext cx="76725" cy="346730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27468B-4BC4-5846-A6A3-9D05DA9E0217}"/>
              </a:ext>
            </a:extLst>
          </p:cNvPr>
          <p:cNvSpPr/>
          <p:nvPr/>
        </p:nvSpPr>
        <p:spPr>
          <a:xfrm rot="21157354">
            <a:off x="7272346" y="1031756"/>
            <a:ext cx="223896" cy="1602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D2BAFE9-5255-5048-8CB8-8613982FE6EE}"/>
              </a:ext>
            </a:extLst>
          </p:cNvPr>
          <p:cNvCxnSpPr>
            <a:cxnSpLocks/>
            <a:stCxn id="27" idx="0"/>
          </p:cNvCxnSpPr>
          <p:nvPr/>
        </p:nvCxnSpPr>
        <p:spPr>
          <a:xfrm>
            <a:off x="7374003" y="1032419"/>
            <a:ext cx="139424" cy="159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Picture 31" descr="A close up of a map&#10;&#10;Description automatically generated">
            <a:extLst>
              <a:ext uri="{FF2B5EF4-FFF2-40B4-BE49-F238E27FC236}">
                <a16:creationId xmlns:a16="http://schemas.microsoft.com/office/drawing/2014/main" id="{D19B4FAB-9D6D-C848-B196-F56A58ECD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34704"/>
            <a:ext cx="4702629" cy="3657600"/>
          </a:xfrm>
          <a:prstGeom prst="rect">
            <a:avLst/>
          </a:prstGeom>
        </p:spPr>
      </p:pic>
      <p:pic>
        <p:nvPicPr>
          <p:cNvPr id="33" name="Picture 32" descr="A close up of a map&#10;&#10;Description automatically generated">
            <a:extLst>
              <a:ext uri="{FF2B5EF4-FFF2-40B4-BE49-F238E27FC236}">
                <a16:creationId xmlns:a16="http://schemas.microsoft.com/office/drawing/2014/main" id="{57465A22-B310-B944-B3D2-F8BBE3F33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040" y="1834704"/>
            <a:ext cx="4702629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691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6324B-C398-EC40-AD23-70445AD60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139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ATP Synthase Model + Temperature Dependence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711D2-6537-2440-8B00-E3A15AD49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8.25.20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CFC839-7BD7-F645-A0CA-07BF332E9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1CC7AC-FD89-BA4F-992E-5AD64E074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12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8DABF8-F438-5B45-8BEA-3637C9F30452}"/>
              </a:ext>
            </a:extLst>
          </p:cNvPr>
          <p:cNvSpPr txBox="1"/>
          <p:nvPr/>
        </p:nvSpPr>
        <p:spPr>
          <a:xfrm>
            <a:off x="0" y="6596390"/>
            <a:ext cx="617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Temperature rate equation courtesy of </a:t>
            </a:r>
            <a:r>
              <a:rPr lang="en-US" sz="1400" dirty="0" err="1">
                <a:latin typeface="Avenir Book" panose="02000503020000020003" pitchFamily="2" charset="0"/>
              </a:rPr>
              <a:t>Ayush</a:t>
            </a:r>
            <a:r>
              <a:rPr lang="en-US" sz="1400" dirty="0">
                <a:latin typeface="Avenir Book" panose="02000503020000020003" pitchFamily="2" charset="0"/>
              </a:rPr>
              <a:t> Venkatesh </a:t>
            </a:r>
            <a:r>
              <a:rPr lang="en-US" sz="1400" dirty="0" err="1">
                <a:latin typeface="Avenir Book" panose="02000503020000020003" pitchFamily="2" charset="0"/>
              </a:rPr>
              <a:t>Bindlish</a:t>
            </a:r>
            <a:r>
              <a:rPr lang="en-US" sz="1400" dirty="0">
                <a:latin typeface="Avenir Book" panose="02000503020000020003" pitchFamily="2" charset="0"/>
              </a:rPr>
              <a:t> (IIT Delhi)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9D164AC-D85F-5C4F-BE97-75112BBB9345}"/>
              </a:ext>
            </a:extLst>
          </p:cNvPr>
          <p:cNvGrpSpPr/>
          <p:nvPr/>
        </p:nvGrpSpPr>
        <p:grpSpPr>
          <a:xfrm>
            <a:off x="9951638" y="1994583"/>
            <a:ext cx="2240362" cy="2778109"/>
            <a:chOff x="9951638" y="1994583"/>
            <a:chExt cx="2240362" cy="2778109"/>
          </a:xfrm>
        </p:grpSpPr>
        <p:pic>
          <p:nvPicPr>
            <p:cNvPr id="6" name="Picture 5" descr="A close up of text on a white background&#10;&#10;Description automatically generated">
              <a:extLst>
                <a:ext uri="{FF2B5EF4-FFF2-40B4-BE49-F238E27FC236}">
                  <a16:creationId xmlns:a16="http://schemas.microsoft.com/office/drawing/2014/main" id="{9460AF07-25AB-C94B-ADA7-90739F8FD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51638" y="2483977"/>
              <a:ext cx="2240362" cy="2288715"/>
            </a:xfrm>
            <a:prstGeom prst="rect">
              <a:avLst/>
            </a:prstGeom>
          </p:spPr>
        </p:pic>
        <p:pic>
          <p:nvPicPr>
            <p:cNvPr id="11" name="Picture 1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E62A807D-CE73-584E-B84C-93DDBC1A41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8213" r="6998" b="4488"/>
            <a:stretch/>
          </p:blipFill>
          <p:spPr>
            <a:xfrm>
              <a:off x="9999952" y="1994583"/>
              <a:ext cx="294393" cy="858960"/>
            </a:xfrm>
            <a:prstGeom prst="rect">
              <a:avLst/>
            </a:prstGeom>
          </p:spPr>
        </p:pic>
        <p:pic>
          <p:nvPicPr>
            <p:cNvPr id="18" name="Picture 17" descr="A picture containing food, drawing&#10;&#10;Description automatically generated">
              <a:extLst>
                <a:ext uri="{FF2B5EF4-FFF2-40B4-BE49-F238E27FC236}">
                  <a16:creationId xmlns:a16="http://schemas.microsoft.com/office/drawing/2014/main" id="{D03D202C-FFA4-0248-A28B-1434468D76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8661440">
              <a:off x="10372712" y="2660711"/>
              <a:ext cx="209544" cy="231482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280ECB5-F0FD-A84C-BFD0-D17DF3F4EF9D}"/>
              </a:ext>
            </a:extLst>
          </p:cNvPr>
          <p:cNvGrpSpPr/>
          <p:nvPr/>
        </p:nvGrpSpPr>
        <p:grpSpPr>
          <a:xfrm>
            <a:off x="442379" y="5597002"/>
            <a:ext cx="7033487" cy="848319"/>
            <a:chOff x="34800014" y="20171827"/>
            <a:chExt cx="8812265" cy="1313794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11B8EA83-0CC4-B947-8887-AA8709C80106}"/>
                </a:ext>
              </a:extLst>
            </p:cNvPr>
            <p:cNvSpPr/>
            <p:nvPr/>
          </p:nvSpPr>
          <p:spPr>
            <a:xfrm>
              <a:off x="34800014" y="20728676"/>
              <a:ext cx="1129954" cy="50610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venir Book" panose="02000503020000020003" pitchFamily="2" charset="0"/>
                </a:rPr>
                <a:t>DNA</a:t>
              </a:r>
              <a:endParaRPr lang="en-US" sz="2400" dirty="0">
                <a:latin typeface="Avenir Book" panose="02000503020000020003" pitchFamily="2" charset="0"/>
              </a:endParaRPr>
            </a:p>
          </p:txBody>
        </p: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ECBD6BE2-617A-2A4E-9CF3-49C24842A057}"/>
                </a:ext>
              </a:extLst>
            </p:cNvPr>
            <p:cNvSpPr/>
            <p:nvPr/>
          </p:nvSpPr>
          <p:spPr>
            <a:xfrm>
              <a:off x="36002963" y="20886831"/>
              <a:ext cx="1129954" cy="182214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C3D64D73-FA1C-E041-9CE5-B678BACE445D}"/>
                </a:ext>
              </a:extLst>
            </p:cNvPr>
            <p:cNvSpPr/>
            <p:nvPr/>
          </p:nvSpPr>
          <p:spPr>
            <a:xfrm>
              <a:off x="37157874" y="20747448"/>
              <a:ext cx="1129954" cy="50610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venir Book" panose="02000503020000020003" pitchFamily="2" charset="0"/>
                </a:rPr>
                <a:t>RNA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6D3F602B-C253-A748-83BB-6F60D84AC0F5}"/>
                </a:ext>
              </a:extLst>
            </p:cNvPr>
            <p:cNvSpPr/>
            <p:nvPr/>
          </p:nvSpPr>
          <p:spPr>
            <a:xfrm>
              <a:off x="39585907" y="20473085"/>
              <a:ext cx="1311002" cy="10125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venir Book" panose="02000503020000020003" pitchFamily="2" charset="0"/>
                </a:rPr>
                <a:t>Protein Folding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6331A928-5FF4-B343-A67A-F4D9A3178A06}"/>
                </a:ext>
              </a:extLst>
            </p:cNvPr>
            <p:cNvSpPr/>
            <p:nvPr/>
          </p:nvSpPr>
          <p:spPr>
            <a:xfrm>
              <a:off x="42189222" y="20473084"/>
              <a:ext cx="1423057" cy="1012534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venir Book" panose="02000503020000020003" pitchFamily="2" charset="0"/>
                </a:rPr>
                <a:t>Membrane Integration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3BA584A-549F-4346-8012-9D1B06CA6265}"/>
                </a:ext>
              </a:extLst>
            </p:cNvPr>
            <p:cNvSpPr txBox="1"/>
            <p:nvPr/>
          </p:nvSpPr>
          <p:spPr>
            <a:xfrm>
              <a:off x="35827277" y="20171827"/>
              <a:ext cx="1481327" cy="714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8E00"/>
                  </a:solidFill>
                  <a:latin typeface="Avenir Book" panose="02000503020000020003" pitchFamily="2" charset="0"/>
                </a:rPr>
                <a:t>Temperature Sensitive</a:t>
              </a:r>
            </a:p>
          </p:txBody>
        </p:sp>
      </p:grpSp>
      <p:sp>
        <p:nvSpPr>
          <p:cNvPr id="26" name="Right Arrow 25">
            <a:extLst>
              <a:ext uri="{FF2B5EF4-FFF2-40B4-BE49-F238E27FC236}">
                <a16:creationId xmlns:a16="http://schemas.microsoft.com/office/drawing/2014/main" id="{DCAD7A7B-4B9F-8046-8FAB-83760A766DE2}"/>
              </a:ext>
            </a:extLst>
          </p:cNvPr>
          <p:cNvSpPr/>
          <p:nvPr/>
        </p:nvSpPr>
        <p:spPr>
          <a:xfrm>
            <a:off x="3284434" y="6058671"/>
            <a:ext cx="901870" cy="11765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F766183B-907D-BE4E-B800-1448B98B4C5F}"/>
              </a:ext>
            </a:extLst>
          </p:cNvPr>
          <p:cNvSpPr/>
          <p:nvPr/>
        </p:nvSpPr>
        <p:spPr>
          <a:xfrm>
            <a:off x="1402513" y="6058671"/>
            <a:ext cx="901870" cy="11765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7ABB62FB-E372-A941-A0EE-7B3EBBFAC54A}"/>
              </a:ext>
            </a:extLst>
          </p:cNvPr>
          <p:cNvSpPr/>
          <p:nvPr/>
        </p:nvSpPr>
        <p:spPr>
          <a:xfrm>
            <a:off x="5372969" y="6069866"/>
            <a:ext cx="901870" cy="11765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6EE89031-6868-0C46-A420-78A1280D60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500" y="1491671"/>
            <a:ext cx="4702629" cy="3657600"/>
          </a:xfrm>
          <a:prstGeom prst="rect">
            <a:avLst/>
          </a:prstGeom>
        </p:spPr>
      </p:pic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3A10DC9C-1C4F-B548-9067-84BE80264C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0558" y="1491671"/>
            <a:ext cx="4702629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19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0F01F-2134-1146-86D5-8BD9BEAD3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CAC22-07D7-8547-81FE-B56FE75138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Ayush</a:t>
            </a:r>
            <a:r>
              <a:rPr lang="en-US" dirty="0"/>
              <a:t> Pandey</a:t>
            </a:r>
          </a:p>
          <a:p>
            <a:r>
              <a:rPr lang="en-US" dirty="0"/>
              <a:t>William Poole</a:t>
            </a:r>
          </a:p>
          <a:p>
            <a:r>
              <a:rPr lang="en-US" dirty="0"/>
              <a:t>David Garcia</a:t>
            </a:r>
          </a:p>
          <a:p>
            <a:r>
              <a:rPr lang="en-US" dirty="0"/>
              <a:t>Manisha </a:t>
            </a:r>
            <a:r>
              <a:rPr lang="en-US" dirty="0" err="1"/>
              <a:t>Kapasiawala</a:t>
            </a:r>
            <a:endParaRPr lang="en-US" dirty="0"/>
          </a:p>
          <a:p>
            <a:r>
              <a:rPr lang="en-US" dirty="0"/>
              <a:t>Zoila Jurado</a:t>
            </a:r>
          </a:p>
          <a:p>
            <a:endParaRPr lang="en-US" dirty="0"/>
          </a:p>
          <a:p>
            <a:r>
              <a:rPr lang="en-US" dirty="0" err="1"/>
              <a:t>Agrima</a:t>
            </a:r>
            <a:r>
              <a:rPr lang="en-US" dirty="0"/>
              <a:t> </a:t>
            </a:r>
            <a:r>
              <a:rPr lang="en-US" dirty="0" err="1"/>
              <a:t>Deedwania</a:t>
            </a:r>
            <a:endParaRPr lang="en-US" dirty="0"/>
          </a:p>
          <a:p>
            <a:r>
              <a:rPr lang="en-US" dirty="0" err="1"/>
              <a:t>Ayush</a:t>
            </a:r>
            <a:r>
              <a:rPr lang="en-US" dirty="0"/>
              <a:t> </a:t>
            </a:r>
            <a:r>
              <a:rPr lang="en-US" dirty="0" err="1"/>
              <a:t>Bindlish</a:t>
            </a:r>
            <a:endParaRPr lang="en-US" dirty="0"/>
          </a:p>
          <a:p>
            <a:endParaRPr lang="en-US" dirty="0">
              <a:ea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FD4FA0D-E095-8349-9A73-7CE55BF9CB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Richard Murray</a:t>
            </a:r>
          </a:p>
          <a:p>
            <a:endParaRPr lang="en-US" dirty="0"/>
          </a:p>
          <a:p>
            <a:r>
              <a:rPr lang="en-US" dirty="0">
                <a:ea typeface="Cambria Math" panose="02040503050406030204" pitchFamily="18" charset="0"/>
              </a:rPr>
              <a:t>Samuel P. and Frances </a:t>
            </a:r>
            <a:r>
              <a:rPr lang="en-US" dirty="0" err="1">
                <a:ea typeface="Cambria Math" panose="02040503050406030204" pitchFamily="18" charset="0"/>
              </a:rPr>
              <a:t>Krown</a:t>
            </a:r>
            <a:r>
              <a:rPr lang="en-US" dirty="0">
                <a:ea typeface="Cambria Math" panose="02040503050406030204" pitchFamily="18" charset="0"/>
              </a:rPr>
              <a:t> SURF Fellow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14A91-DA85-7344-9DC9-C043624D8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8.25.20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336AF-BD89-374B-BEEF-90A252372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1A335-8EAC-2040-BE76-BDC2120E1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13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CB2668E-23EA-2146-952C-6E0E0967AA9D}"/>
              </a:ext>
            </a:extLst>
          </p:cNvPr>
          <p:cNvGrpSpPr/>
          <p:nvPr/>
        </p:nvGrpSpPr>
        <p:grpSpPr>
          <a:xfrm>
            <a:off x="6774911" y="4001294"/>
            <a:ext cx="3253274" cy="2056656"/>
            <a:chOff x="2673543" y="2305946"/>
            <a:chExt cx="6358945" cy="3897417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2E5D1E32-2EC2-614E-A4F9-5CE836BDE2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543" y="2305946"/>
              <a:ext cx="6358945" cy="3897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D665F8C-86BF-1E48-8034-976C58EEFACA}"/>
                </a:ext>
              </a:extLst>
            </p:cNvPr>
            <p:cNvSpPr txBox="1"/>
            <p:nvPr/>
          </p:nvSpPr>
          <p:spPr>
            <a:xfrm>
              <a:off x="4260188" y="3851124"/>
              <a:ext cx="1447102" cy="524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venir Book" panose="02000503020000020003" pitchFamily="2" charset="0"/>
                </a:rPr>
                <a:t>TX/TL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3980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40B8B-EBAA-5A49-98C5-0C5F1A693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571" y="341993"/>
            <a:ext cx="2178182" cy="1305085"/>
          </a:xfrm>
        </p:spPr>
        <p:txBody>
          <a:bodyPr>
            <a:normAutofit/>
          </a:bodyPr>
          <a:lstStyle/>
          <a:p>
            <a:r>
              <a:rPr lang="en-US" sz="3200" dirty="0"/>
              <a:t>Summary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577240-1EE6-E942-BE43-3B35B2247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8.25.20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57CF20-4976-8B41-A355-1619953F5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23221-CA6E-0243-857A-DE5279B79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14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6D8ADB0-07CE-634C-B57B-D6B80FF07576}"/>
              </a:ext>
            </a:extLst>
          </p:cNvPr>
          <p:cNvGrpSpPr/>
          <p:nvPr/>
        </p:nvGrpSpPr>
        <p:grpSpPr>
          <a:xfrm>
            <a:off x="4627618" y="759121"/>
            <a:ext cx="3253274" cy="2056656"/>
            <a:chOff x="2673543" y="2305946"/>
            <a:chExt cx="6358945" cy="3897417"/>
          </a:xfrm>
        </p:grpSpPr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C74F7561-FFA5-0843-8F44-F322C1ED85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543" y="2305946"/>
              <a:ext cx="6358945" cy="3897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386B8CF-F70D-E14C-BD23-49E2E9B5C289}"/>
                </a:ext>
              </a:extLst>
            </p:cNvPr>
            <p:cNvSpPr txBox="1"/>
            <p:nvPr/>
          </p:nvSpPr>
          <p:spPr>
            <a:xfrm>
              <a:off x="4260188" y="3851124"/>
              <a:ext cx="1447102" cy="524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TX/TL</a:t>
              </a:r>
            </a:p>
          </p:txBody>
        </p:sp>
      </p:grpSp>
      <p:sp>
        <p:nvSpPr>
          <p:cNvPr id="56" name="Straight Connector 3">
            <a:extLst>
              <a:ext uri="{FF2B5EF4-FFF2-40B4-BE49-F238E27FC236}">
                <a16:creationId xmlns:a16="http://schemas.microsoft.com/office/drawing/2014/main" id="{B9696477-DA7F-B946-9249-EAA76CD8C70D}"/>
              </a:ext>
            </a:extLst>
          </p:cNvPr>
          <p:cNvSpPr/>
          <p:nvPr/>
        </p:nvSpPr>
        <p:spPr>
          <a:xfrm>
            <a:off x="6254255" y="2771027"/>
            <a:ext cx="2095500" cy="32004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61290"/>
                </a:lnTo>
                <a:lnTo>
                  <a:pt x="2095500" y="161290"/>
                </a:lnTo>
                <a:lnTo>
                  <a:pt x="2095500" y="320040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57" name="Straight Connector 4">
            <a:extLst>
              <a:ext uri="{FF2B5EF4-FFF2-40B4-BE49-F238E27FC236}">
                <a16:creationId xmlns:a16="http://schemas.microsoft.com/office/drawing/2014/main" id="{FBC080C6-7F55-1948-B7A2-6049699BF1DA}"/>
              </a:ext>
            </a:extLst>
          </p:cNvPr>
          <p:cNvSpPr/>
          <p:nvPr/>
        </p:nvSpPr>
        <p:spPr>
          <a:xfrm>
            <a:off x="4158755" y="2771027"/>
            <a:ext cx="2095500" cy="32004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095500" y="0"/>
                </a:moveTo>
                <a:lnTo>
                  <a:pt x="2095500" y="161290"/>
                </a:lnTo>
                <a:lnTo>
                  <a:pt x="0" y="161290"/>
                </a:lnTo>
                <a:lnTo>
                  <a:pt x="0" y="320040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0BC7767F-8E5F-674B-BEE5-C6FF7AF59A76}"/>
              </a:ext>
            </a:extLst>
          </p:cNvPr>
          <p:cNvSpPr/>
          <p:nvPr/>
        </p:nvSpPr>
        <p:spPr>
          <a:xfrm>
            <a:off x="2941658" y="3091067"/>
            <a:ext cx="2434194" cy="129224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venir Book" panose="02000503020000020003" pitchFamily="2" charset="0"/>
              </a:rPr>
              <a:t>ATP Synthase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B1862627-A21C-A142-A02A-452D0F03416B}"/>
              </a:ext>
            </a:extLst>
          </p:cNvPr>
          <p:cNvSpPr/>
          <p:nvPr/>
        </p:nvSpPr>
        <p:spPr>
          <a:xfrm>
            <a:off x="7132658" y="3110731"/>
            <a:ext cx="2434194" cy="129224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venir Book" panose="02000503020000020003" pitchFamily="2" charset="0"/>
              </a:rPr>
              <a:t>ATP Rheostat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56B6F6D9-D16E-3E47-B56A-3BD2C11ACD96}"/>
              </a:ext>
            </a:extLst>
          </p:cNvPr>
          <p:cNvSpPr/>
          <p:nvPr/>
        </p:nvSpPr>
        <p:spPr>
          <a:xfrm>
            <a:off x="4736057" y="4742680"/>
            <a:ext cx="1639395" cy="129224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Temperature Sensitive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3BADA69-E0AE-AF49-B3C7-180C8E35D93E}"/>
              </a:ext>
            </a:extLst>
          </p:cNvPr>
          <p:cNvCxnSpPr>
            <a:cxnSpLocks/>
            <a:stCxn id="64" idx="2"/>
            <a:endCxn id="69" idx="0"/>
          </p:cNvCxnSpPr>
          <p:nvPr/>
        </p:nvCxnSpPr>
        <p:spPr>
          <a:xfrm>
            <a:off x="8349755" y="4402977"/>
            <a:ext cx="0" cy="3403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C5469079-FD14-474F-BA2A-716A90FEB6E0}"/>
              </a:ext>
            </a:extLst>
          </p:cNvPr>
          <p:cNvSpPr/>
          <p:nvPr/>
        </p:nvSpPr>
        <p:spPr>
          <a:xfrm>
            <a:off x="7530057" y="4743311"/>
            <a:ext cx="1639395" cy="129224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ssDNA export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55E7E6E9-0107-2C4F-A4DA-1654CFB997DD}"/>
              </a:ext>
            </a:extLst>
          </p:cNvPr>
          <p:cNvSpPr/>
          <p:nvPr/>
        </p:nvSpPr>
        <p:spPr>
          <a:xfrm>
            <a:off x="1942056" y="4742680"/>
            <a:ext cx="1639395" cy="129224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ssDNA export</a:t>
            </a:r>
          </a:p>
        </p:txBody>
      </p:sp>
      <p:sp>
        <p:nvSpPr>
          <p:cNvPr id="75" name="Straight Connector 3">
            <a:extLst>
              <a:ext uri="{FF2B5EF4-FFF2-40B4-BE49-F238E27FC236}">
                <a16:creationId xmlns:a16="http://schemas.microsoft.com/office/drawing/2014/main" id="{1CD798E6-C2C5-264B-B681-EA03549356F0}"/>
              </a:ext>
            </a:extLst>
          </p:cNvPr>
          <p:cNvSpPr/>
          <p:nvPr/>
        </p:nvSpPr>
        <p:spPr>
          <a:xfrm>
            <a:off x="4158755" y="4402977"/>
            <a:ext cx="1397000" cy="32003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61289"/>
                </a:lnTo>
                <a:lnTo>
                  <a:pt x="1397000" y="161289"/>
                </a:lnTo>
                <a:lnTo>
                  <a:pt x="1397000" y="320039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76" name="Straight Connector 4">
            <a:extLst>
              <a:ext uri="{FF2B5EF4-FFF2-40B4-BE49-F238E27FC236}">
                <a16:creationId xmlns:a16="http://schemas.microsoft.com/office/drawing/2014/main" id="{B32C763B-8926-5043-AE6E-7C5FAFD4A1C8}"/>
              </a:ext>
            </a:extLst>
          </p:cNvPr>
          <p:cNvSpPr/>
          <p:nvPr/>
        </p:nvSpPr>
        <p:spPr>
          <a:xfrm>
            <a:off x="2761755" y="4402977"/>
            <a:ext cx="1397000" cy="32003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397000" y="0"/>
                </a:moveTo>
                <a:lnTo>
                  <a:pt x="1397000" y="161289"/>
                </a:lnTo>
                <a:lnTo>
                  <a:pt x="0" y="161289"/>
                </a:lnTo>
                <a:lnTo>
                  <a:pt x="0" y="320039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A5ED855-C39A-254F-B406-3CD7D1A8FDDB}"/>
              </a:ext>
            </a:extLst>
          </p:cNvPr>
          <p:cNvSpPr txBox="1"/>
          <p:nvPr/>
        </p:nvSpPr>
        <p:spPr>
          <a:xfrm>
            <a:off x="10591719" y="1389841"/>
            <a:ext cx="84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venir Book" panose="02000503020000020003" pitchFamily="2" charset="0"/>
              </a:rPr>
              <a:t>Goal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7DEF479-6DC3-7D4D-8DC0-945B174ECCF8}"/>
              </a:ext>
            </a:extLst>
          </p:cNvPr>
          <p:cNvSpPr txBox="1"/>
          <p:nvPr/>
        </p:nvSpPr>
        <p:spPr>
          <a:xfrm>
            <a:off x="10060051" y="3429000"/>
            <a:ext cx="190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venir Book" panose="02000503020000020003" pitchFamily="2" charset="0"/>
              </a:rPr>
              <a:t>Mechanisms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77B6628-4B5E-C745-A465-50FA4B345236}"/>
              </a:ext>
            </a:extLst>
          </p:cNvPr>
          <p:cNvSpPr txBox="1"/>
          <p:nvPr/>
        </p:nvSpPr>
        <p:spPr>
          <a:xfrm>
            <a:off x="10504798" y="5407320"/>
            <a:ext cx="1014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venir Book" panose="02000503020000020003" pitchFamily="2" charset="0"/>
              </a:rPr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1715629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1414F-641D-824B-B370-A032FAA71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7" y="15856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What are synthetic cells?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FEBB6F-ECB8-7C4C-A1E8-3D8707B73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8.25.20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E4C600-1C43-4F49-980C-47BF12036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13BF21-A655-7B48-83FB-742CBF851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2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9C06CF2-5952-9F48-A61C-86EC5FB92ECC}"/>
              </a:ext>
            </a:extLst>
          </p:cNvPr>
          <p:cNvGrpSpPr/>
          <p:nvPr/>
        </p:nvGrpSpPr>
        <p:grpSpPr>
          <a:xfrm>
            <a:off x="605444" y="2134134"/>
            <a:ext cx="6131508" cy="2589731"/>
            <a:chOff x="2873459" y="2367558"/>
            <a:chExt cx="6131508" cy="258973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DA5DED1-7F69-A341-BE78-20A76D143ADC}"/>
                </a:ext>
              </a:extLst>
            </p:cNvPr>
            <p:cNvSpPr/>
            <p:nvPr/>
          </p:nvSpPr>
          <p:spPr>
            <a:xfrm>
              <a:off x="2919840" y="2918805"/>
              <a:ext cx="2139739" cy="203848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24CC1B8-C59C-1648-8B63-DB4AF3044199}"/>
                </a:ext>
              </a:extLst>
            </p:cNvPr>
            <p:cNvSpPr/>
            <p:nvPr/>
          </p:nvSpPr>
          <p:spPr>
            <a:xfrm>
              <a:off x="6290389" y="2867865"/>
              <a:ext cx="2139739" cy="203848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 Box 180">
              <a:extLst>
                <a:ext uri="{FF2B5EF4-FFF2-40B4-BE49-F238E27FC236}">
                  <a16:creationId xmlns:a16="http://schemas.microsoft.com/office/drawing/2014/main" id="{054F5A27-7C7B-E44D-8C79-E935448D35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3459" y="2367558"/>
              <a:ext cx="2632481" cy="4539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83814" tIns="41907" rIns="83814" bIns="41907">
              <a:spAutoFit/>
            </a:bodyPr>
            <a:lstStyle>
              <a:lvl1pPr defTabSz="4389438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389438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389438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389438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389438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389438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389438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389438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389438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400" i="1" dirty="0">
                  <a:latin typeface="Avenir Book" panose="02000503020000020003" pitchFamily="2" charset="0"/>
                  <a:ea typeface="Cambria Math" panose="02040503050406030204" pitchFamily="18" charset="0"/>
                </a:rPr>
                <a:t>Escherichia Coli</a:t>
              </a:r>
            </a:p>
          </p:txBody>
        </p:sp>
        <p:sp>
          <p:nvSpPr>
            <p:cNvPr id="9" name="Text Box 180">
              <a:extLst>
                <a:ext uri="{FF2B5EF4-FFF2-40B4-BE49-F238E27FC236}">
                  <a16:creationId xmlns:a16="http://schemas.microsoft.com/office/drawing/2014/main" id="{8B900FB2-C517-8048-A0A3-893150B277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2486" y="2367558"/>
              <a:ext cx="2632481" cy="4539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83814" tIns="41907" rIns="83814" bIns="41907">
              <a:spAutoFit/>
            </a:bodyPr>
            <a:lstStyle>
              <a:lvl1pPr defTabSz="4389438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389438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389438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389438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389438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389438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389438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389438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389438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400" i="1" dirty="0">
                  <a:latin typeface="Avenir Book" panose="02000503020000020003" pitchFamily="2" charset="0"/>
                  <a:ea typeface="Cambria Math" panose="02040503050406030204" pitchFamily="18" charset="0"/>
                </a:rPr>
                <a:t>Synthetic Cell</a:t>
              </a:r>
            </a:p>
          </p:txBody>
        </p:sp>
        <p:sp>
          <p:nvSpPr>
            <p:cNvPr id="10" name="Trapezoid 9">
              <a:extLst>
                <a:ext uri="{FF2B5EF4-FFF2-40B4-BE49-F238E27FC236}">
                  <a16:creationId xmlns:a16="http://schemas.microsoft.com/office/drawing/2014/main" id="{2471A5CE-81AB-5240-A975-B8183D89BEA9}"/>
                </a:ext>
              </a:extLst>
            </p:cNvPr>
            <p:cNvSpPr/>
            <p:nvPr/>
          </p:nvSpPr>
          <p:spPr>
            <a:xfrm>
              <a:off x="3250975" y="3407740"/>
              <a:ext cx="485931" cy="356220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venir Book" panose="02000503020000020003" pitchFamily="2" charset="0"/>
                </a:rPr>
                <a:t>Tx</a:t>
              </a:r>
            </a:p>
          </p:txBody>
        </p:sp>
        <p:sp>
          <p:nvSpPr>
            <p:cNvPr id="11" name="Triangle 10">
              <a:extLst>
                <a:ext uri="{FF2B5EF4-FFF2-40B4-BE49-F238E27FC236}">
                  <a16:creationId xmlns:a16="http://schemas.microsoft.com/office/drawing/2014/main" id="{278C6742-8AB6-6745-946C-1F69C27D8103}"/>
                </a:ext>
              </a:extLst>
            </p:cNvPr>
            <p:cNvSpPr/>
            <p:nvPr/>
          </p:nvSpPr>
          <p:spPr>
            <a:xfrm>
              <a:off x="4139784" y="4032705"/>
              <a:ext cx="685387" cy="411219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venir Book" panose="02000503020000020003" pitchFamily="2" charset="0"/>
                </a:rPr>
                <a:t>Tl</a:t>
              </a:r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5F952F13-C81C-5E41-AE4C-B873BADB0346}"/>
                </a:ext>
              </a:extLst>
            </p:cNvPr>
            <p:cNvSpPr/>
            <p:nvPr/>
          </p:nvSpPr>
          <p:spPr>
            <a:xfrm>
              <a:off x="3379903" y="4252894"/>
              <a:ext cx="428383" cy="368210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ardrop 12">
              <a:extLst>
                <a:ext uri="{FF2B5EF4-FFF2-40B4-BE49-F238E27FC236}">
                  <a16:creationId xmlns:a16="http://schemas.microsoft.com/office/drawing/2014/main" id="{F01483D5-2209-474C-B6FE-8984F5B5C8ED}"/>
                </a:ext>
              </a:extLst>
            </p:cNvPr>
            <p:cNvSpPr/>
            <p:nvPr/>
          </p:nvSpPr>
          <p:spPr>
            <a:xfrm>
              <a:off x="4265486" y="3472764"/>
              <a:ext cx="228600" cy="264943"/>
            </a:xfrm>
            <a:prstGeom prst="teardrop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iagonal Stripe 13">
              <a:extLst>
                <a:ext uri="{FF2B5EF4-FFF2-40B4-BE49-F238E27FC236}">
                  <a16:creationId xmlns:a16="http://schemas.microsoft.com/office/drawing/2014/main" id="{2C0206CD-E73D-BB4F-95BD-3D08B2D8A0A5}"/>
                </a:ext>
              </a:extLst>
            </p:cNvPr>
            <p:cNvSpPr/>
            <p:nvPr/>
          </p:nvSpPr>
          <p:spPr>
            <a:xfrm>
              <a:off x="3858202" y="3791719"/>
              <a:ext cx="281582" cy="331472"/>
            </a:xfrm>
            <a:prstGeom prst="diagStrip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Pie 14">
              <a:extLst>
                <a:ext uri="{FF2B5EF4-FFF2-40B4-BE49-F238E27FC236}">
                  <a16:creationId xmlns:a16="http://schemas.microsoft.com/office/drawing/2014/main" id="{CB2A3A61-1157-EF4C-B860-F6E63D4E7760}"/>
                </a:ext>
              </a:extLst>
            </p:cNvPr>
            <p:cNvSpPr/>
            <p:nvPr/>
          </p:nvSpPr>
          <p:spPr>
            <a:xfrm>
              <a:off x="3858201" y="3167964"/>
              <a:ext cx="255043" cy="304800"/>
            </a:xfrm>
            <a:prstGeom prst="pi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D6191A69-9FE0-9B4B-BC56-8E7EA74A77AE}"/>
                </a:ext>
              </a:extLst>
            </p:cNvPr>
            <p:cNvSpPr/>
            <p:nvPr/>
          </p:nvSpPr>
          <p:spPr>
            <a:xfrm>
              <a:off x="5179886" y="3791719"/>
              <a:ext cx="990600" cy="14632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rapezoid 16">
              <a:extLst>
                <a:ext uri="{FF2B5EF4-FFF2-40B4-BE49-F238E27FC236}">
                  <a16:creationId xmlns:a16="http://schemas.microsoft.com/office/drawing/2014/main" id="{D6B71A40-81E4-3D41-9BE3-024EA55EEEB1}"/>
                </a:ext>
              </a:extLst>
            </p:cNvPr>
            <p:cNvSpPr/>
            <p:nvPr/>
          </p:nvSpPr>
          <p:spPr>
            <a:xfrm>
              <a:off x="6797561" y="3427125"/>
              <a:ext cx="485931" cy="356220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venir Book" panose="02000503020000020003" pitchFamily="2" charset="0"/>
                </a:rPr>
                <a:t>Tx</a:t>
              </a:r>
            </a:p>
          </p:txBody>
        </p:sp>
        <p:sp>
          <p:nvSpPr>
            <p:cNvPr id="18" name="Triangle 17">
              <a:extLst>
                <a:ext uri="{FF2B5EF4-FFF2-40B4-BE49-F238E27FC236}">
                  <a16:creationId xmlns:a16="http://schemas.microsoft.com/office/drawing/2014/main" id="{563DA5EC-A8A2-3043-8D3A-FAE461091C58}"/>
                </a:ext>
              </a:extLst>
            </p:cNvPr>
            <p:cNvSpPr/>
            <p:nvPr/>
          </p:nvSpPr>
          <p:spPr>
            <a:xfrm>
              <a:off x="7425183" y="4126153"/>
              <a:ext cx="685387" cy="411219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venir Book" panose="02000503020000020003" pitchFamily="2" charset="0"/>
                </a:rPr>
                <a:t>Tl</a:t>
              </a:r>
            </a:p>
          </p:txBody>
        </p:sp>
        <p:pic>
          <p:nvPicPr>
            <p:cNvPr id="19" name="Picture 18" descr="A picture containing drawing, table, window&#10;&#10;Description automatically generated">
              <a:extLst>
                <a:ext uri="{FF2B5EF4-FFF2-40B4-BE49-F238E27FC236}">
                  <a16:creationId xmlns:a16="http://schemas.microsoft.com/office/drawing/2014/main" id="{71C14467-66E3-C440-9119-17316B8E0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872588">
              <a:off x="7661582" y="3293906"/>
              <a:ext cx="290825" cy="747836"/>
            </a:xfrm>
            <a:prstGeom prst="rect">
              <a:avLst/>
            </a:prstGeom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115A04-E0AC-8E4B-9F36-CA81BE4B1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714" y="1981420"/>
            <a:ext cx="5104058" cy="2895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07E6642-AC4D-4042-A754-F2A9BBD3228B}"/>
              </a:ext>
            </a:extLst>
          </p:cNvPr>
          <p:cNvSpPr/>
          <p:nvPr/>
        </p:nvSpPr>
        <p:spPr>
          <a:xfrm>
            <a:off x="9808302" y="2870911"/>
            <a:ext cx="1400738" cy="6455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64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DB7F6E-C9AE-8645-967F-6013CA4E4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8.25.20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3A710A-49CB-EE44-BB2B-FE2EFBA01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E57F4-3E5E-8046-9B1B-3E638B203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1EFA4F5-EDE9-D140-AAF1-EA2D9C6C93F8}"/>
              </a:ext>
            </a:extLst>
          </p:cNvPr>
          <p:cNvSpPr txBox="1">
            <a:spLocks/>
          </p:cNvSpPr>
          <p:nvPr/>
        </p:nvSpPr>
        <p:spPr>
          <a:xfrm>
            <a:off x="234084" y="292037"/>
            <a:ext cx="3444293" cy="88178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400" b="1" dirty="0"/>
              <a:t>Goal</a:t>
            </a:r>
            <a:r>
              <a:rPr lang="en-US" sz="2400" dirty="0"/>
              <a:t>: ATP Life Extension in Synthetic Cells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E309DA1-D511-494C-A94B-2389811B43D5}"/>
              </a:ext>
            </a:extLst>
          </p:cNvPr>
          <p:cNvGrpSpPr/>
          <p:nvPr/>
        </p:nvGrpSpPr>
        <p:grpSpPr>
          <a:xfrm>
            <a:off x="62445" y="2264264"/>
            <a:ext cx="3627313" cy="2312694"/>
            <a:chOff x="2673543" y="2305946"/>
            <a:chExt cx="6358945" cy="3897417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D665FD61-5036-8541-95E5-4AF3F8A6F2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543" y="2305946"/>
              <a:ext cx="6358945" cy="3897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540D11-1738-6644-829F-C021C4D961C6}"/>
                </a:ext>
              </a:extLst>
            </p:cNvPr>
            <p:cNvSpPr txBox="1"/>
            <p:nvPr/>
          </p:nvSpPr>
          <p:spPr>
            <a:xfrm>
              <a:off x="4260188" y="3851123"/>
              <a:ext cx="1447102" cy="466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TX/TL</a:t>
              </a:r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98C74FC6-7CB5-394D-B7AC-575768B174C8}"/>
              </a:ext>
            </a:extLst>
          </p:cNvPr>
          <p:cNvSpPr txBox="1">
            <a:spLocks/>
          </p:cNvSpPr>
          <p:nvPr/>
        </p:nvSpPr>
        <p:spPr>
          <a:xfrm>
            <a:off x="4243539" y="146176"/>
            <a:ext cx="3854380" cy="98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400" dirty="0"/>
              <a:t>Proposal 1: Regeneration by Rheostat Machinery</a:t>
            </a:r>
          </a:p>
        </p:txBody>
      </p:sp>
      <p:pic>
        <p:nvPicPr>
          <p:cNvPr id="10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479F45F7-FFC9-1642-89C6-2635442E9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325" y="1274777"/>
            <a:ext cx="2297020" cy="52861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BF981F-F0C2-E04D-976B-849F121AF3B7}"/>
              </a:ext>
            </a:extLst>
          </p:cNvPr>
          <p:cNvSpPr txBox="1"/>
          <p:nvPr/>
        </p:nvSpPr>
        <p:spPr>
          <a:xfrm>
            <a:off x="4352940" y="6600693"/>
            <a:ext cx="33890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Opgenorth et al., </a:t>
            </a:r>
            <a:r>
              <a:rPr lang="en-US" sz="1100" i="1" dirty="0">
                <a:latin typeface="Avenir Book" panose="02000503020000020003" pitchFamily="2" charset="0"/>
              </a:rPr>
              <a:t>Nature Chemical Biology</a:t>
            </a:r>
            <a:r>
              <a:rPr lang="en-US" sz="1100" dirty="0">
                <a:latin typeface="Avenir Book" panose="02000503020000020003" pitchFamily="2" charset="0"/>
              </a:rPr>
              <a:t>, 2017 </a:t>
            </a:r>
            <a:endParaRPr lang="en-US" sz="1100" i="1" dirty="0">
              <a:latin typeface="Avenir Book" panose="02000503020000020003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3327AF-18DC-6C4B-BFDD-724813F4DD49}"/>
              </a:ext>
            </a:extLst>
          </p:cNvPr>
          <p:cNvCxnSpPr/>
          <p:nvPr/>
        </p:nvCxnSpPr>
        <p:spPr>
          <a:xfrm>
            <a:off x="3878157" y="0"/>
            <a:ext cx="0" cy="68580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49CF13-C792-6F4C-9E80-9021EA674A5A}"/>
              </a:ext>
            </a:extLst>
          </p:cNvPr>
          <p:cNvCxnSpPr/>
          <p:nvPr/>
        </p:nvCxnSpPr>
        <p:spPr>
          <a:xfrm>
            <a:off x="7962484" y="0"/>
            <a:ext cx="0" cy="68580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5460E7C6-3F6F-3443-A15A-5A8B016B2775}"/>
              </a:ext>
            </a:extLst>
          </p:cNvPr>
          <p:cNvSpPr txBox="1">
            <a:spLocks/>
          </p:cNvSpPr>
          <p:nvPr/>
        </p:nvSpPr>
        <p:spPr>
          <a:xfrm>
            <a:off x="8192431" y="146175"/>
            <a:ext cx="3854380" cy="98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400" dirty="0"/>
              <a:t>Proposal 2: Regeneration by ATP Synthase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550B35-E057-4741-A6D4-80E7F9BD486D}"/>
              </a:ext>
            </a:extLst>
          </p:cNvPr>
          <p:cNvSpPr txBox="1"/>
          <p:nvPr/>
        </p:nvSpPr>
        <p:spPr>
          <a:xfrm>
            <a:off x="4904509" y="1274777"/>
            <a:ext cx="3117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8" name="Picture 27" descr="A picture containing clock&#10;&#10;Description automatically generated">
            <a:extLst>
              <a:ext uri="{FF2B5EF4-FFF2-40B4-BE49-F238E27FC236}">
                <a16:creationId xmlns:a16="http://schemas.microsoft.com/office/drawing/2014/main" id="{E8EC8759-8504-0D49-8389-A28279B2E5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731" y="1644109"/>
            <a:ext cx="3535727" cy="405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299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E3E7D-EA17-B04F-91AA-F791E5FEA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778" y="593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Software Tools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E00202-AE59-3441-A4EC-D70D1FFCB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8.25.20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4AC2F8-66EC-0748-B17F-2AF994CF5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E38FF-045F-8640-B0D0-16D8FA5D5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4</a:t>
            </a:fld>
            <a:endParaRPr lang="en-US"/>
          </a:p>
        </p:txBody>
      </p:sp>
      <p:pic>
        <p:nvPicPr>
          <p:cNvPr id="6" name="Google Shape;62;p14">
            <a:extLst>
              <a:ext uri="{FF2B5EF4-FFF2-40B4-BE49-F238E27FC236}">
                <a16:creationId xmlns:a16="http://schemas.microsoft.com/office/drawing/2014/main" id="{01E7C269-2877-1046-8339-4112AC83AC2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70645" y="2952744"/>
            <a:ext cx="3560801" cy="6195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63;p14">
            <a:extLst>
              <a:ext uri="{FF2B5EF4-FFF2-40B4-BE49-F238E27FC236}">
                <a16:creationId xmlns:a16="http://schemas.microsoft.com/office/drawing/2014/main" id="{906D4A3B-8C32-1C41-B211-5BE9DF81AF30}"/>
              </a:ext>
            </a:extLst>
          </p:cNvPr>
          <p:cNvSpPr/>
          <p:nvPr/>
        </p:nvSpPr>
        <p:spPr>
          <a:xfrm>
            <a:off x="5243677" y="1813578"/>
            <a:ext cx="2662000" cy="333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Google Shape;65;p14">
            <a:extLst>
              <a:ext uri="{FF2B5EF4-FFF2-40B4-BE49-F238E27FC236}">
                <a16:creationId xmlns:a16="http://schemas.microsoft.com/office/drawing/2014/main" id="{7DC617CB-92AA-E945-A8E7-E3F0125FBEE2}"/>
              </a:ext>
            </a:extLst>
          </p:cNvPr>
          <p:cNvSpPr/>
          <p:nvPr/>
        </p:nvSpPr>
        <p:spPr>
          <a:xfrm>
            <a:off x="5243677" y="3345578"/>
            <a:ext cx="2662000" cy="333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9" name="Google Shape;67;p14">
            <a:extLst>
              <a:ext uri="{FF2B5EF4-FFF2-40B4-BE49-F238E27FC236}">
                <a16:creationId xmlns:a16="http://schemas.microsoft.com/office/drawing/2014/main" id="{5F19FA73-3E97-8640-8398-AEE5516AFE2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644" y="1401412"/>
            <a:ext cx="3880200" cy="115753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70;p14">
            <a:extLst>
              <a:ext uri="{FF2B5EF4-FFF2-40B4-BE49-F238E27FC236}">
                <a16:creationId xmlns:a16="http://schemas.microsoft.com/office/drawing/2014/main" id="{45ADD4F1-1B94-CC47-A63C-2F98B83B4FA1}"/>
              </a:ext>
            </a:extLst>
          </p:cNvPr>
          <p:cNvSpPr/>
          <p:nvPr/>
        </p:nvSpPr>
        <p:spPr>
          <a:xfrm>
            <a:off x="1966010" y="4992078"/>
            <a:ext cx="1850000" cy="1157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267" dirty="0">
                <a:latin typeface="Avenir Book" panose="02000503020000020003" pitchFamily="2" charset="0"/>
              </a:rPr>
              <a:t>Bioscrape</a:t>
            </a:r>
            <a:endParaRPr sz="2267" dirty="0">
              <a:latin typeface="Avenir Book" panose="02000503020000020003" pitchFamily="2" charset="0"/>
            </a:endParaRPr>
          </a:p>
        </p:txBody>
      </p:sp>
      <p:sp>
        <p:nvSpPr>
          <p:cNvPr id="11" name="Google Shape;71;p14">
            <a:extLst>
              <a:ext uri="{FF2B5EF4-FFF2-40B4-BE49-F238E27FC236}">
                <a16:creationId xmlns:a16="http://schemas.microsoft.com/office/drawing/2014/main" id="{1B8A0E23-74A2-DA46-B3EE-587B4135C559}"/>
              </a:ext>
            </a:extLst>
          </p:cNvPr>
          <p:cNvSpPr/>
          <p:nvPr/>
        </p:nvSpPr>
        <p:spPr>
          <a:xfrm>
            <a:off x="5150844" y="5300029"/>
            <a:ext cx="2662000" cy="333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2" name="Google Shape;74;p14">
            <a:extLst>
              <a:ext uri="{FF2B5EF4-FFF2-40B4-BE49-F238E27FC236}">
                <a16:creationId xmlns:a16="http://schemas.microsoft.com/office/drawing/2014/main" id="{06EC7C7E-AE25-6941-B94A-C95DFDCD589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24672" t="78889" r="63435" b="12795"/>
          <a:stretch/>
        </p:blipFill>
        <p:spPr>
          <a:xfrm>
            <a:off x="2084294" y="3688012"/>
            <a:ext cx="1613433" cy="68359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66;p14">
            <a:extLst>
              <a:ext uri="{FF2B5EF4-FFF2-40B4-BE49-F238E27FC236}">
                <a16:creationId xmlns:a16="http://schemas.microsoft.com/office/drawing/2014/main" id="{96C33076-5D56-F443-9877-34C85A46EA4B}"/>
              </a:ext>
            </a:extLst>
          </p:cNvPr>
          <p:cNvSpPr txBox="1">
            <a:spLocks/>
          </p:cNvSpPr>
          <p:nvPr/>
        </p:nvSpPr>
        <p:spPr>
          <a:xfrm>
            <a:off x="8253116" y="3297425"/>
            <a:ext cx="3560762" cy="85248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000">
                <a:solidFill>
                  <a:srgbClr val="434343"/>
                </a:solidFill>
              </a:rPr>
              <a:t>Communicate &amp; Combine!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14" name="Google Shape;72;p14">
            <a:extLst>
              <a:ext uri="{FF2B5EF4-FFF2-40B4-BE49-F238E27FC236}">
                <a16:creationId xmlns:a16="http://schemas.microsoft.com/office/drawing/2014/main" id="{08D2AC42-68F3-E447-BD9B-1C1FA2225141}"/>
              </a:ext>
            </a:extLst>
          </p:cNvPr>
          <p:cNvSpPr txBox="1">
            <a:spLocks/>
          </p:cNvSpPr>
          <p:nvPr/>
        </p:nvSpPr>
        <p:spPr>
          <a:xfrm>
            <a:off x="8253116" y="5251638"/>
            <a:ext cx="3560762" cy="85248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000">
                <a:solidFill>
                  <a:srgbClr val="434343"/>
                </a:solidFill>
              </a:rPr>
              <a:t>Simulate!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15" name="Google Shape;66;p14">
            <a:extLst>
              <a:ext uri="{FF2B5EF4-FFF2-40B4-BE49-F238E27FC236}">
                <a16:creationId xmlns:a16="http://schemas.microsoft.com/office/drawing/2014/main" id="{CDB68465-9325-294A-B018-DE059FE1010D}"/>
              </a:ext>
            </a:extLst>
          </p:cNvPr>
          <p:cNvSpPr txBox="1">
            <a:spLocks/>
          </p:cNvSpPr>
          <p:nvPr/>
        </p:nvSpPr>
        <p:spPr>
          <a:xfrm>
            <a:off x="8253116" y="1769456"/>
            <a:ext cx="3560762" cy="85248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434343"/>
                </a:solidFill>
              </a:rPr>
              <a:t>Create Model!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364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DF838-D0EA-5847-B7C7-AF6E512D4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8.25.20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35A4DA-7AA1-B449-A2B4-8834ADC19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BDB60C-EE7E-3A4C-A4FF-4F090237B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57CCB8D-9316-C241-B18B-2FED216555B0}"/>
              </a:ext>
            </a:extLst>
          </p:cNvPr>
          <p:cNvSpPr txBox="1">
            <a:spLocks/>
          </p:cNvSpPr>
          <p:nvPr/>
        </p:nvSpPr>
        <p:spPr>
          <a:xfrm>
            <a:off x="332788" y="377092"/>
            <a:ext cx="5276180" cy="70378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3200" dirty="0"/>
              <a:t>Rheostat Model Output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52BA0A-0BBD-4649-A9B4-37EFF8B09DF4}"/>
              </a:ext>
            </a:extLst>
          </p:cNvPr>
          <p:cNvGrpSpPr/>
          <p:nvPr/>
        </p:nvGrpSpPr>
        <p:grpSpPr>
          <a:xfrm>
            <a:off x="4422757" y="1404613"/>
            <a:ext cx="6577038" cy="4606669"/>
            <a:chOff x="4498957" y="2611113"/>
            <a:chExt cx="6577038" cy="4606669"/>
          </a:xfrm>
        </p:grpSpPr>
        <p:pic>
          <p:nvPicPr>
            <p:cNvPr id="8" name="Picture 7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DDF31D52-4963-674A-B960-E9F0ACCCD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21593" y="2674991"/>
              <a:ext cx="1954402" cy="202830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150DA75-AD77-C049-ABEE-42144CE73FFC}"/>
                </a:ext>
              </a:extLst>
            </p:cNvPr>
            <p:cNvSpPr txBox="1"/>
            <p:nvPr/>
          </p:nvSpPr>
          <p:spPr>
            <a:xfrm>
              <a:off x="6480688" y="6418985"/>
              <a:ext cx="10542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E53BDE"/>
                  </a:solidFill>
                  <a:latin typeface="Avenir Book" panose="02000503020000020003" pitchFamily="2" charset="0"/>
                </a:rPr>
                <a:t>414.6</a:t>
              </a:r>
            </a:p>
          </p:txBody>
        </p:sp>
        <p:pic>
          <p:nvPicPr>
            <p:cNvPr id="10" name="Picture 9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36C8EB9A-3FD5-FE43-8ED1-47DAB9147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98957" y="2611113"/>
              <a:ext cx="4114800" cy="2286000"/>
            </a:xfrm>
            <a:prstGeom prst="rect">
              <a:avLst/>
            </a:prstGeom>
          </p:spPr>
        </p:pic>
        <p:pic>
          <p:nvPicPr>
            <p:cNvPr id="11" name="Picture 10" descr="A picture containing knife&#10;&#10;Description automatically generated">
              <a:extLst>
                <a:ext uri="{FF2B5EF4-FFF2-40B4-BE49-F238E27FC236}">
                  <a16:creationId xmlns:a16="http://schemas.microsoft.com/office/drawing/2014/main" id="{A77D7A99-317B-D348-8492-662B8B9B7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54944" y="4923095"/>
              <a:ext cx="1212113" cy="2294687"/>
            </a:xfrm>
            <a:prstGeom prst="rect">
              <a:avLst/>
            </a:prstGeom>
          </p:spPr>
        </p:pic>
      </p:grpSp>
      <p:pic>
        <p:nvPicPr>
          <p:cNvPr id="12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F758B27F-5B8A-A449-B05E-E1F2A25575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8873" y="1490541"/>
            <a:ext cx="1912005" cy="4400144"/>
          </a:xfrm>
          <a:prstGeom prst="rect">
            <a:avLst/>
          </a:prstGeom>
        </p:spPr>
      </p:pic>
      <p:pic>
        <p:nvPicPr>
          <p:cNvPr id="13" name="Picture 12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67ABAB01-899C-034B-A3D6-58EE90E80B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757" y="3725282"/>
            <a:ext cx="4114800" cy="2286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64719D3-D7A0-154C-A90D-52DEAF819D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67293" y="1868271"/>
            <a:ext cx="245865" cy="126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115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E4124-A3BF-774F-B8A6-6FEB044B8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86" y="32203"/>
            <a:ext cx="6655605" cy="1325563"/>
          </a:xfrm>
        </p:spPr>
        <p:txBody>
          <a:bodyPr>
            <a:normAutofit/>
          </a:bodyPr>
          <a:lstStyle/>
          <a:p>
            <a:r>
              <a:rPr lang="en-US" sz="2800" dirty="0"/>
              <a:t>Rheostat Model + ssDNA Export Model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CA5C17-8FE2-5143-843E-8917B1FCF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8.25.20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274018-338B-DE46-85FE-6E6564E24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51F43B-2F9A-4041-A24C-60C91211C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6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BED465-A602-6645-9DBB-BAEC9FDF7055}"/>
              </a:ext>
            </a:extLst>
          </p:cNvPr>
          <p:cNvSpPr txBox="1"/>
          <p:nvPr/>
        </p:nvSpPr>
        <p:spPr>
          <a:xfrm>
            <a:off x="0" y="6596390"/>
            <a:ext cx="4655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Export model courtesy of </a:t>
            </a:r>
            <a:r>
              <a:rPr lang="en-US" sz="1400" dirty="0" err="1">
                <a:latin typeface="Avenir Book" panose="02000503020000020003" pitchFamily="2" charset="0"/>
              </a:rPr>
              <a:t>Agrima</a:t>
            </a:r>
            <a:r>
              <a:rPr lang="en-US" sz="1400" dirty="0">
                <a:latin typeface="Avenir Book" panose="02000503020000020003" pitchFamily="2" charset="0"/>
              </a:rPr>
              <a:t> </a:t>
            </a:r>
            <a:r>
              <a:rPr lang="en-US" sz="1400" dirty="0" err="1">
                <a:latin typeface="Avenir Book" panose="02000503020000020003" pitchFamily="2" charset="0"/>
              </a:rPr>
              <a:t>Deedwania</a:t>
            </a:r>
            <a:r>
              <a:rPr lang="en-US" sz="1400" dirty="0">
                <a:latin typeface="Avenir Book" panose="02000503020000020003" pitchFamily="2" charset="0"/>
              </a:rPr>
              <a:t> (IIT Delhi)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668CA7-089B-1347-A82A-F37532DC630C}"/>
              </a:ext>
            </a:extLst>
          </p:cNvPr>
          <p:cNvGrpSpPr/>
          <p:nvPr/>
        </p:nvGrpSpPr>
        <p:grpSpPr>
          <a:xfrm>
            <a:off x="6708591" y="172243"/>
            <a:ext cx="5302434" cy="1713843"/>
            <a:chOff x="800100" y="1497806"/>
            <a:chExt cx="5302434" cy="1713843"/>
          </a:xfrm>
        </p:grpSpPr>
        <p:pic>
          <p:nvPicPr>
            <p:cNvPr id="9" name="Picture 8" descr="A picture containing game, table&#10;&#10;Description automatically generated">
              <a:extLst>
                <a:ext uri="{FF2B5EF4-FFF2-40B4-BE49-F238E27FC236}">
                  <a16:creationId xmlns:a16="http://schemas.microsoft.com/office/drawing/2014/main" id="{59DDAEEE-363F-014C-B9B8-6DDB61CC9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0100" y="1497806"/>
              <a:ext cx="5295900" cy="149860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0A56D15-A56D-8B46-AE82-3C5F1F0CE317}"/>
                </a:ext>
              </a:extLst>
            </p:cNvPr>
            <p:cNvSpPr/>
            <p:nvPr/>
          </p:nvSpPr>
          <p:spPr>
            <a:xfrm rot="21160187">
              <a:off x="3224430" y="2724906"/>
              <a:ext cx="2878104" cy="4867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56F736-38DB-F54D-9488-6A2D78369AF9}"/>
              </a:ext>
            </a:extLst>
          </p:cNvPr>
          <p:cNvGrpSpPr/>
          <p:nvPr/>
        </p:nvGrpSpPr>
        <p:grpSpPr>
          <a:xfrm>
            <a:off x="1537874" y="1642714"/>
            <a:ext cx="9116252" cy="3657600"/>
            <a:chOff x="800100" y="2872130"/>
            <a:chExt cx="9116252" cy="3657600"/>
          </a:xfrm>
        </p:grpSpPr>
        <p:pic>
          <p:nvPicPr>
            <p:cNvPr id="17" name="Picture 16" descr="A close up of a map&#10;&#10;Description automatically generated">
              <a:extLst>
                <a:ext uri="{FF2B5EF4-FFF2-40B4-BE49-F238E27FC236}">
                  <a16:creationId xmlns:a16="http://schemas.microsoft.com/office/drawing/2014/main" id="{017A9151-3AB4-234B-856E-FB787B048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27232" y="2872130"/>
              <a:ext cx="4389120" cy="3657600"/>
            </a:xfrm>
            <a:prstGeom prst="rect">
              <a:avLst/>
            </a:prstGeom>
          </p:spPr>
        </p:pic>
        <p:pic>
          <p:nvPicPr>
            <p:cNvPr id="18" name="Picture 17" descr="A close up of a map&#10;&#10;Description automatically generated">
              <a:extLst>
                <a:ext uri="{FF2B5EF4-FFF2-40B4-BE49-F238E27FC236}">
                  <a16:creationId xmlns:a16="http://schemas.microsoft.com/office/drawing/2014/main" id="{8DF591F8-47C0-A94E-A05B-6C269DD4B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5674" y="2872130"/>
              <a:ext cx="4389120" cy="36576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8C855E7-C6DD-D145-89EB-D3ADA7D591CF}"/>
                </a:ext>
              </a:extLst>
            </p:cNvPr>
            <p:cNvSpPr txBox="1"/>
            <p:nvPr/>
          </p:nvSpPr>
          <p:spPr>
            <a:xfrm rot="16200000">
              <a:off x="161996" y="4506788"/>
              <a:ext cx="155320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Concentration (nM)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CB2D40C-129B-D04D-B343-84D9B99CBEC3}"/>
                </a:ext>
              </a:extLst>
            </p:cNvPr>
            <p:cNvSpPr txBox="1"/>
            <p:nvPr/>
          </p:nvSpPr>
          <p:spPr>
            <a:xfrm rot="16200000">
              <a:off x="4818482" y="4506788"/>
              <a:ext cx="155320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Concentration (nM)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A00AD4C-3016-6143-A2FA-677FBEECC467}"/>
              </a:ext>
            </a:extLst>
          </p:cNvPr>
          <p:cNvSpPr txBox="1"/>
          <p:nvPr/>
        </p:nvSpPr>
        <p:spPr>
          <a:xfrm>
            <a:off x="694946" y="5870539"/>
            <a:ext cx="4862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venir Book" panose="02000503020000020003" pitchFamily="2" charset="0"/>
              </a:rPr>
              <a:t>Faster ssDNA export and more bound VirE2!</a:t>
            </a:r>
          </a:p>
        </p:txBody>
      </p:sp>
    </p:spTree>
    <p:extLst>
      <p:ext uri="{BB962C8B-B14F-4D97-AF65-F5344CB8AC3E}">
        <p14:creationId xmlns:p14="http://schemas.microsoft.com/office/powerpoint/2010/main" val="766976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5A7E9C-EC62-E747-BB95-E282202C7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8.25.20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D5DBF4-35DB-7049-A99E-6F0C36E42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1125D-D3E8-634E-AA00-F6E046219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7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A3A1300-00EC-9F4A-B382-A3105D6D047A}"/>
              </a:ext>
            </a:extLst>
          </p:cNvPr>
          <p:cNvSpPr txBox="1">
            <a:spLocks/>
          </p:cNvSpPr>
          <p:nvPr/>
        </p:nvSpPr>
        <p:spPr>
          <a:xfrm>
            <a:off x="425758" y="424649"/>
            <a:ext cx="7508731" cy="51031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3200" dirty="0"/>
              <a:t>ATP Synthase Components 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42E02A-10E3-C04F-AB79-9C74E275244E}"/>
              </a:ext>
            </a:extLst>
          </p:cNvPr>
          <p:cNvGrpSpPr/>
          <p:nvPr/>
        </p:nvGrpSpPr>
        <p:grpSpPr>
          <a:xfrm>
            <a:off x="425758" y="1107757"/>
            <a:ext cx="11747493" cy="4430918"/>
            <a:chOff x="425758" y="1107757"/>
            <a:chExt cx="11747493" cy="4430918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34EF7CA4-D94C-AE4C-9CE9-366C95A8066D}"/>
                </a:ext>
              </a:extLst>
            </p:cNvPr>
            <p:cNvSpPr/>
            <p:nvPr/>
          </p:nvSpPr>
          <p:spPr>
            <a:xfrm>
              <a:off x="425758" y="1332636"/>
              <a:ext cx="1943100" cy="107329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Avenir Book" panose="02000503020000020003" pitchFamily="2" charset="0"/>
                </a:rPr>
                <a:t>ATP Synthase Transcription &amp; Translation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D8BFEA5-7D47-064A-AF0D-3F53033C334A}"/>
                </a:ext>
              </a:extLst>
            </p:cNvPr>
            <p:cNvSpPr/>
            <p:nvPr/>
          </p:nvSpPr>
          <p:spPr>
            <a:xfrm>
              <a:off x="2860694" y="1332636"/>
              <a:ext cx="1943100" cy="107329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Avenir Book" panose="02000503020000020003" pitchFamily="2" charset="0"/>
                </a:rPr>
                <a:t>ATP Synthase Membrane Integration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A4CC21EC-B9B0-644D-8B22-F83F2712BEEF}"/>
                </a:ext>
              </a:extLst>
            </p:cNvPr>
            <p:cNvSpPr/>
            <p:nvPr/>
          </p:nvSpPr>
          <p:spPr>
            <a:xfrm>
              <a:off x="5295630" y="1332636"/>
              <a:ext cx="1943100" cy="107329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Avenir Book" panose="02000503020000020003" pitchFamily="2" charset="0"/>
                </a:rPr>
                <a:t>ATP Synthesis through ATP Synthase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E5DD0724-8EDB-354A-8005-685F9AA9C287}"/>
                </a:ext>
              </a:extLst>
            </p:cNvPr>
            <p:cNvSpPr/>
            <p:nvPr/>
          </p:nvSpPr>
          <p:spPr>
            <a:xfrm>
              <a:off x="425758" y="2773781"/>
              <a:ext cx="1943100" cy="107329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Avenir Book" panose="02000503020000020003" pitchFamily="2" charset="0"/>
                </a:rPr>
                <a:t>Proton Pump Transcription &amp; Translation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4AFC73E-F847-3346-A5B1-6C1C6E4D4A12}"/>
                </a:ext>
              </a:extLst>
            </p:cNvPr>
            <p:cNvSpPr/>
            <p:nvPr/>
          </p:nvSpPr>
          <p:spPr>
            <a:xfrm>
              <a:off x="2860694" y="2773781"/>
              <a:ext cx="1943100" cy="107329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Avenir Book" panose="02000503020000020003" pitchFamily="2" charset="0"/>
                </a:rPr>
                <a:t>Proton Pump Membrane Integration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EF2CAC2B-CB31-EE4D-A539-163299CAE7E0}"/>
                </a:ext>
              </a:extLst>
            </p:cNvPr>
            <p:cNvSpPr/>
            <p:nvPr/>
          </p:nvSpPr>
          <p:spPr>
            <a:xfrm>
              <a:off x="5295630" y="2773781"/>
              <a:ext cx="1943100" cy="107329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Avenir Book" panose="02000503020000020003" pitchFamily="2" charset="0"/>
                </a:rPr>
                <a:t>Proton movement through Proton Pump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A1BBBE7D-AF24-CA4D-B1FF-A2E565CE28EE}"/>
                </a:ext>
              </a:extLst>
            </p:cNvPr>
            <p:cNvSpPr/>
            <p:nvPr/>
          </p:nvSpPr>
          <p:spPr>
            <a:xfrm>
              <a:off x="425758" y="4218415"/>
              <a:ext cx="1943100" cy="107329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Avenir Book" panose="02000503020000020003" pitchFamily="2" charset="0"/>
                </a:rPr>
                <a:t>ATP Use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26921E6-F3C4-904F-9836-C09F91FA8208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2368858" y="1869283"/>
              <a:ext cx="49183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610521-834B-7B4E-940B-3ACAD293A61B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4803794" y="1869283"/>
              <a:ext cx="49183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343FE1C-F6FD-0B46-B8DB-679BF1C25E04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>
              <a:off x="2368858" y="3310428"/>
              <a:ext cx="49183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05D673-B0E6-0E44-8AE1-346CFC9B3581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>
              <a:off x="4803794" y="3310428"/>
              <a:ext cx="49183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F532151-FC6E-8A4F-A128-B4C9DDCE0371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7238730" y="1869283"/>
              <a:ext cx="7758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FC5AF85-2BC1-1346-B04F-F65DACD1B225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7238730" y="3310428"/>
              <a:ext cx="7758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3CFE292-3EDB-9C41-B881-F5A29019BB23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2368858" y="4755062"/>
              <a:ext cx="5645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19BAF2E-C8A8-E948-89CF-0BB26FEEEE11}"/>
                </a:ext>
              </a:extLst>
            </p:cNvPr>
            <p:cNvSpPr txBox="1"/>
            <p:nvPr/>
          </p:nvSpPr>
          <p:spPr>
            <a:xfrm>
              <a:off x="8216015" y="1653320"/>
              <a:ext cx="2150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venir Book" panose="02000503020000020003" pitchFamily="2" charset="0"/>
                </a:rPr>
                <a:t>ATP Synthesis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3B5608D-2889-464F-9363-9C08BC2E2ED2}"/>
                </a:ext>
              </a:extLst>
            </p:cNvPr>
            <p:cNvSpPr txBox="1"/>
            <p:nvPr/>
          </p:nvSpPr>
          <p:spPr>
            <a:xfrm>
              <a:off x="8216015" y="2964547"/>
              <a:ext cx="249381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venir Book" panose="02000503020000020003" pitchFamily="2" charset="0"/>
                </a:rPr>
                <a:t>Maintain Proton Gradient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1C3463E-C3B5-384A-9C85-047396987FCA}"/>
                </a:ext>
              </a:extLst>
            </p:cNvPr>
            <p:cNvSpPr txBox="1"/>
            <p:nvPr/>
          </p:nvSpPr>
          <p:spPr>
            <a:xfrm>
              <a:off x="8216015" y="4503469"/>
              <a:ext cx="24938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venir Book" panose="02000503020000020003" pitchFamily="2" charset="0"/>
                </a:rPr>
                <a:t>ATP Hydrolysis</a:t>
              </a:r>
            </a:p>
          </p:txBody>
        </p:sp>
        <p:pic>
          <p:nvPicPr>
            <p:cNvPr id="23" name="Picture 22" descr="A picture containing object, clock&#10;&#10;Description automatically generated">
              <a:extLst>
                <a:ext uri="{FF2B5EF4-FFF2-40B4-BE49-F238E27FC236}">
                  <a16:creationId xmlns:a16="http://schemas.microsoft.com/office/drawing/2014/main" id="{16213E55-0417-D645-8148-7773788B2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85873" y="1107757"/>
              <a:ext cx="1787378" cy="1400367"/>
            </a:xfrm>
            <a:prstGeom prst="rect">
              <a:avLst/>
            </a:prstGeom>
          </p:spPr>
        </p:pic>
        <p:pic>
          <p:nvPicPr>
            <p:cNvPr id="24" name="Picture 23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C888CBBC-0160-DE47-8065-54B33CAE1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85888" y="2660265"/>
              <a:ext cx="1534484" cy="1300326"/>
            </a:xfrm>
            <a:prstGeom prst="rect">
              <a:avLst/>
            </a:prstGeom>
          </p:spPr>
        </p:pic>
        <p:pic>
          <p:nvPicPr>
            <p:cNvPr id="25" name="Picture 24" descr="A picture containing object, clock&#10;&#10;Description automatically generated">
              <a:extLst>
                <a:ext uri="{FF2B5EF4-FFF2-40B4-BE49-F238E27FC236}">
                  <a16:creationId xmlns:a16="http://schemas.microsoft.com/office/drawing/2014/main" id="{DE36C045-EFC4-E746-9B90-B4F652767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85889" y="4151476"/>
              <a:ext cx="1381322" cy="13871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0751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9B9FC6-7EF6-6047-837D-A84EA286F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8.25.20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082062-B12F-C64C-BAB7-5EE9CE226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8C4AF-677D-F348-BDB7-2A6C65AAE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8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61A4805-34E8-D04F-9F15-88A95E941629}"/>
              </a:ext>
            </a:extLst>
          </p:cNvPr>
          <p:cNvSpPr txBox="1">
            <a:spLocks/>
          </p:cNvSpPr>
          <p:nvPr/>
        </p:nvSpPr>
        <p:spPr>
          <a:xfrm>
            <a:off x="244712" y="416182"/>
            <a:ext cx="10515600" cy="54886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800" dirty="0"/>
              <a:t>Separate simulations for ATP synthase model are as expected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2C51505-4574-1348-8327-557C519D885C}"/>
              </a:ext>
            </a:extLst>
          </p:cNvPr>
          <p:cNvGrpSpPr/>
          <p:nvPr/>
        </p:nvGrpSpPr>
        <p:grpSpPr>
          <a:xfrm>
            <a:off x="844627" y="4172690"/>
            <a:ext cx="2592423" cy="2542992"/>
            <a:chOff x="1110118" y="4050945"/>
            <a:chExt cx="2592423" cy="254299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29017AB-E863-8C40-86AB-BF79B14C2991}"/>
                </a:ext>
              </a:extLst>
            </p:cNvPr>
            <p:cNvSpPr/>
            <p:nvPr/>
          </p:nvSpPr>
          <p:spPr>
            <a:xfrm>
              <a:off x="1110118" y="4499961"/>
              <a:ext cx="2118731" cy="209397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118731"/>
                        <a:gd name="connsiteY0" fmla="*/ 1048215 h 2096429"/>
                        <a:gd name="connsiteX1" fmla="*/ 1059366 w 2118731"/>
                        <a:gd name="connsiteY1" fmla="*/ 0 h 2096429"/>
                        <a:gd name="connsiteX2" fmla="*/ 2118732 w 2118731"/>
                        <a:gd name="connsiteY2" fmla="*/ 1048215 h 2096429"/>
                        <a:gd name="connsiteX3" fmla="*/ 1059366 w 2118731"/>
                        <a:gd name="connsiteY3" fmla="*/ 2096430 h 2096429"/>
                        <a:gd name="connsiteX4" fmla="*/ 0 w 2118731"/>
                        <a:gd name="connsiteY4" fmla="*/ 1048215 h 209642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118731" h="2096429" extrusionOk="0">
                          <a:moveTo>
                            <a:pt x="0" y="1048215"/>
                          </a:moveTo>
                          <a:cubicBezTo>
                            <a:pt x="-108263" y="402523"/>
                            <a:pt x="355967" y="44410"/>
                            <a:pt x="1059366" y="0"/>
                          </a:cubicBezTo>
                          <a:cubicBezTo>
                            <a:pt x="1710617" y="13932"/>
                            <a:pt x="2038481" y="471854"/>
                            <a:pt x="2118732" y="1048215"/>
                          </a:cubicBezTo>
                          <a:cubicBezTo>
                            <a:pt x="2027995" y="1715738"/>
                            <a:pt x="1617157" y="2247223"/>
                            <a:pt x="1059366" y="2096430"/>
                          </a:cubicBezTo>
                          <a:cubicBezTo>
                            <a:pt x="363561" y="2035846"/>
                            <a:pt x="90874" y="1670548"/>
                            <a:pt x="0" y="104821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0AE1FB4C-51B9-854F-8AEB-E5A729A3D17E}"/>
                </a:ext>
              </a:extLst>
            </p:cNvPr>
            <p:cNvSpPr/>
            <p:nvPr/>
          </p:nvSpPr>
          <p:spPr>
            <a:xfrm>
              <a:off x="2429303" y="4426304"/>
              <a:ext cx="675017" cy="678205"/>
            </a:xfrm>
            <a:custGeom>
              <a:avLst/>
              <a:gdLst>
                <a:gd name="connsiteX0" fmla="*/ 678425 w 781664"/>
                <a:gd name="connsiteY0" fmla="*/ 0 h 752168"/>
                <a:gd name="connsiteX1" fmla="*/ 294967 w 781664"/>
                <a:gd name="connsiteY1" fmla="*/ 442451 h 752168"/>
                <a:gd name="connsiteX2" fmla="*/ 0 w 781664"/>
                <a:gd name="connsiteY2" fmla="*/ 427703 h 752168"/>
                <a:gd name="connsiteX3" fmla="*/ 398206 w 781664"/>
                <a:gd name="connsiteY3" fmla="*/ 752168 h 752168"/>
                <a:gd name="connsiteX4" fmla="*/ 398206 w 781664"/>
                <a:gd name="connsiteY4" fmla="*/ 545690 h 752168"/>
                <a:gd name="connsiteX5" fmla="*/ 781664 w 781664"/>
                <a:gd name="connsiteY5" fmla="*/ 103239 h 752168"/>
                <a:gd name="connsiteX6" fmla="*/ 678425 w 781664"/>
                <a:gd name="connsiteY6" fmla="*/ 0 h 75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1664" h="752168">
                  <a:moveTo>
                    <a:pt x="678425" y="0"/>
                  </a:moveTo>
                  <a:lnTo>
                    <a:pt x="294967" y="442451"/>
                  </a:lnTo>
                  <a:lnTo>
                    <a:pt x="0" y="427703"/>
                  </a:lnTo>
                  <a:lnTo>
                    <a:pt x="398206" y="752168"/>
                  </a:lnTo>
                  <a:lnTo>
                    <a:pt x="398206" y="545690"/>
                  </a:lnTo>
                  <a:lnTo>
                    <a:pt x="781664" y="103239"/>
                  </a:lnTo>
                  <a:lnTo>
                    <a:pt x="678425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6A4D9B8-6B6A-484D-9BA6-E7E49FECE65C}"/>
                </a:ext>
              </a:extLst>
            </p:cNvPr>
            <p:cNvSpPr txBox="1"/>
            <p:nvPr/>
          </p:nvSpPr>
          <p:spPr>
            <a:xfrm>
              <a:off x="1398380" y="4983197"/>
              <a:ext cx="10309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ADP + Pi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499F5E6-DFFF-7944-8920-0FA281D47E97}"/>
                </a:ext>
              </a:extLst>
            </p:cNvPr>
            <p:cNvSpPr txBox="1"/>
            <p:nvPr/>
          </p:nvSpPr>
          <p:spPr>
            <a:xfrm>
              <a:off x="2521754" y="5542399"/>
              <a:ext cx="459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ATP</a:t>
              </a:r>
            </a:p>
          </p:txBody>
        </p: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2CEB7738-DE75-6F4B-B34B-D979E11948BD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2204017" y="5135828"/>
              <a:ext cx="547351" cy="406571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7CA7A81-56F5-5A49-85D6-2B521C321A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2607" y="4273293"/>
              <a:ext cx="1096242" cy="12551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DFFD234-7EB1-0940-8584-82C681AE8D7C}"/>
                </a:ext>
              </a:extLst>
            </p:cNvPr>
            <p:cNvSpPr txBox="1"/>
            <p:nvPr/>
          </p:nvSpPr>
          <p:spPr>
            <a:xfrm>
              <a:off x="3228848" y="4050945"/>
              <a:ext cx="473693" cy="312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Book" panose="02000503020000020003" pitchFamily="2" charset="0"/>
                </a:rPr>
                <a:t>H</a:t>
              </a:r>
              <a:r>
                <a:rPr lang="en-US" sz="1600" baseline="30000" dirty="0">
                  <a:latin typeface="Avenir Book" panose="02000503020000020003" pitchFamily="2" charset="0"/>
                </a:rPr>
                <a:t>+</a:t>
              </a:r>
              <a:endParaRPr lang="en-US" sz="1600" dirty="0">
                <a:latin typeface="Avenir Book" panose="02000503020000020003" pitchFamily="2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D1AFB42-2B3B-9943-AED9-F52EE051F577}"/>
              </a:ext>
            </a:extLst>
          </p:cNvPr>
          <p:cNvGrpSpPr/>
          <p:nvPr/>
        </p:nvGrpSpPr>
        <p:grpSpPr>
          <a:xfrm>
            <a:off x="5054252" y="4499961"/>
            <a:ext cx="2711436" cy="2327096"/>
            <a:chOff x="5054252" y="4499961"/>
            <a:chExt cx="2711436" cy="232709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B7D222D-151F-C040-8239-28981EBFEC68}"/>
                </a:ext>
              </a:extLst>
            </p:cNvPr>
            <p:cNvSpPr/>
            <p:nvPr/>
          </p:nvSpPr>
          <p:spPr>
            <a:xfrm>
              <a:off x="5054252" y="4499961"/>
              <a:ext cx="2118731" cy="20964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118731"/>
                        <a:gd name="connsiteY0" fmla="*/ 1048215 h 2096429"/>
                        <a:gd name="connsiteX1" fmla="*/ 1059366 w 2118731"/>
                        <a:gd name="connsiteY1" fmla="*/ 0 h 2096429"/>
                        <a:gd name="connsiteX2" fmla="*/ 2118732 w 2118731"/>
                        <a:gd name="connsiteY2" fmla="*/ 1048215 h 2096429"/>
                        <a:gd name="connsiteX3" fmla="*/ 1059366 w 2118731"/>
                        <a:gd name="connsiteY3" fmla="*/ 2096430 h 2096429"/>
                        <a:gd name="connsiteX4" fmla="*/ 0 w 2118731"/>
                        <a:gd name="connsiteY4" fmla="*/ 1048215 h 209642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118731" h="2096429" extrusionOk="0">
                          <a:moveTo>
                            <a:pt x="0" y="1048215"/>
                          </a:moveTo>
                          <a:cubicBezTo>
                            <a:pt x="-108263" y="402523"/>
                            <a:pt x="355967" y="44410"/>
                            <a:pt x="1059366" y="0"/>
                          </a:cubicBezTo>
                          <a:cubicBezTo>
                            <a:pt x="1710617" y="13932"/>
                            <a:pt x="2038481" y="471854"/>
                            <a:pt x="2118732" y="1048215"/>
                          </a:cubicBezTo>
                          <a:cubicBezTo>
                            <a:pt x="2027995" y="1715738"/>
                            <a:pt x="1617157" y="2247223"/>
                            <a:pt x="1059366" y="2096430"/>
                          </a:cubicBezTo>
                          <a:cubicBezTo>
                            <a:pt x="363561" y="2035846"/>
                            <a:pt x="90874" y="1670548"/>
                            <a:pt x="0" y="104821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F7339A5E-55DF-414F-88C0-18C06616AE01}"/>
                </a:ext>
              </a:extLst>
            </p:cNvPr>
            <p:cNvSpPr/>
            <p:nvPr/>
          </p:nvSpPr>
          <p:spPr>
            <a:xfrm rot="18859408">
              <a:off x="6813395" y="5941143"/>
              <a:ext cx="200722" cy="655247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9B0DA38-01AA-9F4C-8199-D6524AFB7742}"/>
                </a:ext>
              </a:extLst>
            </p:cNvPr>
            <p:cNvCxnSpPr>
              <a:cxnSpLocks/>
            </p:cNvCxnSpPr>
            <p:nvPr/>
          </p:nvCxnSpPr>
          <p:spPr>
            <a:xfrm>
              <a:off x="6382896" y="5731710"/>
              <a:ext cx="921153" cy="8646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8764CE5-8E2B-5D4D-8F2C-3E258300391A}"/>
                </a:ext>
              </a:extLst>
            </p:cNvPr>
            <p:cNvSpPr txBox="1"/>
            <p:nvPr/>
          </p:nvSpPr>
          <p:spPr>
            <a:xfrm>
              <a:off x="7291995" y="6514803"/>
              <a:ext cx="473693" cy="312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Book" panose="02000503020000020003" pitchFamily="2" charset="0"/>
                </a:rPr>
                <a:t>H</a:t>
              </a:r>
              <a:r>
                <a:rPr lang="en-US" sz="1600" baseline="30000" dirty="0">
                  <a:latin typeface="Avenir Book" panose="02000503020000020003" pitchFamily="2" charset="0"/>
                </a:rPr>
                <a:t>+</a:t>
              </a:r>
              <a:endParaRPr lang="en-US" sz="1600" dirty="0">
                <a:latin typeface="Avenir Book" panose="02000503020000020003" pitchFamily="2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BF59D56-268B-2544-8C3E-A47AF1D337FB}"/>
              </a:ext>
            </a:extLst>
          </p:cNvPr>
          <p:cNvGrpSpPr/>
          <p:nvPr/>
        </p:nvGrpSpPr>
        <p:grpSpPr>
          <a:xfrm>
            <a:off x="8968822" y="4376339"/>
            <a:ext cx="2148297" cy="2096429"/>
            <a:chOff x="8968822" y="4376339"/>
            <a:chExt cx="2148297" cy="209642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36ECF65-BFD2-6F4B-A26A-515BEDFB5247}"/>
                </a:ext>
              </a:extLst>
            </p:cNvPr>
            <p:cNvSpPr/>
            <p:nvPr/>
          </p:nvSpPr>
          <p:spPr>
            <a:xfrm>
              <a:off x="8968822" y="4376339"/>
              <a:ext cx="2118731" cy="20964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118731"/>
                        <a:gd name="connsiteY0" fmla="*/ 1048215 h 2096429"/>
                        <a:gd name="connsiteX1" fmla="*/ 1059366 w 2118731"/>
                        <a:gd name="connsiteY1" fmla="*/ 0 h 2096429"/>
                        <a:gd name="connsiteX2" fmla="*/ 2118732 w 2118731"/>
                        <a:gd name="connsiteY2" fmla="*/ 1048215 h 2096429"/>
                        <a:gd name="connsiteX3" fmla="*/ 1059366 w 2118731"/>
                        <a:gd name="connsiteY3" fmla="*/ 2096430 h 2096429"/>
                        <a:gd name="connsiteX4" fmla="*/ 0 w 2118731"/>
                        <a:gd name="connsiteY4" fmla="*/ 1048215 h 209642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118731" h="2096429" extrusionOk="0">
                          <a:moveTo>
                            <a:pt x="0" y="1048215"/>
                          </a:moveTo>
                          <a:cubicBezTo>
                            <a:pt x="-108263" y="402523"/>
                            <a:pt x="355967" y="44410"/>
                            <a:pt x="1059366" y="0"/>
                          </a:cubicBezTo>
                          <a:cubicBezTo>
                            <a:pt x="1710617" y="13932"/>
                            <a:pt x="2038481" y="471854"/>
                            <a:pt x="2118732" y="1048215"/>
                          </a:cubicBezTo>
                          <a:cubicBezTo>
                            <a:pt x="2027995" y="1715738"/>
                            <a:pt x="1617157" y="2247223"/>
                            <a:pt x="1059366" y="2096430"/>
                          </a:cubicBezTo>
                          <a:cubicBezTo>
                            <a:pt x="363561" y="2035846"/>
                            <a:pt x="90874" y="1670548"/>
                            <a:pt x="0" y="104821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F7C1F96-9328-854A-A433-58C5A5B02584}"/>
                </a:ext>
              </a:extLst>
            </p:cNvPr>
            <p:cNvSpPr txBox="1"/>
            <p:nvPr/>
          </p:nvSpPr>
          <p:spPr>
            <a:xfrm>
              <a:off x="9729389" y="4818480"/>
              <a:ext cx="10309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ADP + Pi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7B2E46E-8307-B843-B622-2551D8F2C264}"/>
                </a:ext>
              </a:extLst>
            </p:cNvPr>
            <p:cNvSpPr txBox="1"/>
            <p:nvPr/>
          </p:nvSpPr>
          <p:spPr>
            <a:xfrm>
              <a:off x="10518917" y="5359753"/>
              <a:ext cx="5982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ATP</a:t>
              </a:r>
            </a:p>
          </p:txBody>
        </p:sp>
        <p:graphicFrame>
          <p:nvGraphicFramePr>
            <p:cNvPr id="23" name="Diagram 22">
              <a:extLst>
                <a:ext uri="{FF2B5EF4-FFF2-40B4-BE49-F238E27FC236}">
                  <a16:creationId xmlns:a16="http://schemas.microsoft.com/office/drawing/2014/main" id="{BBE71544-43ED-2045-8D75-5EC9C754392D}"/>
                </a:ext>
              </a:extLst>
            </p:cNvPr>
            <p:cNvGraphicFramePr/>
            <p:nvPr/>
          </p:nvGraphicFramePr>
          <p:xfrm>
            <a:off x="9099888" y="5104942"/>
            <a:ext cx="1058341" cy="106439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9409F68B-E86B-954A-BB86-FDE4A80829EE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9391802" y="5007071"/>
              <a:ext cx="431392" cy="330478"/>
            </a:xfrm>
            <a:prstGeom prst="curvedConnector3">
              <a:avLst>
                <a:gd name="adj1" fmla="val 9315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00B7C6E-88A3-2C44-8A35-2A813D4B94D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844542" y="5627739"/>
              <a:ext cx="915772" cy="137324"/>
            </a:xfrm>
            <a:prstGeom prst="curvedConnector3">
              <a:avLst>
                <a:gd name="adj1" fmla="val -424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F511FA0-8F92-0648-96BF-204602183AA3}"/>
                </a:ext>
              </a:extLst>
            </p:cNvPr>
            <p:cNvSpPr txBox="1"/>
            <p:nvPr/>
          </p:nvSpPr>
          <p:spPr>
            <a:xfrm>
              <a:off x="9285319" y="5488065"/>
              <a:ext cx="6504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TX/TL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FA61F32-772A-7F43-B3E0-432F9E94D423}"/>
              </a:ext>
            </a:extLst>
          </p:cNvPr>
          <p:cNvSpPr txBox="1"/>
          <p:nvPr/>
        </p:nvSpPr>
        <p:spPr>
          <a:xfrm>
            <a:off x="6385359" y="5359753"/>
            <a:ext cx="811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venir Book" panose="02000503020000020003" pitchFamily="2" charset="0"/>
              </a:rPr>
              <a:t>ADP + Pi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E8A1FCF6-68E8-384D-AD81-AEBD761EB538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6227880" y="5636752"/>
            <a:ext cx="563016" cy="23542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A4F8C49-FEDA-6346-A44B-E4100FAFBAFE}"/>
              </a:ext>
            </a:extLst>
          </p:cNvPr>
          <p:cNvSpPr txBox="1"/>
          <p:nvPr/>
        </p:nvSpPr>
        <p:spPr>
          <a:xfrm>
            <a:off x="5766831" y="5733672"/>
            <a:ext cx="481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venir Book" panose="02000503020000020003" pitchFamily="2" charset="0"/>
              </a:rPr>
              <a:t>ATP </a:t>
            </a:r>
          </a:p>
        </p:txBody>
      </p:sp>
      <p:pic>
        <p:nvPicPr>
          <p:cNvPr id="30" name="Picture 29" descr="A close up of a map&#10;&#10;Description automatically generated">
            <a:extLst>
              <a:ext uri="{FF2B5EF4-FFF2-40B4-BE49-F238E27FC236}">
                <a16:creationId xmlns:a16="http://schemas.microsoft.com/office/drawing/2014/main" id="{1EC1D9A6-42F0-9147-9DB7-19579BD6CC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18114" y="1427330"/>
            <a:ext cx="3526971" cy="2743200"/>
          </a:xfrm>
          <a:prstGeom prst="rect">
            <a:avLst/>
          </a:prstGeom>
        </p:spPr>
      </p:pic>
      <p:pic>
        <p:nvPicPr>
          <p:cNvPr id="31" name="Picture 30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04EB96-82E8-0F49-ABA7-11A6A466AE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35902" y="1427330"/>
            <a:ext cx="3526971" cy="2743200"/>
          </a:xfrm>
          <a:prstGeom prst="rect">
            <a:avLst/>
          </a:prstGeom>
        </p:spPr>
      </p:pic>
      <p:pic>
        <p:nvPicPr>
          <p:cNvPr id="32" name="Picture 31" descr="A close up of a map&#10;&#10;Description automatically generated">
            <a:extLst>
              <a:ext uri="{FF2B5EF4-FFF2-40B4-BE49-F238E27FC236}">
                <a16:creationId xmlns:a16="http://schemas.microsoft.com/office/drawing/2014/main" id="{AC1C0D92-CF66-5D47-BBF5-BEAF700410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0326" y="1427330"/>
            <a:ext cx="3526971" cy="27432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8EC7D4E-13AB-4B4A-B6C3-C7FBA27020BF}"/>
              </a:ext>
            </a:extLst>
          </p:cNvPr>
          <p:cNvSpPr txBox="1"/>
          <p:nvPr/>
        </p:nvSpPr>
        <p:spPr>
          <a:xfrm>
            <a:off x="400326" y="965046"/>
            <a:ext cx="1116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venir Book" panose="02000503020000020003" pitchFamily="2" charset="0"/>
              </a:rPr>
              <a:t>Initial Conditions - </a:t>
            </a:r>
            <a:r>
              <a:rPr lang="en-US" dirty="0">
                <a:latin typeface="Avenir Book" panose="02000503020000020003" pitchFamily="2" charset="0"/>
              </a:rPr>
              <a:t>Tx/Tl Machinery, </a:t>
            </a:r>
            <a:r>
              <a:rPr lang="en-US" dirty="0" err="1">
                <a:latin typeface="Avenir Book" panose="02000503020000020003" pitchFamily="2" charset="0"/>
              </a:rPr>
              <a:t>outside_H</a:t>
            </a:r>
            <a:r>
              <a:rPr lang="en-US" dirty="0">
                <a:latin typeface="Avenir Book" panose="02000503020000020003" pitchFamily="2" charset="0"/>
              </a:rPr>
              <a:t>, </a:t>
            </a:r>
            <a:r>
              <a:rPr lang="en-US" dirty="0" err="1">
                <a:latin typeface="Avenir Book" panose="02000503020000020003" pitchFamily="2" charset="0"/>
              </a:rPr>
              <a:t>dna</a:t>
            </a:r>
            <a:r>
              <a:rPr lang="en-US" dirty="0">
                <a:latin typeface="Avenir Book" panose="02000503020000020003" pitchFamily="2" charset="0"/>
              </a:rPr>
              <a:t> for protein, ATP: 10 nM</a:t>
            </a:r>
          </a:p>
        </p:txBody>
      </p:sp>
    </p:spTree>
    <p:extLst>
      <p:ext uri="{BB962C8B-B14F-4D97-AF65-F5344CB8AC3E}">
        <p14:creationId xmlns:p14="http://schemas.microsoft.com/office/powerpoint/2010/main" val="367448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79E440-9017-324A-B2F9-BE2B3B89E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808" y="21747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Combined simulations for ATP Synthase Model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A9A211-78B4-2141-BD9E-116E93697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8.25.20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234146-74AD-EC4F-AC50-BB50369C7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56CDB-EFA5-DC43-886D-96E6004D9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9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D363507-1599-4242-8E62-D464AF42BF62}"/>
              </a:ext>
            </a:extLst>
          </p:cNvPr>
          <p:cNvGrpSpPr/>
          <p:nvPr/>
        </p:nvGrpSpPr>
        <p:grpSpPr>
          <a:xfrm>
            <a:off x="8131475" y="1795315"/>
            <a:ext cx="3386487" cy="3803915"/>
            <a:chOff x="6703142" y="1751440"/>
            <a:chExt cx="3386487" cy="380391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53DF227-79B3-964D-89F7-78B23FF8DEA8}"/>
                </a:ext>
              </a:extLst>
            </p:cNvPr>
            <p:cNvGrpSpPr/>
            <p:nvPr/>
          </p:nvGrpSpPr>
          <p:grpSpPr>
            <a:xfrm>
              <a:off x="6703142" y="1751440"/>
              <a:ext cx="3386487" cy="3211392"/>
              <a:chOff x="1110118" y="4050945"/>
              <a:chExt cx="2592423" cy="2542992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A574FA8-EF02-8C45-BF62-828C52F7AB0C}"/>
                  </a:ext>
                </a:extLst>
              </p:cNvPr>
              <p:cNvSpPr/>
              <p:nvPr/>
            </p:nvSpPr>
            <p:spPr>
              <a:xfrm>
                <a:off x="1110118" y="4499961"/>
                <a:ext cx="2118731" cy="209397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118731"/>
                          <a:gd name="connsiteY0" fmla="*/ 1048215 h 2096429"/>
                          <a:gd name="connsiteX1" fmla="*/ 1059366 w 2118731"/>
                          <a:gd name="connsiteY1" fmla="*/ 0 h 2096429"/>
                          <a:gd name="connsiteX2" fmla="*/ 2118732 w 2118731"/>
                          <a:gd name="connsiteY2" fmla="*/ 1048215 h 2096429"/>
                          <a:gd name="connsiteX3" fmla="*/ 1059366 w 2118731"/>
                          <a:gd name="connsiteY3" fmla="*/ 2096430 h 2096429"/>
                          <a:gd name="connsiteX4" fmla="*/ 0 w 2118731"/>
                          <a:gd name="connsiteY4" fmla="*/ 1048215 h 209642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118731" h="2096429" extrusionOk="0">
                            <a:moveTo>
                              <a:pt x="0" y="1048215"/>
                            </a:moveTo>
                            <a:cubicBezTo>
                              <a:pt x="-108263" y="402523"/>
                              <a:pt x="355967" y="44410"/>
                              <a:pt x="1059366" y="0"/>
                            </a:cubicBezTo>
                            <a:cubicBezTo>
                              <a:pt x="1710617" y="13932"/>
                              <a:pt x="2038481" y="471854"/>
                              <a:pt x="2118732" y="1048215"/>
                            </a:cubicBezTo>
                            <a:cubicBezTo>
                              <a:pt x="2027995" y="1715738"/>
                              <a:pt x="1617157" y="2247223"/>
                              <a:pt x="1059366" y="2096430"/>
                            </a:cubicBezTo>
                            <a:cubicBezTo>
                              <a:pt x="363561" y="2035846"/>
                              <a:pt x="90874" y="1670548"/>
                              <a:pt x="0" y="1048215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D842231D-5504-8847-85D5-CFC582D3465F}"/>
                  </a:ext>
                </a:extLst>
              </p:cNvPr>
              <p:cNvSpPr/>
              <p:nvPr/>
            </p:nvSpPr>
            <p:spPr>
              <a:xfrm>
                <a:off x="2429303" y="4426304"/>
                <a:ext cx="675017" cy="678205"/>
              </a:xfrm>
              <a:custGeom>
                <a:avLst/>
                <a:gdLst>
                  <a:gd name="connsiteX0" fmla="*/ 678425 w 781664"/>
                  <a:gd name="connsiteY0" fmla="*/ 0 h 752168"/>
                  <a:gd name="connsiteX1" fmla="*/ 294967 w 781664"/>
                  <a:gd name="connsiteY1" fmla="*/ 442451 h 752168"/>
                  <a:gd name="connsiteX2" fmla="*/ 0 w 781664"/>
                  <a:gd name="connsiteY2" fmla="*/ 427703 h 752168"/>
                  <a:gd name="connsiteX3" fmla="*/ 398206 w 781664"/>
                  <a:gd name="connsiteY3" fmla="*/ 752168 h 752168"/>
                  <a:gd name="connsiteX4" fmla="*/ 398206 w 781664"/>
                  <a:gd name="connsiteY4" fmla="*/ 545690 h 752168"/>
                  <a:gd name="connsiteX5" fmla="*/ 781664 w 781664"/>
                  <a:gd name="connsiteY5" fmla="*/ 103239 h 752168"/>
                  <a:gd name="connsiteX6" fmla="*/ 678425 w 781664"/>
                  <a:gd name="connsiteY6" fmla="*/ 0 h 752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81664" h="752168">
                    <a:moveTo>
                      <a:pt x="678425" y="0"/>
                    </a:moveTo>
                    <a:lnTo>
                      <a:pt x="294967" y="442451"/>
                    </a:lnTo>
                    <a:lnTo>
                      <a:pt x="0" y="427703"/>
                    </a:lnTo>
                    <a:lnTo>
                      <a:pt x="398206" y="752168"/>
                    </a:lnTo>
                    <a:lnTo>
                      <a:pt x="398206" y="545690"/>
                    </a:lnTo>
                    <a:lnTo>
                      <a:pt x="781664" y="103239"/>
                    </a:lnTo>
                    <a:lnTo>
                      <a:pt x="678425" y="0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5AC27DB-E380-E44C-BF94-922ECFA5D649}"/>
                  </a:ext>
                </a:extLst>
              </p:cNvPr>
              <p:cNvSpPr txBox="1"/>
              <p:nvPr/>
            </p:nvSpPr>
            <p:spPr>
              <a:xfrm>
                <a:off x="1638099" y="4932583"/>
                <a:ext cx="630270" cy="219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venir Book" panose="02000503020000020003" pitchFamily="2" charset="0"/>
                  </a:rPr>
                  <a:t>ADP + Pi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C158046-F00F-4F4D-90CA-C8484FF0D4C2}"/>
                  </a:ext>
                </a:extLst>
              </p:cNvPr>
              <p:cNvSpPr txBox="1"/>
              <p:nvPr/>
            </p:nvSpPr>
            <p:spPr>
              <a:xfrm>
                <a:off x="2485125" y="5245287"/>
                <a:ext cx="5334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venir Book" panose="02000503020000020003" pitchFamily="2" charset="0"/>
                  </a:rPr>
                  <a:t>ATP</a:t>
                </a:r>
              </a:p>
            </p:txBody>
          </p:sp>
          <p:cxnSp>
            <p:nvCxnSpPr>
              <p:cNvPr id="19" name="Curved Connector 18">
                <a:extLst>
                  <a:ext uri="{FF2B5EF4-FFF2-40B4-BE49-F238E27FC236}">
                    <a16:creationId xmlns:a16="http://schemas.microsoft.com/office/drawing/2014/main" id="{D363B1BE-8DAB-1340-984E-E1A1CA1770C0}"/>
                  </a:ext>
                </a:extLst>
              </p:cNvPr>
              <p:cNvCxnSpPr>
                <a:cxnSpLocks/>
                <a:endCxn id="18" idx="0"/>
              </p:cNvCxnSpPr>
              <p:nvPr/>
            </p:nvCxnSpPr>
            <p:spPr>
              <a:xfrm>
                <a:off x="2189040" y="5054378"/>
                <a:ext cx="562794" cy="190909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0834B1F3-0B4C-2247-84C7-205B53149E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4980" y="4273293"/>
                <a:ext cx="943869" cy="10937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6747224-4F07-9449-BA8E-74359AABEF9B}"/>
                  </a:ext>
                </a:extLst>
              </p:cNvPr>
              <p:cNvSpPr txBox="1"/>
              <p:nvPr/>
            </p:nvSpPr>
            <p:spPr>
              <a:xfrm>
                <a:off x="3228848" y="4050945"/>
                <a:ext cx="473693" cy="312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venir Book" panose="02000503020000020003" pitchFamily="2" charset="0"/>
                  </a:rPr>
                  <a:t>H</a:t>
                </a:r>
                <a:r>
                  <a:rPr lang="en-US" sz="1600" baseline="30000" dirty="0">
                    <a:latin typeface="Avenir Book" panose="02000503020000020003" pitchFamily="2" charset="0"/>
                  </a:rPr>
                  <a:t>+</a:t>
                </a:r>
                <a:endParaRPr lang="en-US" sz="1600" dirty="0">
                  <a:latin typeface="Avenir Book" panose="02000503020000020003" pitchFamily="2" charset="0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AC384DC-CEAE-2945-B9B3-E0A9E9973331}"/>
                </a:ext>
              </a:extLst>
            </p:cNvPr>
            <p:cNvGrpSpPr/>
            <p:nvPr/>
          </p:nvGrpSpPr>
          <p:grpSpPr>
            <a:xfrm>
              <a:off x="8254630" y="4450090"/>
              <a:ext cx="1213067" cy="1105265"/>
              <a:chOff x="8976955" y="3570537"/>
              <a:chExt cx="1213067" cy="1105265"/>
            </a:xfrm>
          </p:grpSpPr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6C93CF75-10FE-FE40-9B37-57FD77F5E570}"/>
                  </a:ext>
                </a:extLst>
              </p:cNvPr>
              <p:cNvSpPr/>
              <p:nvPr/>
            </p:nvSpPr>
            <p:spPr>
              <a:xfrm rot="18859408">
                <a:off x="9292713" y="3663877"/>
                <a:ext cx="200722" cy="655247"/>
              </a:xfrm>
              <a:prstGeom prst="round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49B6E735-3FC5-CA47-9807-36400CB8A3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76955" y="3570537"/>
                <a:ext cx="845864" cy="8270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A1D6E22-5BC2-B245-B00F-6FCA9AE54100}"/>
                  </a:ext>
                </a:extLst>
              </p:cNvPr>
              <p:cNvSpPr txBox="1"/>
              <p:nvPr/>
            </p:nvSpPr>
            <p:spPr>
              <a:xfrm>
                <a:off x="9716329" y="4363548"/>
                <a:ext cx="473693" cy="312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venir Book" panose="02000503020000020003" pitchFamily="2" charset="0"/>
                  </a:rPr>
                  <a:t>H</a:t>
                </a:r>
                <a:r>
                  <a:rPr lang="en-US" sz="1600" baseline="30000" dirty="0">
                    <a:latin typeface="Avenir Book" panose="02000503020000020003" pitchFamily="2" charset="0"/>
                  </a:rPr>
                  <a:t>+</a:t>
                </a:r>
                <a:endParaRPr lang="en-US" sz="1600" dirty="0">
                  <a:latin typeface="Avenir Book" panose="02000503020000020003" pitchFamily="2" charset="0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038D714-53F7-4A4E-BE73-12EFB8DE7FB8}"/>
                </a:ext>
              </a:extLst>
            </p:cNvPr>
            <p:cNvGrpSpPr/>
            <p:nvPr/>
          </p:nvGrpSpPr>
          <p:grpSpPr>
            <a:xfrm>
              <a:off x="6904801" y="3141807"/>
              <a:ext cx="1058341" cy="1227656"/>
              <a:chOff x="7563364" y="2634161"/>
              <a:chExt cx="1058341" cy="1227656"/>
            </a:xfrm>
          </p:grpSpPr>
          <p:graphicFrame>
            <p:nvGraphicFramePr>
              <p:cNvPr id="27" name="Diagram 26">
                <a:extLst>
                  <a:ext uri="{FF2B5EF4-FFF2-40B4-BE49-F238E27FC236}">
                    <a16:creationId xmlns:a16="http://schemas.microsoft.com/office/drawing/2014/main" id="{F64BB161-C9D0-6344-BFB4-D3D76F12C682}"/>
                  </a:ext>
                </a:extLst>
              </p:cNvPr>
              <p:cNvGraphicFramePr/>
              <p:nvPr/>
            </p:nvGraphicFramePr>
            <p:xfrm>
              <a:off x="7563364" y="2797421"/>
              <a:ext cx="1058341" cy="106439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  <p:cxnSp>
            <p:nvCxnSpPr>
              <p:cNvPr id="28" name="Curved Connector 27">
                <a:extLst>
                  <a:ext uri="{FF2B5EF4-FFF2-40B4-BE49-F238E27FC236}">
                    <a16:creationId xmlns:a16="http://schemas.microsoft.com/office/drawing/2014/main" id="{C2616E04-A3FD-C14B-910B-7E2FAAE99851}"/>
                  </a:ext>
                </a:extLst>
              </p:cNvPr>
              <p:cNvCxnSpPr>
                <a:cxnSpLocks/>
                <a:endCxn id="17" idx="2"/>
              </p:cNvCxnSpPr>
              <p:nvPr/>
            </p:nvCxnSpPr>
            <p:spPr>
              <a:xfrm rot="5400000" flipH="1" flipV="1">
                <a:off x="7943273" y="2669830"/>
                <a:ext cx="555466" cy="484128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F7FC300-8A3E-314C-8084-5D04689FA423}"/>
                  </a:ext>
                </a:extLst>
              </p:cNvPr>
              <p:cNvSpPr txBox="1"/>
              <p:nvPr/>
            </p:nvSpPr>
            <p:spPr>
              <a:xfrm>
                <a:off x="7780791" y="3198873"/>
                <a:ext cx="6504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venir Book" panose="02000503020000020003" pitchFamily="2" charset="0"/>
                  </a:rPr>
                  <a:t>TX/TL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E75B5DB-49C3-F54B-9198-3FA01208ABAB}"/>
                </a:ext>
              </a:extLst>
            </p:cNvPr>
            <p:cNvSpPr txBox="1"/>
            <p:nvPr/>
          </p:nvSpPr>
          <p:spPr>
            <a:xfrm>
              <a:off x="8319338" y="4061994"/>
              <a:ext cx="8458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ADP + Pi</a:t>
              </a:r>
            </a:p>
          </p:txBody>
        </p:sp>
        <p:cxnSp>
          <p:nvCxnSpPr>
            <p:cNvPr id="31" name="Curved Connector 30">
              <a:extLst>
                <a:ext uri="{FF2B5EF4-FFF2-40B4-BE49-F238E27FC236}">
                  <a16:creationId xmlns:a16="http://schemas.microsoft.com/office/drawing/2014/main" id="{8B67CCC3-96ED-B24A-8A0C-89CC5CC25A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54456" y="4358902"/>
              <a:ext cx="351611" cy="33644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DBD1EA9-16B3-7B4B-8402-39837C9381B1}"/>
                </a:ext>
              </a:extLst>
            </p:cNvPr>
            <p:cNvSpPr txBox="1"/>
            <p:nvPr/>
          </p:nvSpPr>
          <p:spPr>
            <a:xfrm>
              <a:off x="7775965" y="4541993"/>
              <a:ext cx="4817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ATP </a:t>
              </a:r>
            </a:p>
          </p:txBody>
        </p:sp>
        <p:cxnSp>
          <p:nvCxnSpPr>
            <p:cNvPr id="33" name="Curved Connector 32">
              <a:extLst>
                <a:ext uri="{FF2B5EF4-FFF2-40B4-BE49-F238E27FC236}">
                  <a16:creationId xmlns:a16="http://schemas.microsoft.com/office/drawing/2014/main" id="{6B490D79-BC83-094B-83F3-15C2E32801C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668495" y="3506528"/>
              <a:ext cx="984918" cy="445759"/>
            </a:xfrm>
            <a:prstGeom prst="curvedConnector3">
              <a:avLst>
                <a:gd name="adj1" fmla="val 358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0" name="Picture 39" descr="A close up of a map&#10;&#10;Description automatically generated">
            <a:extLst>
              <a:ext uri="{FF2B5EF4-FFF2-40B4-BE49-F238E27FC236}">
                <a16:creationId xmlns:a16="http://schemas.microsoft.com/office/drawing/2014/main" id="{DF506DB0-0717-9342-91A0-713804C95C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6275" y="1462028"/>
            <a:ext cx="571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684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938546A0-CFEC-9B45-9DE2-9833B61F2AD3}" vid="{E88C79B7-5718-F645-9BF6-2DC70F547C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1763</TotalTime>
  <Words>404</Words>
  <Application>Microsoft Macintosh PowerPoint</Application>
  <PresentationFormat>Widescreen</PresentationFormat>
  <Paragraphs>153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Avenir Book</vt:lpstr>
      <vt:lpstr>Calibri</vt:lpstr>
      <vt:lpstr>Office Theme</vt:lpstr>
      <vt:lpstr>ATP Life Extension in Synthetic Cells</vt:lpstr>
      <vt:lpstr>What are synthetic cells?</vt:lpstr>
      <vt:lpstr>PowerPoint Presentation</vt:lpstr>
      <vt:lpstr>Software Tools</vt:lpstr>
      <vt:lpstr>PowerPoint Presentation</vt:lpstr>
      <vt:lpstr>Rheostat Model + ssDNA Export Model</vt:lpstr>
      <vt:lpstr>PowerPoint Presentation</vt:lpstr>
      <vt:lpstr>PowerPoint Presentation</vt:lpstr>
      <vt:lpstr>Combined simulations for ATP Synthase Model</vt:lpstr>
      <vt:lpstr>PowerPoint Presentation</vt:lpstr>
      <vt:lpstr>ATP Synthase Model + ssDNA Export Model</vt:lpstr>
      <vt:lpstr>ATP Synthase Model + Temperature Dependence</vt:lpstr>
      <vt:lpstr>Thank you!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Updates</dc:title>
  <dc:creator>Roychoudhury, Ankita</dc:creator>
  <cp:lastModifiedBy>Roychoudhury, Ankita</cp:lastModifiedBy>
  <cp:revision>32</cp:revision>
  <dcterms:created xsi:type="dcterms:W3CDTF">2020-08-20T14:36:02Z</dcterms:created>
  <dcterms:modified xsi:type="dcterms:W3CDTF">2020-08-24T21:52:35Z</dcterms:modified>
</cp:coreProperties>
</file>