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269" r:id="rId3"/>
    <p:sldId id="263" r:id="rId4"/>
    <p:sldId id="272" r:id="rId5"/>
    <p:sldId id="270" r:id="rId6"/>
    <p:sldId id="271" r:id="rId7"/>
    <p:sldId id="259" r:id="rId8"/>
    <p:sldId id="281" r:id="rId9"/>
    <p:sldId id="283" r:id="rId10"/>
    <p:sldId id="274" r:id="rId11"/>
    <p:sldId id="275" r:id="rId12"/>
    <p:sldId id="276" r:id="rId13"/>
    <p:sldId id="277" r:id="rId14"/>
    <p:sldId id="278" r:id="rId15"/>
    <p:sldId id="280" r:id="rId16"/>
    <p:sldId id="273"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DC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3"/>
    <p:restoredTop sz="96208"/>
  </p:normalViewPr>
  <p:slideViewPr>
    <p:cSldViewPr snapToGrid="0" snapToObjects="1">
      <p:cViewPr>
        <p:scale>
          <a:sx n="127" d="100"/>
          <a:sy n="127" d="100"/>
        </p:scale>
        <p:origin x="832" y="128"/>
      </p:cViewPr>
      <p:guideLst/>
    </p:cSldViewPr>
  </p:slideViewPr>
  <p:notesTextViewPr>
    <p:cViewPr>
      <p:scale>
        <a:sx n="135" d="100"/>
        <a:sy n="13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a:t> </a:t>
          </a:r>
          <a:endParaRPr lang="en-US" dirty="0"/>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 </a:t>
          </a:r>
          <a:endParaRPr lang="en-US" sz="1300" kern="1200" dirty="0"/>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F4576-919F-CE42-BDA1-5EC90CBA8C5C}"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3D31E-7558-3C42-8F64-7873610E4747}" type="slidenum">
              <a:rPr lang="en-US" smtClean="0"/>
              <a:t>‹#›</a:t>
            </a:fld>
            <a:endParaRPr lang="en-US"/>
          </a:p>
        </p:txBody>
      </p:sp>
    </p:spTree>
    <p:extLst>
      <p:ext uri="{BB962C8B-B14F-4D97-AF65-F5344CB8AC3E}">
        <p14:creationId xmlns:p14="http://schemas.microsoft.com/office/powerpoint/2010/main" val="364393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3D31E-7558-3C42-8F64-7873610E4747}" type="slidenum">
              <a:rPr lang="en-US" smtClean="0"/>
              <a:t>1</a:t>
            </a:fld>
            <a:endParaRPr lang="en-US"/>
          </a:p>
        </p:txBody>
      </p:sp>
    </p:spTree>
    <p:extLst>
      <p:ext uri="{BB962C8B-B14F-4D97-AF65-F5344CB8AC3E}">
        <p14:creationId xmlns:p14="http://schemas.microsoft.com/office/powerpoint/2010/main" val="3300072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is to just try to integrate ATP synthase. </a:t>
            </a:r>
          </a:p>
        </p:txBody>
      </p:sp>
      <p:sp>
        <p:nvSpPr>
          <p:cNvPr id="4" name="Slide Number Placeholder 3"/>
          <p:cNvSpPr>
            <a:spLocks noGrp="1"/>
          </p:cNvSpPr>
          <p:nvPr>
            <p:ph type="sldNum" sz="quarter" idx="5"/>
          </p:nvPr>
        </p:nvSpPr>
        <p:spPr/>
        <p:txBody>
          <a:bodyPr/>
          <a:lstStyle/>
          <a:p>
            <a:fld id="{E1D3D31E-7558-3C42-8F64-7873610E4747}" type="slidenum">
              <a:rPr lang="en-US" smtClean="0"/>
              <a:t>11</a:t>
            </a:fld>
            <a:endParaRPr lang="en-US"/>
          </a:p>
        </p:txBody>
      </p:sp>
    </p:spTree>
    <p:extLst>
      <p:ext uri="{BB962C8B-B14F-4D97-AF65-F5344CB8AC3E}">
        <p14:creationId xmlns:p14="http://schemas.microsoft.com/office/powerpoint/2010/main" val="256600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things we wanted to try is to see if we can visualize pH gradient in vesicles. Been working with Manisha a bunch for this stuff.</a:t>
            </a:r>
          </a:p>
          <a:p>
            <a:endParaRPr lang="en-US" dirty="0"/>
          </a:p>
          <a:p>
            <a:r>
              <a:rPr lang="en-US" dirty="0"/>
              <a:t>Manisha did the pH experiments and saw that pH is decreased with just </a:t>
            </a:r>
            <a:r>
              <a:rPr lang="en-US" dirty="0" err="1"/>
              <a:t>txtl</a:t>
            </a:r>
            <a:r>
              <a:rPr lang="en-US" dirty="0"/>
              <a:t> extract and buffer, even independent of DNA. So I tried to put </a:t>
            </a:r>
            <a:r>
              <a:rPr lang="en-US" dirty="0" err="1"/>
              <a:t>tx</a:t>
            </a:r>
            <a:r>
              <a:rPr lang="en-US" dirty="0"/>
              <a:t>/</a:t>
            </a:r>
            <a:r>
              <a:rPr lang="en-US" dirty="0" err="1"/>
              <a:t>tl</a:t>
            </a:r>
            <a:r>
              <a:rPr lang="en-US" dirty="0"/>
              <a:t> in a vesicle with this pH gradient indicator, ACMA. </a:t>
            </a:r>
          </a:p>
          <a:p>
            <a:endParaRPr lang="en-US" dirty="0"/>
          </a:p>
          <a:p>
            <a:r>
              <a:rPr lang="en-US" dirty="0"/>
              <a:t>ACMA binds to membranes and then becomes quenched and emits blue light when a pH gradient forms. So this is what we tried, we got nice vesicles but didn’t get great expression, so maybe a pH gradient wasn't established or I might have to play with the concentration of ACMA among other things. We want to be able to do time course imaging of the samples so we can see how the pH gradient may develop over time.</a:t>
            </a:r>
          </a:p>
        </p:txBody>
      </p:sp>
      <p:sp>
        <p:nvSpPr>
          <p:cNvPr id="4" name="Slide Number Placeholder 3"/>
          <p:cNvSpPr>
            <a:spLocks noGrp="1"/>
          </p:cNvSpPr>
          <p:nvPr>
            <p:ph type="sldNum" sz="quarter" idx="5"/>
          </p:nvPr>
        </p:nvSpPr>
        <p:spPr/>
        <p:txBody>
          <a:bodyPr/>
          <a:lstStyle/>
          <a:p>
            <a:fld id="{E1D3D31E-7558-3C42-8F64-7873610E4747}" type="slidenum">
              <a:rPr lang="en-US" smtClean="0"/>
              <a:t>12</a:t>
            </a:fld>
            <a:endParaRPr lang="en-US"/>
          </a:p>
        </p:txBody>
      </p:sp>
    </p:spTree>
    <p:extLst>
      <p:ext uri="{BB962C8B-B14F-4D97-AF65-F5344CB8AC3E}">
        <p14:creationId xmlns:p14="http://schemas.microsoft.com/office/powerpoint/2010/main" val="3525724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3D31E-7558-3C42-8F64-7873610E4747}" type="slidenum">
              <a:rPr lang="en-US" smtClean="0"/>
              <a:t>13</a:t>
            </a:fld>
            <a:endParaRPr lang="en-US"/>
          </a:p>
        </p:txBody>
      </p:sp>
    </p:spTree>
    <p:extLst>
      <p:ext uri="{BB962C8B-B14F-4D97-AF65-F5344CB8AC3E}">
        <p14:creationId xmlns:p14="http://schemas.microsoft.com/office/powerpoint/2010/main" val="380110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exp 16</a:t>
            </a:r>
          </a:p>
        </p:txBody>
      </p:sp>
      <p:sp>
        <p:nvSpPr>
          <p:cNvPr id="4" name="Slide Number Placeholder 3"/>
          <p:cNvSpPr>
            <a:spLocks noGrp="1"/>
          </p:cNvSpPr>
          <p:nvPr>
            <p:ph type="sldNum" sz="quarter" idx="5"/>
          </p:nvPr>
        </p:nvSpPr>
        <p:spPr/>
        <p:txBody>
          <a:bodyPr/>
          <a:lstStyle/>
          <a:p>
            <a:fld id="{E1D3D31E-7558-3C42-8F64-7873610E4747}" type="slidenum">
              <a:rPr lang="en-US" smtClean="0"/>
              <a:t>16</a:t>
            </a:fld>
            <a:endParaRPr lang="en-US"/>
          </a:p>
        </p:txBody>
      </p:sp>
    </p:spTree>
    <p:extLst>
      <p:ext uri="{BB962C8B-B14F-4D97-AF65-F5344CB8AC3E}">
        <p14:creationId xmlns:p14="http://schemas.microsoft.com/office/powerpoint/2010/main" val="144247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3D31E-7558-3C42-8F64-7873610E4747}" type="slidenum">
              <a:rPr lang="en-US" smtClean="0"/>
              <a:t>17</a:t>
            </a:fld>
            <a:endParaRPr lang="en-US"/>
          </a:p>
        </p:txBody>
      </p:sp>
    </p:spTree>
    <p:extLst>
      <p:ext uri="{BB962C8B-B14F-4D97-AF65-F5344CB8AC3E}">
        <p14:creationId xmlns:p14="http://schemas.microsoft.com/office/powerpoint/2010/main" val="46485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4C615-883D-FF4C-B9E3-F6A18FF3869E}" type="slidenum">
              <a:rPr lang="en-US" smtClean="0"/>
              <a:t>2</a:t>
            </a:fld>
            <a:endParaRPr lang="en-US"/>
          </a:p>
        </p:txBody>
      </p:sp>
    </p:spTree>
    <p:extLst>
      <p:ext uri="{BB962C8B-B14F-4D97-AF65-F5344CB8AC3E}">
        <p14:creationId xmlns:p14="http://schemas.microsoft.com/office/powerpoint/2010/main" val="300835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Happy to do more bulk </a:t>
            </a:r>
            <a:r>
              <a:rPr lang="en-US" dirty="0" err="1"/>
              <a:t>atp</a:t>
            </a:r>
            <a:r>
              <a:rPr lang="en-US" dirty="0"/>
              <a:t> </a:t>
            </a:r>
          </a:p>
        </p:txBody>
      </p:sp>
      <p:sp>
        <p:nvSpPr>
          <p:cNvPr id="4" name="Slide Number Placeholder 3"/>
          <p:cNvSpPr>
            <a:spLocks noGrp="1"/>
          </p:cNvSpPr>
          <p:nvPr>
            <p:ph type="sldNum" sz="quarter" idx="5"/>
          </p:nvPr>
        </p:nvSpPr>
        <p:spPr/>
        <p:txBody>
          <a:bodyPr/>
          <a:lstStyle/>
          <a:p>
            <a:fld id="{67F42522-F24A-B14B-BB2C-B26443761E53}" type="slidenum">
              <a:rPr lang="en-US" smtClean="0"/>
              <a:t>3</a:t>
            </a:fld>
            <a:endParaRPr lang="en-US"/>
          </a:p>
        </p:txBody>
      </p:sp>
    </p:spTree>
    <p:extLst>
      <p:ext uri="{BB962C8B-B14F-4D97-AF65-F5344CB8AC3E}">
        <p14:creationId xmlns:p14="http://schemas.microsoft.com/office/powerpoint/2010/main" val="26100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 18</a:t>
            </a:r>
          </a:p>
          <a:p>
            <a:r>
              <a:rPr lang="en-US" dirty="0"/>
              <a:t>The first question I wanted to ask is if adding varying concentrations of ATP actually results in more protein production. This is just for bulk experiments and added on TOP of the positive control setup, which includes extract, buffer, and </a:t>
            </a:r>
            <a:r>
              <a:rPr lang="en-US" dirty="0" err="1"/>
              <a:t>dna</a:t>
            </a:r>
            <a:r>
              <a:rPr lang="en-US" dirty="0"/>
              <a:t>. So on this slide I will show data from experiments where I added ATP in the beginning and also spiked in some more around hour 4. </a:t>
            </a:r>
          </a:p>
          <a:p>
            <a:endParaRPr lang="en-US" dirty="0"/>
          </a:p>
          <a:p>
            <a:r>
              <a:rPr lang="en-US" dirty="0"/>
              <a:t>Here’s the positive and negative control, the 5 mM ATP, 10 mM ATP, and 25 mM ATP. For reference, Energy buffer has final conc of ATP around 21 </a:t>
            </a:r>
            <a:r>
              <a:rPr lang="en-US" dirty="0" err="1"/>
              <a:t>mM.</a:t>
            </a:r>
            <a:endParaRPr lang="en-US" dirty="0"/>
          </a:p>
          <a:p>
            <a:r>
              <a:rPr lang="en-US" dirty="0"/>
              <a:t>I also have some summary plots of these data, so here are ethe steady state value of all the samples and also the GFP slopes. This is the slope from time 0 to about 2.5. It’s an attempt to see if adding more ATP will increase the rate of production at the beginning.</a:t>
            </a:r>
          </a:p>
          <a:p>
            <a:endParaRPr lang="en-US" dirty="0"/>
          </a:p>
          <a:p>
            <a:r>
              <a:rPr lang="en-US" dirty="0"/>
              <a:t>So from this we see that adding ATP doesn’t really have </a:t>
            </a:r>
            <a:r>
              <a:rPr lang="en-US" dirty="0" err="1"/>
              <a:t>thaaat</a:t>
            </a:r>
            <a:r>
              <a:rPr lang="en-US" dirty="0"/>
              <a:t> much of an effect. The endpoint values seem to be pretty mush around the pos control with one of the 25 mM samples going a bit higher. The slopes also don’t seem to be that different.</a:t>
            </a:r>
          </a:p>
          <a:p>
            <a:endParaRPr lang="en-US" dirty="0"/>
          </a:p>
          <a:p>
            <a:r>
              <a:rPr lang="en-US" dirty="0"/>
              <a:t>Now I’ll show the data for the spike version of this experiment. But the conclusions that come from it are pretty similar. Again the end point values and </a:t>
            </a:r>
            <a:r>
              <a:rPr lang="en-US" dirty="0" err="1"/>
              <a:t>gfp</a:t>
            </a:r>
            <a:r>
              <a:rPr lang="en-US" dirty="0"/>
              <a:t> slopes are kind of inconclusive. </a:t>
            </a:r>
          </a:p>
          <a:p>
            <a:endParaRPr lang="en-US" dirty="0"/>
          </a:p>
          <a:p>
            <a:r>
              <a:rPr lang="en-US" dirty="0"/>
              <a:t>This could mean that ATP isn’t the limiting factor in these reactions, which I think is very possible. Based off the other reagents I didn't show here, it seems like extract or DNA are more likely to restart the reaction.</a:t>
            </a:r>
          </a:p>
          <a:p>
            <a:endParaRPr lang="en-US" dirty="0"/>
          </a:p>
          <a:p>
            <a:r>
              <a:rPr lang="en-US" dirty="0"/>
              <a:t>So the answer to this question is (CLICK) not really, or not in this setup at least</a:t>
            </a:r>
          </a:p>
          <a:p>
            <a:endParaRPr lang="en-US" dirty="0"/>
          </a:p>
          <a:p>
            <a:endParaRPr lang="en-US" dirty="0"/>
          </a:p>
        </p:txBody>
      </p:sp>
      <p:sp>
        <p:nvSpPr>
          <p:cNvPr id="4" name="Slide Number Placeholder 3"/>
          <p:cNvSpPr>
            <a:spLocks noGrp="1"/>
          </p:cNvSpPr>
          <p:nvPr>
            <p:ph type="sldNum" sz="quarter" idx="5"/>
          </p:nvPr>
        </p:nvSpPr>
        <p:spPr/>
        <p:txBody>
          <a:bodyPr/>
          <a:lstStyle/>
          <a:p>
            <a:fld id="{E1D3D31E-7558-3C42-8F64-7873610E4747}" type="slidenum">
              <a:rPr lang="en-US" smtClean="0"/>
              <a:t>5</a:t>
            </a:fld>
            <a:endParaRPr lang="en-US"/>
          </a:p>
        </p:txBody>
      </p:sp>
    </p:spTree>
    <p:extLst>
      <p:ext uri="{BB962C8B-B14F-4D97-AF65-F5344CB8AC3E}">
        <p14:creationId xmlns:p14="http://schemas.microsoft.com/office/powerpoint/2010/main" val="258362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the same summary plots from the last slides. I added the ATP endpoint calculations, just raw fluorescence values my bad- I have calibration data. But we can still compare relative ATP conc’s.</a:t>
            </a:r>
          </a:p>
          <a:p>
            <a:r>
              <a:rPr lang="en-US" dirty="0"/>
              <a:t>For the beg exp’s, it seems like pos control and 25 mM ATP added have the higher values of </a:t>
            </a:r>
            <a:r>
              <a:rPr lang="en-US" dirty="0" err="1"/>
              <a:t>atp</a:t>
            </a:r>
            <a:r>
              <a:rPr lang="en-US" dirty="0"/>
              <a:t> at the end. But somehow more ATP is used for the 10 mM and 5 mM ATP values. Maybe if we add a little bit of ATP, it’s able to use more for some process (that may not directly be </a:t>
            </a:r>
            <a:r>
              <a:rPr lang="en-US" dirty="0" err="1"/>
              <a:t>relaated</a:t>
            </a:r>
            <a:r>
              <a:rPr lang="en-US" dirty="0"/>
              <a:t> to protein production but some sequestration or degradation of something) but if we add too much there’s too much degradation or free phosphate toxicity. I’m not sure, it’s a theory.</a:t>
            </a:r>
          </a:p>
          <a:p>
            <a:endParaRPr lang="en-US" dirty="0"/>
          </a:p>
          <a:p>
            <a:r>
              <a:rPr lang="en-US" dirty="0"/>
              <a:t>Now we can take a look at the data for the spike experiment. Again 25 mM seems to have highest endpoint ATP </a:t>
            </a:r>
            <a:r>
              <a:rPr lang="en-US" dirty="0" err="1"/>
              <a:t>valuefor</a:t>
            </a:r>
            <a:r>
              <a:rPr lang="en-US" dirty="0"/>
              <a:t> this one. But here the PC, 10 mM and 5 mM are pretty similar. Note that we can’t really technically compare across beg and spike experiments because the total vol for beg exp is 10.5 </a:t>
            </a:r>
            <a:r>
              <a:rPr lang="en-US" dirty="0" err="1"/>
              <a:t>uL</a:t>
            </a:r>
            <a:r>
              <a:rPr lang="en-US" dirty="0"/>
              <a:t> but 12 </a:t>
            </a:r>
            <a:r>
              <a:rPr lang="en-US" dirty="0" err="1"/>
              <a:t>uL</a:t>
            </a:r>
            <a:r>
              <a:rPr lang="en-US" dirty="0"/>
              <a:t> for spike exp. </a:t>
            </a:r>
          </a:p>
          <a:p>
            <a:endParaRPr lang="en-US" dirty="0"/>
          </a:p>
          <a:p>
            <a:r>
              <a:rPr lang="en-US" dirty="0"/>
              <a:t>Important to note that it’s possible the actual scale of difference for these </a:t>
            </a:r>
            <a:r>
              <a:rPr lang="en-US" dirty="0" err="1"/>
              <a:t>atp</a:t>
            </a:r>
            <a:r>
              <a:rPr lang="en-US" dirty="0"/>
              <a:t> values could be </a:t>
            </a:r>
            <a:r>
              <a:rPr lang="en-US" dirty="0" err="1"/>
              <a:t>miniscule..will</a:t>
            </a:r>
            <a:r>
              <a:rPr lang="en-US" dirty="0"/>
              <a:t> see when I convert it. </a:t>
            </a:r>
          </a:p>
          <a:p>
            <a:endParaRPr lang="en-US" dirty="0"/>
          </a:p>
          <a:p>
            <a:r>
              <a:rPr lang="en-US" dirty="0"/>
              <a:t>So the answer to this question is (CLICK) inconclusive because even if more is used we don't </a:t>
            </a:r>
            <a:r>
              <a:rPr lang="en-US" dirty="0" err="1"/>
              <a:t>necesarilly</a:t>
            </a:r>
            <a:r>
              <a:rPr lang="en-US" dirty="0"/>
              <a:t> know what it is used for.</a:t>
            </a:r>
          </a:p>
        </p:txBody>
      </p:sp>
      <p:sp>
        <p:nvSpPr>
          <p:cNvPr id="4" name="Slide Number Placeholder 3"/>
          <p:cNvSpPr>
            <a:spLocks noGrp="1"/>
          </p:cNvSpPr>
          <p:nvPr>
            <p:ph type="sldNum" sz="quarter" idx="5"/>
          </p:nvPr>
        </p:nvSpPr>
        <p:spPr/>
        <p:txBody>
          <a:bodyPr/>
          <a:lstStyle/>
          <a:p>
            <a:fld id="{E1D3D31E-7558-3C42-8F64-7873610E4747}" type="slidenum">
              <a:rPr lang="en-US" smtClean="0"/>
              <a:t>6</a:t>
            </a:fld>
            <a:endParaRPr lang="en-US"/>
          </a:p>
        </p:txBody>
      </p:sp>
    </p:spTree>
    <p:extLst>
      <p:ext uri="{BB962C8B-B14F-4D97-AF65-F5344CB8AC3E}">
        <p14:creationId xmlns:p14="http://schemas.microsoft.com/office/powerpoint/2010/main" val="3640858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exp 19</a:t>
            </a:r>
          </a:p>
          <a:p>
            <a:endParaRPr lang="en-US" dirty="0"/>
          </a:p>
          <a:p>
            <a:r>
              <a:rPr lang="en-US" dirty="0"/>
              <a:t>Next question I wanted to address is whether adding ATP to positive control might result in more Pi toxicity. Which could explain why giving more </a:t>
            </a:r>
            <a:r>
              <a:rPr lang="en-US" dirty="0" err="1"/>
              <a:t>atp</a:t>
            </a:r>
            <a:r>
              <a:rPr lang="en-US" dirty="0"/>
              <a:t> doesn’t </a:t>
            </a:r>
            <a:r>
              <a:rPr lang="en-US" dirty="0" err="1"/>
              <a:t>necesarilly</a:t>
            </a:r>
            <a:r>
              <a:rPr lang="en-US" dirty="0"/>
              <a:t> increase rates or steady state values of protein production.</a:t>
            </a:r>
          </a:p>
          <a:p>
            <a:endParaRPr lang="en-US" dirty="0"/>
          </a:p>
          <a:p>
            <a:r>
              <a:rPr lang="en-US" dirty="0"/>
              <a:t>So I ran another experiment where I added 5, 25, and 50 mM ATP in the beginning. The 50 mM was kind of meant to act as an overkill. Seems like (CLICK) there is a limit to how much added ATP will help. Here are the summary plots with GFP endpoints and slopes. It’s kind of neat how well the endpoints and slopes line up actually, but it’s also expected. The 5 mM ATP had the highest end point value and slope here. </a:t>
            </a:r>
          </a:p>
          <a:p>
            <a:endParaRPr lang="en-US" dirty="0"/>
          </a:p>
          <a:p>
            <a:r>
              <a:rPr lang="en-US" dirty="0"/>
              <a:t>So we can see that there seems to be a limit to how much added </a:t>
            </a:r>
            <a:r>
              <a:rPr lang="en-US" dirty="0" err="1"/>
              <a:t>atp</a:t>
            </a:r>
            <a:r>
              <a:rPr lang="en-US" dirty="0"/>
              <a:t> will help, since something else is probably going on after because the 50 mM had lower slope and endpoint values.</a:t>
            </a:r>
          </a:p>
        </p:txBody>
      </p:sp>
      <p:sp>
        <p:nvSpPr>
          <p:cNvPr id="4" name="Slide Number Placeholder 3"/>
          <p:cNvSpPr>
            <a:spLocks noGrp="1"/>
          </p:cNvSpPr>
          <p:nvPr>
            <p:ph type="sldNum" sz="quarter" idx="5"/>
          </p:nvPr>
        </p:nvSpPr>
        <p:spPr/>
        <p:txBody>
          <a:bodyPr/>
          <a:lstStyle/>
          <a:p>
            <a:fld id="{E1D3D31E-7558-3C42-8F64-7873610E4747}" type="slidenum">
              <a:rPr lang="en-US" smtClean="0"/>
              <a:t>7</a:t>
            </a:fld>
            <a:endParaRPr lang="en-US"/>
          </a:p>
        </p:txBody>
      </p:sp>
    </p:spTree>
    <p:extLst>
      <p:ext uri="{BB962C8B-B14F-4D97-AF65-F5344CB8AC3E}">
        <p14:creationId xmlns:p14="http://schemas.microsoft.com/office/powerpoint/2010/main" val="252425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brought the summary plots from the last slide and then there’s also the pi end point values. We can see that adding ATP does result in more free phosphate at the end, at least in the case of 50 </a:t>
            </a:r>
            <a:r>
              <a:rPr lang="en-US" dirty="0" err="1"/>
              <a:t>mM.,a</a:t>
            </a:r>
            <a:r>
              <a:rPr lang="en-US" dirty="0"/>
              <a:t> lot more than the PC. And adding 5 + 25 mM both could give less Pi than PC, but not conclusively. </a:t>
            </a:r>
          </a:p>
          <a:p>
            <a:endParaRPr lang="en-US" dirty="0"/>
          </a:p>
          <a:p>
            <a:r>
              <a:rPr lang="en-US" dirty="0"/>
              <a:t>CLICK - it's possible. adding too much ATP could have Pi toxicity.</a:t>
            </a:r>
          </a:p>
        </p:txBody>
      </p:sp>
      <p:sp>
        <p:nvSpPr>
          <p:cNvPr id="4" name="Slide Number Placeholder 3"/>
          <p:cNvSpPr>
            <a:spLocks noGrp="1"/>
          </p:cNvSpPr>
          <p:nvPr>
            <p:ph type="sldNum" sz="quarter" idx="5"/>
          </p:nvPr>
        </p:nvSpPr>
        <p:spPr/>
        <p:txBody>
          <a:bodyPr/>
          <a:lstStyle/>
          <a:p>
            <a:fld id="{E1D3D31E-7558-3C42-8F64-7873610E4747}" type="slidenum">
              <a:rPr lang="en-US" smtClean="0"/>
              <a:t>8</a:t>
            </a:fld>
            <a:endParaRPr lang="en-US"/>
          </a:p>
        </p:txBody>
      </p:sp>
    </p:spTree>
    <p:extLst>
      <p:ext uri="{BB962C8B-B14F-4D97-AF65-F5344CB8AC3E}">
        <p14:creationId xmlns:p14="http://schemas.microsoft.com/office/powerpoint/2010/main" val="341788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learn from the bulk experiments</a:t>
            </a:r>
          </a:p>
          <a:p>
            <a:pPr marL="171450" indent="-171450">
              <a:buFontTx/>
              <a:buChar char="-"/>
            </a:pPr>
            <a:r>
              <a:rPr lang="en-US" dirty="0"/>
              <a:t>Only adding ATP is not sufficient for revival</a:t>
            </a:r>
          </a:p>
          <a:p>
            <a:pPr marL="171450" indent="-171450">
              <a:buFontTx/>
              <a:buChar char="-"/>
            </a:pPr>
            <a:r>
              <a:rPr lang="en-US" dirty="0"/>
              <a:t> and free phosphate toxicity could be a concern, which is technically solved because ATP synthase uses free phosphate to make the ATP.</a:t>
            </a:r>
          </a:p>
          <a:p>
            <a:pPr marL="171450" indent="-171450">
              <a:buFontTx/>
              <a:buChar char="-"/>
            </a:pPr>
            <a:endParaRPr lang="en-US" dirty="0"/>
          </a:p>
          <a:p>
            <a:pPr marL="171450" indent="-171450">
              <a:buFontTx/>
              <a:buChar char="-"/>
            </a:pPr>
            <a:r>
              <a:rPr lang="en-US" dirty="0"/>
              <a:t>But I also think these brought up a lot of unanswered questions, like is more ATP really being used if you add it? And also what is it being used for? </a:t>
            </a:r>
            <a:r>
              <a:rPr lang="en-US" dirty="0" err="1"/>
              <a:t>Cuz</a:t>
            </a:r>
            <a:r>
              <a:rPr lang="en-US" dirty="0"/>
              <a:t> we want to make sure the ATP being produced is being used for the 'right' thing or what we want, if that's even possible.</a:t>
            </a:r>
          </a:p>
        </p:txBody>
      </p:sp>
      <p:sp>
        <p:nvSpPr>
          <p:cNvPr id="4" name="Slide Number Placeholder 3"/>
          <p:cNvSpPr>
            <a:spLocks noGrp="1"/>
          </p:cNvSpPr>
          <p:nvPr>
            <p:ph type="sldNum" sz="quarter" idx="5"/>
          </p:nvPr>
        </p:nvSpPr>
        <p:spPr/>
        <p:txBody>
          <a:bodyPr/>
          <a:lstStyle/>
          <a:p>
            <a:fld id="{E1D3D31E-7558-3C42-8F64-7873610E4747}" type="slidenum">
              <a:rPr lang="en-US" smtClean="0"/>
              <a:t>9</a:t>
            </a:fld>
            <a:endParaRPr lang="en-US"/>
          </a:p>
        </p:txBody>
      </p:sp>
    </p:spTree>
    <p:extLst>
      <p:ext uri="{BB962C8B-B14F-4D97-AF65-F5344CB8AC3E}">
        <p14:creationId xmlns:p14="http://schemas.microsoft.com/office/powerpoint/2010/main" val="2860464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got impatient to move onto vesicles so here we go</a:t>
            </a:r>
          </a:p>
        </p:txBody>
      </p:sp>
      <p:sp>
        <p:nvSpPr>
          <p:cNvPr id="4" name="Slide Number Placeholder 3"/>
          <p:cNvSpPr>
            <a:spLocks noGrp="1"/>
          </p:cNvSpPr>
          <p:nvPr>
            <p:ph type="sldNum" sz="quarter" idx="5"/>
          </p:nvPr>
        </p:nvSpPr>
        <p:spPr/>
        <p:txBody>
          <a:bodyPr/>
          <a:lstStyle/>
          <a:p>
            <a:fld id="{E1D3D31E-7558-3C42-8F64-7873610E4747}" type="slidenum">
              <a:rPr lang="en-US" smtClean="0"/>
              <a:t>10</a:t>
            </a:fld>
            <a:endParaRPr lang="en-US"/>
          </a:p>
        </p:txBody>
      </p:sp>
    </p:spTree>
    <p:extLst>
      <p:ext uri="{BB962C8B-B14F-4D97-AF65-F5344CB8AC3E}">
        <p14:creationId xmlns:p14="http://schemas.microsoft.com/office/powerpoint/2010/main" val="422963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72AFC-6042-4E42-801E-5D7566453E5A}"/>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51A4E5E7-53BF-8640-866B-FF8737029001}"/>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BCB82AB9-2FB5-E549-AD98-499CBED7730D}"/>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3EF27-E058-5C43-8366-FA49BC02FAD6}"/>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DF3F6D66-62BC-E848-9983-6392C04BBE65}"/>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53D90DDB-D869-FC4F-AC43-FCFE51C5EBC2}"/>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88EC7-C1FD-B440-B051-099586DD36A7}"/>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7EE52982-378D-9C43-A246-55317CAACEE7}"/>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5D2D38EC-7E9C-5244-9BA6-DBF3DFB07DF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75725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F7D26D-DBAB-5F47-9B85-B97EEBE7E76C}"/>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9B59E566-34CC-BC4A-A863-089BA8269A33}"/>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A40614A8-1E60-E447-8F75-B4FEFBBC242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67740-C78E-9B45-854A-4E77FCEB9523}"/>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12284548-D33B-844A-B6B3-3F5FFF282114}"/>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42381B33-102E-484C-9D81-DD0B652FEFA3}"/>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896B0-6B57-5C42-B547-1AC3E30C60FD}"/>
              </a:ext>
            </a:extLst>
          </p:cNvPr>
          <p:cNvSpPr>
            <a:spLocks noGrp="1"/>
          </p:cNvSpPr>
          <p:nvPr>
            <p:ph type="dt" sz="half" idx="10"/>
          </p:nvPr>
        </p:nvSpPr>
        <p:spPr/>
        <p:txBody>
          <a:bodyPr/>
          <a:lstStyle/>
          <a:p>
            <a:r>
              <a:rPr lang="en-US"/>
              <a:t>12/9/20</a:t>
            </a:r>
          </a:p>
        </p:txBody>
      </p:sp>
      <p:sp>
        <p:nvSpPr>
          <p:cNvPr id="6" name="Footer Placeholder 5">
            <a:extLst>
              <a:ext uri="{FF2B5EF4-FFF2-40B4-BE49-F238E27FC236}">
                <a16:creationId xmlns:a16="http://schemas.microsoft.com/office/drawing/2014/main" id="{C94F19D5-4EA3-3640-A667-02D5489EF7C7}"/>
              </a:ext>
            </a:extLst>
          </p:cNvPr>
          <p:cNvSpPr>
            <a:spLocks noGrp="1"/>
          </p:cNvSpPr>
          <p:nvPr>
            <p:ph type="ftr" sz="quarter" idx="11"/>
          </p:nvPr>
        </p:nvSpPr>
        <p:spPr/>
        <p:txBody>
          <a:bodyPr/>
          <a:lstStyle/>
          <a:p>
            <a:r>
              <a:rPr lang="en-US"/>
              <a:t>Ankita Roychoudhury</a:t>
            </a:r>
          </a:p>
        </p:txBody>
      </p:sp>
      <p:sp>
        <p:nvSpPr>
          <p:cNvPr id="7" name="Slide Number Placeholder 6">
            <a:extLst>
              <a:ext uri="{FF2B5EF4-FFF2-40B4-BE49-F238E27FC236}">
                <a16:creationId xmlns:a16="http://schemas.microsoft.com/office/drawing/2014/main" id="{55A30E91-EE8F-7642-842F-E518CBEAB82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B93AE-C674-B844-A475-52DF0C5FCF65}"/>
              </a:ext>
            </a:extLst>
          </p:cNvPr>
          <p:cNvSpPr>
            <a:spLocks noGrp="1"/>
          </p:cNvSpPr>
          <p:nvPr>
            <p:ph type="dt" sz="half" idx="10"/>
          </p:nvPr>
        </p:nvSpPr>
        <p:spPr/>
        <p:txBody>
          <a:bodyPr/>
          <a:lstStyle/>
          <a:p>
            <a:r>
              <a:rPr lang="en-US"/>
              <a:t>12/9/20</a:t>
            </a:r>
          </a:p>
        </p:txBody>
      </p:sp>
      <p:sp>
        <p:nvSpPr>
          <p:cNvPr id="8" name="Footer Placeholder 7">
            <a:extLst>
              <a:ext uri="{FF2B5EF4-FFF2-40B4-BE49-F238E27FC236}">
                <a16:creationId xmlns:a16="http://schemas.microsoft.com/office/drawing/2014/main" id="{1BBE7556-89F7-C848-BA3B-935E72A6164D}"/>
              </a:ext>
            </a:extLst>
          </p:cNvPr>
          <p:cNvSpPr>
            <a:spLocks noGrp="1"/>
          </p:cNvSpPr>
          <p:nvPr>
            <p:ph type="ftr" sz="quarter" idx="11"/>
          </p:nvPr>
        </p:nvSpPr>
        <p:spPr/>
        <p:txBody>
          <a:bodyPr/>
          <a:lstStyle/>
          <a:p>
            <a:r>
              <a:rPr lang="en-US"/>
              <a:t>Ankita Roychoudhury</a:t>
            </a:r>
          </a:p>
        </p:txBody>
      </p:sp>
      <p:sp>
        <p:nvSpPr>
          <p:cNvPr id="9" name="Slide Number Placeholder 8">
            <a:extLst>
              <a:ext uri="{FF2B5EF4-FFF2-40B4-BE49-F238E27FC236}">
                <a16:creationId xmlns:a16="http://schemas.microsoft.com/office/drawing/2014/main" id="{DF9F7572-6AD7-674F-93C3-B0DFD6817657}"/>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B000B-D801-3A4D-A560-B8755CDB81E8}"/>
              </a:ext>
            </a:extLst>
          </p:cNvPr>
          <p:cNvSpPr>
            <a:spLocks noGrp="1"/>
          </p:cNvSpPr>
          <p:nvPr>
            <p:ph type="dt" sz="half" idx="10"/>
          </p:nvPr>
        </p:nvSpPr>
        <p:spPr/>
        <p:txBody>
          <a:bodyPr/>
          <a:lstStyle/>
          <a:p>
            <a:r>
              <a:rPr lang="en-US"/>
              <a:t>12/9/20</a:t>
            </a:r>
          </a:p>
        </p:txBody>
      </p:sp>
      <p:sp>
        <p:nvSpPr>
          <p:cNvPr id="4" name="Footer Placeholder 3">
            <a:extLst>
              <a:ext uri="{FF2B5EF4-FFF2-40B4-BE49-F238E27FC236}">
                <a16:creationId xmlns:a16="http://schemas.microsoft.com/office/drawing/2014/main" id="{E4151397-388E-824A-854A-8C04AE37AB9D}"/>
              </a:ext>
            </a:extLst>
          </p:cNvPr>
          <p:cNvSpPr>
            <a:spLocks noGrp="1"/>
          </p:cNvSpPr>
          <p:nvPr>
            <p:ph type="ftr" sz="quarter" idx="11"/>
          </p:nvPr>
        </p:nvSpPr>
        <p:spPr/>
        <p:txBody>
          <a:bodyPr/>
          <a:lstStyle/>
          <a:p>
            <a:r>
              <a:rPr lang="en-US"/>
              <a:t>Ankita Roychoudhury</a:t>
            </a:r>
          </a:p>
        </p:txBody>
      </p:sp>
      <p:sp>
        <p:nvSpPr>
          <p:cNvPr id="5" name="Slide Number Placeholder 4">
            <a:extLst>
              <a:ext uri="{FF2B5EF4-FFF2-40B4-BE49-F238E27FC236}">
                <a16:creationId xmlns:a16="http://schemas.microsoft.com/office/drawing/2014/main" id="{BBF81638-DC36-1948-B37D-827B05F9B44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DF714-C359-8746-92AF-6088137AF74D}"/>
              </a:ext>
            </a:extLst>
          </p:cNvPr>
          <p:cNvSpPr>
            <a:spLocks noGrp="1"/>
          </p:cNvSpPr>
          <p:nvPr>
            <p:ph type="dt" sz="half" idx="10"/>
          </p:nvPr>
        </p:nvSpPr>
        <p:spPr/>
        <p:txBody>
          <a:bodyPr/>
          <a:lstStyle/>
          <a:p>
            <a:r>
              <a:rPr lang="en-US"/>
              <a:t>12/9/20</a:t>
            </a:r>
          </a:p>
        </p:txBody>
      </p:sp>
      <p:sp>
        <p:nvSpPr>
          <p:cNvPr id="3" name="Footer Placeholder 2">
            <a:extLst>
              <a:ext uri="{FF2B5EF4-FFF2-40B4-BE49-F238E27FC236}">
                <a16:creationId xmlns:a16="http://schemas.microsoft.com/office/drawing/2014/main" id="{4329542C-D9A3-054F-BD1C-AC1CF866CDC8}"/>
              </a:ext>
            </a:extLst>
          </p:cNvPr>
          <p:cNvSpPr>
            <a:spLocks noGrp="1"/>
          </p:cNvSpPr>
          <p:nvPr>
            <p:ph type="ftr" sz="quarter" idx="11"/>
          </p:nvPr>
        </p:nvSpPr>
        <p:spPr/>
        <p:txBody>
          <a:bodyPr/>
          <a:lstStyle/>
          <a:p>
            <a:r>
              <a:rPr lang="en-US"/>
              <a:t>Ankita Roychoudhury</a:t>
            </a:r>
          </a:p>
        </p:txBody>
      </p:sp>
      <p:sp>
        <p:nvSpPr>
          <p:cNvPr id="4" name="Slide Number Placeholder 3">
            <a:extLst>
              <a:ext uri="{FF2B5EF4-FFF2-40B4-BE49-F238E27FC236}">
                <a16:creationId xmlns:a16="http://schemas.microsoft.com/office/drawing/2014/main" id="{62780EDA-66F6-BC4C-AA16-37A2416A0328}"/>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169E-675E-0F43-A1E2-53C4CC83DBB9}"/>
              </a:ext>
            </a:extLst>
          </p:cNvPr>
          <p:cNvSpPr>
            <a:spLocks noGrp="1"/>
          </p:cNvSpPr>
          <p:nvPr>
            <p:ph type="dt" sz="half" idx="10"/>
          </p:nvPr>
        </p:nvSpPr>
        <p:spPr/>
        <p:txBody>
          <a:bodyPr/>
          <a:lstStyle/>
          <a:p>
            <a:r>
              <a:rPr lang="en-US"/>
              <a:t>12/9/20</a:t>
            </a:r>
          </a:p>
        </p:txBody>
      </p:sp>
      <p:sp>
        <p:nvSpPr>
          <p:cNvPr id="6" name="Footer Placeholder 5">
            <a:extLst>
              <a:ext uri="{FF2B5EF4-FFF2-40B4-BE49-F238E27FC236}">
                <a16:creationId xmlns:a16="http://schemas.microsoft.com/office/drawing/2014/main" id="{F121FD40-8608-A24F-A5D7-F569B1182E35}"/>
              </a:ext>
            </a:extLst>
          </p:cNvPr>
          <p:cNvSpPr>
            <a:spLocks noGrp="1"/>
          </p:cNvSpPr>
          <p:nvPr>
            <p:ph type="ftr" sz="quarter" idx="11"/>
          </p:nvPr>
        </p:nvSpPr>
        <p:spPr/>
        <p:txBody>
          <a:bodyPr/>
          <a:lstStyle/>
          <a:p>
            <a:r>
              <a:rPr lang="en-US"/>
              <a:t>Ankita Roychoudhury</a:t>
            </a:r>
          </a:p>
        </p:txBody>
      </p:sp>
      <p:sp>
        <p:nvSpPr>
          <p:cNvPr id="7" name="Slide Number Placeholder 6">
            <a:extLst>
              <a:ext uri="{FF2B5EF4-FFF2-40B4-BE49-F238E27FC236}">
                <a16:creationId xmlns:a16="http://schemas.microsoft.com/office/drawing/2014/main" id="{CB173094-9125-9541-A202-F453AEED3CFC}"/>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D730-6110-3A43-BDC5-B10C6CE27D86}"/>
              </a:ext>
            </a:extLst>
          </p:cNvPr>
          <p:cNvSpPr>
            <a:spLocks noGrp="1"/>
          </p:cNvSpPr>
          <p:nvPr>
            <p:ph type="dt" sz="half" idx="10"/>
          </p:nvPr>
        </p:nvSpPr>
        <p:spPr/>
        <p:txBody>
          <a:bodyPr/>
          <a:lstStyle/>
          <a:p>
            <a:r>
              <a:rPr lang="en-US"/>
              <a:t>12/9/20</a:t>
            </a:r>
          </a:p>
        </p:txBody>
      </p:sp>
      <p:sp>
        <p:nvSpPr>
          <p:cNvPr id="6" name="Footer Placeholder 5">
            <a:extLst>
              <a:ext uri="{FF2B5EF4-FFF2-40B4-BE49-F238E27FC236}">
                <a16:creationId xmlns:a16="http://schemas.microsoft.com/office/drawing/2014/main" id="{F5BCE5D3-482D-7C40-AF02-7A5CE561FBAE}"/>
              </a:ext>
            </a:extLst>
          </p:cNvPr>
          <p:cNvSpPr>
            <a:spLocks noGrp="1"/>
          </p:cNvSpPr>
          <p:nvPr>
            <p:ph type="ftr" sz="quarter" idx="11"/>
          </p:nvPr>
        </p:nvSpPr>
        <p:spPr/>
        <p:txBody>
          <a:bodyPr/>
          <a:lstStyle/>
          <a:p>
            <a:r>
              <a:rPr lang="en-US"/>
              <a:t>Ankita Roychoudhury</a:t>
            </a:r>
          </a:p>
        </p:txBody>
      </p:sp>
      <p:sp>
        <p:nvSpPr>
          <p:cNvPr id="7" name="Slide Number Placeholder 6">
            <a:extLst>
              <a:ext uri="{FF2B5EF4-FFF2-40B4-BE49-F238E27FC236}">
                <a16:creationId xmlns:a16="http://schemas.microsoft.com/office/drawing/2014/main" id="{5461A806-FD9D-8844-9B30-599207BDD6B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6F0939-B627-A744-BD0A-68E2C4B01A9A}"/>
              </a:ext>
            </a:extLst>
          </p:cNvPr>
          <p:cNvSpPr>
            <a:spLocks noGrp="1"/>
          </p:cNvSpPr>
          <p:nvPr>
            <p:ph type="dt" sz="half" idx="2"/>
          </p:nvPr>
        </p:nvSpPr>
        <p:spPr>
          <a:xfrm>
            <a:off x="10426123" y="6542088"/>
            <a:ext cx="840510" cy="365125"/>
          </a:xfrm>
          <a:prstGeom prst="rect">
            <a:avLst/>
          </a:prstGeom>
        </p:spPr>
        <p:txBody>
          <a:bodyPr vert="horz" lIns="91440" tIns="45720" rIns="91440" bIns="45720" rtlCol="0" anchor="ctr"/>
          <a:lstStyle>
            <a:lvl1pPr algn="l">
              <a:defRPr sz="1100">
                <a:solidFill>
                  <a:schemeClr val="tx1"/>
                </a:solidFill>
                <a:latin typeface="Avenir Book" panose="02000503020000020003" pitchFamily="2" charset="0"/>
              </a:defRPr>
            </a:lvl1pPr>
          </a:lstStyle>
          <a:p>
            <a:r>
              <a:rPr lang="en-US"/>
              <a:t>12/9/20</a:t>
            </a:r>
            <a:endParaRPr lang="en-US" dirty="0"/>
          </a:p>
        </p:txBody>
      </p:sp>
      <p:sp>
        <p:nvSpPr>
          <p:cNvPr id="5" name="Footer Placeholder 4">
            <a:extLst>
              <a:ext uri="{FF2B5EF4-FFF2-40B4-BE49-F238E27FC236}">
                <a16:creationId xmlns:a16="http://schemas.microsoft.com/office/drawing/2014/main" id="{D17A83F8-ED88-714E-8185-A06365D9E9ED}"/>
              </a:ext>
            </a:extLst>
          </p:cNvPr>
          <p:cNvSpPr>
            <a:spLocks noGrp="1"/>
          </p:cNvSpPr>
          <p:nvPr>
            <p:ph type="ftr" sz="quarter" idx="3"/>
          </p:nvPr>
        </p:nvSpPr>
        <p:spPr>
          <a:xfrm>
            <a:off x="8821882" y="6542088"/>
            <a:ext cx="1718541" cy="365125"/>
          </a:xfrm>
          <a:prstGeom prst="rect">
            <a:avLst/>
          </a:prstGeom>
        </p:spPr>
        <p:txBody>
          <a:bodyPr vert="horz" lIns="91440" tIns="45720" rIns="91440" bIns="45720" rtlCol="0" anchor="ctr"/>
          <a:lstStyle>
            <a:lvl1pPr algn="ctr">
              <a:defRPr sz="1100">
                <a:solidFill>
                  <a:schemeClr val="tx1"/>
                </a:solidFill>
                <a:latin typeface="Avenir Book" panose="02000503020000020003" pitchFamily="2" charset="0"/>
              </a:defRPr>
            </a:lvl1pPr>
          </a:lstStyle>
          <a:p>
            <a:r>
              <a:rPr lang="en-US" dirty="0"/>
              <a:t>Ankita Roychoudhury</a:t>
            </a:r>
          </a:p>
        </p:txBody>
      </p:sp>
      <p:sp>
        <p:nvSpPr>
          <p:cNvPr id="6" name="Slide Number Placeholder 5">
            <a:extLst>
              <a:ext uri="{FF2B5EF4-FFF2-40B4-BE49-F238E27FC236}">
                <a16:creationId xmlns:a16="http://schemas.microsoft.com/office/drawing/2014/main" id="{8193A237-08A5-4E48-9C0C-574F6BABA97A}"/>
              </a:ext>
            </a:extLst>
          </p:cNvPr>
          <p:cNvSpPr>
            <a:spLocks noGrp="1"/>
          </p:cNvSpPr>
          <p:nvPr>
            <p:ph type="sldNum" sz="quarter" idx="4"/>
          </p:nvPr>
        </p:nvSpPr>
        <p:spPr>
          <a:xfrm>
            <a:off x="11689772" y="6149678"/>
            <a:ext cx="380999" cy="365125"/>
          </a:xfrm>
          <a:prstGeom prst="rect">
            <a:avLst/>
          </a:prstGeom>
        </p:spPr>
        <p:txBody>
          <a:bodyPr vert="horz" lIns="91440" tIns="45720" rIns="91440" bIns="45720" rtlCol="0" anchor="ctr"/>
          <a:lstStyle>
            <a:lvl1pPr algn="r">
              <a:defRPr sz="1200">
                <a:solidFill>
                  <a:schemeClr val="tx1"/>
                </a:solidFill>
                <a:latin typeface="Avenir Book" panose="02000503020000020003" pitchFamily="2" charset="0"/>
              </a:defRPr>
            </a:lvl1pPr>
          </a:lstStyle>
          <a:p>
            <a:fld id="{814F3199-600E-1648-98F9-303CE5CD9389}" type="slidenum">
              <a:rPr lang="en-US" smtClean="0"/>
              <a:pPr/>
              <a:t>‹#›</a:t>
            </a:fld>
            <a:endParaRPr lang="en-US" dirty="0"/>
          </a:p>
        </p:txBody>
      </p:sp>
      <p:pic>
        <p:nvPicPr>
          <p:cNvPr id="7" name="Picture 6" descr="A picture containing drawing&#10;&#10;Description automatically generated">
            <a:extLst>
              <a:ext uri="{FF2B5EF4-FFF2-40B4-BE49-F238E27FC236}">
                <a16:creationId xmlns:a16="http://schemas.microsoft.com/office/drawing/2014/main" id="{0C96F34F-7085-4843-BFB2-253993EEE706}"/>
              </a:ext>
            </a:extLst>
          </p:cNvPr>
          <p:cNvPicPr>
            <a:picLocks noChangeAspect="1"/>
          </p:cNvPicPr>
          <p:nvPr userDrawn="1"/>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6.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normAutofit fontScale="90000"/>
          </a:bodyPr>
          <a:lstStyle/>
          <a:p>
            <a:r>
              <a:rPr lang="en-US" dirty="0"/>
              <a:t>Senior Thesis: </a:t>
            </a:r>
            <a:r>
              <a:rPr lang="en-US" b="1" dirty="0"/>
              <a:t>ATP Life Extension in Synthetic Cells</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lstStyle/>
          <a:p>
            <a:r>
              <a:rPr lang="en-US" dirty="0"/>
              <a:t>Ankita Roychoudhury</a:t>
            </a:r>
          </a:p>
          <a:p>
            <a:r>
              <a:rPr lang="en-US" dirty="0"/>
              <a:t>Murray Lab Meeting</a:t>
            </a:r>
          </a:p>
          <a:p>
            <a:r>
              <a:rPr lang="en-US" dirty="0"/>
              <a:t>12.09.2020</a:t>
            </a:r>
          </a:p>
        </p:txBody>
      </p:sp>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AA67-10C6-7F4D-BC58-89766510137B}"/>
              </a:ext>
            </a:extLst>
          </p:cNvPr>
          <p:cNvSpPr>
            <a:spLocks noGrp="1"/>
          </p:cNvSpPr>
          <p:nvPr>
            <p:ph type="title"/>
          </p:nvPr>
        </p:nvSpPr>
        <p:spPr/>
        <p:txBody>
          <a:bodyPr/>
          <a:lstStyle/>
          <a:p>
            <a:r>
              <a:rPr lang="en-US" dirty="0"/>
              <a:t>Vesicles</a:t>
            </a:r>
          </a:p>
        </p:txBody>
      </p:sp>
      <p:sp>
        <p:nvSpPr>
          <p:cNvPr id="3" name="Text Placeholder 2">
            <a:extLst>
              <a:ext uri="{FF2B5EF4-FFF2-40B4-BE49-F238E27FC236}">
                <a16:creationId xmlns:a16="http://schemas.microsoft.com/office/drawing/2014/main" id="{3BEFEAEA-1AF6-0D48-9243-31AED94B5F0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5D4088B-DDB3-174C-B010-57E4E89B4C1A}"/>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5C1228FB-66E3-F643-BB48-B0C68B1771D5}"/>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95A70D07-FCFB-6D4D-A257-B45A3C3B75AD}"/>
              </a:ext>
            </a:extLst>
          </p:cNvPr>
          <p:cNvSpPr>
            <a:spLocks noGrp="1"/>
          </p:cNvSpPr>
          <p:nvPr>
            <p:ph type="sldNum" sz="quarter" idx="12"/>
          </p:nvPr>
        </p:nvSpPr>
        <p:spPr/>
        <p:txBody>
          <a:bodyPr/>
          <a:lstStyle/>
          <a:p>
            <a:fld id="{814F3199-600E-1648-98F9-303CE5CD9389}" type="slidenum">
              <a:rPr lang="en-US" smtClean="0"/>
              <a:t>10</a:t>
            </a:fld>
            <a:endParaRPr lang="en-US"/>
          </a:p>
        </p:txBody>
      </p:sp>
    </p:spTree>
    <p:extLst>
      <p:ext uri="{BB962C8B-B14F-4D97-AF65-F5344CB8AC3E}">
        <p14:creationId xmlns:p14="http://schemas.microsoft.com/office/powerpoint/2010/main" val="308047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D800-CCAD-AE43-B789-72F53CE92B12}"/>
              </a:ext>
            </a:extLst>
          </p:cNvPr>
          <p:cNvSpPr>
            <a:spLocks noGrp="1"/>
          </p:cNvSpPr>
          <p:nvPr>
            <p:ph type="title"/>
          </p:nvPr>
        </p:nvSpPr>
        <p:spPr>
          <a:xfrm>
            <a:off x="137079" y="129993"/>
            <a:ext cx="10515600" cy="1325563"/>
          </a:xfrm>
        </p:spPr>
        <p:txBody>
          <a:bodyPr>
            <a:normAutofit/>
          </a:bodyPr>
          <a:lstStyle/>
          <a:p>
            <a:r>
              <a:rPr lang="en-US" sz="3200" dirty="0"/>
              <a:t>Vesicle Plan</a:t>
            </a:r>
          </a:p>
        </p:txBody>
      </p:sp>
      <p:sp>
        <p:nvSpPr>
          <p:cNvPr id="3" name="Date Placeholder 2">
            <a:extLst>
              <a:ext uri="{FF2B5EF4-FFF2-40B4-BE49-F238E27FC236}">
                <a16:creationId xmlns:a16="http://schemas.microsoft.com/office/drawing/2014/main" id="{1F49F1E0-FCAF-FD42-8410-7E4B6300DE42}"/>
              </a:ext>
            </a:extLst>
          </p:cNvPr>
          <p:cNvSpPr>
            <a:spLocks noGrp="1"/>
          </p:cNvSpPr>
          <p:nvPr>
            <p:ph type="dt" sz="half" idx="10"/>
          </p:nvPr>
        </p:nvSpPr>
        <p:spPr/>
        <p:txBody>
          <a:bodyPr/>
          <a:lstStyle/>
          <a:p>
            <a:r>
              <a:rPr lang="en-US"/>
              <a:t>12/9/20</a:t>
            </a:r>
          </a:p>
        </p:txBody>
      </p:sp>
      <p:sp>
        <p:nvSpPr>
          <p:cNvPr id="4" name="Footer Placeholder 3">
            <a:extLst>
              <a:ext uri="{FF2B5EF4-FFF2-40B4-BE49-F238E27FC236}">
                <a16:creationId xmlns:a16="http://schemas.microsoft.com/office/drawing/2014/main" id="{56D81F8E-052C-E144-BD3F-5D39691F6922}"/>
              </a:ext>
            </a:extLst>
          </p:cNvPr>
          <p:cNvSpPr>
            <a:spLocks noGrp="1"/>
          </p:cNvSpPr>
          <p:nvPr>
            <p:ph type="ftr" sz="quarter" idx="11"/>
          </p:nvPr>
        </p:nvSpPr>
        <p:spPr/>
        <p:txBody>
          <a:bodyPr/>
          <a:lstStyle/>
          <a:p>
            <a:r>
              <a:rPr lang="en-US"/>
              <a:t>Ankita Roychoudhury</a:t>
            </a:r>
          </a:p>
        </p:txBody>
      </p:sp>
      <p:sp>
        <p:nvSpPr>
          <p:cNvPr id="5" name="Slide Number Placeholder 4">
            <a:extLst>
              <a:ext uri="{FF2B5EF4-FFF2-40B4-BE49-F238E27FC236}">
                <a16:creationId xmlns:a16="http://schemas.microsoft.com/office/drawing/2014/main" id="{500D392F-BB84-3244-8EAB-509E04D0E50B}"/>
              </a:ext>
            </a:extLst>
          </p:cNvPr>
          <p:cNvSpPr>
            <a:spLocks noGrp="1"/>
          </p:cNvSpPr>
          <p:nvPr>
            <p:ph type="sldNum" sz="quarter" idx="12"/>
          </p:nvPr>
        </p:nvSpPr>
        <p:spPr/>
        <p:txBody>
          <a:bodyPr/>
          <a:lstStyle/>
          <a:p>
            <a:fld id="{814F3199-600E-1648-98F9-303CE5CD9389}" type="slidenum">
              <a:rPr lang="en-US" smtClean="0"/>
              <a:t>11</a:t>
            </a:fld>
            <a:endParaRPr lang="en-US"/>
          </a:p>
        </p:txBody>
      </p:sp>
      <p:pic>
        <p:nvPicPr>
          <p:cNvPr id="6" name="Picture 5" descr="A picture containing clock&#10;&#10;Description automatically generated">
            <a:extLst>
              <a:ext uri="{FF2B5EF4-FFF2-40B4-BE49-F238E27FC236}">
                <a16:creationId xmlns:a16="http://schemas.microsoft.com/office/drawing/2014/main" id="{D670C10F-2D43-4744-8137-4D1052F3A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34" y="1586184"/>
            <a:ext cx="3535727" cy="4057670"/>
          </a:xfrm>
          <a:prstGeom prst="rect">
            <a:avLst/>
          </a:prstGeom>
        </p:spPr>
      </p:pic>
      <p:sp>
        <p:nvSpPr>
          <p:cNvPr id="7" name="TextBox 6">
            <a:extLst>
              <a:ext uri="{FF2B5EF4-FFF2-40B4-BE49-F238E27FC236}">
                <a16:creationId xmlns:a16="http://schemas.microsoft.com/office/drawing/2014/main" id="{29BC8BDC-8294-0D4A-BE8E-D641DC9AB2DE}"/>
              </a:ext>
            </a:extLst>
          </p:cNvPr>
          <p:cNvSpPr txBox="1"/>
          <p:nvPr/>
        </p:nvSpPr>
        <p:spPr>
          <a:xfrm>
            <a:off x="793335" y="1586184"/>
            <a:ext cx="1401226" cy="369332"/>
          </a:xfrm>
          <a:prstGeom prst="rect">
            <a:avLst/>
          </a:prstGeom>
          <a:noFill/>
        </p:spPr>
        <p:txBody>
          <a:bodyPr wrap="square" rtlCol="0">
            <a:spAutoFit/>
          </a:bodyPr>
          <a:lstStyle/>
          <a:p>
            <a:r>
              <a:rPr lang="en-US" dirty="0">
                <a:latin typeface="Avenir Book" panose="02000503020000020003" pitchFamily="2" charset="0"/>
              </a:rPr>
              <a:t>End Goal:</a:t>
            </a:r>
          </a:p>
        </p:txBody>
      </p:sp>
      <p:sp>
        <p:nvSpPr>
          <p:cNvPr id="8" name="TextBox 7">
            <a:extLst>
              <a:ext uri="{FF2B5EF4-FFF2-40B4-BE49-F238E27FC236}">
                <a16:creationId xmlns:a16="http://schemas.microsoft.com/office/drawing/2014/main" id="{05F0B8BE-8D25-D24A-92D2-D24347CF2B04}"/>
              </a:ext>
            </a:extLst>
          </p:cNvPr>
          <p:cNvSpPr txBox="1"/>
          <p:nvPr/>
        </p:nvSpPr>
        <p:spPr>
          <a:xfrm>
            <a:off x="5082404" y="1586184"/>
            <a:ext cx="1401226" cy="369332"/>
          </a:xfrm>
          <a:prstGeom prst="rect">
            <a:avLst/>
          </a:prstGeom>
          <a:noFill/>
        </p:spPr>
        <p:txBody>
          <a:bodyPr wrap="square" rtlCol="0">
            <a:spAutoFit/>
          </a:bodyPr>
          <a:lstStyle/>
          <a:p>
            <a:r>
              <a:rPr lang="en-US" dirty="0">
                <a:latin typeface="Avenir Book" panose="02000503020000020003" pitchFamily="2" charset="0"/>
              </a:rPr>
              <a:t>Step 1:</a:t>
            </a:r>
          </a:p>
        </p:txBody>
      </p:sp>
      <p:grpSp>
        <p:nvGrpSpPr>
          <p:cNvPr id="9" name="Group 8">
            <a:extLst>
              <a:ext uri="{FF2B5EF4-FFF2-40B4-BE49-F238E27FC236}">
                <a16:creationId xmlns:a16="http://schemas.microsoft.com/office/drawing/2014/main" id="{AD8F81D6-5DAE-2147-AF6D-835F59B75566}"/>
              </a:ext>
            </a:extLst>
          </p:cNvPr>
          <p:cNvGrpSpPr/>
          <p:nvPr/>
        </p:nvGrpSpPr>
        <p:grpSpPr>
          <a:xfrm>
            <a:off x="6096000" y="1586184"/>
            <a:ext cx="3790856" cy="3639484"/>
            <a:chOff x="1113773" y="1156345"/>
            <a:chExt cx="3790856" cy="3639484"/>
          </a:xfrm>
        </p:grpSpPr>
        <p:sp>
          <p:nvSpPr>
            <p:cNvPr id="10" name="Oval 9">
              <a:extLst>
                <a:ext uri="{FF2B5EF4-FFF2-40B4-BE49-F238E27FC236}">
                  <a16:creationId xmlns:a16="http://schemas.microsoft.com/office/drawing/2014/main" id="{17171EAD-0D98-244E-B17C-CFDE777DAE4C}"/>
                </a:ext>
              </a:extLst>
            </p:cNvPr>
            <p:cNvSpPr/>
            <p:nvPr/>
          </p:nvSpPr>
          <p:spPr>
            <a:xfrm>
              <a:off x="1113773" y="1684329"/>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02D708DE-CC32-4643-ACCA-8A2896962C54}"/>
                </a:ext>
              </a:extLst>
            </p:cNvPr>
            <p:cNvSpPr/>
            <p:nvPr/>
          </p:nvSpPr>
          <p:spPr>
            <a:xfrm>
              <a:off x="3330545" y="1675335"/>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Box 11">
              <a:extLst>
                <a:ext uri="{FF2B5EF4-FFF2-40B4-BE49-F238E27FC236}">
                  <a16:creationId xmlns:a16="http://schemas.microsoft.com/office/drawing/2014/main" id="{728A22A8-1747-1D4B-AD9B-D5BBAF4FA5D8}"/>
                </a:ext>
              </a:extLst>
            </p:cNvPr>
            <p:cNvSpPr txBox="1"/>
            <p:nvPr/>
          </p:nvSpPr>
          <p:spPr>
            <a:xfrm>
              <a:off x="2236430" y="2190265"/>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13" name="TextBox 12">
              <a:extLst>
                <a:ext uri="{FF2B5EF4-FFF2-40B4-BE49-F238E27FC236}">
                  <a16:creationId xmlns:a16="http://schemas.microsoft.com/office/drawing/2014/main" id="{6252FA30-70B9-8D4D-85F2-B836D93FE795}"/>
                </a:ext>
              </a:extLst>
            </p:cNvPr>
            <p:cNvSpPr txBox="1"/>
            <p:nvPr/>
          </p:nvSpPr>
          <p:spPr>
            <a:xfrm>
              <a:off x="3523185" y="2636428"/>
              <a:ext cx="588457"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14" name="Straight Arrow Connector 13">
              <a:extLst>
                <a:ext uri="{FF2B5EF4-FFF2-40B4-BE49-F238E27FC236}">
                  <a16:creationId xmlns:a16="http://schemas.microsoft.com/office/drawing/2014/main" id="{20DB5F24-889D-5E49-98A6-5F68CC637F74}"/>
                </a:ext>
              </a:extLst>
            </p:cNvPr>
            <p:cNvCxnSpPr>
              <a:cxnSpLocks/>
            </p:cNvCxnSpPr>
            <p:nvPr/>
          </p:nvCxnSpPr>
          <p:spPr>
            <a:xfrm flipV="1">
              <a:off x="3203298" y="1367025"/>
              <a:ext cx="1186746" cy="1317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0A3C2FE-5130-6F45-84C8-8B2FF850D24D}"/>
                </a:ext>
              </a:extLst>
            </p:cNvPr>
            <p:cNvSpPr txBox="1"/>
            <p:nvPr/>
          </p:nvSpPr>
          <p:spPr>
            <a:xfrm>
              <a:off x="4356097" y="1156345"/>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6" name="Diagram 15">
              <a:extLst>
                <a:ext uri="{FF2B5EF4-FFF2-40B4-BE49-F238E27FC236}">
                  <a16:creationId xmlns:a16="http://schemas.microsoft.com/office/drawing/2014/main" id="{2BC7DAEF-5583-304B-B2E7-6B46C5879A9C}"/>
                </a:ext>
              </a:extLst>
            </p:cNvPr>
            <p:cNvGraphicFramePr/>
            <p:nvPr/>
          </p:nvGraphicFramePr>
          <p:xfrm>
            <a:off x="1507473" y="2507968"/>
            <a:ext cx="1225550" cy="1180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a:extLst>
                <a:ext uri="{FF2B5EF4-FFF2-40B4-BE49-F238E27FC236}">
                  <a16:creationId xmlns:a16="http://schemas.microsoft.com/office/drawing/2014/main" id="{35F59FCE-AE10-0A45-A543-EB83919C3181}"/>
                </a:ext>
              </a:extLst>
            </p:cNvPr>
            <p:cNvSpPr txBox="1"/>
            <p:nvPr/>
          </p:nvSpPr>
          <p:spPr>
            <a:xfrm>
              <a:off x="1728430" y="2928929"/>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8" name="Curved Connector 17">
              <a:extLst>
                <a:ext uri="{FF2B5EF4-FFF2-40B4-BE49-F238E27FC236}">
                  <a16:creationId xmlns:a16="http://schemas.microsoft.com/office/drawing/2014/main" id="{1ECF4628-233A-1F48-8A1D-5CFF69724215}"/>
                </a:ext>
              </a:extLst>
            </p:cNvPr>
            <p:cNvCxnSpPr>
              <a:cxnSpLocks/>
            </p:cNvCxnSpPr>
            <p:nvPr/>
          </p:nvCxnSpPr>
          <p:spPr>
            <a:xfrm rot="5400000" flipH="1" flipV="1">
              <a:off x="1856062" y="2391338"/>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19" name="Curved Connector 18">
              <a:extLst>
                <a:ext uri="{FF2B5EF4-FFF2-40B4-BE49-F238E27FC236}">
                  <a16:creationId xmlns:a16="http://schemas.microsoft.com/office/drawing/2014/main" id="{A62DE7C5-01F7-1F42-97A5-66CD4D42C3DC}"/>
                </a:ext>
              </a:extLst>
            </p:cNvPr>
            <p:cNvCxnSpPr>
              <a:cxnSpLocks/>
              <a:stCxn id="13" idx="0"/>
            </p:cNvCxnSpPr>
            <p:nvPr/>
          </p:nvCxnSpPr>
          <p:spPr>
            <a:xfrm rot="16200000" flipV="1">
              <a:off x="3390666" y="2209680"/>
              <a:ext cx="235618" cy="6178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030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E9CA-8C83-DC4C-9C26-0112D8D3F5F4}"/>
              </a:ext>
            </a:extLst>
          </p:cNvPr>
          <p:cNvSpPr>
            <a:spLocks noGrp="1"/>
          </p:cNvSpPr>
          <p:nvPr>
            <p:ph type="title"/>
          </p:nvPr>
        </p:nvSpPr>
        <p:spPr>
          <a:xfrm>
            <a:off x="208005" y="179773"/>
            <a:ext cx="10515600" cy="1325563"/>
          </a:xfrm>
        </p:spPr>
        <p:txBody>
          <a:bodyPr>
            <a:normAutofit/>
          </a:bodyPr>
          <a:lstStyle/>
          <a:p>
            <a:r>
              <a:rPr lang="en-US" sz="3200" dirty="0"/>
              <a:t>Can we visualize pH gradient in vesicles?</a:t>
            </a:r>
          </a:p>
        </p:txBody>
      </p:sp>
      <p:sp>
        <p:nvSpPr>
          <p:cNvPr id="3" name="Date Placeholder 2">
            <a:extLst>
              <a:ext uri="{FF2B5EF4-FFF2-40B4-BE49-F238E27FC236}">
                <a16:creationId xmlns:a16="http://schemas.microsoft.com/office/drawing/2014/main" id="{FD25C809-A1C8-CF4F-ABFE-3E69EC3A8A8B}"/>
              </a:ext>
            </a:extLst>
          </p:cNvPr>
          <p:cNvSpPr>
            <a:spLocks noGrp="1"/>
          </p:cNvSpPr>
          <p:nvPr>
            <p:ph type="dt" sz="half" idx="10"/>
          </p:nvPr>
        </p:nvSpPr>
        <p:spPr/>
        <p:txBody>
          <a:bodyPr/>
          <a:lstStyle/>
          <a:p>
            <a:r>
              <a:rPr lang="en-US"/>
              <a:t>12/9/20</a:t>
            </a:r>
          </a:p>
        </p:txBody>
      </p:sp>
      <p:sp>
        <p:nvSpPr>
          <p:cNvPr id="4" name="Footer Placeholder 3">
            <a:extLst>
              <a:ext uri="{FF2B5EF4-FFF2-40B4-BE49-F238E27FC236}">
                <a16:creationId xmlns:a16="http://schemas.microsoft.com/office/drawing/2014/main" id="{48D12F4C-3675-6E4C-A174-870DEA2B1EF2}"/>
              </a:ext>
            </a:extLst>
          </p:cNvPr>
          <p:cNvSpPr>
            <a:spLocks noGrp="1"/>
          </p:cNvSpPr>
          <p:nvPr>
            <p:ph type="ftr" sz="quarter" idx="11"/>
          </p:nvPr>
        </p:nvSpPr>
        <p:spPr/>
        <p:txBody>
          <a:bodyPr/>
          <a:lstStyle/>
          <a:p>
            <a:r>
              <a:rPr lang="en-US"/>
              <a:t>Ankita Roychoudhury</a:t>
            </a:r>
          </a:p>
        </p:txBody>
      </p:sp>
      <p:sp>
        <p:nvSpPr>
          <p:cNvPr id="5" name="Slide Number Placeholder 4">
            <a:extLst>
              <a:ext uri="{FF2B5EF4-FFF2-40B4-BE49-F238E27FC236}">
                <a16:creationId xmlns:a16="http://schemas.microsoft.com/office/drawing/2014/main" id="{2786320B-0534-D348-8963-628CB7048AA7}"/>
              </a:ext>
            </a:extLst>
          </p:cNvPr>
          <p:cNvSpPr>
            <a:spLocks noGrp="1"/>
          </p:cNvSpPr>
          <p:nvPr>
            <p:ph type="sldNum" sz="quarter" idx="12"/>
          </p:nvPr>
        </p:nvSpPr>
        <p:spPr/>
        <p:txBody>
          <a:bodyPr/>
          <a:lstStyle/>
          <a:p>
            <a:fld id="{814F3199-600E-1648-98F9-303CE5CD9389}" type="slidenum">
              <a:rPr lang="en-US" smtClean="0"/>
              <a:t>12</a:t>
            </a:fld>
            <a:endParaRPr lang="en-US"/>
          </a:p>
        </p:txBody>
      </p:sp>
      <p:pic>
        <p:nvPicPr>
          <p:cNvPr id="7" name="Picture 6" descr="Chart, line chart&#10;&#10;Description automatically generated">
            <a:extLst>
              <a:ext uri="{FF2B5EF4-FFF2-40B4-BE49-F238E27FC236}">
                <a16:creationId xmlns:a16="http://schemas.microsoft.com/office/drawing/2014/main" id="{8879EA6C-E3A0-E44A-95D8-1C8A654F9C75}"/>
              </a:ext>
            </a:extLst>
          </p:cNvPr>
          <p:cNvPicPr>
            <a:picLocks noChangeAspect="1"/>
          </p:cNvPicPr>
          <p:nvPr/>
        </p:nvPicPr>
        <p:blipFill>
          <a:blip r:embed="rId3"/>
          <a:stretch>
            <a:fillRect/>
          </a:stretch>
        </p:blipFill>
        <p:spPr>
          <a:xfrm>
            <a:off x="455140" y="2155237"/>
            <a:ext cx="4819797" cy="2886077"/>
          </a:xfrm>
          <a:prstGeom prst="rect">
            <a:avLst/>
          </a:prstGeom>
        </p:spPr>
      </p:pic>
      <p:sp>
        <p:nvSpPr>
          <p:cNvPr id="8" name="Oval 7">
            <a:extLst>
              <a:ext uri="{FF2B5EF4-FFF2-40B4-BE49-F238E27FC236}">
                <a16:creationId xmlns:a16="http://schemas.microsoft.com/office/drawing/2014/main" id="{51B590C1-CA5E-8840-BCA1-F1BE66C07319}"/>
              </a:ext>
            </a:extLst>
          </p:cNvPr>
          <p:cNvSpPr/>
          <p:nvPr/>
        </p:nvSpPr>
        <p:spPr>
          <a:xfrm>
            <a:off x="6392563" y="1985961"/>
            <a:ext cx="3196281" cy="2886077"/>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3A233B0-0D5F-EC47-94E2-2E0CB431E438}"/>
              </a:ext>
            </a:extLst>
          </p:cNvPr>
          <p:cNvGrpSpPr/>
          <p:nvPr/>
        </p:nvGrpSpPr>
        <p:grpSpPr>
          <a:xfrm>
            <a:off x="7377928" y="2838761"/>
            <a:ext cx="1225550" cy="1180476"/>
            <a:chOff x="7377928" y="2838761"/>
            <a:chExt cx="1225550" cy="1180476"/>
          </a:xfrm>
        </p:grpSpPr>
        <p:graphicFrame>
          <p:nvGraphicFramePr>
            <p:cNvPr id="10" name="Diagram 9">
              <a:extLst>
                <a:ext uri="{FF2B5EF4-FFF2-40B4-BE49-F238E27FC236}">
                  <a16:creationId xmlns:a16="http://schemas.microsoft.com/office/drawing/2014/main" id="{4C9A1D8E-2B99-AB48-850E-F158630FA666}"/>
                </a:ext>
              </a:extLst>
            </p:cNvPr>
            <p:cNvGraphicFramePr/>
            <p:nvPr>
              <p:extLst>
                <p:ext uri="{D42A27DB-BD31-4B8C-83A1-F6EECF244321}">
                  <p14:modId xmlns:p14="http://schemas.microsoft.com/office/powerpoint/2010/main" val="2558198475"/>
                </p:ext>
              </p:extLst>
            </p:nvPr>
          </p:nvGraphicFramePr>
          <p:xfrm>
            <a:off x="7377928" y="2838761"/>
            <a:ext cx="1225550" cy="1180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223CFA8A-FC0F-4943-8F66-8A3406351069}"/>
                </a:ext>
              </a:extLst>
            </p:cNvPr>
            <p:cNvSpPr txBox="1"/>
            <p:nvPr/>
          </p:nvSpPr>
          <p:spPr>
            <a:xfrm>
              <a:off x="7606378" y="3259722"/>
              <a:ext cx="768650" cy="338554"/>
            </a:xfrm>
            <a:prstGeom prst="rect">
              <a:avLst/>
            </a:prstGeom>
            <a:noFill/>
          </p:spPr>
          <p:txBody>
            <a:bodyPr wrap="square" rtlCol="0">
              <a:spAutoFit/>
            </a:bodyPr>
            <a:lstStyle/>
            <a:p>
              <a:r>
                <a:rPr lang="en-US" sz="1600" dirty="0">
                  <a:latin typeface="Avenir Book" panose="02000503020000020003" pitchFamily="2" charset="0"/>
                </a:rPr>
                <a:t>TX/TL</a:t>
              </a:r>
            </a:p>
          </p:txBody>
        </p:sp>
      </p:grpSp>
      <p:sp>
        <p:nvSpPr>
          <p:cNvPr id="13" name="TextBox 12">
            <a:extLst>
              <a:ext uri="{FF2B5EF4-FFF2-40B4-BE49-F238E27FC236}">
                <a16:creationId xmlns:a16="http://schemas.microsoft.com/office/drawing/2014/main" id="{D92C8F12-9CD8-8C47-B71F-731DC96E31F6}"/>
              </a:ext>
            </a:extLst>
          </p:cNvPr>
          <p:cNvSpPr txBox="1"/>
          <p:nvPr/>
        </p:nvSpPr>
        <p:spPr>
          <a:xfrm>
            <a:off x="580293" y="5007720"/>
            <a:ext cx="3962742" cy="276999"/>
          </a:xfrm>
          <a:prstGeom prst="rect">
            <a:avLst/>
          </a:prstGeom>
          <a:noFill/>
        </p:spPr>
        <p:txBody>
          <a:bodyPr wrap="square" rtlCol="0">
            <a:spAutoFit/>
          </a:bodyPr>
          <a:lstStyle/>
          <a:p>
            <a:r>
              <a:rPr lang="en-US" sz="1200" dirty="0">
                <a:latin typeface="Avenir Book" panose="02000503020000020003" pitchFamily="2" charset="0"/>
              </a:rPr>
              <a:t>Courtesy of Manisha </a:t>
            </a:r>
            <a:r>
              <a:rPr lang="en-US" sz="1200" dirty="0" err="1">
                <a:latin typeface="Avenir Book" panose="02000503020000020003" pitchFamily="2" charset="0"/>
              </a:rPr>
              <a:t>Kapasiawala</a:t>
            </a:r>
            <a:endParaRPr lang="en-US" sz="1200" dirty="0">
              <a:latin typeface="Avenir Book" panose="02000503020000020003" pitchFamily="2" charset="0"/>
            </a:endParaRPr>
          </a:p>
        </p:txBody>
      </p:sp>
      <p:sp>
        <p:nvSpPr>
          <p:cNvPr id="14" name="Oval 13">
            <a:extLst>
              <a:ext uri="{FF2B5EF4-FFF2-40B4-BE49-F238E27FC236}">
                <a16:creationId xmlns:a16="http://schemas.microsoft.com/office/drawing/2014/main" id="{5BE52412-A7CC-1248-89A1-F95B9C9EA2CB}"/>
              </a:ext>
            </a:extLst>
          </p:cNvPr>
          <p:cNvSpPr/>
          <p:nvPr/>
        </p:nvSpPr>
        <p:spPr>
          <a:xfrm>
            <a:off x="8375028" y="1942984"/>
            <a:ext cx="222421" cy="21225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165EFA-BE99-154E-AA34-1F2FE7F0BAF7}"/>
              </a:ext>
            </a:extLst>
          </p:cNvPr>
          <p:cNvSpPr txBox="1"/>
          <p:nvPr/>
        </p:nvSpPr>
        <p:spPr>
          <a:xfrm>
            <a:off x="8574796" y="1715289"/>
            <a:ext cx="1036702" cy="338554"/>
          </a:xfrm>
          <a:prstGeom prst="rect">
            <a:avLst/>
          </a:prstGeom>
          <a:noFill/>
        </p:spPr>
        <p:txBody>
          <a:bodyPr wrap="square" rtlCol="0">
            <a:spAutoFit/>
          </a:bodyPr>
          <a:lstStyle/>
          <a:p>
            <a:r>
              <a:rPr lang="en-US" sz="1600" dirty="0">
                <a:solidFill>
                  <a:srgbClr val="00B0F0"/>
                </a:solidFill>
                <a:latin typeface="Avenir Book" panose="02000503020000020003" pitchFamily="2" charset="0"/>
              </a:rPr>
              <a:t>ACMA</a:t>
            </a:r>
            <a:endParaRPr lang="en-US" sz="1200" dirty="0">
              <a:solidFill>
                <a:srgbClr val="00B0F0"/>
              </a:solidFill>
              <a:latin typeface="Avenir Book" panose="02000503020000020003" pitchFamily="2" charset="0"/>
            </a:endParaRPr>
          </a:p>
        </p:txBody>
      </p:sp>
    </p:spTree>
    <p:extLst>
      <p:ext uri="{BB962C8B-B14F-4D97-AF65-F5344CB8AC3E}">
        <p14:creationId xmlns:p14="http://schemas.microsoft.com/office/powerpoint/2010/main" val="381949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2BC2-9169-774C-901E-8BA8CF58EC65}"/>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D2166BFF-1063-374A-A874-2DFE502B80CF}"/>
              </a:ext>
            </a:extLst>
          </p:cNvPr>
          <p:cNvSpPr>
            <a:spLocks noGrp="1"/>
          </p:cNvSpPr>
          <p:nvPr>
            <p:ph idx="1"/>
          </p:nvPr>
        </p:nvSpPr>
        <p:spPr/>
        <p:txBody>
          <a:bodyPr/>
          <a:lstStyle/>
          <a:p>
            <a:r>
              <a:rPr lang="en-US" dirty="0"/>
              <a:t>Quantify pH gradient in vesicles</a:t>
            </a:r>
          </a:p>
          <a:p>
            <a:r>
              <a:rPr lang="en-US" dirty="0"/>
              <a:t>Test spontaneous ATP Synthase integration</a:t>
            </a:r>
          </a:p>
          <a:p>
            <a:r>
              <a:rPr lang="en-US" dirty="0"/>
              <a:t>Get proton pump plasmids</a:t>
            </a:r>
          </a:p>
        </p:txBody>
      </p:sp>
      <p:sp>
        <p:nvSpPr>
          <p:cNvPr id="4" name="Date Placeholder 3">
            <a:extLst>
              <a:ext uri="{FF2B5EF4-FFF2-40B4-BE49-F238E27FC236}">
                <a16:creationId xmlns:a16="http://schemas.microsoft.com/office/drawing/2014/main" id="{491D5ACB-4EE9-5649-9214-278D61264866}"/>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27364E67-E697-3B41-98FB-BF63F4B11036}"/>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E34C07CA-0585-E24D-A95B-01E46C79CE13}"/>
              </a:ext>
            </a:extLst>
          </p:cNvPr>
          <p:cNvSpPr>
            <a:spLocks noGrp="1"/>
          </p:cNvSpPr>
          <p:nvPr>
            <p:ph type="sldNum" sz="quarter" idx="12"/>
          </p:nvPr>
        </p:nvSpPr>
        <p:spPr/>
        <p:txBody>
          <a:bodyPr/>
          <a:lstStyle/>
          <a:p>
            <a:fld id="{814F3199-600E-1648-98F9-303CE5CD9389}" type="slidenum">
              <a:rPr lang="en-US" smtClean="0"/>
              <a:t>13</a:t>
            </a:fld>
            <a:endParaRPr lang="en-US"/>
          </a:p>
        </p:txBody>
      </p:sp>
    </p:spTree>
    <p:extLst>
      <p:ext uri="{BB962C8B-B14F-4D97-AF65-F5344CB8AC3E}">
        <p14:creationId xmlns:p14="http://schemas.microsoft.com/office/powerpoint/2010/main" val="405642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EC88-B3D3-DD42-AC0B-3867B28FDC6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B050977-4145-F54B-AF52-67C11BC5B012}"/>
              </a:ext>
            </a:extLst>
          </p:cNvPr>
          <p:cNvSpPr>
            <a:spLocks noGrp="1"/>
          </p:cNvSpPr>
          <p:nvPr>
            <p:ph sz="half" idx="1"/>
          </p:nvPr>
        </p:nvSpPr>
        <p:spPr/>
        <p:txBody>
          <a:bodyPr/>
          <a:lstStyle/>
          <a:p>
            <a:r>
              <a:rPr lang="en-US" dirty="0"/>
              <a:t>Zoila</a:t>
            </a:r>
          </a:p>
          <a:p>
            <a:r>
              <a:rPr lang="en-US" dirty="0"/>
              <a:t>Manisha</a:t>
            </a:r>
          </a:p>
          <a:p>
            <a:r>
              <a:rPr lang="en-US" dirty="0"/>
              <a:t>David</a:t>
            </a:r>
          </a:p>
          <a:p>
            <a:r>
              <a:rPr lang="en-US" dirty="0"/>
              <a:t>Miki</a:t>
            </a:r>
          </a:p>
          <a:p>
            <a:r>
              <a:rPr lang="en-US" dirty="0"/>
              <a:t>Cohort 1</a:t>
            </a:r>
          </a:p>
          <a:p>
            <a:endParaRPr lang="en-US" dirty="0"/>
          </a:p>
          <a:p>
            <a:endParaRPr lang="en-US" dirty="0"/>
          </a:p>
        </p:txBody>
      </p:sp>
      <p:sp>
        <p:nvSpPr>
          <p:cNvPr id="5" name="Content Placeholder 4">
            <a:extLst>
              <a:ext uri="{FF2B5EF4-FFF2-40B4-BE49-F238E27FC236}">
                <a16:creationId xmlns:a16="http://schemas.microsoft.com/office/drawing/2014/main" id="{C36C88AC-090D-6E43-8185-757CE82A684B}"/>
              </a:ext>
            </a:extLst>
          </p:cNvPr>
          <p:cNvSpPr>
            <a:spLocks noGrp="1"/>
          </p:cNvSpPr>
          <p:nvPr>
            <p:ph sz="half" idx="2"/>
          </p:nvPr>
        </p:nvSpPr>
        <p:spPr>
          <a:xfrm>
            <a:off x="4976446" y="1832498"/>
            <a:ext cx="5181600" cy="4351338"/>
          </a:xfrm>
        </p:spPr>
        <p:txBody>
          <a:bodyPr/>
          <a:lstStyle/>
          <a:p>
            <a:r>
              <a:rPr lang="en-US" dirty="0"/>
              <a:t>Richard</a:t>
            </a:r>
          </a:p>
          <a:p>
            <a:r>
              <a:rPr lang="en-US" dirty="0" err="1"/>
              <a:t>Biocircuits</a:t>
            </a:r>
            <a:r>
              <a:rPr lang="en-US" dirty="0"/>
              <a:t> Group!</a:t>
            </a:r>
          </a:p>
        </p:txBody>
      </p:sp>
      <p:sp>
        <p:nvSpPr>
          <p:cNvPr id="6" name="Date Placeholder 5">
            <a:extLst>
              <a:ext uri="{FF2B5EF4-FFF2-40B4-BE49-F238E27FC236}">
                <a16:creationId xmlns:a16="http://schemas.microsoft.com/office/drawing/2014/main" id="{055DA061-AFFD-0948-AC2E-15214F7E625A}"/>
              </a:ext>
            </a:extLst>
          </p:cNvPr>
          <p:cNvSpPr>
            <a:spLocks noGrp="1"/>
          </p:cNvSpPr>
          <p:nvPr>
            <p:ph type="dt" sz="half" idx="10"/>
          </p:nvPr>
        </p:nvSpPr>
        <p:spPr/>
        <p:txBody>
          <a:bodyPr/>
          <a:lstStyle/>
          <a:p>
            <a:r>
              <a:rPr lang="en-US"/>
              <a:t>12/9/20</a:t>
            </a:r>
          </a:p>
        </p:txBody>
      </p:sp>
      <p:sp>
        <p:nvSpPr>
          <p:cNvPr id="8" name="Footer Placeholder 7">
            <a:extLst>
              <a:ext uri="{FF2B5EF4-FFF2-40B4-BE49-F238E27FC236}">
                <a16:creationId xmlns:a16="http://schemas.microsoft.com/office/drawing/2014/main" id="{FAA732F1-590D-B245-B0C6-23A50D50974E}"/>
              </a:ext>
            </a:extLst>
          </p:cNvPr>
          <p:cNvSpPr>
            <a:spLocks noGrp="1"/>
          </p:cNvSpPr>
          <p:nvPr>
            <p:ph type="ftr" sz="quarter" idx="11"/>
          </p:nvPr>
        </p:nvSpPr>
        <p:spPr/>
        <p:txBody>
          <a:bodyPr/>
          <a:lstStyle/>
          <a:p>
            <a:r>
              <a:rPr lang="en-US"/>
              <a:t>Ankita Roychoudhury</a:t>
            </a:r>
          </a:p>
        </p:txBody>
      </p:sp>
      <p:sp>
        <p:nvSpPr>
          <p:cNvPr id="9" name="Slide Number Placeholder 8">
            <a:extLst>
              <a:ext uri="{FF2B5EF4-FFF2-40B4-BE49-F238E27FC236}">
                <a16:creationId xmlns:a16="http://schemas.microsoft.com/office/drawing/2014/main" id="{EF0C6110-57DD-384E-A7E6-9B991B53C04A}"/>
              </a:ext>
            </a:extLst>
          </p:cNvPr>
          <p:cNvSpPr>
            <a:spLocks noGrp="1"/>
          </p:cNvSpPr>
          <p:nvPr>
            <p:ph type="sldNum" sz="quarter" idx="12"/>
          </p:nvPr>
        </p:nvSpPr>
        <p:spPr/>
        <p:txBody>
          <a:bodyPr/>
          <a:lstStyle/>
          <a:p>
            <a:fld id="{814F3199-600E-1648-98F9-303CE5CD9389}" type="slidenum">
              <a:rPr lang="en-US" smtClean="0"/>
              <a:t>14</a:t>
            </a:fld>
            <a:endParaRPr lang="en-US"/>
          </a:p>
        </p:txBody>
      </p:sp>
      <p:pic>
        <p:nvPicPr>
          <p:cNvPr id="10" name="Picture 9" descr="A picture containing clock&#10;&#10;Description automatically generated">
            <a:extLst>
              <a:ext uri="{FF2B5EF4-FFF2-40B4-BE49-F238E27FC236}">
                <a16:creationId xmlns:a16="http://schemas.microsoft.com/office/drawing/2014/main" id="{C581EE30-B002-2947-B061-F5B283E99AB6}"/>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8154045" y="2254230"/>
            <a:ext cx="3535727" cy="4057670"/>
          </a:xfrm>
          <a:prstGeom prst="rect">
            <a:avLst/>
          </a:prstGeom>
        </p:spPr>
      </p:pic>
    </p:spTree>
    <p:extLst>
      <p:ext uri="{BB962C8B-B14F-4D97-AF65-F5344CB8AC3E}">
        <p14:creationId xmlns:p14="http://schemas.microsoft.com/office/powerpoint/2010/main" val="429308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61B-2308-A145-8D63-1875914541AB}"/>
              </a:ext>
            </a:extLst>
          </p:cNvPr>
          <p:cNvSpPr>
            <a:spLocks noGrp="1"/>
          </p:cNvSpPr>
          <p:nvPr>
            <p:ph type="title"/>
          </p:nvPr>
        </p:nvSpPr>
        <p:spPr/>
        <p:txBody>
          <a:bodyPr/>
          <a:lstStyle/>
          <a:p>
            <a:r>
              <a:rPr lang="en-US" dirty="0"/>
              <a:t>Supp. Plots</a:t>
            </a:r>
          </a:p>
        </p:txBody>
      </p:sp>
      <p:sp>
        <p:nvSpPr>
          <p:cNvPr id="3" name="Text Placeholder 2">
            <a:extLst>
              <a:ext uri="{FF2B5EF4-FFF2-40B4-BE49-F238E27FC236}">
                <a16:creationId xmlns:a16="http://schemas.microsoft.com/office/drawing/2014/main" id="{2DA09606-0254-6C4F-A99D-025EB4D8163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B30A7A6-06C3-8248-AFF0-3FB14D6D37BD}"/>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12BEF468-4E02-9741-ADBC-1710FAB2792B}"/>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DB5464E2-90B6-CE4E-895C-F3E3B6909447}"/>
              </a:ext>
            </a:extLst>
          </p:cNvPr>
          <p:cNvSpPr>
            <a:spLocks noGrp="1"/>
          </p:cNvSpPr>
          <p:nvPr>
            <p:ph type="sldNum" sz="quarter" idx="12"/>
          </p:nvPr>
        </p:nvSpPr>
        <p:spPr/>
        <p:txBody>
          <a:bodyPr/>
          <a:lstStyle/>
          <a:p>
            <a:fld id="{814F3199-600E-1648-98F9-303CE5CD9389}" type="slidenum">
              <a:rPr lang="en-US" smtClean="0"/>
              <a:t>15</a:t>
            </a:fld>
            <a:endParaRPr lang="en-US"/>
          </a:p>
        </p:txBody>
      </p:sp>
    </p:spTree>
    <p:extLst>
      <p:ext uri="{BB962C8B-B14F-4D97-AF65-F5344CB8AC3E}">
        <p14:creationId xmlns:p14="http://schemas.microsoft.com/office/powerpoint/2010/main" val="198674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C6CC-ADA1-D943-B506-F69FADE5A391}"/>
              </a:ext>
            </a:extLst>
          </p:cNvPr>
          <p:cNvSpPr>
            <a:spLocks noGrp="1"/>
          </p:cNvSpPr>
          <p:nvPr>
            <p:ph type="title"/>
          </p:nvPr>
        </p:nvSpPr>
        <p:spPr/>
        <p:txBody>
          <a:bodyPr/>
          <a:lstStyle/>
          <a:p>
            <a:r>
              <a:rPr lang="en-US" dirty="0"/>
              <a:t>ATP and ADP endpoints</a:t>
            </a:r>
          </a:p>
        </p:txBody>
      </p:sp>
      <p:pic>
        <p:nvPicPr>
          <p:cNvPr id="6" name="Picture 5" descr="Chart, scatter chart&#10;&#10;Description automatically generated">
            <a:extLst>
              <a:ext uri="{FF2B5EF4-FFF2-40B4-BE49-F238E27FC236}">
                <a16:creationId xmlns:a16="http://schemas.microsoft.com/office/drawing/2014/main" id="{9C0507EE-A7B1-FE4A-8BDB-20A4263F5D90}"/>
              </a:ext>
            </a:extLst>
          </p:cNvPr>
          <p:cNvPicPr>
            <a:picLocks noChangeAspect="1"/>
          </p:cNvPicPr>
          <p:nvPr/>
        </p:nvPicPr>
        <p:blipFill>
          <a:blip r:embed="rId3"/>
          <a:stretch>
            <a:fillRect/>
          </a:stretch>
        </p:blipFill>
        <p:spPr>
          <a:xfrm>
            <a:off x="657943" y="1862069"/>
            <a:ext cx="5878286" cy="2743200"/>
          </a:xfrm>
          <a:prstGeom prst="rect">
            <a:avLst/>
          </a:prstGeom>
        </p:spPr>
      </p:pic>
      <p:pic>
        <p:nvPicPr>
          <p:cNvPr id="10" name="Picture 9" descr="Chart, scatter chart&#10;&#10;Description automatically generated">
            <a:extLst>
              <a:ext uri="{FF2B5EF4-FFF2-40B4-BE49-F238E27FC236}">
                <a16:creationId xmlns:a16="http://schemas.microsoft.com/office/drawing/2014/main" id="{22AEAE42-1B8F-E047-930E-0A10FB98381D}"/>
              </a:ext>
            </a:extLst>
          </p:cNvPr>
          <p:cNvPicPr>
            <a:picLocks noChangeAspect="1"/>
          </p:cNvPicPr>
          <p:nvPr/>
        </p:nvPicPr>
        <p:blipFill>
          <a:blip r:embed="rId4"/>
          <a:stretch>
            <a:fillRect/>
          </a:stretch>
        </p:blipFill>
        <p:spPr>
          <a:xfrm>
            <a:off x="8104003" y="2026667"/>
            <a:ext cx="2939143" cy="2286000"/>
          </a:xfrm>
          <a:prstGeom prst="rect">
            <a:avLst/>
          </a:prstGeom>
        </p:spPr>
      </p:pic>
      <p:pic>
        <p:nvPicPr>
          <p:cNvPr id="8" name="Picture 7" descr="Chart, scatter chart&#10;&#10;Description automatically generated">
            <a:extLst>
              <a:ext uri="{FF2B5EF4-FFF2-40B4-BE49-F238E27FC236}">
                <a16:creationId xmlns:a16="http://schemas.microsoft.com/office/drawing/2014/main" id="{F50EAAAD-0C2E-C646-A99D-B31ECC3F83F6}"/>
              </a:ext>
            </a:extLst>
          </p:cNvPr>
          <p:cNvPicPr>
            <a:picLocks noChangeAspect="1"/>
          </p:cNvPicPr>
          <p:nvPr/>
        </p:nvPicPr>
        <p:blipFill>
          <a:blip r:embed="rId5"/>
          <a:stretch>
            <a:fillRect/>
          </a:stretch>
        </p:blipFill>
        <p:spPr>
          <a:xfrm>
            <a:off x="6401600" y="2035200"/>
            <a:ext cx="2939143" cy="2286000"/>
          </a:xfrm>
          <a:prstGeom prst="rect">
            <a:avLst/>
          </a:prstGeom>
        </p:spPr>
      </p:pic>
      <p:sp>
        <p:nvSpPr>
          <p:cNvPr id="11" name="Date Placeholder 10">
            <a:extLst>
              <a:ext uri="{FF2B5EF4-FFF2-40B4-BE49-F238E27FC236}">
                <a16:creationId xmlns:a16="http://schemas.microsoft.com/office/drawing/2014/main" id="{7B3F23EB-A80B-BC47-A802-2643034188CC}"/>
              </a:ext>
            </a:extLst>
          </p:cNvPr>
          <p:cNvSpPr>
            <a:spLocks noGrp="1"/>
          </p:cNvSpPr>
          <p:nvPr>
            <p:ph type="dt" sz="half" idx="10"/>
          </p:nvPr>
        </p:nvSpPr>
        <p:spPr/>
        <p:txBody>
          <a:bodyPr/>
          <a:lstStyle/>
          <a:p>
            <a:r>
              <a:rPr lang="en-US"/>
              <a:t>12/9/20</a:t>
            </a:r>
          </a:p>
        </p:txBody>
      </p:sp>
      <p:sp>
        <p:nvSpPr>
          <p:cNvPr id="12" name="Footer Placeholder 11">
            <a:extLst>
              <a:ext uri="{FF2B5EF4-FFF2-40B4-BE49-F238E27FC236}">
                <a16:creationId xmlns:a16="http://schemas.microsoft.com/office/drawing/2014/main" id="{78AF504A-8F26-D041-A433-1478F1D49A34}"/>
              </a:ext>
            </a:extLst>
          </p:cNvPr>
          <p:cNvSpPr>
            <a:spLocks noGrp="1"/>
          </p:cNvSpPr>
          <p:nvPr>
            <p:ph type="ftr" sz="quarter" idx="11"/>
          </p:nvPr>
        </p:nvSpPr>
        <p:spPr/>
        <p:txBody>
          <a:bodyPr/>
          <a:lstStyle/>
          <a:p>
            <a:r>
              <a:rPr lang="en-US"/>
              <a:t>Ankita Roychoudhury</a:t>
            </a:r>
          </a:p>
        </p:txBody>
      </p:sp>
      <p:sp>
        <p:nvSpPr>
          <p:cNvPr id="13" name="Slide Number Placeholder 12">
            <a:extLst>
              <a:ext uri="{FF2B5EF4-FFF2-40B4-BE49-F238E27FC236}">
                <a16:creationId xmlns:a16="http://schemas.microsoft.com/office/drawing/2014/main" id="{D5DC3422-E1ED-3949-9C18-749DF025676B}"/>
              </a:ext>
            </a:extLst>
          </p:cNvPr>
          <p:cNvSpPr>
            <a:spLocks noGrp="1"/>
          </p:cNvSpPr>
          <p:nvPr>
            <p:ph type="sldNum" sz="quarter" idx="12"/>
          </p:nvPr>
        </p:nvSpPr>
        <p:spPr/>
        <p:txBody>
          <a:bodyPr/>
          <a:lstStyle/>
          <a:p>
            <a:fld id="{814F3199-600E-1648-98F9-303CE5CD9389}" type="slidenum">
              <a:rPr lang="en-US" smtClean="0"/>
              <a:t>16</a:t>
            </a:fld>
            <a:endParaRPr lang="en-US"/>
          </a:p>
        </p:txBody>
      </p:sp>
      <p:sp>
        <p:nvSpPr>
          <p:cNvPr id="14" name="TextBox 13">
            <a:extLst>
              <a:ext uri="{FF2B5EF4-FFF2-40B4-BE49-F238E27FC236}">
                <a16:creationId xmlns:a16="http://schemas.microsoft.com/office/drawing/2014/main" id="{096FFE68-2648-AD40-AF7C-094D71153529}"/>
              </a:ext>
            </a:extLst>
          </p:cNvPr>
          <p:cNvSpPr txBox="1"/>
          <p:nvPr/>
        </p:nvSpPr>
        <p:spPr>
          <a:xfrm>
            <a:off x="7455811" y="6590134"/>
            <a:ext cx="1724294" cy="261610"/>
          </a:xfrm>
          <a:prstGeom prst="rect">
            <a:avLst/>
          </a:prstGeom>
          <a:noFill/>
        </p:spPr>
        <p:txBody>
          <a:bodyPr wrap="square" rtlCol="0">
            <a:spAutoFit/>
          </a:bodyPr>
          <a:lstStyle/>
          <a:p>
            <a:r>
              <a:rPr lang="en-US" sz="1100" dirty="0">
                <a:latin typeface="Avenir Book" panose="02000503020000020003" pitchFamily="2" charset="0"/>
              </a:rPr>
              <a:t>All data from exp 16</a:t>
            </a:r>
          </a:p>
        </p:txBody>
      </p:sp>
    </p:spTree>
    <p:extLst>
      <p:ext uri="{BB962C8B-B14F-4D97-AF65-F5344CB8AC3E}">
        <p14:creationId xmlns:p14="http://schemas.microsoft.com/office/powerpoint/2010/main" val="36185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6592-3BD1-4248-92BE-A9CDD2672B27}"/>
              </a:ext>
            </a:extLst>
          </p:cNvPr>
          <p:cNvSpPr>
            <a:spLocks noGrp="1"/>
          </p:cNvSpPr>
          <p:nvPr>
            <p:ph type="title"/>
          </p:nvPr>
        </p:nvSpPr>
        <p:spPr>
          <a:xfrm>
            <a:off x="173104" y="-23113"/>
            <a:ext cx="10515600" cy="1325563"/>
          </a:xfrm>
        </p:spPr>
        <p:txBody>
          <a:bodyPr>
            <a:normAutofit/>
          </a:bodyPr>
          <a:lstStyle/>
          <a:p>
            <a:r>
              <a:rPr lang="en-US" sz="3200" dirty="0"/>
              <a:t>From exp 18, all reagents</a:t>
            </a:r>
          </a:p>
        </p:txBody>
      </p:sp>
      <p:sp>
        <p:nvSpPr>
          <p:cNvPr id="3" name="Date Placeholder 2">
            <a:extLst>
              <a:ext uri="{FF2B5EF4-FFF2-40B4-BE49-F238E27FC236}">
                <a16:creationId xmlns:a16="http://schemas.microsoft.com/office/drawing/2014/main" id="{EAD2372C-E398-FE4E-A81B-1C91A22AFBE7}"/>
              </a:ext>
            </a:extLst>
          </p:cNvPr>
          <p:cNvSpPr>
            <a:spLocks noGrp="1"/>
          </p:cNvSpPr>
          <p:nvPr>
            <p:ph type="dt" sz="half" idx="10"/>
          </p:nvPr>
        </p:nvSpPr>
        <p:spPr/>
        <p:txBody>
          <a:bodyPr/>
          <a:lstStyle/>
          <a:p>
            <a:r>
              <a:rPr lang="en-US"/>
              <a:t>12/9/20</a:t>
            </a:r>
          </a:p>
        </p:txBody>
      </p:sp>
      <p:sp>
        <p:nvSpPr>
          <p:cNvPr id="4" name="Footer Placeholder 3">
            <a:extLst>
              <a:ext uri="{FF2B5EF4-FFF2-40B4-BE49-F238E27FC236}">
                <a16:creationId xmlns:a16="http://schemas.microsoft.com/office/drawing/2014/main" id="{3FBDE7CD-79CF-3447-A5D9-D946E55DB0B1}"/>
              </a:ext>
            </a:extLst>
          </p:cNvPr>
          <p:cNvSpPr>
            <a:spLocks noGrp="1"/>
          </p:cNvSpPr>
          <p:nvPr>
            <p:ph type="ftr" sz="quarter" idx="11"/>
          </p:nvPr>
        </p:nvSpPr>
        <p:spPr/>
        <p:txBody>
          <a:bodyPr/>
          <a:lstStyle/>
          <a:p>
            <a:r>
              <a:rPr lang="en-US"/>
              <a:t>Ankita Roychoudhury</a:t>
            </a:r>
          </a:p>
        </p:txBody>
      </p:sp>
      <p:sp>
        <p:nvSpPr>
          <p:cNvPr id="5" name="Slide Number Placeholder 4">
            <a:extLst>
              <a:ext uri="{FF2B5EF4-FFF2-40B4-BE49-F238E27FC236}">
                <a16:creationId xmlns:a16="http://schemas.microsoft.com/office/drawing/2014/main" id="{71DF7F97-D06D-BE49-A178-1B0447B71862}"/>
              </a:ext>
            </a:extLst>
          </p:cNvPr>
          <p:cNvSpPr>
            <a:spLocks noGrp="1"/>
          </p:cNvSpPr>
          <p:nvPr>
            <p:ph type="sldNum" sz="quarter" idx="12"/>
          </p:nvPr>
        </p:nvSpPr>
        <p:spPr/>
        <p:txBody>
          <a:bodyPr/>
          <a:lstStyle/>
          <a:p>
            <a:fld id="{814F3199-600E-1648-98F9-303CE5CD9389}" type="slidenum">
              <a:rPr lang="en-US" smtClean="0"/>
              <a:t>17</a:t>
            </a:fld>
            <a:endParaRPr lang="en-US"/>
          </a:p>
        </p:txBody>
      </p:sp>
      <p:pic>
        <p:nvPicPr>
          <p:cNvPr id="7" name="Picture 6" descr="Chart&#10;&#10;Description automatically generated">
            <a:extLst>
              <a:ext uri="{FF2B5EF4-FFF2-40B4-BE49-F238E27FC236}">
                <a16:creationId xmlns:a16="http://schemas.microsoft.com/office/drawing/2014/main" id="{DEE6F968-F767-8142-BCC0-B1696CBBF0EF}"/>
              </a:ext>
            </a:extLst>
          </p:cNvPr>
          <p:cNvPicPr>
            <a:picLocks noChangeAspect="1"/>
          </p:cNvPicPr>
          <p:nvPr/>
        </p:nvPicPr>
        <p:blipFill>
          <a:blip r:embed="rId3"/>
          <a:stretch>
            <a:fillRect/>
          </a:stretch>
        </p:blipFill>
        <p:spPr>
          <a:xfrm>
            <a:off x="817773" y="1059527"/>
            <a:ext cx="7277899" cy="5816065"/>
          </a:xfrm>
          <a:prstGeom prst="rect">
            <a:avLst/>
          </a:prstGeom>
        </p:spPr>
      </p:pic>
      <p:pic>
        <p:nvPicPr>
          <p:cNvPr id="1026" name="Picture 2">
            <a:extLst>
              <a:ext uri="{FF2B5EF4-FFF2-40B4-BE49-F238E27FC236}">
                <a16:creationId xmlns:a16="http://schemas.microsoft.com/office/drawing/2014/main" id="{B645189D-8AE9-EF44-9265-2A5748B63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8127" y="1380910"/>
            <a:ext cx="26860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B489F3A1-FDC2-E949-95E3-A66243ABCF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5672" y="4099169"/>
            <a:ext cx="26860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5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355020" y="342357"/>
            <a:ext cx="4343718" cy="881784"/>
          </a:xfrm>
        </p:spPr>
        <p:txBody>
          <a:bodyPr>
            <a:noAutofit/>
          </a:bodyPr>
          <a:lstStyle/>
          <a:p>
            <a:r>
              <a:rPr lang="en-US" sz="2400" b="1" dirty="0"/>
              <a:t>Goal</a:t>
            </a:r>
            <a:r>
              <a:rPr lang="en-US" sz="2400" dirty="0"/>
              <a:t>: Cell-free Mitochondrial Mimics </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538293" y="2272653"/>
            <a:ext cx="3627313" cy="2312694"/>
            <a:chOff x="2673543" y="2305946"/>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260188" y="3851123"/>
              <a:ext cx="1447102" cy="466807"/>
            </a:xfrm>
            <a:prstGeom prst="rect">
              <a:avLst/>
            </a:prstGeom>
            <a:noFill/>
          </p:spPr>
          <p:txBody>
            <a:bodyPr wrap="square" rtlCol="0">
              <a:spAutoFit/>
            </a:bodyPr>
            <a:lstStyle/>
            <a:p>
              <a:r>
                <a:rPr lang="en-US" sz="1200" dirty="0">
                  <a:latin typeface="Avenir Book" panose="02000503020000020003" pitchFamily="2" charset="0"/>
                </a:rPr>
                <a:t>TX/TL</a:t>
              </a:r>
            </a:p>
          </p:txBody>
        </p:sp>
      </p:grpSp>
      <p:cxnSp>
        <p:nvCxnSpPr>
          <p:cNvPr id="12" name="Straight Connector 11">
            <a:extLst>
              <a:ext uri="{FF2B5EF4-FFF2-40B4-BE49-F238E27FC236}">
                <a16:creationId xmlns:a16="http://schemas.microsoft.com/office/drawing/2014/main" id="{706B6780-5638-DE41-9832-90B3EABC07F7}"/>
              </a:ext>
            </a:extLst>
          </p:cNvPr>
          <p:cNvCxnSpPr/>
          <p:nvPr/>
        </p:nvCxnSpPr>
        <p:spPr>
          <a:xfrm>
            <a:off x="5485422" y="0"/>
            <a:ext cx="0" cy="6858000"/>
          </a:xfrm>
          <a:prstGeom prst="line">
            <a:avLst/>
          </a:prstGeom>
          <a:ln w="38100"/>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D158DBD9-2C90-7844-A92A-7C2AE8046B1A}"/>
              </a:ext>
            </a:extLst>
          </p:cNvPr>
          <p:cNvSpPr txBox="1">
            <a:spLocks/>
          </p:cNvSpPr>
          <p:nvPr/>
        </p:nvSpPr>
        <p:spPr>
          <a:xfrm>
            <a:off x="6515548" y="292036"/>
            <a:ext cx="3854380" cy="982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ATP Regeneration by ATP Synthase</a:t>
            </a:r>
          </a:p>
        </p:txBody>
      </p:sp>
      <p:pic>
        <p:nvPicPr>
          <p:cNvPr id="32" name="Picture 31" descr="A picture containing clock&#10;&#10;Description automatically generated">
            <a:extLst>
              <a:ext uri="{FF2B5EF4-FFF2-40B4-BE49-F238E27FC236}">
                <a16:creationId xmlns:a16="http://schemas.microsoft.com/office/drawing/2014/main" id="{0CA8DF3F-58A0-0C4F-9303-542CD3947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871" y="1590320"/>
            <a:ext cx="3535727" cy="4057670"/>
          </a:xfrm>
          <a:prstGeom prst="rect">
            <a:avLst/>
          </a:prstGeom>
        </p:spPr>
      </p:pic>
      <p:sp>
        <p:nvSpPr>
          <p:cNvPr id="4" name="Date Placeholder 3">
            <a:extLst>
              <a:ext uri="{FF2B5EF4-FFF2-40B4-BE49-F238E27FC236}">
                <a16:creationId xmlns:a16="http://schemas.microsoft.com/office/drawing/2014/main" id="{3223F39F-E876-6D43-9BB3-3362088B4D82}"/>
              </a:ext>
            </a:extLst>
          </p:cNvPr>
          <p:cNvSpPr>
            <a:spLocks noGrp="1"/>
          </p:cNvSpPr>
          <p:nvPr>
            <p:ph type="dt" sz="half" idx="10"/>
          </p:nvPr>
        </p:nvSpPr>
        <p:spPr/>
        <p:txBody>
          <a:bodyPr/>
          <a:lstStyle/>
          <a:p>
            <a:r>
              <a:rPr lang="en-US"/>
              <a:t>12/9/20</a:t>
            </a:r>
          </a:p>
        </p:txBody>
      </p:sp>
      <p:sp>
        <p:nvSpPr>
          <p:cNvPr id="7" name="Slide Number Placeholder 6">
            <a:extLst>
              <a:ext uri="{FF2B5EF4-FFF2-40B4-BE49-F238E27FC236}">
                <a16:creationId xmlns:a16="http://schemas.microsoft.com/office/drawing/2014/main" id="{8BC738E1-1E6A-3B4F-B693-8D5F33EDC556}"/>
              </a:ext>
            </a:extLst>
          </p:cNvPr>
          <p:cNvSpPr>
            <a:spLocks noGrp="1"/>
          </p:cNvSpPr>
          <p:nvPr>
            <p:ph type="sldNum" sz="quarter" idx="12"/>
          </p:nvPr>
        </p:nvSpPr>
        <p:spPr/>
        <p:txBody>
          <a:bodyPr/>
          <a:lstStyle/>
          <a:p>
            <a:fld id="{814F3199-600E-1648-98F9-303CE5CD9389}" type="slidenum">
              <a:rPr lang="en-US" smtClean="0"/>
              <a:t>2</a:t>
            </a:fld>
            <a:endParaRPr lang="en-US"/>
          </a:p>
        </p:txBody>
      </p:sp>
      <p:sp>
        <p:nvSpPr>
          <p:cNvPr id="8" name="Footer Placeholder 7">
            <a:extLst>
              <a:ext uri="{FF2B5EF4-FFF2-40B4-BE49-F238E27FC236}">
                <a16:creationId xmlns:a16="http://schemas.microsoft.com/office/drawing/2014/main" id="{2B9E3BED-5D41-A342-9919-8EFB33C0ABE3}"/>
              </a:ext>
            </a:extLst>
          </p:cNvPr>
          <p:cNvSpPr>
            <a:spLocks noGrp="1"/>
          </p:cNvSpPr>
          <p:nvPr>
            <p:ph type="ftr" sz="quarter" idx="11"/>
          </p:nvPr>
        </p:nvSpPr>
        <p:spPr/>
        <p:txBody>
          <a:bodyPr/>
          <a:lstStyle/>
          <a:p>
            <a:r>
              <a:rPr lang="en-US"/>
              <a:t>Ankita Roychoudhury</a:t>
            </a:r>
          </a:p>
        </p:txBody>
      </p:sp>
    </p:spTree>
    <p:extLst>
      <p:ext uri="{BB962C8B-B14F-4D97-AF65-F5344CB8AC3E}">
        <p14:creationId xmlns:p14="http://schemas.microsoft.com/office/powerpoint/2010/main" val="183651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A270-29C6-2541-9E9B-2C6547497111}"/>
              </a:ext>
            </a:extLst>
          </p:cNvPr>
          <p:cNvSpPr>
            <a:spLocks noGrp="1"/>
          </p:cNvSpPr>
          <p:nvPr>
            <p:ph type="title"/>
          </p:nvPr>
        </p:nvSpPr>
        <p:spPr>
          <a:xfrm>
            <a:off x="596897" y="314203"/>
            <a:ext cx="10515600" cy="1325563"/>
          </a:xfrm>
        </p:spPr>
        <p:txBody>
          <a:bodyPr>
            <a:normAutofit/>
          </a:bodyPr>
          <a:lstStyle/>
          <a:p>
            <a:r>
              <a:rPr lang="en-US" b="1" dirty="0"/>
              <a:t>Coarse R</a:t>
            </a:r>
            <a:r>
              <a:rPr lang="en-US" sz="3200" b="1" dirty="0"/>
              <a:t>oadmap</a:t>
            </a:r>
          </a:p>
        </p:txBody>
      </p:sp>
      <p:grpSp>
        <p:nvGrpSpPr>
          <p:cNvPr id="71" name="Group 70">
            <a:extLst>
              <a:ext uri="{FF2B5EF4-FFF2-40B4-BE49-F238E27FC236}">
                <a16:creationId xmlns:a16="http://schemas.microsoft.com/office/drawing/2014/main" id="{3635B9FF-DBDE-FE4B-A177-09830D39F901}"/>
              </a:ext>
            </a:extLst>
          </p:cNvPr>
          <p:cNvGrpSpPr/>
          <p:nvPr/>
        </p:nvGrpSpPr>
        <p:grpSpPr>
          <a:xfrm>
            <a:off x="179737" y="2346836"/>
            <a:ext cx="11756325" cy="2792841"/>
            <a:chOff x="179737" y="2346836"/>
            <a:chExt cx="11756325" cy="2792841"/>
          </a:xfrm>
        </p:grpSpPr>
        <p:cxnSp>
          <p:nvCxnSpPr>
            <p:cNvPr id="6" name="Straight Arrow Connector 5">
              <a:extLst>
                <a:ext uri="{FF2B5EF4-FFF2-40B4-BE49-F238E27FC236}">
                  <a16:creationId xmlns:a16="http://schemas.microsoft.com/office/drawing/2014/main" id="{EF6F3BC4-F6CF-1346-902A-2551BB2B7B2F}"/>
                </a:ext>
              </a:extLst>
            </p:cNvPr>
            <p:cNvCxnSpPr>
              <a:cxnSpLocks/>
            </p:cNvCxnSpPr>
            <p:nvPr/>
          </p:nvCxnSpPr>
          <p:spPr>
            <a:xfrm>
              <a:off x="179737" y="3937644"/>
              <a:ext cx="117563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A96EE-6BA3-BD4A-9EDC-14DED3D0A61F}"/>
                </a:ext>
              </a:extLst>
            </p:cNvPr>
            <p:cNvSpPr txBox="1"/>
            <p:nvPr/>
          </p:nvSpPr>
          <p:spPr>
            <a:xfrm>
              <a:off x="253941" y="2346836"/>
              <a:ext cx="1625600" cy="646331"/>
            </a:xfrm>
            <a:prstGeom prst="rect">
              <a:avLst/>
            </a:prstGeom>
            <a:noFill/>
          </p:spPr>
          <p:txBody>
            <a:bodyPr wrap="square" rtlCol="0">
              <a:spAutoFit/>
            </a:bodyPr>
            <a:lstStyle/>
            <a:p>
              <a:r>
                <a:rPr lang="en-US" dirty="0">
                  <a:latin typeface="Avenir Book" panose="02000503020000020003" pitchFamily="2" charset="0"/>
                </a:rPr>
                <a:t>Test ATP in Bulk</a:t>
              </a:r>
            </a:p>
          </p:txBody>
        </p:sp>
        <p:sp>
          <p:nvSpPr>
            <p:cNvPr id="8" name="TextBox 7">
              <a:extLst>
                <a:ext uri="{FF2B5EF4-FFF2-40B4-BE49-F238E27FC236}">
                  <a16:creationId xmlns:a16="http://schemas.microsoft.com/office/drawing/2014/main" id="{1206918A-D84C-A840-96C9-F8115A66537E}"/>
                </a:ext>
              </a:extLst>
            </p:cNvPr>
            <p:cNvSpPr txBox="1"/>
            <p:nvPr/>
          </p:nvSpPr>
          <p:spPr>
            <a:xfrm>
              <a:off x="3010262" y="4493346"/>
              <a:ext cx="2552700" cy="646331"/>
            </a:xfrm>
            <a:prstGeom prst="rect">
              <a:avLst/>
            </a:prstGeom>
            <a:noFill/>
          </p:spPr>
          <p:txBody>
            <a:bodyPr wrap="square" rtlCol="0">
              <a:spAutoFit/>
            </a:bodyPr>
            <a:lstStyle/>
            <a:p>
              <a:r>
                <a:rPr lang="en-US" dirty="0">
                  <a:latin typeface="Avenir Book" panose="02000503020000020003" pitchFamily="2" charset="0"/>
                </a:rPr>
                <a:t>Implement ATP Synthase into vesicle</a:t>
              </a:r>
            </a:p>
          </p:txBody>
        </p:sp>
        <p:sp>
          <p:nvSpPr>
            <p:cNvPr id="9" name="TextBox 8">
              <a:extLst>
                <a:ext uri="{FF2B5EF4-FFF2-40B4-BE49-F238E27FC236}">
                  <a16:creationId xmlns:a16="http://schemas.microsoft.com/office/drawing/2014/main" id="{4FE11F7A-E246-D64E-B431-AA5B3741D0C4}"/>
                </a:ext>
              </a:extLst>
            </p:cNvPr>
            <p:cNvSpPr txBox="1"/>
            <p:nvPr/>
          </p:nvSpPr>
          <p:spPr>
            <a:xfrm>
              <a:off x="6033935" y="2366368"/>
              <a:ext cx="2552700" cy="646331"/>
            </a:xfrm>
            <a:prstGeom prst="rect">
              <a:avLst/>
            </a:prstGeom>
            <a:noFill/>
          </p:spPr>
          <p:txBody>
            <a:bodyPr wrap="square" rtlCol="0">
              <a:spAutoFit/>
            </a:bodyPr>
            <a:lstStyle/>
            <a:p>
              <a:r>
                <a:rPr lang="en-US" dirty="0">
                  <a:latin typeface="Avenir Book" panose="02000503020000020003" pitchFamily="2" charset="0"/>
                </a:rPr>
                <a:t>Implement Proton Pump into vesicle</a:t>
              </a:r>
            </a:p>
          </p:txBody>
        </p:sp>
        <p:sp>
          <p:nvSpPr>
            <p:cNvPr id="10" name="TextBox 9">
              <a:extLst>
                <a:ext uri="{FF2B5EF4-FFF2-40B4-BE49-F238E27FC236}">
                  <a16:creationId xmlns:a16="http://schemas.microsoft.com/office/drawing/2014/main" id="{E4DB743C-2AF3-1840-A3C8-13F28233B403}"/>
                </a:ext>
              </a:extLst>
            </p:cNvPr>
            <p:cNvSpPr txBox="1"/>
            <p:nvPr/>
          </p:nvSpPr>
          <p:spPr>
            <a:xfrm>
              <a:off x="4164058" y="4519428"/>
              <a:ext cx="2552700" cy="369332"/>
            </a:xfrm>
            <a:prstGeom prst="rect">
              <a:avLst/>
            </a:prstGeom>
            <a:noFill/>
          </p:spPr>
          <p:txBody>
            <a:bodyPr wrap="square" rtlCol="0">
              <a:spAutoFit/>
            </a:bodyPr>
            <a:lstStyle/>
            <a:p>
              <a:endParaRPr lang="en-US" dirty="0">
                <a:latin typeface="Avenir Book" panose="02000503020000020003" pitchFamily="2" charset="0"/>
              </a:endParaRPr>
            </a:p>
          </p:txBody>
        </p:sp>
        <p:sp>
          <p:nvSpPr>
            <p:cNvPr id="15" name="Oval 14">
              <a:extLst>
                <a:ext uri="{FF2B5EF4-FFF2-40B4-BE49-F238E27FC236}">
                  <a16:creationId xmlns:a16="http://schemas.microsoft.com/office/drawing/2014/main" id="{09EBEAB6-9081-1542-983A-3406A50E82C5}"/>
                </a:ext>
              </a:extLst>
            </p:cNvPr>
            <p:cNvSpPr/>
            <p:nvPr/>
          </p:nvSpPr>
          <p:spPr>
            <a:xfrm>
              <a:off x="971491" y="3836367"/>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854A4-94BB-9F40-AE48-8FB699D9397C}"/>
                </a:ext>
              </a:extLst>
            </p:cNvPr>
            <p:cNvSpPr/>
            <p:nvPr/>
          </p:nvSpPr>
          <p:spPr>
            <a:xfrm>
              <a:off x="3961221" y="3836367"/>
              <a:ext cx="190500" cy="202554"/>
            </a:xfrm>
            <a:prstGeom prst="ellipse">
              <a:avLst/>
            </a:prstGeom>
            <a:solidFill>
              <a:srgbClr val="E8DC2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FF00"/>
                </a:solidFill>
              </a:endParaRPr>
            </a:p>
          </p:txBody>
        </p:sp>
        <p:sp>
          <p:nvSpPr>
            <p:cNvPr id="17" name="Oval 16">
              <a:extLst>
                <a:ext uri="{FF2B5EF4-FFF2-40B4-BE49-F238E27FC236}">
                  <a16:creationId xmlns:a16="http://schemas.microsoft.com/office/drawing/2014/main" id="{7D6E58AB-D4AF-4545-B358-6666F35BC76A}"/>
                </a:ext>
              </a:extLst>
            </p:cNvPr>
            <p:cNvSpPr/>
            <p:nvPr/>
          </p:nvSpPr>
          <p:spPr>
            <a:xfrm>
              <a:off x="7215035" y="3836367"/>
              <a:ext cx="190500" cy="202554"/>
            </a:xfrm>
            <a:prstGeom prst="ellipse">
              <a:avLst/>
            </a:prstGeom>
            <a:solidFill>
              <a:srgbClr val="FF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00B050"/>
                </a:solidFill>
              </a:endParaRPr>
            </a:p>
          </p:txBody>
        </p:sp>
        <p:cxnSp>
          <p:nvCxnSpPr>
            <p:cNvPr id="21" name="Straight Arrow Connector 20">
              <a:extLst>
                <a:ext uri="{FF2B5EF4-FFF2-40B4-BE49-F238E27FC236}">
                  <a16:creationId xmlns:a16="http://schemas.microsoft.com/office/drawing/2014/main" id="{7CD7E8B5-8D66-A94B-AAE0-9FA054F91694}"/>
                </a:ext>
              </a:extLst>
            </p:cNvPr>
            <p:cNvCxnSpPr>
              <a:cxnSpLocks/>
              <a:stCxn id="15" idx="0"/>
              <a:endCxn id="7" idx="2"/>
            </p:cNvCxnSpPr>
            <p:nvPr/>
          </p:nvCxnSpPr>
          <p:spPr>
            <a:xfrm flipV="1">
              <a:off x="1066741" y="2993167"/>
              <a:ext cx="0" cy="84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C9DCE1-A48C-A845-BF17-2209B7C8012D}"/>
                </a:ext>
              </a:extLst>
            </p:cNvPr>
            <p:cNvCxnSpPr>
              <a:cxnSpLocks/>
              <a:stCxn id="16" idx="4"/>
            </p:cNvCxnSpPr>
            <p:nvPr/>
          </p:nvCxnSpPr>
          <p:spPr>
            <a:xfrm>
              <a:off x="4056471" y="4038921"/>
              <a:ext cx="0" cy="46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26FB52D-44C0-BE44-A151-A38BF9C79354}"/>
                </a:ext>
              </a:extLst>
            </p:cNvPr>
            <p:cNvCxnSpPr>
              <a:cxnSpLocks/>
              <a:stCxn id="17" idx="0"/>
              <a:endCxn id="9" idx="2"/>
            </p:cNvCxnSpPr>
            <p:nvPr/>
          </p:nvCxnSpPr>
          <p:spPr>
            <a:xfrm flipV="1">
              <a:off x="7310285" y="3012699"/>
              <a:ext cx="0" cy="823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3" name="Picture 22" descr="A picture containing drawing&#10;&#10;Description automatically generated">
            <a:extLst>
              <a:ext uri="{FF2B5EF4-FFF2-40B4-BE49-F238E27FC236}">
                <a16:creationId xmlns:a16="http://schemas.microsoft.com/office/drawing/2014/main" id="{936DA585-9C29-CD4E-9B53-AEEF8D7DF020}"/>
              </a:ext>
            </a:extLst>
          </p:cNvPr>
          <p:cNvPicPr>
            <a:picLocks noChangeAspect="1"/>
          </p:cNvPicPr>
          <p:nvPr/>
        </p:nvPicPr>
        <p:blipFill>
          <a:blip r:embed="rId3"/>
          <a:stretch>
            <a:fillRect/>
          </a:stretch>
        </p:blipFill>
        <p:spPr>
          <a:xfrm>
            <a:off x="11117119" y="6514803"/>
            <a:ext cx="1074881" cy="343197"/>
          </a:xfrm>
          <a:prstGeom prst="rect">
            <a:avLst/>
          </a:prstGeom>
        </p:spPr>
      </p:pic>
      <p:sp>
        <p:nvSpPr>
          <p:cNvPr id="25" name="TextBox 24">
            <a:extLst>
              <a:ext uri="{FF2B5EF4-FFF2-40B4-BE49-F238E27FC236}">
                <a16:creationId xmlns:a16="http://schemas.microsoft.com/office/drawing/2014/main" id="{AE573409-C9BD-364F-8F03-63A71D4AE9AB}"/>
              </a:ext>
            </a:extLst>
          </p:cNvPr>
          <p:cNvSpPr txBox="1"/>
          <p:nvPr/>
        </p:nvSpPr>
        <p:spPr>
          <a:xfrm>
            <a:off x="8963152" y="6596390"/>
            <a:ext cx="2183611" cy="261610"/>
          </a:xfrm>
          <a:prstGeom prst="rect">
            <a:avLst/>
          </a:prstGeom>
          <a:noFill/>
        </p:spPr>
        <p:txBody>
          <a:bodyPr wrap="none" rtlCol="0">
            <a:spAutoFit/>
          </a:bodyPr>
          <a:lstStyle/>
          <a:p>
            <a:r>
              <a:rPr lang="en-US" sz="1100" dirty="0">
                <a:latin typeface="Avenir Book" panose="02000503020000020003" pitchFamily="2" charset="0"/>
              </a:rPr>
              <a:t>Ankita Roychoudhury 8.13.2020</a:t>
            </a:r>
          </a:p>
        </p:txBody>
      </p:sp>
      <p:sp>
        <p:nvSpPr>
          <p:cNvPr id="26" name="TextBox 25">
            <a:extLst>
              <a:ext uri="{FF2B5EF4-FFF2-40B4-BE49-F238E27FC236}">
                <a16:creationId xmlns:a16="http://schemas.microsoft.com/office/drawing/2014/main" id="{6DB14601-9D7A-844E-B7AC-9514EE2FD6BD}"/>
              </a:ext>
            </a:extLst>
          </p:cNvPr>
          <p:cNvSpPr txBox="1"/>
          <p:nvPr/>
        </p:nvSpPr>
        <p:spPr>
          <a:xfrm>
            <a:off x="9986250" y="4519428"/>
            <a:ext cx="2552700" cy="369332"/>
          </a:xfrm>
          <a:prstGeom prst="rect">
            <a:avLst/>
          </a:prstGeom>
          <a:noFill/>
        </p:spPr>
        <p:txBody>
          <a:bodyPr wrap="square" rtlCol="0">
            <a:spAutoFit/>
          </a:bodyPr>
          <a:lstStyle/>
          <a:p>
            <a:endParaRPr lang="en-US" dirty="0">
              <a:latin typeface="Avenir Book" panose="02000503020000020003" pitchFamily="2" charset="0"/>
            </a:endParaRPr>
          </a:p>
        </p:txBody>
      </p:sp>
      <p:sp>
        <p:nvSpPr>
          <p:cNvPr id="27" name="Oval 26">
            <a:extLst>
              <a:ext uri="{FF2B5EF4-FFF2-40B4-BE49-F238E27FC236}">
                <a16:creationId xmlns:a16="http://schemas.microsoft.com/office/drawing/2014/main" id="{69C63A31-AFB9-A244-8D24-A372E74282F1}"/>
              </a:ext>
            </a:extLst>
          </p:cNvPr>
          <p:cNvSpPr/>
          <p:nvPr/>
        </p:nvSpPr>
        <p:spPr>
          <a:xfrm>
            <a:off x="10278350" y="3849066"/>
            <a:ext cx="190500" cy="202554"/>
          </a:xfrm>
          <a:prstGeom prst="ellipse">
            <a:avLst/>
          </a:prstGeom>
          <a:solidFill>
            <a:srgbClr val="FF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51A92050-CF8E-D744-95C5-0FCD26709CC4}"/>
              </a:ext>
            </a:extLst>
          </p:cNvPr>
          <p:cNvCxnSpPr>
            <a:cxnSpLocks/>
            <a:stCxn id="27" idx="4"/>
          </p:cNvCxnSpPr>
          <p:nvPr/>
        </p:nvCxnSpPr>
        <p:spPr>
          <a:xfrm>
            <a:off x="10373600" y="4051620"/>
            <a:ext cx="0" cy="46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C8F3D3D-6D8B-FE48-8435-ABE44FA1F9E7}"/>
              </a:ext>
            </a:extLst>
          </p:cNvPr>
          <p:cNvSpPr txBox="1"/>
          <p:nvPr/>
        </p:nvSpPr>
        <p:spPr>
          <a:xfrm>
            <a:off x="9319845" y="4474837"/>
            <a:ext cx="2552700" cy="369332"/>
          </a:xfrm>
          <a:prstGeom prst="rect">
            <a:avLst/>
          </a:prstGeom>
          <a:noFill/>
        </p:spPr>
        <p:txBody>
          <a:bodyPr wrap="square" rtlCol="0">
            <a:spAutoFit/>
          </a:bodyPr>
          <a:lstStyle/>
          <a:p>
            <a:r>
              <a:rPr lang="en-US" dirty="0">
                <a:latin typeface="Avenir Book" panose="02000503020000020003" pitchFamily="2" charset="0"/>
              </a:rPr>
              <a:t>Make User-Friendly</a:t>
            </a:r>
          </a:p>
        </p:txBody>
      </p:sp>
    </p:spTree>
    <p:extLst>
      <p:ext uri="{BB962C8B-B14F-4D97-AF65-F5344CB8AC3E}">
        <p14:creationId xmlns:p14="http://schemas.microsoft.com/office/powerpoint/2010/main" val="61329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5DE1-727F-8B4F-90D8-1BAE5281D50E}"/>
              </a:ext>
            </a:extLst>
          </p:cNvPr>
          <p:cNvSpPr>
            <a:spLocks noGrp="1"/>
          </p:cNvSpPr>
          <p:nvPr>
            <p:ph type="title"/>
          </p:nvPr>
        </p:nvSpPr>
        <p:spPr/>
        <p:txBody>
          <a:bodyPr/>
          <a:lstStyle/>
          <a:p>
            <a:r>
              <a:rPr lang="en-US" dirty="0"/>
              <a:t>Bulk Experiments</a:t>
            </a:r>
          </a:p>
        </p:txBody>
      </p:sp>
      <p:sp>
        <p:nvSpPr>
          <p:cNvPr id="3" name="Text Placeholder 2">
            <a:extLst>
              <a:ext uri="{FF2B5EF4-FFF2-40B4-BE49-F238E27FC236}">
                <a16:creationId xmlns:a16="http://schemas.microsoft.com/office/drawing/2014/main" id="{86A818A2-3B79-C448-B32F-570F2362C3B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FFE8A5F-A150-094E-9A74-BEBD3A360349}"/>
              </a:ext>
            </a:extLst>
          </p:cNvPr>
          <p:cNvSpPr>
            <a:spLocks noGrp="1"/>
          </p:cNvSpPr>
          <p:nvPr>
            <p:ph type="dt" sz="half" idx="10"/>
          </p:nvPr>
        </p:nvSpPr>
        <p:spPr/>
        <p:txBody>
          <a:bodyPr/>
          <a:lstStyle/>
          <a:p>
            <a:r>
              <a:rPr lang="en-US"/>
              <a:t>12/9/20</a:t>
            </a:r>
          </a:p>
        </p:txBody>
      </p:sp>
      <p:sp>
        <p:nvSpPr>
          <p:cNvPr id="5" name="Footer Placeholder 4">
            <a:extLst>
              <a:ext uri="{FF2B5EF4-FFF2-40B4-BE49-F238E27FC236}">
                <a16:creationId xmlns:a16="http://schemas.microsoft.com/office/drawing/2014/main" id="{8CBC6920-FA5C-D147-A55E-CF9D2077AF4D}"/>
              </a:ext>
            </a:extLst>
          </p:cNvPr>
          <p:cNvSpPr>
            <a:spLocks noGrp="1"/>
          </p:cNvSpPr>
          <p:nvPr>
            <p:ph type="ftr" sz="quarter" idx="11"/>
          </p:nvPr>
        </p:nvSpPr>
        <p:spPr/>
        <p:txBody>
          <a:bodyPr/>
          <a:lstStyle/>
          <a:p>
            <a:r>
              <a:rPr lang="en-US"/>
              <a:t>Ankita Roychoudhury</a:t>
            </a:r>
          </a:p>
        </p:txBody>
      </p:sp>
      <p:sp>
        <p:nvSpPr>
          <p:cNvPr id="6" name="Slide Number Placeholder 5">
            <a:extLst>
              <a:ext uri="{FF2B5EF4-FFF2-40B4-BE49-F238E27FC236}">
                <a16:creationId xmlns:a16="http://schemas.microsoft.com/office/drawing/2014/main" id="{AF70AC07-A5D8-874D-9651-C977B5FEEC2A}"/>
              </a:ext>
            </a:extLst>
          </p:cNvPr>
          <p:cNvSpPr>
            <a:spLocks noGrp="1"/>
          </p:cNvSpPr>
          <p:nvPr>
            <p:ph type="sldNum" sz="quarter" idx="12"/>
          </p:nvPr>
        </p:nvSpPr>
        <p:spPr/>
        <p:txBody>
          <a:bodyPr/>
          <a:lstStyle/>
          <a:p>
            <a:fld id="{814F3199-600E-1648-98F9-303CE5CD9389}" type="slidenum">
              <a:rPr lang="en-US" smtClean="0"/>
              <a:t>4</a:t>
            </a:fld>
            <a:endParaRPr lang="en-US"/>
          </a:p>
        </p:txBody>
      </p:sp>
    </p:spTree>
    <p:extLst>
      <p:ext uri="{BB962C8B-B14F-4D97-AF65-F5344CB8AC3E}">
        <p14:creationId xmlns:p14="http://schemas.microsoft.com/office/powerpoint/2010/main" val="275840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EB98-80C5-A04A-8250-1A963F7F2105}"/>
              </a:ext>
            </a:extLst>
          </p:cNvPr>
          <p:cNvSpPr>
            <a:spLocks noGrp="1"/>
          </p:cNvSpPr>
          <p:nvPr>
            <p:ph type="title"/>
          </p:nvPr>
        </p:nvSpPr>
        <p:spPr>
          <a:xfrm>
            <a:off x="150971" y="-106681"/>
            <a:ext cx="11622893" cy="1325563"/>
          </a:xfrm>
        </p:spPr>
        <p:txBody>
          <a:bodyPr>
            <a:normAutofit/>
          </a:bodyPr>
          <a:lstStyle/>
          <a:p>
            <a:r>
              <a:rPr lang="en-US" dirty="0"/>
              <a:t>Does adding varying [ATP] result in more protein production?</a:t>
            </a:r>
          </a:p>
        </p:txBody>
      </p:sp>
      <p:pic>
        <p:nvPicPr>
          <p:cNvPr id="9" name="Picture 8" descr="Chart, scatter chart&#10;&#10;Description automatically generated">
            <a:extLst>
              <a:ext uri="{FF2B5EF4-FFF2-40B4-BE49-F238E27FC236}">
                <a16:creationId xmlns:a16="http://schemas.microsoft.com/office/drawing/2014/main" id="{ED8DE54E-4401-834D-BF43-8E1703F39D5F}"/>
              </a:ext>
            </a:extLst>
          </p:cNvPr>
          <p:cNvPicPr>
            <a:picLocks noChangeAspect="1"/>
          </p:cNvPicPr>
          <p:nvPr/>
        </p:nvPicPr>
        <p:blipFill>
          <a:blip r:embed="rId3"/>
          <a:stretch>
            <a:fillRect/>
          </a:stretch>
        </p:blipFill>
        <p:spPr>
          <a:xfrm>
            <a:off x="30255" y="1326220"/>
            <a:ext cx="6662058" cy="2743200"/>
          </a:xfrm>
          <a:prstGeom prst="rect">
            <a:avLst/>
          </a:prstGeom>
        </p:spPr>
      </p:pic>
      <p:pic>
        <p:nvPicPr>
          <p:cNvPr id="15" name="Picture 14" descr="Chart, line chart, scatter chart&#10;&#10;Description automatically generated">
            <a:extLst>
              <a:ext uri="{FF2B5EF4-FFF2-40B4-BE49-F238E27FC236}">
                <a16:creationId xmlns:a16="http://schemas.microsoft.com/office/drawing/2014/main" id="{F38BC4EF-B308-3E46-A811-92FEBF241AB7}"/>
              </a:ext>
            </a:extLst>
          </p:cNvPr>
          <p:cNvPicPr>
            <a:picLocks noChangeAspect="1"/>
          </p:cNvPicPr>
          <p:nvPr/>
        </p:nvPicPr>
        <p:blipFill>
          <a:blip r:embed="rId4"/>
          <a:stretch>
            <a:fillRect/>
          </a:stretch>
        </p:blipFill>
        <p:spPr>
          <a:xfrm>
            <a:off x="31882" y="1326220"/>
            <a:ext cx="6662058" cy="2743200"/>
          </a:xfrm>
          <a:prstGeom prst="rect">
            <a:avLst/>
          </a:prstGeom>
        </p:spPr>
      </p:pic>
      <p:pic>
        <p:nvPicPr>
          <p:cNvPr id="17" name="Picture 16" descr="Chart, scatter chart&#10;&#10;Description automatically generated">
            <a:extLst>
              <a:ext uri="{FF2B5EF4-FFF2-40B4-BE49-F238E27FC236}">
                <a16:creationId xmlns:a16="http://schemas.microsoft.com/office/drawing/2014/main" id="{0E2EE6B0-7F01-2641-A027-D69EC8F757AC}"/>
              </a:ext>
            </a:extLst>
          </p:cNvPr>
          <p:cNvPicPr>
            <a:picLocks noChangeAspect="1"/>
          </p:cNvPicPr>
          <p:nvPr/>
        </p:nvPicPr>
        <p:blipFill>
          <a:blip r:embed="rId5"/>
          <a:stretch>
            <a:fillRect/>
          </a:stretch>
        </p:blipFill>
        <p:spPr>
          <a:xfrm>
            <a:off x="36348" y="1322125"/>
            <a:ext cx="6662058" cy="2743200"/>
          </a:xfrm>
          <a:prstGeom prst="rect">
            <a:avLst/>
          </a:prstGeom>
        </p:spPr>
      </p:pic>
      <p:pic>
        <p:nvPicPr>
          <p:cNvPr id="21" name="Picture 20" descr="Chart, scatter chart&#10;&#10;Description automatically generated">
            <a:extLst>
              <a:ext uri="{FF2B5EF4-FFF2-40B4-BE49-F238E27FC236}">
                <a16:creationId xmlns:a16="http://schemas.microsoft.com/office/drawing/2014/main" id="{CA6F9A86-3444-2B4B-882A-73575A03C8BB}"/>
              </a:ext>
            </a:extLst>
          </p:cNvPr>
          <p:cNvPicPr>
            <a:picLocks noChangeAspect="1"/>
          </p:cNvPicPr>
          <p:nvPr/>
        </p:nvPicPr>
        <p:blipFill>
          <a:blip r:embed="rId6"/>
          <a:stretch>
            <a:fillRect/>
          </a:stretch>
        </p:blipFill>
        <p:spPr>
          <a:xfrm>
            <a:off x="25789" y="1318030"/>
            <a:ext cx="6662058" cy="2743200"/>
          </a:xfrm>
          <a:prstGeom prst="rect">
            <a:avLst/>
          </a:prstGeom>
        </p:spPr>
      </p:pic>
      <p:pic>
        <p:nvPicPr>
          <p:cNvPr id="23" name="Picture 22" descr="Chart, scatter chart&#10;&#10;Description automatically generated">
            <a:extLst>
              <a:ext uri="{FF2B5EF4-FFF2-40B4-BE49-F238E27FC236}">
                <a16:creationId xmlns:a16="http://schemas.microsoft.com/office/drawing/2014/main" id="{59E09910-7FBB-1845-A869-3DD7C395D00C}"/>
              </a:ext>
            </a:extLst>
          </p:cNvPr>
          <p:cNvPicPr>
            <a:picLocks noChangeAspect="1"/>
          </p:cNvPicPr>
          <p:nvPr/>
        </p:nvPicPr>
        <p:blipFill>
          <a:blip r:embed="rId7"/>
          <a:stretch>
            <a:fillRect/>
          </a:stretch>
        </p:blipFill>
        <p:spPr>
          <a:xfrm>
            <a:off x="171263" y="4061230"/>
            <a:ext cx="6662058" cy="2743200"/>
          </a:xfrm>
          <a:prstGeom prst="rect">
            <a:avLst/>
          </a:prstGeom>
        </p:spPr>
      </p:pic>
      <p:pic>
        <p:nvPicPr>
          <p:cNvPr id="25" name="Picture 24" descr="Chart, scatter chart&#10;&#10;Description automatically generated">
            <a:extLst>
              <a:ext uri="{FF2B5EF4-FFF2-40B4-BE49-F238E27FC236}">
                <a16:creationId xmlns:a16="http://schemas.microsoft.com/office/drawing/2014/main" id="{BFC2B2D9-2ABE-0845-9963-FA68D24B8AEE}"/>
              </a:ext>
            </a:extLst>
          </p:cNvPr>
          <p:cNvPicPr>
            <a:picLocks noChangeAspect="1"/>
          </p:cNvPicPr>
          <p:nvPr/>
        </p:nvPicPr>
        <p:blipFill>
          <a:blip r:embed="rId8"/>
          <a:stretch>
            <a:fillRect/>
          </a:stretch>
        </p:blipFill>
        <p:spPr>
          <a:xfrm>
            <a:off x="160704" y="4070761"/>
            <a:ext cx="6662058" cy="2743200"/>
          </a:xfrm>
          <a:prstGeom prst="rect">
            <a:avLst/>
          </a:prstGeom>
        </p:spPr>
      </p:pic>
      <p:pic>
        <p:nvPicPr>
          <p:cNvPr id="27" name="Picture 26" descr="Chart, scatter chart&#10;&#10;Description automatically generated">
            <a:extLst>
              <a:ext uri="{FF2B5EF4-FFF2-40B4-BE49-F238E27FC236}">
                <a16:creationId xmlns:a16="http://schemas.microsoft.com/office/drawing/2014/main" id="{84C278CF-FCDE-074E-AF1B-1C58E4351517}"/>
              </a:ext>
            </a:extLst>
          </p:cNvPr>
          <p:cNvPicPr>
            <a:picLocks noChangeAspect="1"/>
          </p:cNvPicPr>
          <p:nvPr/>
        </p:nvPicPr>
        <p:blipFill>
          <a:blip r:embed="rId9"/>
          <a:stretch>
            <a:fillRect/>
          </a:stretch>
        </p:blipFill>
        <p:spPr>
          <a:xfrm>
            <a:off x="167918" y="4080292"/>
            <a:ext cx="6662058" cy="2743200"/>
          </a:xfrm>
          <a:prstGeom prst="rect">
            <a:avLst/>
          </a:prstGeom>
        </p:spPr>
      </p:pic>
      <p:pic>
        <p:nvPicPr>
          <p:cNvPr id="29" name="Picture 28" descr="Chart, scatter chart&#10;&#10;Description automatically generated">
            <a:extLst>
              <a:ext uri="{FF2B5EF4-FFF2-40B4-BE49-F238E27FC236}">
                <a16:creationId xmlns:a16="http://schemas.microsoft.com/office/drawing/2014/main" id="{1E041A32-85EA-BF4E-B998-14EF91512437}"/>
              </a:ext>
            </a:extLst>
          </p:cNvPr>
          <p:cNvPicPr>
            <a:picLocks noChangeAspect="1"/>
          </p:cNvPicPr>
          <p:nvPr/>
        </p:nvPicPr>
        <p:blipFill>
          <a:blip r:embed="rId10"/>
          <a:stretch>
            <a:fillRect/>
          </a:stretch>
        </p:blipFill>
        <p:spPr>
          <a:xfrm>
            <a:off x="185177" y="4087761"/>
            <a:ext cx="6662058" cy="2743200"/>
          </a:xfrm>
          <a:prstGeom prst="rect">
            <a:avLst/>
          </a:prstGeom>
        </p:spPr>
      </p:pic>
      <p:pic>
        <p:nvPicPr>
          <p:cNvPr id="45" name="Picture 44" descr="Chart, scatter chart&#10;&#10;Description automatically generated">
            <a:extLst>
              <a:ext uri="{FF2B5EF4-FFF2-40B4-BE49-F238E27FC236}">
                <a16:creationId xmlns:a16="http://schemas.microsoft.com/office/drawing/2014/main" id="{9FBA73FE-8E87-DE42-9311-BC73C07FB981}"/>
              </a:ext>
            </a:extLst>
          </p:cNvPr>
          <p:cNvPicPr>
            <a:picLocks noChangeAspect="1"/>
          </p:cNvPicPr>
          <p:nvPr/>
        </p:nvPicPr>
        <p:blipFill>
          <a:blip r:embed="rId11"/>
          <a:stretch>
            <a:fillRect/>
          </a:stretch>
        </p:blipFill>
        <p:spPr>
          <a:xfrm>
            <a:off x="8360224" y="1607614"/>
            <a:ext cx="3265714" cy="2286000"/>
          </a:xfrm>
          <a:prstGeom prst="rect">
            <a:avLst/>
          </a:prstGeom>
        </p:spPr>
      </p:pic>
      <p:sp>
        <p:nvSpPr>
          <p:cNvPr id="48" name="TextBox 47">
            <a:extLst>
              <a:ext uri="{FF2B5EF4-FFF2-40B4-BE49-F238E27FC236}">
                <a16:creationId xmlns:a16="http://schemas.microsoft.com/office/drawing/2014/main" id="{B5B7FC78-2757-C644-841C-750703A5C66E}"/>
              </a:ext>
            </a:extLst>
          </p:cNvPr>
          <p:cNvSpPr txBox="1"/>
          <p:nvPr/>
        </p:nvSpPr>
        <p:spPr>
          <a:xfrm>
            <a:off x="185177" y="954964"/>
            <a:ext cx="4467921" cy="369332"/>
          </a:xfrm>
          <a:prstGeom prst="rect">
            <a:avLst/>
          </a:prstGeom>
          <a:noFill/>
        </p:spPr>
        <p:txBody>
          <a:bodyPr wrap="square" rtlCol="0">
            <a:spAutoFit/>
          </a:bodyPr>
          <a:lstStyle/>
          <a:p>
            <a:r>
              <a:rPr lang="en-US" dirty="0">
                <a:latin typeface="Avenir Book" panose="02000503020000020003" pitchFamily="2" charset="0"/>
              </a:rPr>
              <a:t>Extra ATP added in beginning and spiked</a:t>
            </a:r>
          </a:p>
        </p:txBody>
      </p:sp>
      <p:pic>
        <p:nvPicPr>
          <p:cNvPr id="50" name="Picture 49" descr="Chart, scatter chart&#10;&#10;Description automatically generated">
            <a:extLst>
              <a:ext uri="{FF2B5EF4-FFF2-40B4-BE49-F238E27FC236}">
                <a16:creationId xmlns:a16="http://schemas.microsoft.com/office/drawing/2014/main" id="{20A8815A-DF0C-6741-83DD-4FCD68A7C40A}"/>
              </a:ext>
            </a:extLst>
          </p:cNvPr>
          <p:cNvPicPr>
            <a:picLocks noChangeAspect="1"/>
          </p:cNvPicPr>
          <p:nvPr/>
        </p:nvPicPr>
        <p:blipFill>
          <a:blip r:embed="rId12"/>
          <a:stretch>
            <a:fillRect/>
          </a:stretch>
        </p:blipFill>
        <p:spPr>
          <a:xfrm>
            <a:off x="6495499" y="1595755"/>
            <a:ext cx="3265714" cy="2286000"/>
          </a:xfrm>
          <a:prstGeom prst="rect">
            <a:avLst/>
          </a:prstGeom>
        </p:spPr>
      </p:pic>
      <p:sp>
        <p:nvSpPr>
          <p:cNvPr id="53" name="TextBox 52">
            <a:extLst>
              <a:ext uri="{FF2B5EF4-FFF2-40B4-BE49-F238E27FC236}">
                <a16:creationId xmlns:a16="http://schemas.microsoft.com/office/drawing/2014/main" id="{455DAB69-901E-8048-B829-CAFB619867BA}"/>
              </a:ext>
            </a:extLst>
          </p:cNvPr>
          <p:cNvSpPr txBox="1"/>
          <p:nvPr/>
        </p:nvSpPr>
        <p:spPr>
          <a:xfrm>
            <a:off x="7338843" y="6610406"/>
            <a:ext cx="1724294" cy="261610"/>
          </a:xfrm>
          <a:prstGeom prst="rect">
            <a:avLst/>
          </a:prstGeom>
          <a:noFill/>
        </p:spPr>
        <p:txBody>
          <a:bodyPr wrap="square" rtlCol="0">
            <a:spAutoFit/>
          </a:bodyPr>
          <a:lstStyle/>
          <a:p>
            <a:r>
              <a:rPr lang="en-US" sz="1100" dirty="0">
                <a:latin typeface="Avenir Book" panose="02000503020000020003" pitchFamily="2" charset="0"/>
              </a:rPr>
              <a:t>All data from exp 18</a:t>
            </a:r>
          </a:p>
        </p:txBody>
      </p:sp>
      <p:sp>
        <p:nvSpPr>
          <p:cNvPr id="54" name="Date Placeholder 53">
            <a:extLst>
              <a:ext uri="{FF2B5EF4-FFF2-40B4-BE49-F238E27FC236}">
                <a16:creationId xmlns:a16="http://schemas.microsoft.com/office/drawing/2014/main" id="{A466C5D3-2333-244E-93FA-690277DBA09F}"/>
              </a:ext>
            </a:extLst>
          </p:cNvPr>
          <p:cNvSpPr>
            <a:spLocks noGrp="1"/>
          </p:cNvSpPr>
          <p:nvPr>
            <p:ph type="dt" sz="half" idx="10"/>
          </p:nvPr>
        </p:nvSpPr>
        <p:spPr/>
        <p:txBody>
          <a:bodyPr/>
          <a:lstStyle/>
          <a:p>
            <a:r>
              <a:rPr lang="en-US"/>
              <a:t>12/9/20</a:t>
            </a:r>
          </a:p>
        </p:txBody>
      </p:sp>
      <p:sp>
        <p:nvSpPr>
          <p:cNvPr id="55" name="Footer Placeholder 54">
            <a:extLst>
              <a:ext uri="{FF2B5EF4-FFF2-40B4-BE49-F238E27FC236}">
                <a16:creationId xmlns:a16="http://schemas.microsoft.com/office/drawing/2014/main" id="{62CC3B5E-28A4-224C-BF1D-1AA134FF2396}"/>
              </a:ext>
            </a:extLst>
          </p:cNvPr>
          <p:cNvSpPr>
            <a:spLocks noGrp="1"/>
          </p:cNvSpPr>
          <p:nvPr>
            <p:ph type="ftr" sz="quarter" idx="11"/>
          </p:nvPr>
        </p:nvSpPr>
        <p:spPr/>
        <p:txBody>
          <a:bodyPr/>
          <a:lstStyle/>
          <a:p>
            <a:r>
              <a:rPr lang="en-US"/>
              <a:t>Ankita Roychoudhury</a:t>
            </a:r>
          </a:p>
        </p:txBody>
      </p:sp>
      <p:sp>
        <p:nvSpPr>
          <p:cNvPr id="56" name="Slide Number Placeholder 55">
            <a:extLst>
              <a:ext uri="{FF2B5EF4-FFF2-40B4-BE49-F238E27FC236}">
                <a16:creationId xmlns:a16="http://schemas.microsoft.com/office/drawing/2014/main" id="{2E2D18FE-A68D-CD47-8E7B-C41318EB565F}"/>
              </a:ext>
            </a:extLst>
          </p:cNvPr>
          <p:cNvSpPr>
            <a:spLocks noGrp="1"/>
          </p:cNvSpPr>
          <p:nvPr>
            <p:ph type="sldNum" sz="quarter" idx="12"/>
          </p:nvPr>
        </p:nvSpPr>
        <p:spPr/>
        <p:txBody>
          <a:bodyPr/>
          <a:lstStyle/>
          <a:p>
            <a:fld id="{814F3199-600E-1648-98F9-303CE5CD9389}" type="slidenum">
              <a:rPr lang="en-US" smtClean="0"/>
              <a:t>5</a:t>
            </a:fld>
            <a:endParaRPr lang="en-US"/>
          </a:p>
        </p:txBody>
      </p:sp>
      <p:sp>
        <p:nvSpPr>
          <p:cNvPr id="57" name="TextBox 56">
            <a:extLst>
              <a:ext uri="{FF2B5EF4-FFF2-40B4-BE49-F238E27FC236}">
                <a16:creationId xmlns:a16="http://schemas.microsoft.com/office/drawing/2014/main" id="{5DDF3041-D34B-514A-B1AE-337E9B3E0575}"/>
              </a:ext>
            </a:extLst>
          </p:cNvPr>
          <p:cNvSpPr txBox="1"/>
          <p:nvPr/>
        </p:nvSpPr>
        <p:spPr>
          <a:xfrm>
            <a:off x="8806194" y="956888"/>
            <a:ext cx="1592718" cy="369332"/>
          </a:xfrm>
          <a:prstGeom prst="rect">
            <a:avLst/>
          </a:prstGeom>
          <a:noFill/>
        </p:spPr>
        <p:txBody>
          <a:bodyPr wrap="square" rtlCol="0">
            <a:spAutoFit/>
          </a:bodyPr>
          <a:lstStyle/>
          <a:p>
            <a:r>
              <a:rPr lang="en-US" b="1" dirty="0">
                <a:solidFill>
                  <a:schemeClr val="accent2"/>
                </a:solidFill>
                <a:latin typeface="Avenir Book" panose="02000503020000020003" pitchFamily="2" charset="0"/>
              </a:rPr>
              <a:t>Not really</a:t>
            </a:r>
          </a:p>
        </p:txBody>
      </p:sp>
      <p:sp>
        <p:nvSpPr>
          <p:cNvPr id="22" name="TextBox 21">
            <a:extLst>
              <a:ext uri="{FF2B5EF4-FFF2-40B4-BE49-F238E27FC236}">
                <a16:creationId xmlns:a16="http://schemas.microsoft.com/office/drawing/2014/main" id="{84711D94-2356-F24D-ADCB-36D4F30D69AF}"/>
              </a:ext>
            </a:extLst>
          </p:cNvPr>
          <p:cNvSpPr txBox="1"/>
          <p:nvPr/>
        </p:nvSpPr>
        <p:spPr>
          <a:xfrm>
            <a:off x="4384707" y="1367009"/>
            <a:ext cx="2244520" cy="276999"/>
          </a:xfrm>
          <a:prstGeom prst="rect">
            <a:avLst/>
          </a:prstGeom>
          <a:noFill/>
        </p:spPr>
        <p:txBody>
          <a:bodyPr wrap="square" rtlCol="0">
            <a:spAutoFit/>
          </a:bodyPr>
          <a:lstStyle/>
          <a:p>
            <a:r>
              <a:rPr lang="en-US" sz="1200" dirty="0">
                <a:latin typeface="Avenir Book" panose="02000503020000020003" pitchFamily="2" charset="0"/>
              </a:rPr>
              <a:t>PC = extract + buffer + DNA</a:t>
            </a:r>
          </a:p>
        </p:txBody>
      </p:sp>
      <p:pic>
        <p:nvPicPr>
          <p:cNvPr id="4" name="Picture 3" descr="A picture containing chart&#10;&#10;Description automatically generated">
            <a:extLst>
              <a:ext uri="{FF2B5EF4-FFF2-40B4-BE49-F238E27FC236}">
                <a16:creationId xmlns:a16="http://schemas.microsoft.com/office/drawing/2014/main" id="{EE5027E3-02F6-B842-AD25-4E415FAC59C5}"/>
              </a:ext>
            </a:extLst>
          </p:cNvPr>
          <p:cNvPicPr>
            <a:picLocks noChangeAspect="1"/>
          </p:cNvPicPr>
          <p:nvPr/>
        </p:nvPicPr>
        <p:blipFill>
          <a:blip r:embed="rId13"/>
          <a:stretch>
            <a:fillRect/>
          </a:stretch>
        </p:blipFill>
        <p:spPr>
          <a:xfrm>
            <a:off x="-159971" y="4087761"/>
            <a:ext cx="683222" cy="2502300"/>
          </a:xfrm>
          <a:prstGeom prst="rect">
            <a:avLst/>
          </a:prstGeom>
        </p:spPr>
      </p:pic>
      <p:grpSp>
        <p:nvGrpSpPr>
          <p:cNvPr id="11" name="Group 10">
            <a:extLst>
              <a:ext uri="{FF2B5EF4-FFF2-40B4-BE49-F238E27FC236}">
                <a16:creationId xmlns:a16="http://schemas.microsoft.com/office/drawing/2014/main" id="{A49A3112-D6B9-4949-954B-70147E983E18}"/>
              </a:ext>
            </a:extLst>
          </p:cNvPr>
          <p:cNvGrpSpPr/>
          <p:nvPr/>
        </p:nvGrpSpPr>
        <p:grpSpPr>
          <a:xfrm>
            <a:off x="6629227" y="4137738"/>
            <a:ext cx="5060545" cy="2288550"/>
            <a:chOff x="6629227" y="4137738"/>
            <a:chExt cx="5060545" cy="2288550"/>
          </a:xfrm>
        </p:grpSpPr>
        <p:pic>
          <p:nvPicPr>
            <p:cNvPr id="10" name="Picture 9" descr="Chart, scatter chart&#10;&#10;Description automatically generated">
              <a:extLst>
                <a:ext uri="{FF2B5EF4-FFF2-40B4-BE49-F238E27FC236}">
                  <a16:creationId xmlns:a16="http://schemas.microsoft.com/office/drawing/2014/main" id="{62C57F32-4162-F44D-B70C-C2B6F034D9CF}"/>
                </a:ext>
              </a:extLst>
            </p:cNvPr>
            <p:cNvPicPr>
              <a:picLocks noChangeAspect="1"/>
            </p:cNvPicPr>
            <p:nvPr/>
          </p:nvPicPr>
          <p:blipFill>
            <a:blip r:embed="rId14"/>
            <a:stretch>
              <a:fillRect/>
            </a:stretch>
          </p:blipFill>
          <p:spPr>
            <a:xfrm>
              <a:off x="8424058" y="4140288"/>
              <a:ext cx="3265714" cy="2286000"/>
            </a:xfrm>
            <a:prstGeom prst="rect">
              <a:avLst/>
            </a:prstGeom>
          </p:spPr>
        </p:pic>
        <p:pic>
          <p:nvPicPr>
            <p:cNvPr id="7" name="Picture 6" descr="Chart, scatter chart&#10;&#10;Description automatically generated">
              <a:extLst>
                <a:ext uri="{FF2B5EF4-FFF2-40B4-BE49-F238E27FC236}">
                  <a16:creationId xmlns:a16="http://schemas.microsoft.com/office/drawing/2014/main" id="{F6AB03CF-EE31-B645-9A12-54762B455B69}"/>
                </a:ext>
              </a:extLst>
            </p:cNvPr>
            <p:cNvPicPr>
              <a:picLocks noChangeAspect="1"/>
            </p:cNvPicPr>
            <p:nvPr/>
          </p:nvPicPr>
          <p:blipFill>
            <a:blip r:embed="rId15"/>
            <a:stretch>
              <a:fillRect/>
            </a:stretch>
          </p:blipFill>
          <p:spPr>
            <a:xfrm>
              <a:off x="6629227" y="4137738"/>
              <a:ext cx="3265714" cy="2286000"/>
            </a:xfrm>
            <a:prstGeom prst="rect">
              <a:avLst/>
            </a:prstGeom>
          </p:spPr>
        </p:pic>
      </p:grpSp>
      <p:sp>
        <p:nvSpPr>
          <p:cNvPr id="12" name="Rectangle 11">
            <a:extLst>
              <a:ext uri="{FF2B5EF4-FFF2-40B4-BE49-F238E27FC236}">
                <a16:creationId xmlns:a16="http://schemas.microsoft.com/office/drawing/2014/main" id="{69801491-1E1E-1B44-BA17-41378B3046FD}"/>
              </a:ext>
            </a:extLst>
          </p:cNvPr>
          <p:cNvSpPr/>
          <p:nvPr/>
        </p:nvSpPr>
        <p:spPr>
          <a:xfrm>
            <a:off x="10206182" y="1948873"/>
            <a:ext cx="192730" cy="11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6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3880-5405-C34D-9F02-BFA566339DB1}"/>
              </a:ext>
            </a:extLst>
          </p:cNvPr>
          <p:cNvSpPr>
            <a:spLocks noGrp="1"/>
          </p:cNvSpPr>
          <p:nvPr>
            <p:ph type="title"/>
          </p:nvPr>
        </p:nvSpPr>
        <p:spPr>
          <a:xfrm>
            <a:off x="41841" y="-41889"/>
            <a:ext cx="10515600" cy="1325563"/>
          </a:xfrm>
        </p:spPr>
        <p:txBody>
          <a:bodyPr/>
          <a:lstStyle/>
          <a:p>
            <a:r>
              <a:rPr lang="en-US" dirty="0"/>
              <a:t>Is there more ATP use when ATP is added?</a:t>
            </a:r>
          </a:p>
        </p:txBody>
      </p:sp>
      <p:grpSp>
        <p:nvGrpSpPr>
          <p:cNvPr id="22" name="Group 21">
            <a:extLst>
              <a:ext uri="{FF2B5EF4-FFF2-40B4-BE49-F238E27FC236}">
                <a16:creationId xmlns:a16="http://schemas.microsoft.com/office/drawing/2014/main" id="{89288E66-5CF3-BD4C-83DE-0589DE92E4AC}"/>
              </a:ext>
            </a:extLst>
          </p:cNvPr>
          <p:cNvGrpSpPr/>
          <p:nvPr/>
        </p:nvGrpSpPr>
        <p:grpSpPr>
          <a:xfrm>
            <a:off x="2442209" y="1193271"/>
            <a:ext cx="7307582" cy="5013165"/>
            <a:chOff x="2444584" y="1475543"/>
            <a:chExt cx="7307582" cy="5013165"/>
          </a:xfrm>
        </p:grpSpPr>
        <p:pic>
          <p:nvPicPr>
            <p:cNvPr id="19" name="Picture 18" descr="Chart, scatter chart&#10;&#10;Description automatically generated">
              <a:extLst>
                <a:ext uri="{FF2B5EF4-FFF2-40B4-BE49-F238E27FC236}">
                  <a16:creationId xmlns:a16="http://schemas.microsoft.com/office/drawing/2014/main" id="{3E66DD91-4017-BD4E-88C6-A743F78E7974}"/>
                </a:ext>
              </a:extLst>
            </p:cNvPr>
            <p:cNvPicPr>
              <a:picLocks noChangeAspect="1"/>
            </p:cNvPicPr>
            <p:nvPr/>
          </p:nvPicPr>
          <p:blipFill>
            <a:blip r:embed="rId3"/>
            <a:stretch>
              <a:fillRect/>
            </a:stretch>
          </p:blipFill>
          <p:spPr>
            <a:xfrm>
              <a:off x="5942166" y="1532971"/>
              <a:ext cx="3810000" cy="2286000"/>
            </a:xfrm>
            <a:prstGeom prst="rect">
              <a:avLst/>
            </a:prstGeom>
          </p:spPr>
        </p:pic>
        <p:pic>
          <p:nvPicPr>
            <p:cNvPr id="21" name="Picture 20" descr="Chart, scatter chart&#10;&#10;Description automatically generated">
              <a:extLst>
                <a:ext uri="{FF2B5EF4-FFF2-40B4-BE49-F238E27FC236}">
                  <a16:creationId xmlns:a16="http://schemas.microsoft.com/office/drawing/2014/main" id="{80E5A7F5-78E9-A94E-A117-95ED6885C8FC}"/>
                </a:ext>
              </a:extLst>
            </p:cNvPr>
            <p:cNvPicPr>
              <a:picLocks noChangeAspect="1"/>
            </p:cNvPicPr>
            <p:nvPr/>
          </p:nvPicPr>
          <p:blipFill>
            <a:blip r:embed="rId4"/>
            <a:stretch>
              <a:fillRect/>
            </a:stretch>
          </p:blipFill>
          <p:spPr>
            <a:xfrm>
              <a:off x="5782684" y="4202708"/>
              <a:ext cx="3810000" cy="2286000"/>
            </a:xfrm>
            <a:prstGeom prst="rect">
              <a:avLst/>
            </a:prstGeom>
          </p:spPr>
        </p:pic>
        <p:grpSp>
          <p:nvGrpSpPr>
            <p:cNvPr id="12" name="Group 11">
              <a:extLst>
                <a:ext uri="{FF2B5EF4-FFF2-40B4-BE49-F238E27FC236}">
                  <a16:creationId xmlns:a16="http://schemas.microsoft.com/office/drawing/2014/main" id="{790EF46B-C3B5-714B-9874-9D5A195FF5D5}"/>
                </a:ext>
              </a:extLst>
            </p:cNvPr>
            <p:cNvGrpSpPr/>
            <p:nvPr/>
          </p:nvGrpSpPr>
          <p:grpSpPr>
            <a:xfrm>
              <a:off x="2444584" y="1475543"/>
              <a:ext cx="5130439" cy="2297859"/>
              <a:chOff x="694139" y="1565275"/>
              <a:chExt cx="5130439" cy="2297859"/>
            </a:xfrm>
          </p:grpSpPr>
          <p:pic>
            <p:nvPicPr>
              <p:cNvPr id="6" name="Picture 5" descr="Chart, scatter chart&#10;&#10;Description automatically generated">
                <a:extLst>
                  <a:ext uri="{FF2B5EF4-FFF2-40B4-BE49-F238E27FC236}">
                    <a16:creationId xmlns:a16="http://schemas.microsoft.com/office/drawing/2014/main" id="{B6934282-CECA-0440-89F7-6ED37108B75E}"/>
                  </a:ext>
                </a:extLst>
              </p:cNvPr>
              <p:cNvPicPr>
                <a:picLocks noChangeAspect="1"/>
              </p:cNvPicPr>
              <p:nvPr/>
            </p:nvPicPr>
            <p:blipFill>
              <a:blip r:embed="rId5"/>
              <a:stretch>
                <a:fillRect/>
              </a:stretch>
            </p:blipFill>
            <p:spPr>
              <a:xfrm>
                <a:off x="2558864" y="1577134"/>
                <a:ext cx="3265714" cy="2286000"/>
              </a:xfrm>
              <a:prstGeom prst="rect">
                <a:avLst/>
              </a:prstGeom>
            </p:spPr>
          </p:pic>
          <p:pic>
            <p:nvPicPr>
              <p:cNvPr id="8" name="Picture 7" descr="Chart, scatter chart&#10;&#10;Description automatically generated">
                <a:extLst>
                  <a:ext uri="{FF2B5EF4-FFF2-40B4-BE49-F238E27FC236}">
                    <a16:creationId xmlns:a16="http://schemas.microsoft.com/office/drawing/2014/main" id="{12875CE8-73C7-314D-9C0D-2DDDA2E35DBD}"/>
                  </a:ext>
                </a:extLst>
              </p:cNvPr>
              <p:cNvPicPr>
                <a:picLocks noChangeAspect="1"/>
              </p:cNvPicPr>
              <p:nvPr/>
            </p:nvPicPr>
            <p:blipFill>
              <a:blip r:embed="rId6"/>
              <a:stretch>
                <a:fillRect/>
              </a:stretch>
            </p:blipFill>
            <p:spPr>
              <a:xfrm>
                <a:off x="694139" y="1565275"/>
                <a:ext cx="3265714" cy="2286000"/>
              </a:xfrm>
              <a:prstGeom prst="rect">
                <a:avLst/>
              </a:prstGeom>
            </p:spPr>
          </p:pic>
        </p:grpSp>
      </p:grpSp>
      <p:sp>
        <p:nvSpPr>
          <p:cNvPr id="14" name="TextBox 13">
            <a:extLst>
              <a:ext uri="{FF2B5EF4-FFF2-40B4-BE49-F238E27FC236}">
                <a16:creationId xmlns:a16="http://schemas.microsoft.com/office/drawing/2014/main" id="{4380BA3E-F667-514C-B1C8-C542B240C150}"/>
              </a:ext>
            </a:extLst>
          </p:cNvPr>
          <p:cNvSpPr txBox="1"/>
          <p:nvPr/>
        </p:nvSpPr>
        <p:spPr>
          <a:xfrm>
            <a:off x="7455811" y="6590134"/>
            <a:ext cx="1724294" cy="261610"/>
          </a:xfrm>
          <a:prstGeom prst="rect">
            <a:avLst/>
          </a:prstGeom>
          <a:noFill/>
        </p:spPr>
        <p:txBody>
          <a:bodyPr wrap="square" rtlCol="0">
            <a:spAutoFit/>
          </a:bodyPr>
          <a:lstStyle/>
          <a:p>
            <a:r>
              <a:rPr lang="en-US" sz="1100" dirty="0">
                <a:latin typeface="Avenir Book" panose="02000503020000020003" pitchFamily="2" charset="0"/>
              </a:rPr>
              <a:t>All data from exp 18</a:t>
            </a:r>
          </a:p>
        </p:txBody>
      </p:sp>
      <p:sp>
        <p:nvSpPr>
          <p:cNvPr id="15" name="Date Placeholder 14">
            <a:extLst>
              <a:ext uri="{FF2B5EF4-FFF2-40B4-BE49-F238E27FC236}">
                <a16:creationId xmlns:a16="http://schemas.microsoft.com/office/drawing/2014/main" id="{96FEA176-4998-BB46-B60D-28B2B1F5F130}"/>
              </a:ext>
            </a:extLst>
          </p:cNvPr>
          <p:cNvSpPr>
            <a:spLocks noGrp="1"/>
          </p:cNvSpPr>
          <p:nvPr>
            <p:ph type="dt" sz="half" idx="10"/>
          </p:nvPr>
        </p:nvSpPr>
        <p:spPr/>
        <p:txBody>
          <a:bodyPr/>
          <a:lstStyle/>
          <a:p>
            <a:r>
              <a:rPr lang="en-US"/>
              <a:t>12/9/20</a:t>
            </a:r>
          </a:p>
        </p:txBody>
      </p:sp>
      <p:sp>
        <p:nvSpPr>
          <p:cNvPr id="16" name="Footer Placeholder 15">
            <a:extLst>
              <a:ext uri="{FF2B5EF4-FFF2-40B4-BE49-F238E27FC236}">
                <a16:creationId xmlns:a16="http://schemas.microsoft.com/office/drawing/2014/main" id="{E2689818-C971-074C-B384-CA34B214273A}"/>
              </a:ext>
            </a:extLst>
          </p:cNvPr>
          <p:cNvSpPr>
            <a:spLocks noGrp="1"/>
          </p:cNvSpPr>
          <p:nvPr>
            <p:ph type="ftr" sz="quarter" idx="11"/>
          </p:nvPr>
        </p:nvSpPr>
        <p:spPr/>
        <p:txBody>
          <a:bodyPr/>
          <a:lstStyle/>
          <a:p>
            <a:r>
              <a:rPr lang="en-US"/>
              <a:t>Ankita Roychoudhury</a:t>
            </a:r>
          </a:p>
        </p:txBody>
      </p:sp>
      <p:sp>
        <p:nvSpPr>
          <p:cNvPr id="17" name="Slide Number Placeholder 16">
            <a:extLst>
              <a:ext uri="{FF2B5EF4-FFF2-40B4-BE49-F238E27FC236}">
                <a16:creationId xmlns:a16="http://schemas.microsoft.com/office/drawing/2014/main" id="{FA275645-1EA5-544C-8B6B-28208679E698}"/>
              </a:ext>
            </a:extLst>
          </p:cNvPr>
          <p:cNvSpPr>
            <a:spLocks noGrp="1"/>
          </p:cNvSpPr>
          <p:nvPr>
            <p:ph type="sldNum" sz="quarter" idx="12"/>
          </p:nvPr>
        </p:nvSpPr>
        <p:spPr/>
        <p:txBody>
          <a:bodyPr/>
          <a:lstStyle/>
          <a:p>
            <a:fld id="{814F3199-600E-1648-98F9-303CE5CD9389}" type="slidenum">
              <a:rPr lang="en-US" smtClean="0"/>
              <a:t>6</a:t>
            </a:fld>
            <a:endParaRPr lang="en-US"/>
          </a:p>
        </p:txBody>
      </p:sp>
      <p:sp>
        <p:nvSpPr>
          <p:cNvPr id="24" name="TextBox 23">
            <a:extLst>
              <a:ext uri="{FF2B5EF4-FFF2-40B4-BE49-F238E27FC236}">
                <a16:creationId xmlns:a16="http://schemas.microsoft.com/office/drawing/2014/main" id="{5E9C028F-2CDD-DB4D-8C07-BDA081AB8D61}"/>
              </a:ext>
            </a:extLst>
          </p:cNvPr>
          <p:cNvSpPr txBox="1"/>
          <p:nvPr/>
        </p:nvSpPr>
        <p:spPr>
          <a:xfrm>
            <a:off x="8025523" y="466898"/>
            <a:ext cx="1592718" cy="369332"/>
          </a:xfrm>
          <a:prstGeom prst="rect">
            <a:avLst/>
          </a:prstGeom>
          <a:noFill/>
        </p:spPr>
        <p:txBody>
          <a:bodyPr wrap="square" rtlCol="0">
            <a:spAutoFit/>
          </a:bodyPr>
          <a:lstStyle/>
          <a:p>
            <a:r>
              <a:rPr lang="en-US" b="1" dirty="0">
                <a:solidFill>
                  <a:schemeClr val="accent2"/>
                </a:solidFill>
                <a:latin typeface="Avenir Book" panose="02000503020000020003" pitchFamily="2" charset="0"/>
              </a:rPr>
              <a:t>Inconclusive</a:t>
            </a:r>
          </a:p>
        </p:txBody>
      </p:sp>
      <p:sp>
        <p:nvSpPr>
          <p:cNvPr id="18" name="TextBox 17">
            <a:extLst>
              <a:ext uri="{FF2B5EF4-FFF2-40B4-BE49-F238E27FC236}">
                <a16:creationId xmlns:a16="http://schemas.microsoft.com/office/drawing/2014/main" id="{AAAD7B73-02D6-744A-B640-C90FF5DC5437}"/>
              </a:ext>
            </a:extLst>
          </p:cNvPr>
          <p:cNvSpPr txBox="1"/>
          <p:nvPr/>
        </p:nvSpPr>
        <p:spPr>
          <a:xfrm>
            <a:off x="279594" y="2040854"/>
            <a:ext cx="1354965" cy="369332"/>
          </a:xfrm>
          <a:prstGeom prst="rect">
            <a:avLst/>
          </a:prstGeom>
          <a:noFill/>
        </p:spPr>
        <p:txBody>
          <a:bodyPr wrap="square" rtlCol="0">
            <a:spAutoFit/>
          </a:bodyPr>
          <a:lstStyle/>
          <a:p>
            <a:r>
              <a:rPr lang="en-US" b="1" dirty="0">
                <a:solidFill>
                  <a:schemeClr val="accent1">
                    <a:lumMod val="60000"/>
                    <a:lumOff val="40000"/>
                  </a:schemeClr>
                </a:solidFill>
                <a:latin typeface="Avenir Book" panose="02000503020000020003" pitchFamily="2" charset="0"/>
              </a:rPr>
              <a:t>Beginning</a:t>
            </a:r>
          </a:p>
        </p:txBody>
      </p:sp>
      <p:sp>
        <p:nvSpPr>
          <p:cNvPr id="20" name="TextBox 19">
            <a:extLst>
              <a:ext uri="{FF2B5EF4-FFF2-40B4-BE49-F238E27FC236}">
                <a16:creationId xmlns:a16="http://schemas.microsoft.com/office/drawing/2014/main" id="{CAD5058D-1ECA-984A-B965-5C42EC4097E4}"/>
              </a:ext>
            </a:extLst>
          </p:cNvPr>
          <p:cNvSpPr txBox="1"/>
          <p:nvPr/>
        </p:nvSpPr>
        <p:spPr>
          <a:xfrm>
            <a:off x="417882" y="4738053"/>
            <a:ext cx="2578476" cy="369332"/>
          </a:xfrm>
          <a:prstGeom prst="rect">
            <a:avLst/>
          </a:prstGeom>
          <a:noFill/>
        </p:spPr>
        <p:txBody>
          <a:bodyPr wrap="square" rtlCol="0">
            <a:spAutoFit/>
          </a:bodyPr>
          <a:lstStyle/>
          <a:p>
            <a:r>
              <a:rPr lang="en-US" b="1" dirty="0">
                <a:solidFill>
                  <a:schemeClr val="accent1">
                    <a:lumMod val="60000"/>
                    <a:lumOff val="40000"/>
                  </a:schemeClr>
                </a:solidFill>
                <a:latin typeface="Avenir Book" panose="02000503020000020003" pitchFamily="2" charset="0"/>
              </a:rPr>
              <a:t>Spike</a:t>
            </a:r>
          </a:p>
        </p:txBody>
      </p:sp>
      <p:grpSp>
        <p:nvGrpSpPr>
          <p:cNvPr id="25" name="Group 24">
            <a:extLst>
              <a:ext uri="{FF2B5EF4-FFF2-40B4-BE49-F238E27FC236}">
                <a16:creationId xmlns:a16="http://schemas.microsoft.com/office/drawing/2014/main" id="{CA869A75-DD23-A740-A267-B47EA4E6235A}"/>
              </a:ext>
            </a:extLst>
          </p:cNvPr>
          <p:cNvGrpSpPr/>
          <p:nvPr/>
        </p:nvGrpSpPr>
        <p:grpSpPr>
          <a:xfrm>
            <a:off x="2442209" y="3932650"/>
            <a:ext cx="5060545" cy="2288550"/>
            <a:chOff x="6629227" y="4137738"/>
            <a:chExt cx="5060545" cy="2288550"/>
          </a:xfrm>
        </p:grpSpPr>
        <p:pic>
          <p:nvPicPr>
            <p:cNvPr id="26" name="Picture 25" descr="Chart, scatter chart&#10;&#10;Description automatically generated">
              <a:extLst>
                <a:ext uri="{FF2B5EF4-FFF2-40B4-BE49-F238E27FC236}">
                  <a16:creationId xmlns:a16="http://schemas.microsoft.com/office/drawing/2014/main" id="{9C3757DD-7A2A-FF4D-B7B3-A001CCA46569}"/>
                </a:ext>
              </a:extLst>
            </p:cNvPr>
            <p:cNvPicPr>
              <a:picLocks noChangeAspect="1"/>
            </p:cNvPicPr>
            <p:nvPr/>
          </p:nvPicPr>
          <p:blipFill>
            <a:blip r:embed="rId7"/>
            <a:stretch>
              <a:fillRect/>
            </a:stretch>
          </p:blipFill>
          <p:spPr>
            <a:xfrm>
              <a:off x="8424058" y="4140288"/>
              <a:ext cx="3265714" cy="2286000"/>
            </a:xfrm>
            <a:prstGeom prst="rect">
              <a:avLst/>
            </a:prstGeom>
          </p:spPr>
        </p:pic>
        <p:pic>
          <p:nvPicPr>
            <p:cNvPr id="27" name="Picture 26" descr="Chart, scatter chart&#10;&#10;Description automatically generated">
              <a:extLst>
                <a:ext uri="{FF2B5EF4-FFF2-40B4-BE49-F238E27FC236}">
                  <a16:creationId xmlns:a16="http://schemas.microsoft.com/office/drawing/2014/main" id="{7F5C50AE-F153-764D-AC0B-BBC980F030E0}"/>
                </a:ext>
              </a:extLst>
            </p:cNvPr>
            <p:cNvPicPr>
              <a:picLocks noChangeAspect="1"/>
            </p:cNvPicPr>
            <p:nvPr/>
          </p:nvPicPr>
          <p:blipFill>
            <a:blip r:embed="rId8"/>
            <a:stretch>
              <a:fillRect/>
            </a:stretch>
          </p:blipFill>
          <p:spPr>
            <a:xfrm>
              <a:off x="6629227" y="4137738"/>
              <a:ext cx="3265714" cy="2286000"/>
            </a:xfrm>
            <a:prstGeom prst="rect">
              <a:avLst/>
            </a:prstGeom>
          </p:spPr>
        </p:pic>
      </p:grpSp>
      <p:sp>
        <p:nvSpPr>
          <p:cNvPr id="28" name="Rectangle 27">
            <a:extLst>
              <a:ext uri="{FF2B5EF4-FFF2-40B4-BE49-F238E27FC236}">
                <a16:creationId xmlns:a16="http://schemas.microsoft.com/office/drawing/2014/main" id="{76214918-02B9-6A48-8B5D-4F2FD2DFD8A1}"/>
              </a:ext>
            </a:extLst>
          </p:cNvPr>
          <p:cNvSpPr/>
          <p:nvPr/>
        </p:nvSpPr>
        <p:spPr>
          <a:xfrm>
            <a:off x="6096000" y="1551428"/>
            <a:ext cx="192730" cy="11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03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Chart, scatter chart&#10;&#10;Description automatically generated">
            <a:extLst>
              <a:ext uri="{FF2B5EF4-FFF2-40B4-BE49-F238E27FC236}">
                <a16:creationId xmlns:a16="http://schemas.microsoft.com/office/drawing/2014/main" id="{CB5F4FAE-D50C-B342-B29A-BAF6A500AF8F}"/>
              </a:ext>
            </a:extLst>
          </p:cNvPr>
          <p:cNvPicPr>
            <a:picLocks noChangeAspect="1"/>
          </p:cNvPicPr>
          <p:nvPr/>
        </p:nvPicPr>
        <p:blipFill>
          <a:blip r:embed="rId3"/>
          <a:stretch>
            <a:fillRect/>
          </a:stretch>
        </p:blipFill>
        <p:spPr>
          <a:xfrm>
            <a:off x="8907566" y="2353747"/>
            <a:ext cx="3265714" cy="2286000"/>
          </a:xfrm>
          <a:prstGeom prst="rect">
            <a:avLst/>
          </a:prstGeom>
        </p:spPr>
      </p:pic>
      <p:sp>
        <p:nvSpPr>
          <p:cNvPr id="2" name="Title 1">
            <a:extLst>
              <a:ext uri="{FF2B5EF4-FFF2-40B4-BE49-F238E27FC236}">
                <a16:creationId xmlns:a16="http://schemas.microsoft.com/office/drawing/2014/main" id="{B714EB98-80C5-A04A-8250-1A963F7F2105}"/>
              </a:ext>
            </a:extLst>
          </p:cNvPr>
          <p:cNvSpPr>
            <a:spLocks noGrp="1"/>
          </p:cNvSpPr>
          <p:nvPr>
            <p:ph type="title"/>
          </p:nvPr>
        </p:nvSpPr>
        <p:spPr>
          <a:xfrm>
            <a:off x="150971" y="71691"/>
            <a:ext cx="10275152" cy="1325563"/>
          </a:xfrm>
        </p:spPr>
        <p:txBody>
          <a:bodyPr/>
          <a:lstStyle/>
          <a:p>
            <a:r>
              <a:rPr lang="en-US" dirty="0"/>
              <a:t>Adding ATP to Positive Control means more Pi toxicity?</a:t>
            </a:r>
          </a:p>
        </p:txBody>
      </p:sp>
      <p:pic>
        <p:nvPicPr>
          <p:cNvPr id="12" name="Picture 11" descr="Chart, scatter chart&#10;&#10;Description automatically generated">
            <a:extLst>
              <a:ext uri="{FF2B5EF4-FFF2-40B4-BE49-F238E27FC236}">
                <a16:creationId xmlns:a16="http://schemas.microsoft.com/office/drawing/2014/main" id="{A49DD20B-2A33-8141-9336-AF480501B9CE}"/>
              </a:ext>
            </a:extLst>
          </p:cNvPr>
          <p:cNvPicPr>
            <a:picLocks noChangeAspect="1"/>
          </p:cNvPicPr>
          <p:nvPr/>
        </p:nvPicPr>
        <p:blipFill>
          <a:blip r:embed="rId4"/>
          <a:stretch>
            <a:fillRect/>
          </a:stretch>
        </p:blipFill>
        <p:spPr>
          <a:xfrm>
            <a:off x="207209" y="2205637"/>
            <a:ext cx="6662058" cy="2743200"/>
          </a:xfrm>
          <a:prstGeom prst="rect">
            <a:avLst/>
          </a:prstGeom>
        </p:spPr>
      </p:pic>
      <p:pic>
        <p:nvPicPr>
          <p:cNvPr id="6" name="Content Placeholder 5" descr="Graphical user interface, application&#10;&#10;Description automatically generated">
            <a:extLst>
              <a:ext uri="{FF2B5EF4-FFF2-40B4-BE49-F238E27FC236}">
                <a16:creationId xmlns:a16="http://schemas.microsoft.com/office/drawing/2014/main" id="{B0EBAEBA-BCBB-0B4E-96FA-79B6526367A9}"/>
              </a:ext>
            </a:extLst>
          </p:cNvPr>
          <p:cNvPicPr>
            <a:picLocks noGrp="1" noChangeAspect="1"/>
          </p:cNvPicPr>
          <p:nvPr>
            <p:ph idx="1"/>
          </p:nvPr>
        </p:nvPicPr>
        <p:blipFill>
          <a:blip r:embed="rId5"/>
          <a:stretch>
            <a:fillRect/>
          </a:stretch>
        </p:blipFill>
        <p:spPr>
          <a:xfrm>
            <a:off x="207208" y="2205636"/>
            <a:ext cx="6662059" cy="2743200"/>
          </a:xfrm>
        </p:spPr>
      </p:pic>
      <p:pic>
        <p:nvPicPr>
          <p:cNvPr id="8" name="Picture 7" descr="Chart, line chart&#10;&#10;Description automatically generated">
            <a:extLst>
              <a:ext uri="{FF2B5EF4-FFF2-40B4-BE49-F238E27FC236}">
                <a16:creationId xmlns:a16="http://schemas.microsoft.com/office/drawing/2014/main" id="{53194916-B7E0-D745-8BDE-4E8E4863B29C}"/>
              </a:ext>
            </a:extLst>
          </p:cNvPr>
          <p:cNvPicPr>
            <a:picLocks noChangeAspect="1"/>
          </p:cNvPicPr>
          <p:nvPr/>
        </p:nvPicPr>
        <p:blipFill>
          <a:blip r:embed="rId6"/>
          <a:stretch>
            <a:fillRect/>
          </a:stretch>
        </p:blipFill>
        <p:spPr>
          <a:xfrm>
            <a:off x="207207" y="2205636"/>
            <a:ext cx="6662058" cy="2743200"/>
          </a:xfrm>
          <a:prstGeom prst="rect">
            <a:avLst/>
          </a:prstGeom>
        </p:spPr>
      </p:pic>
      <p:pic>
        <p:nvPicPr>
          <p:cNvPr id="10" name="Picture 9" descr="Chart, line chart&#10;&#10;Description automatically generated">
            <a:extLst>
              <a:ext uri="{FF2B5EF4-FFF2-40B4-BE49-F238E27FC236}">
                <a16:creationId xmlns:a16="http://schemas.microsoft.com/office/drawing/2014/main" id="{BBE979A2-B534-5F44-AC4E-DF151F4EB9F1}"/>
              </a:ext>
            </a:extLst>
          </p:cNvPr>
          <p:cNvPicPr>
            <a:picLocks noChangeAspect="1"/>
          </p:cNvPicPr>
          <p:nvPr/>
        </p:nvPicPr>
        <p:blipFill>
          <a:blip r:embed="rId7"/>
          <a:stretch>
            <a:fillRect/>
          </a:stretch>
        </p:blipFill>
        <p:spPr>
          <a:xfrm>
            <a:off x="207207" y="2205636"/>
            <a:ext cx="6662058" cy="2743200"/>
          </a:xfrm>
          <a:prstGeom prst="rect">
            <a:avLst/>
          </a:prstGeom>
        </p:spPr>
      </p:pic>
      <p:sp>
        <p:nvSpPr>
          <p:cNvPr id="13" name="TextBox 12">
            <a:extLst>
              <a:ext uri="{FF2B5EF4-FFF2-40B4-BE49-F238E27FC236}">
                <a16:creationId xmlns:a16="http://schemas.microsoft.com/office/drawing/2014/main" id="{A7F00EB3-A46C-344B-97DA-D13EF97F8D56}"/>
              </a:ext>
            </a:extLst>
          </p:cNvPr>
          <p:cNvSpPr txBox="1"/>
          <p:nvPr/>
        </p:nvSpPr>
        <p:spPr>
          <a:xfrm>
            <a:off x="387541" y="5267752"/>
            <a:ext cx="5764695" cy="369332"/>
          </a:xfrm>
          <a:prstGeom prst="rect">
            <a:avLst/>
          </a:prstGeom>
          <a:noFill/>
        </p:spPr>
        <p:txBody>
          <a:bodyPr wrap="square" rtlCol="0">
            <a:spAutoFit/>
          </a:bodyPr>
          <a:lstStyle/>
          <a:p>
            <a:r>
              <a:rPr lang="en-US" dirty="0">
                <a:latin typeface="Avenir Book" panose="02000503020000020003" pitchFamily="2" charset="0"/>
              </a:rPr>
              <a:t>There is a limit to how much added ATP will help.</a:t>
            </a:r>
          </a:p>
        </p:txBody>
      </p:sp>
      <p:sp>
        <p:nvSpPr>
          <p:cNvPr id="20" name="TextBox 19">
            <a:extLst>
              <a:ext uri="{FF2B5EF4-FFF2-40B4-BE49-F238E27FC236}">
                <a16:creationId xmlns:a16="http://schemas.microsoft.com/office/drawing/2014/main" id="{164B1B5B-4076-A342-980A-851A13A4F59E}"/>
              </a:ext>
            </a:extLst>
          </p:cNvPr>
          <p:cNvSpPr txBox="1"/>
          <p:nvPr/>
        </p:nvSpPr>
        <p:spPr>
          <a:xfrm>
            <a:off x="150971" y="1212587"/>
            <a:ext cx="3816626" cy="369332"/>
          </a:xfrm>
          <a:prstGeom prst="rect">
            <a:avLst/>
          </a:prstGeom>
          <a:noFill/>
        </p:spPr>
        <p:txBody>
          <a:bodyPr wrap="square" rtlCol="0">
            <a:spAutoFit/>
          </a:bodyPr>
          <a:lstStyle/>
          <a:p>
            <a:r>
              <a:rPr lang="en-US" dirty="0">
                <a:latin typeface="Avenir Book" panose="02000503020000020003" pitchFamily="2" charset="0"/>
              </a:rPr>
              <a:t>Extra ATP added in beginning</a:t>
            </a:r>
          </a:p>
        </p:txBody>
      </p:sp>
      <p:sp>
        <p:nvSpPr>
          <p:cNvPr id="21" name="Date Placeholder 20">
            <a:extLst>
              <a:ext uri="{FF2B5EF4-FFF2-40B4-BE49-F238E27FC236}">
                <a16:creationId xmlns:a16="http://schemas.microsoft.com/office/drawing/2014/main" id="{55C765C5-F475-4645-8C9B-446FF41CBEAA}"/>
              </a:ext>
            </a:extLst>
          </p:cNvPr>
          <p:cNvSpPr>
            <a:spLocks noGrp="1"/>
          </p:cNvSpPr>
          <p:nvPr>
            <p:ph type="dt" sz="half" idx="10"/>
          </p:nvPr>
        </p:nvSpPr>
        <p:spPr/>
        <p:txBody>
          <a:bodyPr/>
          <a:lstStyle/>
          <a:p>
            <a:r>
              <a:rPr lang="en-US"/>
              <a:t>12/9/20</a:t>
            </a:r>
          </a:p>
        </p:txBody>
      </p:sp>
      <p:sp>
        <p:nvSpPr>
          <p:cNvPr id="22" name="Footer Placeholder 21">
            <a:extLst>
              <a:ext uri="{FF2B5EF4-FFF2-40B4-BE49-F238E27FC236}">
                <a16:creationId xmlns:a16="http://schemas.microsoft.com/office/drawing/2014/main" id="{D33FC770-7EC2-0244-A390-00C0396BB504}"/>
              </a:ext>
            </a:extLst>
          </p:cNvPr>
          <p:cNvSpPr>
            <a:spLocks noGrp="1"/>
          </p:cNvSpPr>
          <p:nvPr>
            <p:ph type="ftr" sz="quarter" idx="11"/>
          </p:nvPr>
        </p:nvSpPr>
        <p:spPr/>
        <p:txBody>
          <a:bodyPr/>
          <a:lstStyle/>
          <a:p>
            <a:r>
              <a:rPr lang="en-US"/>
              <a:t>Ankita Roychoudhury</a:t>
            </a:r>
          </a:p>
        </p:txBody>
      </p:sp>
      <p:sp>
        <p:nvSpPr>
          <p:cNvPr id="23" name="Slide Number Placeholder 22">
            <a:extLst>
              <a:ext uri="{FF2B5EF4-FFF2-40B4-BE49-F238E27FC236}">
                <a16:creationId xmlns:a16="http://schemas.microsoft.com/office/drawing/2014/main" id="{01ED1401-90DE-B64F-BE8B-6B5B36F503B1}"/>
              </a:ext>
            </a:extLst>
          </p:cNvPr>
          <p:cNvSpPr>
            <a:spLocks noGrp="1"/>
          </p:cNvSpPr>
          <p:nvPr>
            <p:ph type="sldNum" sz="quarter" idx="12"/>
          </p:nvPr>
        </p:nvSpPr>
        <p:spPr/>
        <p:txBody>
          <a:bodyPr/>
          <a:lstStyle/>
          <a:p>
            <a:fld id="{814F3199-600E-1648-98F9-303CE5CD9389}" type="slidenum">
              <a:rPr lang="en-US" smtClean="0"/>
              <a:t>7</a:t>
            </a:fld>
            <a:endParaRPr lang="en-US"/>
          </a:p>
        </p:txBody>
      </p:sp>
      <p:sp>
        <p:nvSpPr>
          <p:cNvPr id="24" name="TextBox 23">
            <a:extLst>
              <a:ext uri="{FF2B5EF4-FFF2-40B4-BE49-F238E27FC236}">
                <a16:creationId xmlns:a16="http://schemas.microsoft.com/office/drawing/2014/main" id="{C81C32AC-0345-3049-A30D-7E9B84183FFD}"/>
              </a:ext>
            </a:extLst>
          </p:cNvPr>
          <p:cNvSpPr txBox="1"/>
          <p:nvPr/>
        </p:nvSpPr>
        <p:spPr>
          <a:xfrm>
            <a:off x="7455811" y="6590134"/>
            <a:ext cx="1724294" cy="261610"/>
          </a:xfrm>
          <a:prstGeom prst="rect">
            <a:avLst/>
          </a:prstGeom>
          <a:noFill/>
        </p:spPr>
        <p:txBody>
          <a:bodyPr wrap="square" rtlCol="0">
            <a:spAutoFit/>
          </a:bodyPr>
          <a:lstStyle/>
          <a:p>
            <a:r>
              <a:rPr lang="en-US" sz="1100" dirty="0">
                <a:latin typeface="Avenir Book" panose="02000503020000020003" pitchFamily="2" charset="0"/>
              </a:rPr>
              <a:t>All data from exp 19</a:t>
            </a:r>
          </a:p>
        </p:txBody>
      </p:sp>
      <p:pic>
        <p:nvPicPr>
          <p:cNvPr id="27" name="Picture 26" descr="Chart, scatter chart&#10;&#10;Description automatically generated">
            <a:extLst>
              <a:ext uri="{FF2B5EF4-FFF2-40B4-BE49-F238E27FC236}">
                <a16:creationId xmlns:a16="http://schemas.microsoft.com/office/drawing/2014/main" id="{D214FF5A-37A2-924B-8C13-748BA5AC2027}"/>
              </a:ext>
            </a:extLst>
          </p:cNvPr>
          <p:cNvPicPr>
            <a:picLocks noChangeAspect="1"/>
          </p:cNvPicPr>
          <p:nvPr/>
        </p:nvPicPr>
        <p:blipFill>
          <a:blip r:embed="rId8"/>
          <a:stretch>
            <a:fillRect/>
          </a:stretch>
        </p:blipFill>
        <p:spPr>
          <a:xfrm>
            <a:off x="6582655" y="2353747"/>
            <a:ext cx="3265714" cy="2286000"/>
          </a:xfrm>
          <a:prstGeom prst="rect">
            <a:avLst/>
          </a:prstGeom>
        </p:spPr>
      </p:pic>
    </p:spTree>
    <p:extLst>
      <p:ext uri="{BB962C8B-B14F-4D97-AF65-F5344CB8AC3E}">
        <p14:creationId xmlns:p14="http://schemas.microsoft.com/office/powerpoint/2010/main" val="102303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scatter chart&#10;&#10;Description automatically generated">
            <a:extLst>
              <a:ext uri="{FF2B5EF4-FFF2-40B4-BE49-F238E27FC236}">
                <a16:creationId xmlns:a16="http://schemas.microsoft.com/office/drawing/2014/main" id="{26F4B8BA-01A6-7D40-9BF8-CF2F77EB57AF}"/>
              </a:ext>
            </a:extLst>
          </p:cNvPr>
          <p:cNvPicPr>
            <a:picLocks noChangeAspect="1"/>
          </p:cNvPicPr>
          <p:nvPr/>
        </p:nvPicPr>
        <p:blipFill>
          <a:blip r:embed="rId3"/>
          <a:stretch>
            <a:fillRect/>
          </a:stretch>
        </p:blipFill>
        <p:spPr>
          <a:xfrm>
            <a:off x="6673042" y="1733080"/>
            <a:ext cx="4297680" cy="2743200"/>
          </a:xfrm>
          <a:prstGeom prst="rect">
            <a:avLst/>
          </a:prstGeom>
        </p:spPr>
      </p:pic>
      <p:sp>
        <p:nvSpPr>
          <p:cNvPr id="3" name="Date Placeholder 2">
            <a:extLst>
              <a:ext uri="{FF2B5EF4-FFF2-40B4-BE49-F238E27FC236}">
                <a16:creationId xmlns:a16="http://schemas.microsoft.com/office/drawing/2014/main" id="{1EECECBC-6E18-B542-9DBC-997788AB6B67}"/>
              </a:ext>
            </a:extLst>
          </p:cNvPr>
          <p:cNvSpPr>
            <a:spLocks noGrp="1"/>
          </p:cNvSpPr>
          <p:nvPr>
            <p:ph type="dt" sz="half" idx="10"/>
          </p:nvPr>
        </p:nvSpPr>
        <p:spPr/>
        <p:txBody>
          <a:bodyPr/>
          <a:lstStyle/>
          <a:p>
            <a:r>
              <a:rPr lang="en-US"/>
              <a:t>12/9/20</a:t>
            </a:r>
          </a:p>
        </p:txBody>
      </p:sp>
      <p:sp>
        <p:nvSpPr>
          <p:cNvPr id="4" name="Footer Placeholder 3">
            <a:extLst>
              <a:ext uri="{FF2B5EF4-FFF2-40B4-BE49-F238E27FC236}">
                <a16:creationId xmlns:a16="http://schemas.microsoft.com/office/drawing/2014/main" id="{BCCAC165-1F68-584B-802B-1A2F4B20136A}"/>
              </a:ext>
            </a:extLst>
          </p:cNvPr>
          <p:cNvSpPr>
            <a:spLocks noGrp="1"/>
          </p:cNvSpPr>
          <p:nvPr>
            <p:ph type="ftr" sz="quarter" idx="11"/>
          </p:nvPr>
        </p:nvSpPr>
        <p:spPr/>
        <p:txBody>
          <a:bodyPr/>
          <a:lstStyle/>
          <a:p>
            <a:r>
              <a:rPr lang="en-US"/>
              <a:t>Ankita Roychoudhury</a:t>
            </a:r>
          </a:p>
        </p:txBody>
      </p:sp>
      <p:sp>
        <p:nvSpPr>
          <p:cNvPr id="5" name="Slide Number Placeholder 4">
            <a:extLst>
              <a:ext uri="{FF2B5EF4-FFF2-40B4-BE49-F238E27FC236}">
                <a16:creationId xmlns:a16="http://schemas.microsoft.com/office/drawing/2014/main" id="{CFDE87A8-E7B1-0349-B678-CD3057742208}"/>
              </a:ext>
            </a:extLst>
          </p:cNvPr>
          <p:cNvSpPr>
            <a:spLocks noGrp="1"/>
          </p:cNvSpPr>
          <p:nvPr>
            <p:ph type="sldNum" sz="quarter" idx="12"/>
          </p:nvPr>
        </p:nvSpPr>
        <p:spPr/>
        <p:txBody>
          <a:bodyPr/>
          <a:lstStyle/>
          <a:p>
            <a:fld id="{814F3199-600E-1648-98F9-303CE5CD9389}" type="slidenum">
              <a:rPr lang="en-US" smtClean="0"/>
              <a:t>8</a:t>
            </a:fld>
            <a:endParaRPr lang="en-US"/>
          </a:p>
        </p:txBody>
      </p:sp>
      <p:sp>
        <p:nvSpPr>
          <p:cNvPr id="7" name="TextBox 6">
            <a:extLst>
              <a:ext uri="{FF2B5EF4-FFF2-40B4-BE49-F238E27FC236}">
                <a16:creationId xmlns:a16="http://schemas.microsoft.com/office/drawing/2014/main" id="{FB1DCC5E-9201-A642-AA43-BEE9CFB21DDC}"/>
              </a:ext>
            </a:extLst>
          </p:cNvPr>
          <p:cNvSpPr txBox="1"/>
          <p:nvPr/>
        </p:nvSpPr>
        <p:spPr>
          <a:xfrm>
            <a:off x="3030835" y="4941442"/>
            <a:ext cx="7815543" cy="369332"/>
          </a:xfrm>
          <a:prstGeom prst="rect">
            <a:avLst/>
          </a:prstGeom>
          <a:noFill/>
        </p:spPr>
        <p:txBody>
          <a:bodyPr wrap="square" rtlCol="0">
            <a:spAutoFit/>
          </a:bodyPr>
          <a:lstStyle/>
          <a:p>
            <a:r>
              <a:rPr lang="en-US" dirty="0">
                <a:latin typeface="Avenir Book" panose="02000503020000020003" pitchFamily="2" charset="0"/>
              </a:rPr>
              <a:t>PC + 50 mM ATP had more Pi at end point than PC.</a:t>
            </a:r>
          </a:p>
        </p:txBody>
      </p:sp>
      <p:sp>
        <p:nvSpPr>
          <p:cNvPr id="10" name="TextBox 9">
            <a:extLst>
              <a:ext uri="{FF2B5EF4-FFF2-40B4-BE49-F238E27FC236}">
                <a16:creationId xmlns:a16="http://schemas.microsoft.com/office/drawing/2014/main" id="{4A2C8F41-BAA6-1742-A4F9-5AB222D9DF1F}"/>
              </a:ext>
            </a:extLst>
          </p:cNvPr>
          <p:cNvSpPr txBox="1"/>
          <p:nvPr/>
        </p:nvSpPr>
        <p:spPr>
          <a:xfrm>
            <a:off x="9681152" y="1157258"/>
            <a:ext cx="1592718" cy="369332"/>
          </a:xfrm>
          <a:prstGeom prst="rect">
            <a:avLst/>
          </a:prstGeom>
          <a:noFill/>
        </p:spPr>
        <p:txBody>
          <a:bodyPr wrap="square" rtlCol="0">
            <a:spAutoFit/>
          </a:bodyPr>
          <a:lstStyle/>
          <a:p>
            <a:r>
              <a:rPr lang="en-US" b="1" dirty="0">
                <a:solidFill>
                  <a:schemeClr val="accent2"/>
                </a:solidFill>
                <a:latin typeface="Avenir Book" panose="02000503020000020003" pitchFamily="2" charset="0"/>
              </a:rPr>
              <a:t>It’s possible!</a:t>
            </a:r>
          </a:p>
        </p:txBody>
      </p:sp>
      <p:sp>
        <p:nvSpPr>
          <p:cNvPr id="11" name="Title 1">
            <a:extLst>
              <a:ext uri="{FF2B5EF4-FFF2-40B4-BE49-F238E27FC236}">
                <a16:creationId xmlns:a16="http://schemas.microsoft.com/office/drawing/2014/main" id="{72E35B97-E709-FC49-98CB-13B1C7625957}"/>
              </a:ext>
            </a:extLst>
          </p:cNvPr>
          <p:cNvSpPr txBox="1">
            <a:spLocks/>
          </p:cNvSpPr>
          <p:nvPr/>
        </p:nvSpPr>
        <p:spPr>
          <a:xfrm>
            <a:off x="150971" y="71691"/>
            <a:ext cx="117556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3200" dirty="0"/>
              <a:t>Adding ATP to Positive Control means more Pi toxicity? (cont.)</a:t>
            </a:r>
          </a:p>
        </p:txBody>
      </p:sp>
      <p:grpSp>
        <p:nvGrpSpPr>
          <p:cNvPr id="14" name="Group 13">
            <a:extLst>
              <a:ext uri="{FF2B5EF4-FFF2-40B4-BE49-F238E27FC236}">
                <a16:creationId xmlns:a16="http://schemas.microsoft.com/office/drawing/2014/main" id="{0EDB1CC6-0A40-D643-84ED-34CAE7C43DF5}"/>
              </a:ext>
            </a:extLst>
          </p:cNvPr>
          <p:cNvGrpSpPr/>
          <p:nvPr/>
        </p:nvGrpSpPr>
        <p:grpSpPr>
          <a:xfrm>
            <a:off x="1206143" y="1705593"/>
            <a:ext cx="6763057" cy="2743200"/>
            <a:chOff x="509233" y="1694304"/>
            <a:chExt cx="6763057" cy="2743200"/>
          </a:xfrm>
        </p:grpSpPr>
        <p:pic>
          <p:nvPicPr>
            <p:cNvPr id="12" name="Picture 11" descr="Chart, scatter chart&#10;&#10;Description automatically generated">
              <a:extLst>
                <a:ext uri="{FF2B5EF4-FFF2-40B4-BE49-F238E27FC236}">
                  <a16:creationId xmlns:a16="http://schemas.microsoft.com/office/drawing/2014/main" id="{CE258D9D-35CE-374C-A111-92DC9A26EB13}"/>
                </a:ext>
              </a:extLst>
            </p:cNvPr>
            <p:cNvPicPr>
              <a:picLocks noChangeAspect="1"/>
            </p:cNvPicPr>
            <p:nvPr/>
          </p:nvPicPr>
          <p:blipFill>
            <a:blip r:embed="rId4"/>
            <a:stretch>
              <a:fillRect/>
            </a:stretch>
          </p:blipFill>
          <p:spPr>
            <a:xfrm>
              <a:off x="3353433" y="1694304"/>
              <a:ext cx="3918857" cy="2743200"/>
            </a:xfrm>
            <a:prstGeom prst="rect">
              <a:avLst/>
            </a:prstGeom>
          </p:spPr>
        </p:pic>
        <p:pic>
          <p:nvPicPr>
            <p:cNvPr id="13" name="Picture 12" descr="Chart, scatter chart&#10;&#10;Description automatically generated">
              <a:extLst>
                <a:ext uri="{FF2B5EF4-FFF2-40B4-BE49-F238E27FC236}">
                  <a16:creationId xmlns:a16="http://schemas.microsoft.com/office/drawing/2014/main" id="{EAB288AC-381C-724E-AC85-0E74DD0F7FBF}"/>
                </a:ext>
              </a:extLst>
            </p:cNvPr>
            <p:cNvPicPr>
              <a:picLocks noChangeAspect="1"/>
            </p:cNvPicPr>
            <p:nvPr/>
          </p:nvPicPr>
          <p:blipFill>
            <a:blip r:embed="rId5"/>
            <a:stretch>
              <a:fillRect/>
            </a:stretch>
          </p:blipFill>
          <p:spPr>
            <a:xfrm>
              <a:off x="509233" y="1694304"/>
              <a:ext cx="3918857" cy="2743200"/>
            </a:xfrm>
            <a:prstGeom prst="rect">
              <a:avLst/>
            </a:prstGeom>
          </p:spPr>
        </p:pic>
      </p:grpSp>
      <p:sp>
        <p:nvSpPr>
          <p:cNvPr id="15" name="TextBox 14">
            <a:extLst>
              <a:ext uri="{FF2B5EF4-FFF2-40B4-BE49-F238E27FC236}">
                <a16:creationId xmlns:a16="http://schemas.microsoft.com/office/drawing/2014/main" id="{68165129-F70E-7144-99D3-3501C9FBFB40}"/>
              </a:ext>
            </a:extLst>
          </p:cNvPr>
          <p:cNvSpPr txBox="1"/>
          <p:nvPr/>
        </p:nvSpPr>
        <p:spPr>
          <a:xfrm>
            <a:off x="7455811" y="6590134"/>
            <a:ext cx="1724294" cy="261610"/>
          </a:xfrm>
          <a:prstGeom prst="rect">
            <a:avLst/>
          </a:prstGeom>
          <a:noFill/>
        </p:spPr>
        <p:txBody>
          <a:bodyPr wrap="square" rtlCol="0">
            <a:spAutoFit/>
          </a:bodyPr>
          <a:lstStyle/>
          <a:p>
            <a:r>
              <a:rPr lang="en-US" sz="1100" dirty="0">
                <a:latin typeface="Avenir Book" panose="02000503020000020003" pitchFamily="2" charset="0"/>
              </a:rPr>
              <a:t>All data from exp 19</a:t>
            </a:r>
          </a:p>
        </p:txBody>
      </p:sp>
    </p:spTree>
    <p:extLst>
      <p:ext uri="{BB962C8B-B14F-4D97-AF65-F5344CB8AC3E}">
        <p14:creationId xmlns:p14="http://schemas.microsoft.com/office/powerpoint/2010/main" val="28801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8692-97FF-E947-BC3E-52F642709A61}"/>
              </a:ext>
            </a:extLst>
          </p:cNvPr>
          <p:cNvSpPr>
            <a:spLocks noGrp="1"/>
          </p:cNvSpPr>
          <p:nvPr>
            <p:ph type="title"/>
          </p:nvPr>
        </p:nvSpPr>
        <p:spPr>
          <a:xfrm>
            <a:off x="838200" y="365125"/>
            <a:ext cx="10515600" cy="1325563"/>
          </a:xfrm>
        </p:spPr>
        <p:txBody>
          <a:bodyPr anchor="ctr">
            <a:normAutofit/>
          </a:bodyPr>
          <a:lstStyle/>
          <a:p>
            <a:r>
              <a:rPr lang="en-US" sz="3200" dirty="0"/>
              <a:t>What did we learn from bulk experiments?</a:t>
            </a:r>
          </a:p>
        </p:txBody>
      </p:sp>
      <p:sp>
        <p:nvSpPr>
          <p:cNvPr id="3" name="Content Placeholder 2">
            <a:extLst>
              <a:ext uri="{FF2B5EF4-FFF2-40B4-BE49-F238E27FC236}">
                <a16:creationId xmlns:a16="http://schemas.microsoft.com/office/drawing/2014/main" id="{FC8D4481-D5C7-1943-98B6-28B0237E7501}"/>
              </a:ext>
            </a:extLst>
          </p:cNvPr>
          <p:cNvSpPr>
            <a:spLocks noGrp="1"/>
          </p:cNvSpPr>
          <p:nvPr>
            <p:ph sz="half" idx="1"/>
          </p:nvPr>
        </p:nvSpPr>
        <p:spPr>
          <a:xfrm>
            <a:off x="838200" y="1825625"/>
            <a:ext cx="5181600" cy="4351338"/>
          </a:xfrm>
        </p:spPr>
        <p:txBody>
          <a:bodyPr>
            <a:normAutofit/>
          </a:bodyPr>
          <a:lstStyle/>
          <a:p>
            <a:r>
              <a:rPr lang="en-US" dirty="0"/>
              <a:t>Only adding ATP is not sufficient for revival</a:t>
            </a:r>
          </a:p>
          <a:p>
            <a:endParaRPr lang="en-US" dirty="0"/>
          </a:p>
          <a:p>
            <a:r>
              <a:rPr lang="en-US" dirty="0"/>
              <a:t>Free phosphate toxicity could be a concern</a:t>
            </a:r>
          </a:p>
          <a:p>
            <a:endParaRPr lang="en-US" dirty="0"/>
          </a:p>
          <a:p>
            <a:endParaRPr lang="en-US" dirty="0"/>
          </a:p>
        </p:txBody>
      </p:sp>
      <p:pic>
        <p:nvPicPr>
          <p:cNvPr id="7" name="Picture 6" descr="A picture containing clock&#10;&#10;Description automatically generated">
            <a:extLst>
              <a:ext uri="{FF2B5EF4-FFF2-40B4-BE49-F238E27FC236}">
                <a16:creationId xmlns:a16="http://schemas.microsoft.com/office/drawing/2014/main" id="{9896153A-C372-D240-8FD7-3F3B37128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050" y="1421864"/>
            <a:ext cx="3785663" cy="4351338"/>
          </a:xfrm>
          <a:prstGeom prst="rect">
            <a:avLst/>
          </a:prstGeom>
          <a:noFill/>
        </p:spPr>
      </p:pic>
      <p:sp>
        <p:nvSpPr>
          <p:cNvPr id="4" name="Date Placeholder 3">
            <a:extLst>
              <a:ext uri="{FF2B5EF4-FFF2-40B4-BE49-F238E27FC236}">
                <a16:creationId xmlns:a16="http://schemas.microsoft.com/office/drawing/2014/main" id="{6DACB7DB-1CE4-DA4E-AACB-D121A712BCC4}"/>
              </a:ext>
            </a:extLst>
          </p:cNvPr>
          <p:cNvSpPr>
            <a:spLocks noGrp="1"/>
          </p:cNvSpPr>
          <p:nvPr>
            <p:ph type="dt" sz="half" idx="10"/>
          </p:nvPr>
        </p:nvSpPr>
        <p:spPr>
          <a:xfrm>
            <a:off x="10426123" y="6542088"/>
            <a:ext cx="840510" cy="365125"/>
          </a:xfrm>
        </p:spPr>
        <p:txBody>
          <a:bodyPr anchor="ctr">
            <a:normAutofit/>
          </a:bodyPr>
          <a:lstStyle/>
          <a:p>
            <a:pPr>
              <a:spcAft>
                <a:spcPts val="600"/>
              </a:spcAft>
            </a:pPr>
            <a:r>
              <a:rPr lang="en-US"/>
              <a:t>12/9/20</a:t>
            </a:r>
          </a:p>
        </p:txBody>
      </p:sp>
      <p:sp>
        <p:nvSpPr>
          <p:cNvPr id="5" name="Footer Placeholder 4">
            <a:extLst>
              <a:ext uri="{FF2B5EF4-FFF2-40B4-BE49-F238E27FC236}">
                <a16:creationId xmlns:a16="http://schemas.microsoft.com/office/drawing/2014/main" id="{FA2C17A9-5FC0-384C-A1BF-47BE70253EEA}"/>
              </a:ext>
            </a:extLst>
          </p:cNvPr>
          <p:cNvSpPr>
            <a:spLocks noGrp="1"/>
          </p:cNvSpPr>
          <p:nvPr>
            <p:ph type="ftr" sz="quarter" idx="11"/>
          </p:nvPr>
        </p:nvSpPr>
        <p:spPr>
          <a:xfrm>
            <a:off x="8821882" y="6542088"/>
            <a:ext cx="1718541" cy="365125"/>
          </a:xfrm>
        </p:spPr>
        <p:txBody>
          <a:bodyPr anchor="ctr">
            <a:normAutofit/>
          </a:bodyPr>
          <a:lstStyle/>
          <a:p>
            <a:pPr>
              <a:spcAft>
                <a:spcPts val="600"/>
              </a:spcAft>
            </a:pPr>
            <a:r>
              <a:rPr lang="en-US"/>
              <a:t>Ankita Roychoudhury</a:t>
            </a:r>
          </a:p>
        </p:txBody>
      </p:sp>
      <p:sp>
        <p:nvSpPr>
          <p:cNvPr id="6" name="Slide Number Placeholder 5">
            <a:extLst>
              <a:ext uri="{FF2B5EF4-FFF2-40B4-BE49-F238E27FC236}">
                <a16:creationId xmlns:a16="http://schemas.microsoft.com/office/drawing/2014/main" id="{E810D250-4BB6-B647-A77B-875CD32F107C}"/>
              </a:ext>
            </a:extLst>
          </p:cNvPr>
          <p:cNvSpPr>
            <a:spLocks noGrp="1"/>
          </p:cNvSpPr>
          <p:nvPr>
            <p:ph type="sldNum" sz="quarter" idx="12"/>
          </p:nvPr>
        </p:nvSpPr>
        <p:spPr>
          <a:xfrm>
            <a:off x="11689772" y="6149678"/>
            <a:ext cx="380999" cy="365125"/>
          </a:xfrm>
        </p:spPr>
        <p:txBody>
          <a:bodyPr anchor="ctr">
            <a:normAutofit/>
          </a:bodyPr>
          <a:lstStyle/>
          <a:p>
            <a:pPr>
              <a:spcAft>
                <a:spcPts val="600"/>
              </a:spcAft>
            </a:pPr>
            <a:fld id="{814F3199-600E-1648-98F9-303CE5CD9389}" type="slidenum">
              <a:rPr lang="en-US" smtClean="0"/>
              <a:pPr>
                <a:spcAft>
                  <a:spcPts val="600"/>
                </a:spcAft>
              </a:pPr>
              <a:t>9</a:t>
            </a:fld>
            <a:endParaRPr lang="en-US"/>
          </a:p>
        </p:txBody>
      </p:sp>
    </p:spTree>
    <p:extLst>
      <p:ext uri="{BB962C8B-B14F-4D97-AF65-F5344CB8AC3E}">
        <p14:creationId xmlns:p14="http://schemas.microsoft.com/office/powerpoint/2010/main" val="3091096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0820_caltech_template" id="{817EC947-AEC5-644A-8AF9-1DC9D3CB0A02}" vid="{EDA96392-5B10-A348-8E1D-BA2D2C975F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1491</Words>
  <Application>Microsoft Macintosh PowerPoint</Application>
  <PresentationFormat>Widescreen</PresentationFormat>
  <Paragraphs>178</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Book</vt:lpstr>
      <vt:lpstr>Calibri</vt:lpstr>
      <vt:lpstr>Office Theme</vt:lpstr>
      <vt:lpstr>Senior Thesis: ATP Life Extension in Synthetic Cells</vt:lpstr>
      <vt:lpstr>Goal: Cell-free Mitochondrial Mimics </vt:lpstr>
      <vt:lpstr>Coarse Roadmap</vt:lpstr>
      <vt:lpstr>Bulk Experiments</vt:lpstr>
      <vt:lpstr>Does adding varying [ATP] result in more protein production?</vt:lpstr>
      <vt:lpstr>Is there more ATP use when ATP is added?</vt:lpstr>
      <vt:lpstr>Adding ATP to Positive Control means more Pi toxicity?</vt:lpstr>
      <vt:lpstr>PowerPoint Presentation</vt:lpstr>
      <vt:lpstr>What did we learn from bulk experiments?</vt:lpstr>
      <vt:lpstr>Vesicles</vt:lpstr>
      <vt:lpstr>Vesicle Plan</vt:lpstr>
      <vt:lpstr>Can we visualize pH gradient in vesicles?</vt:lpstr>
      <vt:lpstr>Future Plans</vt:lpstr>
      <vt:lpstr>Thank You!</vt:lpstr>
      <vt:lpstr>Supp. Plots</vt:lpstr>
      <vt:lpstr>ATP and ADP endpoints</vt:lpstr>
      <vt:lpstr>From exp 18, all reagents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15</cp:revision>
  <dcterms:created xsi:type="dcterms:W3CDTF">2020-12-09T17:01:24Z</dcterms:created>
  <dcterms:modified xsi:type="dcterms:W3CDTF">2020-12-09T19:05:40Z</dcterms:modified>
</cp:coreProperties>
</file>