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38" r:id="rId3"/>
    <p:sldId id="269" r:id="rId4"/>
    <p:sldId id="270" r:id="rId5"/>
    <p:sldId id="271" r:id="rId6"/>
    <p:sldId id="334" r:id="rId7"/>
    <p:sldId id="272" r:id="rId8"/>
    <p:sldId id="335" r:id="rId9"/>
    <p:sldId id="260" r:id="rId10"/>
    <p:sldId id="336" r:id="rId11"/>
    <p:sldId id="298" r:id="rId12"/>
    <p:sldId id="337" r:id="rId13"/>
    <p:sldId id="2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5"/>
    <p:restoredTop sz="80056"/>
  </p:normalViewPr>
  <p:slideViewPr>
    <p:cSldViewPr snapToGrid="0" snapToObjects="1">
      <p:cViewPr>
        <p:scale>
          <a:sx n="102" d="100"/>
          <a:sy n="102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648427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61272"/>
        <a:ext cx="193529" cy="193529"/>
      </dsp:txXfrm>
    </dsp:sp>
    <dsp:sp modelId="{934C93EC-4007-4542-80CF-F9C5D725D2D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0573170"/>
            <a:gd name="adj4" fmla="val 189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864448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864448" y="435433"/>
        <a:ext cx="193529" cy="193529"/>
      </dsp:txXfrm>
    </dsp:sp>
    <dsp:sp modelId="{C706A535-B6D0-CF45-A865-317E40362A8F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366715"/>
            <a:gd name="adj4" fmla="val 7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648427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809593"/>
        <a:ext cx="193529" cy="193529"/>
      </dsp:txXfrm>
    </dsp:sp>
    <dsp:sp modelId="{89C95E3D-E56F-6142-9266-3C93460C8B8D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6111114"/>
            <a:gd name="adj4" fmla="val 44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16384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216384" y="809593"/>
        <a:ext cx="193529" cy="193529"/>
      </dsp:txXfrm>
    </dsp:sp>
    <dsp:sp modelId="{38349559-4D5F-F14F-83AC-16BEA504F69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9773170"/>
            <a:gd name="adj4" fmla="val 81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362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362" y="435433"/>
        <a:ext cx="193529" cy="193529"/>
      </dsp:txXfrm>
    </dsp:sp>
    <dsp:sp modelId="{DCF14260-0C01-2146-B7B9-437AFDBB613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3166715"/>
            <a:gd name="adj4" fmla="val 115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16384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6384" y="61272"/>
        <a:ext cx="193529" cy="193529"/>
      </dsp:txXfrm>
    </dsp:sp>
    <dsp:sp modelId="{CE26F8B0-CDD1-AE4E-9863-9063391C53E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6911114"/>
            <a:gd name="adj4" fmla="val 152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2DAE2-EB89-1745-8110-582311A7E22E}" type="datetimeFigureOut">
              <a:rPr lang="en-US" smtClean="0"/>
              <a:t>7/20/20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4C615-883D-FF4C-B9E3-F6A18FF38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2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pbase.org/protein/superfolder-gfp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nmat5005#MOESM1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pnas.org/content/114/15/3837.short" TargetMode="External"/><Relationship Id="rId5" Type="http://schemas.openxmlformats.org/officeDocument/2006/relationships/hyperlink" Target="https://www.ncbi.nlm.nih.gov/pmc/articles/PMC3130554/" TargetMode="External"/><Relationship Id="rId4" Type="http://schemas.openxmlformats.org/officeDocument/2006/relationships/hyperlink" Target="https://pubmed.ncbi.nlm.nih.gov/1037739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84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9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Benefits: lumped parameters in reduced models, lower num of params to analyze system with. Helps with parameter identification. Without data, a reduced model may be closer to phenomenological model so you can conclude things about model in easier manner because you only have the species that you care about</a:t>
            </a:r>
          </a:p>
          <a:p>
            <a:r>
              <a:rPr lang="en-US" dirty="0"/>
              <a:t>Param sweeps and simulations with a red model would be more about how outputs are affected by inputs </a:t>
            </a:r>
            <a:r>
              <a:rPr lang="en-US" dirty="0" err="1"/>
              <a:t>bc</a:t>
            </a:r>
            <a:r>
              <a:rPr lang="en-US" dirty="0"/>
              <a:t> you get rid of other states so could guide design choices</a:t>
            </a:r>
          </a:p>
          <a:p>
            <a:r>
              <a:rPr lang="en-US" dirty="0"/>
              <a:t>Get a better understanding of what really matters from a physical point of view – is it that a particular metabolite affects dynamics or some other species </a:t>
            </a:r>
            <a:r>
              <a:rPr lang="en-US" dirty="0" err="1"/>
              <a:t>etc</a:t>
            </a:r>
            <a:r>
              <a:rPr lang="en-US" dirty="0"/>
              <a:t> – can be helpful information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Am hoping that if more experiments are done with this system, parameters can be extracted and inserted into one of these reduced models compared to the full </a:t>
            </a:r>
            <a:r>
              <a:rPr lang="en-US" dirty="0" err="1"/>
              <a:t>massaction</a:t>
            </a:r>
            <a:r>
              <a:rPr lang="en-US" dirty="0"/>
              <a:t> model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11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albert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7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sfgfp</a:t>
            </a:r>
            <a:r>
              <a:rPr lang="en-US" dirty="0"/>
              <a:t> size - </a:t>
            </a:r>
            <a:r>
              <a:rPr lang="en-US" sz="1200" dirty="0">
                <a:hlinkClick r:id="rId3"/>
              </a:rPr>
              <a:t>https://www.fpbase.org/protein/superfolder-gfp/</a:t>
            </a:r>
            <a:endParaRPr lang="en-US" sz="1200" dirty="0">
              <a:latin typeface="Avenir Book" panose="02000503020000020003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31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Weiss (oil) - </a:t>
            </a:r>
            <a:r>
              <a:rPr lang="en-US" dirty="0">
                <a:hlinkClick r:id="rId3"/>
              </a:rPr>
              <a:t>https://www.nature.com/articles/nmat5005#MOESM1</a:t>
            </a:r>
            <a:endParaRPr lang="en-US" dirty="0"/>
          </a:p>
          <a:p>
            <a:r>
              <a:rPr lang="en-US" dirty="0" err="1"/>
              <a:t>Zgurskaya</a:t>
            </a:r>
            <a:r>
              <a:rPr lang="en-US" dirty="0"/>
              <a:t> (buffer) - </a:t>
            </a:r>
            <a:r>
              <a:rPr lang="en-US" dirty="0">
                <a:hlinkClick r:id="rId4"/>
              </a:rPr>
              <a:t>https://pubmed.ncbi.nlm.nih.gov/10377390/</a:t>
            </a:r>
            <a:endParaRPr lang="en-US" dirty="0"/>
          </a:p>
          <a:p>
            <a:r>
              <a:rPr lang="en-US" dirty="0"/>
              <a:t>Dunlop (efflux) - </a:t>
            </a:r>
            <a:r>
              <a:rPr lang="en-US" dirty="0">
                <a:hlinkClick r:id="rId5"/>
              </a:rPr>
              <a:t>https://www.ncbi.nlm.nih.gov/pmc/articles/PMC3130554/</a:t>
            </a:r>
            <a:endParaRPr lang="en-US" dirty="0"/>
          </a:p>
          <a:p>
            <a:r>
              <a:rPr lang="en-US" dirty="0"/>
              <a:t>Altamura - </a:t>
            </a:r>
            <a:r>
              <a:rPr lang="en-US" dirty="0">
                <a:hlinkClick r:id="rId6"/>
              </a:rPr>
              <a:t>https://www.pnas.org/content/114/15/3837.short</a:t>
            </a:r>
            <a:endParaRPr lang="en-US" dirty="0"/>
          </a:p>
          <a:p>
            <a:endParaRPr lang="en-US" dirty="0"/>
          </a:p>
          <a:p>
            <a:r>
              <a:rPr lang="en-US" dirty="0"/>
              <a:t>Altamura et al ran out because of </a:t>
            </a:r>
            <a:r>
              <a:rPr lang="en-US" dirty="0" err="1"/>
              <a:t>mrna</a:t>
            </a:r>
            <a:r>
              <a:rPr lang="en-US" dirty="0"/>
              <a:t> biosynthesis (not enough nucleotides left)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9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Poster or speaking? Last surf I did speaking and did a lot of poster for high school science fairs but not since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05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Caltech?</a:t>
            </a:r>
          </a:p>
          <a:p>
            <a:r>
              <a:rPr lang="en-US" dirty="0"/>
              <a:t>quantitative biology, </a:t>
            </a:r>
            <a:r>
              <a:rPr lang="en-US" dirty="0" err="1"/>
              <a:t>caltech</a:t>
            </a:r>
            <a:r>
              <a:rPr lang="en-US" dirty="0"/>
              <a:t> </a:t>
            </a:r>
            <a:r>
              <a:rPr lang="en-US" dirty="0" err="1"/>
              <a:t>jenning</a:t>
            </a:r>
            <a:r>
              <a:rPr lang="en-US" dirty="0"/>
              <a:t> nanotech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1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00CD-7287-EA41-97B8-6C373A830532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7.20.2020</a:t>
            </a:r>
          </a:p>
          <a:p>
            <a:r>
              <a:rPr lang="en-US" dirty="0"/>
              <a:t>Murray Lab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BB2FC5-B351-FF45-8FBF-6E20CE7F76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" b="862"/>
          <a:stretch/>
        </p:blipFill>
        <p:spPr>
          <a:xfrm>
            <a:off x="10995199" y="6492240"/>
            <a:ext cx="1074881" cy="2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AF48-9E8B-224F-BDD7-DD45B596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Future directions - ATP synthase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44261-C2D1-3541-9F44-C4861423E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Implement proton gradient mechanism</a:t>
            </a:r>
          </a:p>
          <a:p>
            <a:r>
              <a:rPr lang="en-US" sz="2400" dirty="0" err="1"/>
              <a:t>scipy.odeint</a:t>
            </a:r>
            <a:r>
              <a:rPr lang="en-US" sz="2400" dirty="0"/>
              <a:t>() custom function to collaborate with </a:t>
            </a:r>
            <a:r>
              <a:rPr lang="en-US" sz="2400" dirty="0" err="1"/>
              <a:t>BioCRNPyler</a:t>
            </a:r>
            <a:r>
              <a:rPr lang="en-US" sz="2400" dirty="0"/>
              <a:t> (through SBML?)</a:t>
            </a:r>
          </a:p>
          <a:p>
            <a:r>
              <a:rPr lang="en-US" sz="2400" dirty="0"/>
              <a:t>Model reduction / linear stability analysis</a:t>
            </a:r>
          </a:p>
          <a:p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90D48BE-8DF1-F24F-AB85-D7D6444C0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26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F114-D83B-B844-A414-253DC795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14017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Misc.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5E5D8-958A-8D46-B3EC-900FE20C3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19" y="1465738"/>
            <a:ext cx="10515600" cy="4351338"/>
          </a:xfrm>
        </p:spPr>
        <p:txBody>
          <a:bodyPr/>
          <a:lstStyle/>
          <a:p>
            <a:r>
              <a:rPr lang="en-US" sz="2200" dirty="0"/>
              <a:t>SURF presentation</a:t>
            </a:r>
          </a:p>
          <a:p>
            <a:r>
              <a:rPr lang="en-US" sz="2200" dirty="0"/>
              <a:t>Grad school update</a:t>
            </a:r>
          </a:p>
          <a:p>
            <a:r>
              <a:rPr lang="en-US" sz="2200" dirty="0"/>
              <a:t>Public/private </a:t>
            </a:r>
            <a:r>
              <a:rPr lang="en-US" sz="2200" dirty="0" err="1"/>
              <a:t>github</a:t>
            </a:r>
            <a:r>
              <a:rPr lang="en-US" sz="2200" dirty="0"/>
              <a:t> repo</a:t>
            </a:r>
          </a:p>
          <a:p>
            <a:pPr lvl="1"/>
            <a:r>
              <a:rPr lang="en-US" sz="1800" dirty="0"/>
              <a:t>Concerns: Zoila’s Data, Jewett lab unpublished paper, other downloaded papers</a:t>
            </a:r>
          </a:p>
          <a:p>
            <a:r>
              <a:rPr lang="en-US" sz="2200" dirty="0"/>
              <a:t>Thank you for sending the email to Dean Nye!</a:t>
            </a:r>
          </a:p>
          <a:p>
            <a:pPr lvl="1"/>
            <a:r>
              <a:rPr lang="en-US" sz="1800" dirty="0"/>
              <a:t>Return to lab plan?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FBB4365-E68D-6147-888C-0DA6C451F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6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D79EA2-F637-4648-8CCC-AB9D5E2CA2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757197"/>
              </p:ext>
            </p:extLst>
          </p:nvPr>
        </p:nvGraphicFramePr>
        <p:xfrm>
          <a:off x="719447" y="207062"/>
          <a:ext cx="5190285" cy="6415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095">
                  <a:extLst>
                    <a:ext uri="{9D8B030D-6E8A-4147-A177-3AD203B41FA5}">
                      <a16:colId xmlns:a16="http://schemas.microsoft.com/office/drawing/2014/main" val="1086898738"/>
                    </a:ext>
                  </a:extLst>
                </a:gridCol>
                <a:gridCol w="1730095">
                  <a:extLst>
                    <a:ext uri="{9D8B030D-6E8A-4147-A177-3AD203B41FA5}">
                      <a16:colId xmlns:a16="http://schemas.microsoft.com/office/drawing/2014/main" val="1684887687"/>
                    </a:ext>
                  </a:extLst>
                </a:gridCol>
                <a:gridCol w="1730095">
                  <a:extLst>
                    <a:ext uri="{9D8B030D-6E8A-4147-A177-3AD203B41FA5}">
                      <a16:colId xmlns:a16="http://schemas.microsoft.com/office/drawing/2014/main" val="3410659851"/>
                    </a:ext>
                  </a:extLst>
                </a:gridCol>
              </a:tblGrid>
              <a:tr h="44429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Fellowship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Due Date for Recommendation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94978"/>
                  </a:ext>
                </a:extLst>
              </a:tr>
              <a:tr h="91911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Hertz Fellowship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October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Special form, specific date not yet released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216209"/>
                  </a:ext>
                </a:extLst>
              </a:tr>
              <a:tr h="65104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DOD NDSEG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December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Specific date not yet released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134596"/>
                  </a:ext>
                </a:extLst>
              </a:tr>
              <a:tr h="65104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Paul &amp; Daisy Soros Fellowship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October 29 2020 2PM EDT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938741"/>
                  </a:ext>
                </a:extLst>
              </a:tr>
              <a:tr h="91911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National Physical Science Consortium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December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Specific date not yet released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07360"/>
                  </a:ext>
                </a:extLst>
              </a:tr>
              <a:tr h="919117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Avenir Book" panose="02000503020000020003" pitchFamily="2" charset="0"/>
                        </a:rPr>
                        <a:t>Zonta</a:t>
                      </a:r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 International Amelia Earhart Fellowship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November 15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705457"/>
                  </a:ext>
                </a:extLst>
              </a:tr>
              <a:tr h="91911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American Association of University Women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November 1 2020</a:t>
                      </a:r>
                    </a:p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December 1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03702"/>
                  </a:ext>
                </a:extLst>
              </a:tr>
              <a:tr h="91911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Society of Women’s Engineers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Released in December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Specific due date not yet released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8266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0CD3616-77F0-9542-8FEE-D5528D3711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1192071"/>
              </p:ext>
            </p:extLst>
          </p:nvPr>
        </p:nvGraphicFramePr>
        <p:xfrm>
          <a:off x="6282268" y="207063"/>
          <a:ext cx="5190285" cy="6415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095">
                  <a:extLst>
                    <a:ext uri="{9D8B030D-6E8A-4147-A177-3AD203B41FA5}">
                      <a16:colId xmlns:a16="http://schemas.microsoft.com/office/drawing/2014/main" val="1086898738"/>
                    </a:ext>
                  </a:extLst>
                </a:gridCol>
                <a:gridCol w="1730095">
                  <a:extLst>
                    <a:ext uri="{9D8B030D-6E8A-4147-A177-3AD203B41FA5}">
                      <a16:colId xmlns:a16="http://schemas.microsoft.com/office/drawing/2014/main" val="1684887687"/>
                    </a:ext>
                  </a:extLst>
                </a:gridCol>
                <a:gridCol w="1730095">
                  <a:extLst>
                    <a:ext uri="{9D8B030D-6E8A-4147-A177-3AD203B41FA5}">
                      <a16:colId xmlns:a16="http://schemas.microsoft.com/office/drawing/2014/main" val="3410659851"/>
                    </a:ext>
                  </a:extLst>
                </a:gridCol>
              </a:tblGrid>
              <a:tr h="52260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Due Date for Recommendation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94978"/>
                  </a:ext>
                </a:extLst>
              </a:tr>
              <a:tr h="54443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UCSF/Berkeley (and joint)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N/A (De 1 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Bioengineering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216209"/>
                  </a:ext>
                </a:extLst>
              </a:tr>
              <a:tr h="392459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Stanford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N/A (Dec 1 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Bioengineering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134596"/>
                  </a:ext>
                </a:extLst>
              </a:tr>
              <a:tr h="768535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Harvard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N/A/ (Dec 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venir Book" panose="02000503020000020003" pitchFamily="2" charset="0"/>
                        </a:rPr>
                        <a:t>Wyss Institute/ Bioengineering/ Systems, Synthetic, and Quantitative Biology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938741"/>
                  </a:ext>
                </a:extLst>
              </a:tr>
              <a:tr h="100678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JHU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Dec 1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Biomedical Engineering </a:t>
                      </a:r>
                      <a:r>
                        <a:rPr lang="en-US" sz="1050" dirty="0">
                          <a:latin typeface="Avenir Book" panose="02000503020000020003" pitchFamily="2" charset="0"/>
                        </a:rPr>
                        <a:t>(through School of Medicine and Whiting School of Engineering)</a:t>
                      </a:r>
                      <a:endParaRPr lang="en-US" sz="14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07360"/>
                  </a:ext>
                </a:extLst>
              </a:tr>
              <a:tr h="54443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MIT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N/A (Dec 15 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Biological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705457"/>
                  </a:ext>
                </a:extLst>
              </a:tr>
              <a:tr h="46112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Yale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Dec 15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venir Book" panose="02000503020000020003" pitchFamily="2" charset="0"/>
                        </a:rPr>
                        <a:t>Biomolecular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03702"/>
                  </a:ext>
                </a:extLst>
              </a:tr>
              <a:tr h="522604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Northwestern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Dec 15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Biomedical engineering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8266"/>
                  </a:ext>
                </a:extLst>
              </a:tr>
              <a:tr h="522604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Duke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Dec 15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Biomedical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93402"/>
                  </a:ext>
                </a:extLst>
              </a:tr>
              <a:tr h="392459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Dec 15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52012"/>
                  </a:ext>
                </a:extLst>
              </a:tr>
              <a:tr h="737794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Princeton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Dec 1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Chemical and Biological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837171"/>
                  </a:ext>
                </a:extLst>
              </a:tr>
            </a:tbl>
          </a:graphicData>
        </a:graphic>
      </p:graphicFrame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ABF1A3-B277-2144-A18B-78AF24585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553" y="6628288"/>
            <a:ext cx="719447" cy="22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5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3BB3-77AB-F94D-A671-0879CE66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B660-A6B9-D34F-B145-8B7FFA417B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William Poole</a:t>
            </a:r>
          </a:p>
          <a:p>
            <a:r>
              <a:rPr lang="en-US" dirty="0"/>
              <a:t>David Garcia</a:t>
            </a:r>
          </a:p>
          <a:p>
            <a:r>
              <a:rPr lang="en-US" dirty="0" err="1"/>
              <a:t>Ayush</a:t>
            </a:r>
            <a:r>
              <a:rPr lang="en-US" dirty="0"/>
              <a:t> Pandey</a:t>
            </a:r>
          </a:p>
          <a:p>
            <a:r>
              <a:rPr lang="en-US" dirty="0"/>
              <a:t>Zoila Jurado</a:t>
            </a:r>
          </a:p>
          <a:p>
            <a:r>
              <a:rPr lang="en-US" dirty="0"/>
              <a:t>Manisha </a:t>
            </a:r>
            <a:r>
              <a:rPr lang="en-US" dirty="0" err="1"/>
              <a:t>Kapasiawala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F6E671-4B35-664E-B7D1-0A7BA08E3F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Melissa Takahashi</a:t>
            </a:r>
          </a:p>
          <a:p>
            <a:r>
              <a:rPr lang="en-US" dirty="0"/>
              <a:t>Richard Murray</a:t>
            </a:r>
          </a:p>
          <a:p>
            <a:endParaRPr lang="en-US" dirty="0"/>
          </a:p>
          <a:p>
            <a:r>
              <a:rPr lang="en-US" dirty="0"/>
              <a:t>Samuel P. and Frances </a:t>
            </a:r>
            <a:r>
              <a:rPr lang="en-US" dirty="0" err="1"/>
              <a:t>Krown</a:t>
            </a:r>
            <a:r>
              <a:rPr lang="en-US" dirty="0"/>
              <a:t> SURF Fellow</a:t>
            </a:r>
          </a:p>
          <a:p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14BF12C-6997-D54E-9304-BD650BAC1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E10D-DF2E-1A4F-BCAD-9F56A9E9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6A9A9-3D99-1145-91D9-8FCFAB5D3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projects</a:t>
            </a:r>
          </a:p>
          <a:p>
            <a:pPr lvl="1"/>
            <a:r>
              <a:rPr lang="en-US" dirty="0"/>
              <a:t>Rheostat current conclusion</a:t>
            </a:r>
          </a:p>
          <a:p>
            <a:pPr lvl="1"/>
            <a:r>
              <a:rPr lang="en-US" dirty="0"/>
              <a:t>NADPH regeneration</a:t>
            </a:r>
          </a:p>
          <a:p>
            <a:r>
              <a:rPr lang="en-US" dirty="0"/>
              <a:t>ATP synthase model advice</a:t>
            </a:r>
          </a:p>
          <a:p>
            <a:r>
              <a:rPr lang="en-US" dirty="0"/>
              <a:t>Misc.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996A37-FDE7-FC47-96B2-49A0D8AA9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5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9E81-C1D2-A74A-B095-1D3CF78D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84" y="292037"/>
            <a:ext cx="3444293" cy="881784"/>
          </a:xfrm>
        </p:spPr>
        <p:txBody>
          <a:bodyPr>
            <a:noAutofit/>
          </a:bodyPr>
          <a:lstStyle/>
          <a:p>
            <a:r>
              <a:rPr lang="en-US" sz="2400" b="1" dirty="0"/>
              <a:t>Goal</a:t>
            </a:r>
            <a:r>
              <a:rPr lang="en-US" sz="2400" dirty="0"/>
              <a:t>: ATP Life Extension in Synthetic Cells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8C4B6-413B-6848-8E4F-E7699DA003E3}"/>
              </a:ext>
            </a:extLst>
          </p:cNvPr>
          <p:cNvGrpSpPr/>
          <p:nvPr/>
        </p:nvGrpSpPr>
        <p:grpSpPr>
          <a:xfrm>
            <a:off x="62445" y="2264264"/>
            <a:ext cx="3627313" cy="2312694"/>
            <a:chOff x="2673543" y="2305946"/>
            <a:chExt cx="6358945" cy="3897417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EE84680-DA8D-BD45-80A8-94D8AE7B6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E9F93C-F176-C040-A502-EB00509D4597}"/>
                </a:ext>
              </a:extLst>
            </p:cNvPr>
            <p:cNvSpPr txBox="1"/>
            <p:nvPr/>
          </p:nvSpPr>
          <p:spPr>
            <a:xfrm>
              <a:off x="4260188" y="3851123"/>
              <a:ext cx="1447102" cy="46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2D5DA37-0E1D-4D45-8C92-3D2AA3112510}"/>
              </a:ext>
            </a:extLst>
          </p:cNvPr>
          <p:cNvSpPr txBox="1">
            <a:spLocks/>
          </p:cNvSpPr>
          <p:nvPr/>
        </p:nvSpPr>
        <p:spPr>
          <a:xfrm>
            <a:off x="4243539" y="146176"/>
            <a:ext cx="3854380" cy="9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1: Regeneration by Rheostat Machinery</a:t>
            </a:r>
          </a:p>
        </p:txBody>
      </p:sp>
      <p:pic>
        <p:nvPicPr>
          <p:cNvPr id="9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466F7DC-E0F1-0E45-A5C5-E16FBB464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58325" y="1274777"/>
            <a:ext cx="2297020" cy="528619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7DDF09-E5E1-FD4A-A3E0-40BA3C7D5C6A}"/>
              </a:ext>
            </a:extLst>
          </p:cNvPr>
          <p:cNvSpPr txBox="1"/>
          <p:nvPr/>
        </p:nvSpPr>
        <p:spPr>
          <a:xfrm>
            <a:off x="4352940" y="6600693"/>
            <a:ext cx="3389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Opgenorth et al., </a:t>
            </a:r>
            <a:r>
              <a:rPr lang="en-US" sz="1100" i="1" dirty="0">
                <a:latin typeface="Avenir Book" panose="02000503020000020003" pitchFamily="2" charset="0"/>
              </a:rPr>
              <a:t>Nature Chemical Biology</a:t>
            </a:r>
            <a:r>
              <a:rPr lang="en-US" sz="1100" dirty="0">
                <a:latin typeface="Avenir Book" panose="02000503020000020003" pitchFamily="2" charset="0"/>
              </a:rPr>
              <a:t>, 2017 </a:t>
            </a:r>
            <a:endParaRPr lang="en-US" sz="1100" i="1" dirty="0">
              <a:latin typeface="Avenir Book" panose="02000503020000020003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6B6780-5638-DE41-9832-90B3EABC07F7}"/>
              </a:ext>
            </a:extLst>
          </p:cNvPr>
          <p:cNvCxnSpPr/>
          <p:nvPr/>
        </p:nvCxnSpPr>
        <p:spPr>
          <a:xfrm>
            <a:off x="3878157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AA1341-7F69-4045-BB72-C193CC75426F}"/>
              </a:ext>
            </a:extLst>
          </p:cNvPr>
          <p:cNvCxnSpPr/>
          <p:nvPr/>
        </p:nvCxnSpPr>
        <p:spPr>
          <a:xfrm>
            <a:off x="7962484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D158DBD9-2C90-7844-A92A-7C2AE8046B1A}"/>
              </a:ext>
            </a:extLst>
          </p:cNvPr>
          <p:cNvSpPr txBox="1">
            <a:spLocks/>
          </p:cNvSpPr>
          <p:nvPr/>
        </p:nvSpPr>
        <p:spPr>
          <a:xfrm>
            <a:off x="8192431" y="146175"/>
            <a:ext cx="3854380" cy="9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2: Regeneration by ATP Synthase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28887F-51E0-0542-84F9-A9D89129E5FC}"/>
              </a:ext>
            </a:extLst>
          </p:cNvPr>
          <p:cNvGrpSpPr/>
          <p:nvPr/>
        </p:nvGrpSpPr>
        <p:grpSpPr>
          <a:xfrm>
            <a:off x="8409931" y="1678856"/>
            <a:ext cx="3273647" cy="3281603"/>
            <a:chOff x="7276937" y="1782646"/>
            <a:chExt cx="3790856" cy="36394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4A4ECD3-2CF9-9E4F-8B32-8E82DF91C0D0}"/>
                </a:ext>
              </a:extLst>
            </p:cNvPr>
            <p:cNvSpPr/>
            <p:nvPr/>
          </p:nvSpPr>
          <p:spPr>
            <a:xfrm>
              <a:off x="7276937" y="2310630"/>
              <a:ext cx="3429000" cy="3111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B06AD50-7EA7-4646-9049-95272EB47BD9}"/>
                </a:ext>
              </a:extLst>
            </p:cNvPr>
            <p:cNvSpPr/>
            <p:nvPr/>
          </p:nvSpPr>
          <p:spPr>
            <a:xfrm>
              <a:off x="9493709" y="2301636"/>
              <a:ext cx="781664" cy="752168"/>
            </a:xfrm>
            <a:custGeom>
              <a:avLst/>
              <a:gdLst>
                <a:gd name="connsiteX0" fmla="*/ 678425 w 781664"/>
                <a:gd name="connsiteY0" fmla="*/ 0 h 752168"/>
                <a:gd name="connsiteX1" fmla="*/ 294967 w 781664"/>
                <a:gd name="connsiteY1" fmla="*/ 442451 h 752168"/>
                <a:gd name="connsiteX2" fmla="*/ 0 w 781664"/>
                <a:gd name="connsiteY2" fmla="*/ 427703 h 752168"/>
                <a:gd name="connsiteX3" fmla="*/ 398206 w 781664"/>
                <a:gd name="connsiteY3" fmla="*/ 752168 h 752168"/>
                <a:gd name="connsiteX4" fmla="*/ 398206 w 781664"/>
                <a:gd name="connsiteY4" fmla="*/ 545690 h 752168"/>
                <a:gd name="connsiteX5" fmla="*/ 781664 w 781664"/>
                <a:gd name="connsiteY5" fmla="*/ 103239 h 752168"/>
                <a:gd name="connsiteX6" fmla="*/ 678425 w 781664"/>
                <a:gd name="connsiteY6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664" h="752168">
                  <a:moveTo>
                    <a:pt x="678425" y="0"/>
                  </a:moveTo>
                  <a:lnTo>
                    <a:pt x="294967" y="442451"/>
                  </a:lnTo>
                  <a:lnTo>
                    <a:pt x="0" y="427703"/>
                  </a:lnTo>
                  <a:lnTo>
                    <a:pt x="398206" y="752168"/>
                  </a:lnTo>
                  <a:lnTo>
                    <a:pt x="398206" y="545690"/>
                  </a:lnTo>
                  <a:lnTo>
                    <a:pt x="781664" y="103239"/>
                  </a:lnTo>
                  <a:lnTo>
                    <a:pt x="678425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EA6978-A70D-A24E-A4EC-405C4CE6715C}"/>
                </a:ext>
              </a:extLst>
            </p:cNvPr>
            <p:cNvSpPr txBox="1"/>
            <p:nvPr/>
          </p:nvSpPr>
          <p:spPr>
            <a:xfrm>
              <a:off x="8399594" y="2816566"/>
              <a:ext cx="1193800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93DB65-EB63-C64E-ABC8-287553E997B0}"/>
                </a:ext>
              </a:extLst>
            </p:cNvPr>
            <p:cNvSpPr txBox="1"/>
            <p:nvPr/>
          </p:nvSpPr>
          <p:spPr>
            <a:xfrm>
              <a:off x="9332515" y="3436753"/>
              <a:ext cx="1186746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ATP + H</a:t>
              </a:r>
              <a:r>
                <a:rPr lang="en-US" sz="1200" baseline="-25000" dirty="0">
                  <a:latin typeface="Avenir Book" panose="02000503020000020003" pitchFamily="2" charset="0"/>
                </a:rPr>
                <a:t>2</a:t>
              </a:r>
              <a:r>
                <a:rPr lang="en-US" sz="1200" dirty="0">
                  <a:latin typeface="Avenir Book" panose="02000503020000020003" pitchFamily="2" charset="0"/>
                </a:rPr>
                <a:t>0</a:t>
              </a:r>
            </a:p>
          </p:txBody>
        </p: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559BBF82-01A1-2041-BFC3-D3347E00082D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9332515" y="2985843"/>
              <a:ext cx="593373" cy="45091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0BF32D1-3723-E445-A880-856AB9483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49822" y="2029242"/>
              <a:ext cx="1269439" cy="1392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8140EA-46C1-EE44-B006-B294D906B91C}"/>
                </a:ext>
              </a:extLst>
            </p:cNvPr>
            <p:cNvSpPr txBox="1"/>
            <p:nvPr/>
          </p:nvSpPr>
          <p:spPr>
            <a:xfrm>
              <a:off x="10519261" y="1782646"/>
              <a:ext cx="548532" cy="34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  <p:graphicFrame>
          <p:nvGraphicFramePr>
            <p:cNvPr id="26" name="Diagram 25">
              <a:extLst>
                <a:ext uri="{FF2B5EF4-FFF2-40B4-BE49-F238E27FC236}">
                  <a16:creationId xmlns:a16="http://schemas.microsoft.com/office/drawing/2014/main" id="{7F5502FE-363C-9C43-9304-89A3A5BAF41D}"/>
                </a:ext>
              </a:extLst>
            </p:cNvPr>
            <p:cNvGraphicFramePr/>
            <p:nvPr/>
          </p:nvGraphicFramePr>
          <p:xfrm>
            <a:off x="7670637" y="3134269"/>
            <a:ext cx="1225550" cy="11804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2AB0E8-6363-B344-B824-D8E1F8C0C9C9}"/>
                </a:ext>
              </a:extLst>
            </p:cNvPr>
            <p:cNvSpPr txBox="1"/>
            <p:nvPr/>
          </p:nvSpPr>
          <p:spPr>
            <a:xfrm>
              <a:off x="7975436" y="3612707"/>
              <a:ext cx="1016000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24106374-26E9-5A45-8848-4524B252493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019226" y="3017639"/>
              <a:ext cx="478438" cy="382691"/>
            </a:xfrm>
            <a:prstGeom prst="curvedConnector3">
              <a:avLst>
                <a:gd name="adj1" fmla="val 9315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63D0D10E-0AA6-6E44-8E09-59896082C8D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532940" y="3714080"/>
              <a:ext cx="1060456" cy="152300"/>
            </a:xfrm>
            <a:prstGeom prst="curvedConnector3">
              <a:avLst>
                <a:gd name="adj1" fmla="val -42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A19F486-C676-3F40-86A3-38309C63648F}"/>
              </a:ext>
            </a:extLst>
          </p:cNvPr>
          <p:cNvSpPr txBox="1"/>
          <p:nvPr/>
        </p:nvSpPr>
        <p:spPr>
          <a:xfrm>
            <a:off x="1167832" y="6600693"/>
            <a:ext cx="1518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</a:t>
            </a:r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D7B1B5-3576-9242-AA6E-B2832441E74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45" b="862"/>
          <a:stretch/>
        </p:blipFill>
        <p:spPr>
          <a:xfrm>
            <a:off x="34411" y="6560127"/>
            <a:ext cx="1074881" cy="2590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1435C7-EC17-0F49-9268-E066519B20F2}"/>
              </a:ext>
            </a:extLst>
          </p:cNvPr>
          <p:cNvSpPr txBox="1"/>
          <p:nvPr/>
        </p:nvSpPr>
        <p:spPr>
          <a:xfrm>
            <a:off x="4904509" y="1274777"/>
            <a:ext cx="311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0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1DE2-1723-7F45-B8BA-ABC8FCE5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50" y="182245"/>
            <a:ext cx="2934245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ATP Rheostat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F33AC-F558-2E4D-90C2-F9190B62E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50" y="1652498"/>
            <a:ext cx="4690402" cy="4762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Reduced Model: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Continue to collaborate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72D5C10-EF45-4A4E-9F8D-762521D37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306" y="1153247"/>
            <a:ext cx="3715076" cy="2743200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708A3E1-10AE-BE42-A88D-DBC5FF5F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382" y="1153247"/>
            <a:ext cx="3715077" cy="2743200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8273CE0-A5A1-254D-A285-3824DB9C5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BA7AF8-680D-204A-A2C0-08E966BFDF4B}"/>
              </a:ext>
            </a:extLst>
          </p:cNvPr>
          <p:cNvSpPr txBox="1"/>
          <p:nvPr/>
        </p:nvSpPr>
        <p:spPr>
          <a:xfrm>
            <a:off x="8331126" y="6596390"/>
            <a:ext cx="2948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venir Book" panose="02000503020000020003" pitchFamily="2" charset="0"/>
              </a:rPr>
              <a:t>Ayush</a:t>
            </a:r>
            <a:r>
              <a:rPr lang="en-US" sz="1100" dirty="0">
                <a:latin typeface="Avenir Book" panose="02000503020000020003" pitchFamily="2" charset="0"/>
              </a:rPr>
              <a:t> Pandey, R. M. Murray, </a:t>
            </a:r>
            <a:r>
              <a:rPr lang="en-US" sz="1100" i="1" dirty="0" err="1">
                <a:latin typeface="Avenir Book" panose="02000503020000020003" pitchFamily="2" charset="0"/>
              </a:rPr>
              <a:t>biorxiv</a:t>
            </a:r>
            <a:r>
              <a:rPr lang="en-US" sz="1100" i="1" dirty="0">
                <a:latin typeface="Avenir Book" panose="02000503020000020003" pitchFamily="2" charset="0"/>
              </a:rPr>
              <a:t>,</a:t>
            </a:r>
            <a:r>
              <a:rPr lang="en-US" sz="1100" dirty="0">
                <a:latin typeface="Avenir Book" panose="02000503020000020003" pitchFamily="2" charset="0"/>
              </a:rPr>
              <a:t> 2020 </a:t>
            </a:r>
          </a:p>
        </p:txBody>
      </p:sp>
    </p:spTree>
    <p:extLst>
      <p:ext uri="{BB962C8B-B14F-4D97-AF65-F5344CB8AC3E}">
        <p14:creationId xmlns:p14="http://schemas.microsoft.com/office/powerpoint/2010/main" val="219757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EC15F-F954-CC46-97B4-6952EEA4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NADPH Regeneration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7F65FD25-15C8-1B4D-BE17-3416B16C6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60" t="3722"/>
          <a:stretch/>
        </p:blipFill>
        <p:spPr>
          <a:xfrm>
            <a:off x="415636" y="2191729"/>
            <a:ext cx="4147166" cy="2474541"/>
          </a:xfr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BE9B9A2-ACD3-C54B-9935-F7D07D654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E75637-8AED-A043-BEEF-3FE4BB47916E}"/>
              </a:ext>
            </a:extLst>
          </p:cNvPr>
          <p:cNvSpPr txBox="1"/>
          <p:nvPr/>
        </p:nvSpPr>
        <p:spPr>
          <a:xfrm>
            <a:off x="0" y="6555596"/>
            <a:ext cx="3312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Opgenorth et al., </a:t>
            </a:r>
            <a:r>
              <a:rPr lang="en-US" sz="1100" i="1" dirty="0">
                <a:latin typeface="Avenir Book" panose="02000503020000020003" pitchFamily="2" charset="0"/>
              </a:rPr>
              <a:t>Nature Chemical Biology</a:t>
            </a:r>
            <a:r>
              <a:rPr lang="en-US" sz="1100" dirty="0">
                <a:latin typeface="Avenir Book" panose="02000503020000020003" pitchFamily="2" charset="0"/>
              </a:rPr>
              <a:t>, 2016 </a:t>
            </a:r>
            <a:endParaRPr lang="en-US" sz="1100" i="1" dirty="0">
              <a:latin typeface="Avenir Book" panose="02000503020000020003" pitchFamily="2" charset="0"/>
            </a:endParaRP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C9D88AFD-0577-5944-85B6-7EB0A59D1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8409" y="1137245"/>
            <a:ext cx="3526972" cy="274320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723FEAE3-3431-4F4E-9609-CA34C23C9B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5028" y="1136190"/>
            <a:ext cx="3526972" cy="2743200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38953F22-DADC-124F-AE71-26F879E1E2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7854" y="3983995"/>
            <a:ext cx="352697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7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69011E-EBA1-9443-8DA0-34CFC8EE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46" y="1216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ATP synthase simulation</a:t>
            </a:r>
            <a:r>
              <a:rPr lang="en-US" sz="1800" dirty="0"/>
              <a:t> (NO MEMBRANE INTEGRATION)</a:t>
            </a:r>
            <a:endParaRPr lang="en-US" sz="3200" dirty="0"/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F9C9FF-8E15-1E4B-9FD7-44B9F17E4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E6FCE3AC-99CF-2B4F-8603-241ED5804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" y="1163320"/>
            <a:ext cx="4403912" cy="22860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6203EE-1FE0-A14F-9B5C-19801921A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40" y="3906520"/>
            <a:ext cx="4403912" cy="2286000"/>
          </a:xfrm>
          <a:prstGeom prst="rect">
            <a:avLst/>
          </a:prstGeom>
        </p:spPr>
      </p:pic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30C8E3E4-2C27-B443-AF8B-4452B21AB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4646" y="1163320"/>
            <a:ext cx="440391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2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8EA5-53AA-0A46-B0C1-AB0ABB69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ATP Synthase Model with Gene Expression </a:t>
            </a:r>
            <a:r>
              <a:rPr lang="en-US" sz="1800" dirty="0"/>
              <a:t>ZOILA’ DATA</a:t>
            </a:r>
            <a:endParaRPr lang="en-US" sz="1800" b="1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12C749DE-B59F-5045-B103-8D51CE570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325563"/>
            <a:ext cx="3729990" cy="33155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34BDC0-E32D-7F4F-8738-9A51F41A5652}"/>
              </a:ext>
            </a:extLst>
          </p:cNvPr>
          <p:cNvSpPr txBox="1"/>
          <p:nvPr/>
        </p:nvSpPr>
        <p:spPr>
          <a:xfrm>
            <a:off x="773430" y="5547743"/>
            <a:ext cx="835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Membrane integration steady state for </a:t>
            </a:r>
            <a:r>
              <a:rPr lang="en-US" b="1" dirty="0" err="1">
                <a:latin typeface="Avenir Book" panose="02000503020000020003" pitchFamily="2" charset="0"/>
              </a:rPr>
              <a:t>MsbA</a:t>
            </a:r>
            <a:r>
              <a:rPr lang="en-US" b="1" dirty="0">
                <a:latin typeface="Avenir Book" panose="02000503020000020003" pitchFamily="2" charset="0"/>
              </a:rPr>
              <a:t> with </a:t>
            </a:r>
            <a:r>
              <a:rPr lang="en-US" b="1" dirty="0" err="1">
                <a:latin typeface="Avenir Book" panose="02000503020000020003" pitchFamily="2" charset="0"/>
              </a:rPr>
              <a:t>sfGFP</a:t>
            </a:r>
            <a:r>
              <a:rPr lang="en-US" b="1" dirty="0">
                <a:latin typeface="Avenir Book" panose="02000503020000020003" pitchFamily="2" charset="0"/>
              </a:rPr>
              <a:t> around 6.5 hours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ABE6BE-6B75-7542-9CC1-A64DB0F9B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6572710-91A0-704F-A44E-420C6DC69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506601"/>
              </p:ext>
            </p:extLst>
          </p:nvPr>
        </p:nvGraphicFramePr>
        <p:xfrm>
          <a:off x="5760720" y="1376112"/>
          <a:ext cx="5650737" cy="2956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579">
                  <a:extLst>
                    <a:ext uri="{9D8B030D-6E8A-4147-A177-3AD203B41FA5}">
                      <a16:colId xmlns:a16="http://schemas.microsoft.com/office/drawing/2014/main" val="128793464"/>
                    </a:ext>
                  </a:extLst>
                </a:gridCol>
                <a:gridCol w="1883579">
                  <a:extLst>
                    <a:ext uri="{9D8B030D-6E8A-4147-A177-3AD203B41FA5}">
                      <a16:colId xmlns:a16="http://schemas.microsoft.com/office/drawing/2014/main" val="2578674939"/>
                    </a:ext>
                  </a:extLst>
                </a:gridCol>
                <a:gridCol w="1883579">
                  <a:extLst>
                    <a:ext uri="{9D8B030D-6E8A-4147-A177-3AD203B41FA5}">
                      <a16:colId xmlns:a16="http://schemas.microsoft.com/office/drawing/2014/main" val="2781354920"/>
                    </a:ext>
                  </a:extLst>
                </a:gridCol>
              </a:tblGrid>
              <a:tr h="57699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Protein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739873"/>
                  </a:ext>
                </a:extLst>
              </a:tr>
              <a:tr h="576991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venir Book" panose="02000503020000020003" pitchFamily="2" charset="0"/>
                        </a:rPr>
                        <a:t>MsbA</a:t>
                      </a:r>
                      <a:endParaRPr lang="en-US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65 </a:t>
                      </a:r>
                      <a:r>
                        <a:rPr lang="en-US" sz="1600" dirty="0" err="1">
                          <a:latin typeface="Avenir Book" panose="02000503020000020003" pitchFamily="2" charset="0"/>
                        </a:rPr>
                        <a:t>kDa</a:t>
                      </a:r>
                      <a:r>
                        <a:rPr lang="en-US" sz="1600" dirty="0">
                          <a:latin typeface="Avenir Book" panose="02000503020000020003" pitchFamily="2" charset="0"/>
                        </a:rPr>
                        <a:t>, </a:t>
                      </a:r>
                      <a:r>
                        <a:rPr lang="en-US" sz="1600" i="1" dirty="0" err="1">
                          <a:latin typeface="Avenir Book" panose="02000503020000020003" pitchFamily="2" charset="0"/>
                        </a:rPr>
                        <a:t>E.Coli</a:t>
                      </a:r>
                      <a:endParaRPr lang="en-US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765693"/>
                  </a:ext>
                </a:extLst>
              </a:tr>
              <a:tr h="90105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ATP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27 </a:t>
                      </a:r>
                      <a:r>
                        <a:rPr lang="en-US" sz="1600" dirty="0" err="1">
                          <a:latin typeface="Avenir Book" panose="02000503020000020003" pitchFamily="2" charset="0"/>
                        </a:rPr>
                        <a:t>kDa</a:t>
                      </a:r>
                      <a:r>
                        <a:rPr lang="en-US" sz="1600" dirty="0">
                          <a:latin typeface="Avenir Book" panose="02000503020000020003" pitchFamily="2" charset="0"/>
                        </a:rPr>
                        <a:t>, mitochondrial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Height: 20 nm, Diameter: 10 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983051"/>
                  </a:ext>
                </a:extLst>
              </a:tr>
              <a:tr h="90105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venir Book" panose="02000503020000020003" pitchFamily="2" charset="0"/>
                        </a:rPr>
                        <a:t>sfGFP</a:t>
                      </a:r>
                      <a:endParaRPr lang="en-US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26.8 </a:t>
                      </a:r>
                      <a:r>
                        <a:rPr lang="en-US" sz="1600" dirty="0" err="1">
                          <a:latin typeface="Avenir Book" panose="02000503020000020003" pitchFamily="2" charset="0"/>
                        </a:rPr>
                        <a:t>kDa</a:t>
                      </a:r>
                      <a:endParaRPr lang="en-US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26868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C2AE351-9AC0-494A-A381-20CE9860260C}"/>
              </a:ext>
            </a:extLst>
          </p:cNvPr>
          <p:cNvSpPr txBox="1"/>
          <p:nvPr/>
        </p:nvSpPr>
        <p:spPr>
          <a:xfrm>
            <a:off x="7851648" y="6581001"/>
            <a:ext cx="4242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venir Book" panose="02000503020000020003" pitchFamily="2" charset="0"/>
              </a:rPr>
              <a:t>ATP Synthase Dimensions</a:t>
            </a:r>
            <a:r>
              <a:rPr lang="en-US" sz="1200" dirty="0">
                <a:latin typeface="Avenir Book" panose="02000503020000020003" pitchFamily="2" charset="0"/>
              </a:rPr>
              <a:t>, </a:t>
            </a:r>
            <a:r>
              <a:rPr lang="en-US" sz="1200" dirty="0" err="1">
                <a:latin typeface="Avenir Book" panose="02000503020000020003" pitchFamily="2" charset="0"/>
              </a:rPr>
              <a:t>Bionum</a:t>
            </a:r>
            <a:r>
              <a:rPr lang="en-US" sz="1200" dirty="0">
                <a:latin typeface="Avenir Book" panose="02000503020000020003" pitchFamily="2" charset="0"/>
              </a:rPr>
              <a:t> ID: 111322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AEB0FD-5CA8-D74C-B17B-D0BB8F2CC4F3}"/>
              </a:ext>
            </a:extLst>
          </p:cNvPr>
          <p:cNvSpPr txBox="1"/>
          <p:nvPr/>
        </p:nvSpPr>
        <p:spPr>
          <a:xfrm>
            <a:off x="4949190" y="6581001"/>
            <a:ext cx="3036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>
                <a:latin typeface="Avenir Book" panose="02000503020000020003" pitchFamily="2" charset="0"/>
              </a:rPr>
              <a:t>sfGFP</a:t>
            </a:r>
            <a:r>
              <a:rPr lang="en-US" sz="1200" i="1" dirty="0">
                <a:latin typeface="Avenir Book" panose="02000503020000020003" pitchFamily="2" charset="0"/>
              </a:rPr>
              <a:t> size</a:t>
            </a:r>
            <a:r>
              <a:rPr lang="en-US" sz="1200" dirty="0">
                <a:latin typeface="Avenir Book" panose="02000503020000020003" pitchFamily="2" charset="0"/>
              </a:rPr>
              <a:t>, </a:t>
            </a:r>
            <a:r>
              <a:rPr lang="en-US" sz="1200" dirty="0" err="1">
                <a:latin typeface="Avenir Book" panose="02000503020000020003" pitchFamily="2" charset="0"/>
              </a:rPr>
              <a:t>FPbase</a:t>
            </a:r>
            <a:r>
              <a:rPr lang="en-US" sz="1200" dirty="0">
                <a:latin typeface="Avenir Book" panose="02000503020000020003" pitchFamily="2" charset="0"/>
              </a:rPr>
              <a:t> </a:t>
            </a:r>
            <a:r>
              <a:rPr lang="en-US" sz="1200" dirty="0" err="1">
                <a:latin typeface="Avenir Book" panose="02000503020000020003" pitchFamily="2" charset="0"/>
              </a:rPr>
              <a:t>superfolder</a:t>
            </a:r>
            <a:r>
              <a:rPr lang="en-US" sz="1200" dirty="0">
                <a:latin typeface="Avenir Book" panose="02000503020000020003" pitchFamily="2" charset="0"/>
              </a:rPr>
              <a:t> </a:t>
            </a:r>
            <a:r>
              <a:rPr lang="en-US" sz="1200" dirty="0" err="1">
                <a:latin typeface="Avenir Book" panose="02000503020000020003" pitchFamily="2" charset="0"/>
              </a:rPr>
              <a:t>gfp</a:t>
            </a:r>
            <a:r>
              <a:rPr lang="en-US" sz="1200" dirty="0">
                <a:latin typeface="Avenir Book" panose="02000503020000020003" pitchFamily="2" charset="0"/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411160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8EA5-53AA-0A46-B0C1-AB0ABB69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ATP Synthase Model with Gene Expression</a:t>
            </a:r>
            <a:endParaRPr lang="en-US" sz="1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4BDC0-E32D-7F4F-8738-9A51F41A5652}"/>
              </a:ext>
            </a:extLst>
          </p:cNvPr>
          <p:cNvSpPr txBox="1"/>
          <p:nvPr/>
        </p:nvSpPr>
        <p:spPr>
          <a:xfrm>
            <a:off x="643352" y="6156960"/>
            <a:ext cx="696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Same dynamics, with protein membrane integration delay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0BC85F6D-7316-2D42-BBA0-309EBFD4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52" y="1143000"/>
            <a:ext cx="4403912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8492AA-C3FE-AD4F-98C6-ED4E1C879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440" y="1143000"/>
            <a:ext cx="4403912" cy="22860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315080-BDB8-C948-BEB7-471EBDAE9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440" y="3558540"/>
            <a:ext cx="4437529" cy="228600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A2FD58-9B15-C942-AD2A-587EF4BBE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52" y="3558540"/>
            <a:ext cx="4403912" cy="2286000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CB30365-E1AD-0847-B799-E9C78FBA8E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79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5F34-E99A-2346-81CC-098665B04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8" y="-112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Proton Gradient Mechanisms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BDB53B-C3A5-8049-9A42-7D30CCAB00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49223"/>
              </p:ext>
            </p:extLst>
          </p:nvPr>
        </p:nvGraphicFramePr>
        <p:xfrm>
          <a:off x="214846" y="920696"/>
          <a:ext cx="11762307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378">
                  <a:extLst>
                    <a:ext uri="{9D8B030D-6E8A-4147-A177-3AD203B41FA5}">
                      <a16:colId xmlns:a16="http://schemas.microsoft.com/office/drawing/2014/main" val="726272189"/>
                    </a:ext>
                  </a:extLst>
                </a:gridCol>
                <a:gridCol w="2561005">
                  <a:extLst>
                    <a:ext uri="{9D8B030D-6E8A-4147-A177-3AD203B41FA5}">
                      <a16:colId xmlns:a16="http://schemas.microsoft.com/office/drawing/2014/main" val="3200437192"/>
                    </a:ext>
                  </a:extLst>
                </a:gridCol>
                <a:gridCol w="2865113">
                  <a:extLst>
                    <a:ext uri="{9D8B030D-6E8A-4147-A177-3AD203B41FA5}">
                      <a16:colId xmlns:a16="http://schemas.microsoft.com/office/drawing/2014/main" val="1542861491"/>
                    </a:ext>
                  </a:extLst>
                </a:gridCol>
                <a:gridCol w="4064811">
                  <a:extLst>
                    <a:ext uri="{9D8B030D-6E8A-4147-A177-3AD203B41FA5}">
                      <a16:colId xmlns:a16="http://schemas.microsoft.com/office/drawing/2014/main" val="2970825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Experimental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Timescale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327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Buffer Medium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~45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(</a:t>
                      </a:r>
                      <a:r>
                        <a:rPr lang="en-US" sz="1500" dirty="0" err="1">
                          <a:latin typeface="Avenir Book" panose="02000503020000020003" pitchFamily="2" charset="0"/>
                        </a:rPr>
                        <a:t>Zgurskaya</a:t>
                      </a:r>
                      <a:r>
                        <a:rPr lang="en-US" sz="1500" dirty="0">
                          <a:latin typeface="Avenir Book" panose="02000503020000020003" pitchFamily="2" charset="0"/>
                        </a:rPr>
                        <a:t> et al., 1999)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949604"/>
                  </a:ext>
                </a:extLst>
              </a:tr>
              <a:tr h="347278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Efflux Pumps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~ 2.3 </a:t>
                      </a:r>
                      <a:r>
                        <a:rPr lang="en-US" sz="1500" dirty="0" err="1">
                          <a:latin typeface="Avenir Book" panose="02000503020000020003" pitchFamily="2" charset="0"/>
                        </a:rPr>
                        <a:t>hrs</a:t>
                      </a:r>
                      <a:r>
                        <a:rPr lang="en-US" sz="1500" dirty="0">
                          <a:latin typeface="Avenir Book" panose="02000503020000020003" pitchFamily="2" charset="0"/>
                        </a:rPr>
                        <a:t> (Altamura et al., 2020)</a:t>
                      </a:r>
                    </a:p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~ 15 </a:t>
                      </a:r>
                      <a:r>
                        <a:rPr lang="en-US" sz="1500" dirty="0" err="1">
                          <a:latin typeface="Avenir Book" panose="02000503020000020003" pitchFamily="2" charset="0"/>
                        </a:rPr>
                        <a:t>hrs</a:t>
                      </a:r>
                      <a:r>
                        <a:rPr lang="en-US" sz="1500" dirty="0">
                          <a:latin typeface="Avenir Book" panose="02000503020000020003" pitchFamily="2" charset="0"/>
                        </a:rPr>
                        <a:t> (Dunlop et al.)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Photosynthetic reaction center – limited by DNA  (Altamura et al. 2020)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548625"/>
                  </a:ext>
                </a:extLst>
              </a:tr>
              <a:tr h="347278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Adding acidic oil (ex: FC40)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Medium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~45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Added to oil phase of </a:t>
                      </a:r>
                      <a:r>
                        <a:rPr lang="en-US" sz="1500" dirty="0" err="1">
                          <a:latin typeface="Avenir Book" panose="02000503020000020003" pitchFamily="2" charset="0"/>
                        </a:rPr>
                        <a:t>dsGUV</a:t>
                      </a:r>
                      <a:r>
                        <a:rPr lang="en-US" sz="1500" dirty="0">
                          <a:latin typeface="Avenir Book" panose="02000503020000020003" pitchFamily="2" charset="0"/>
                        </a:rPr>
                        <a:t> in microfluidic device (M. Weiss et al., 2018)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027109"/>
                  </a:ext>
                </a:extLst>
              </a:tr>
            </a:tbl>
          </a:graphicData>
        </a:graphic>
      </p:graphicFrame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FEE3B6E-5CDC-604F-B799-7E89ADEA0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2" y="6488698"/>
            <a:ext cx="1074881" cy="343197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6BA651-5107-504B-87E8-7DFBFA563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202" y="3479983"/>
            <a:ext cx="3979964" cy="1725062"/>
          </a:xfrm>
          <a:prstGeom prst="rect">
            <a:avLst/>
          </a:prstGeom>
        </p:spPr>
      </p:pic>
      <p:pic>
        <p:nvPicPr>
          <p:cNvPr id="13" name="Picture 1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11BDF40-8A81-DB40-9379-68816FCAD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1669" y="5305274"/>
            <a:ext cx="4220331" cy="141727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F6D1F1D-5601-334E-B755-EC3C77C33197}"/>
              </a:ext>
            </a:extLst>
          </p:cNvPr>
          <p:cNvGrpSpPr/>
          <p:nvPr/>
        </p:nvGrpSpPr>
        <p:grpSpPr>
          <a:xfrm>
            <a:off x="513506" y="3076590"/>
            <a:ext cx="2975282" cy="3583707"/>
            <a:chOff x="513506" y="3076590"/>
            <a:chExt cx="2975282" cy="358370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FF312BB-3D6F-7940-9AF7-69134680A454}"/>
                </a:ext>
              </a:extLst>
            </p:cNvPr>
            <p:cNvCxnSpPr>
              <a:cxnSpLocks/>
            </p:cNvCxnSpPr>
            <p:nvPr/>
          </p:nvCxnSpPr>
          <p:spPr>
            <a:xfrm>
              <a:off x="3488788" y="3076590"/>
              <a:ext cx="0" cy="35837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FFE93A-EF7D-134D-91C7-2890EF423ADF}"/>
                </a:ext>
              </a:extLst>
            </p:cNvPr>
            <p:cNvSpPr/>
            <p:nvPr/>
          </p:nvSpPr>
          <p:spPr>
            <a:xfrm>
              <a:off x="1132909" y="4562222"/>
              <a:ext cx="1158220" cy="103975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35F2A3-C74C-A446-A418-EB87EB23F387}"/>
                </a:ext>
              </a:extLst>
            </p:cNvPr>
            <p:cNvSpPr txBox="1"/>
            <p:nvPr/>
          </p:nvSpPr>
          <p:spPr>
            <a:xfrm>
              <a:off x="1288366" y="4872035"/>
              <a:ext cx="100276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venir Book" panose="02000503020000020003" pitchFamily="2" charset="0"/>
                </a:rPr>
                <a:t>pH 7.0</a:t>
              </a: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CC5A8B4-A8FA-A745-B82B-F12EFA4BF371}"/>
                </a:ext>
              </a:extLst>
            </p:cNvPr>
            <p:cNvSpPr/>
            <p:nvPr/>
          </p:nvSpPr>
          <p:spPr>
            <a:xfrm>
              <a:off x="513506" y="3694370"/>
              <a:ext cx="2694583" cy="2556361"/>
            </a:xfrm>
            <a:custGeom>
              <a:avLst/>
              <a:gdLst>
                <a:gd name="connsiteX0" fmla="*/ 164863 w 2401930"/>
                <a:gd name="connsiteY0" fmla="*/ 91440 h 2417833"/>
                <a:gd name="connsiteX1" fmla="*/ 210583 w 2401930"/>
                <a:gd name="connsiteY1" fmla="*/ 2286000 h 2417833"/>
                <a:gd name="connsiteX2" fmla="*/ 2237503 w 2401930"/>
                <a:gd name="connsiteY2" fmla="*/ 1935480 h 2417833"/>
                <a:gd name="connsiteX3" fmla="*/ 2283223 w 2401930"/>
                <a:gd name="connsiteY3" fmla="*/ 0 h 2417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1930" h="2417833">
                  <a:moveTo>
                    <a:pt x="164863" y="91440"/>
                  </a:moveTo>
                  <a:cubicBezTo>
                    <a:pt x="15003" y="1035050"/>
                    <a:pt x="-134857" y="1978660"/>
                    <a:pt x="210583" y="2286000"/>
                  </a:cubicBezTo>
                  <a:cubicBezTo>
                    <a:pt x="556023" y="2593340"/>
                    <a:pt x="1892063" y="2316480"/>
                    <a:pt x="2237503" y="1935480"/>
                  </a:cubicBezTo>
                  <a:cubicBezTo>
                    <a:pt x="2582943" y="1554480"/>
                    <a:pt x="2275603" y="307340"/>
                    <a:pt x="2283223" y="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B4E093-0BA8-A04B-AD93-AF21B328650F}"/>
                </a:ext>
              </a:extLst>
            </p:cNvPr>
            <p:cNvSpPr txBox="1"/>
            <p:nvPr/>
          </p:nvSpPr>
          <p:spPr>
            <a:xfrm>
              <a:off x="1914120" y="4066493"/>
              <a:ext cx="100276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venir Book" panose="02000503020000020003" pitchFamily="2" charset="0"/>
                </a:rPr>
                <a:t>pH 6.0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F7C259-B179-D141-A3EE-B4A81B583401}"/>
                </a:ext>
              </a:extLst>
            </p:cNvPr>
            <p:cNvSpPr txBox="1"/>
            <p:nvPr/>
          </p:nvSpPr>
          <p:spPr>
            <a:xfrm>
              <a:off x="995966" y="3102694"/>
              <a:ext cx="152246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latin typeface="Avenir Book" panose="02000503020000020003" pitchFamily="2" charset="0"/>
                </a:rPr>
                <a:t>Buffer Medium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2D97574-377E-E14B-8CD7-FFBC5057066D}"/>
              </a:ext>
            </a:extLst>
          </p:cNvPr>
          <p:cNvGrpSpPr/>
          <p:nvPr/>
        </p:nvGrpSpPr>
        <p:grpSpPr>
          <a:xfrm>
            <a:off x="3749771" y="3102694"/>
            <a:ext cx="4158617" cy="3583707"/>
            <a:chOff x="3749771" y="3102694"/>
            <a:chExt cx="4158617" cy="358370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1681F98-664D-6740-8D69-039BD704C3BC}"/>
                </a:ext>
              </a:extLst>
            </p:cNvPr>
            <p:cNvCxnSpPr>
              <a:cxnSpLocks/>
            </p:cNvCxnSpPr>
            <p:nvPr/>
          </p:nvCxnSpPr>
          <p:spPr>
            <a:xfrm>
              <a:off x="7908388" y="3102694"/>
              <a:ext cx="0" cy="35837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4" name="Picture 13" descr="A close up of a map&#10;&#10;Description automatically generated">
              <a:extLst>
                <a:ext uri="{FF2B5EF4-FFF2-40B4-BE49-F238E27FC236}">
                  <a16:creationId xmlns:a16="http://schemas.microsoft.com/office/drawing/2014/main" id="{0DF441CB-62F0-B44E-8F60-CF35A4BD54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1" r="273"/>
            <a:stretch/>
          </p:blipFill>
          <p:spPr>
            <a:xfrm>
              <a:off x="3749771" y="4285565"/>
              <a:ext cx="3913387" cy="183896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59AEB8-07B6-D141-B7D0-10A9B08E39EA}"/>
                </a:ext>
              </a:extLst>
            </p:cNvPr>
            <p:cNvSpPr txBox="1"/>
            <p:nvPr/>
          </p:nvSpPr>
          <p:spPr>
            <a:xfrm>
              <a:off x="4945232" y="3102694"/>
              <a:ext cx="152246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latin typeface="Avenir Book" panose="02000503020000020003" pitchFamily="2" charset="0"/>
                </a:rPr>
                <a:t>Efflux Pumps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540E8CD-883C-054D-B80D-E09ECBE13D8E}"/>
              </a:ext>
            </a:extLst>
          </p:cNvPr>
          <p:cNvSpPr txBox="1"/>
          <p:nvPr/>
        </p:nvSpPr>
        <p:spPr>
          <a:xfrm>
            <a:off x="9366116" y="3105835"/>
            <a:ext cx="18040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Avenir Book" panose="02000503020000020003" pitchFamily="2" charset="0"/>
              </a:rPr>
              <a:t>Adding Acidic Oil</a:t>
            </a:r>
          </a:p>
        </p:txBody>
      </p:sp>
    </p:spTree>
    <p:extLst>
      <p:ext uri="{BB962C8B-B14F-4D97-AF65-F5344CB8AC3E}">
        <p14:creationId xmlns:p14="http://schemas.microsoft.com/office/powerpoint/2010/main" val="7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23_2020_templtae" id="{C4D01837-F583-D94D-95D7-0F76D89D02B2}" vid="{788B30EF-4EBF-7D40-92D5-95697EA184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1558</TotalTime>
  <Words>871</Words>
  <Application>Microsoft Macintosh PowerPoint</Application>
  <PresentationFormat>Widescreen</PresentationFormat>
  <Paragraphs>175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Book</vt:lpstr>
      <vt:lpstr>Calibri</vt:lpstr>
      <vt:lpstr>Office Theme</vt:lpstr>
      <vt:lpstr>Project Updates</vt:lpstr>
      <vt:lpstr>Outline</vt:lpstr>
      <vt:lpstr>Goal: ATP Life Extension in Synthetic Cells</vt:lpstr>
      <vt:lpstr>ATP Rheostat</vt:lpstr>
      <vt:lpstr>NADPH Regeneration</vt:lpstr>
      <vt:lpstr>ATP synthase simulation (NO MEMBRANE INTEGRATION)</vt:lpstr>
      <vt:lpstr>ATP Synthase Model with Gene Expression ZOILA’ DATA</vt:lpstr>
      <vt:lpstr>ATP Synthase Model with Gene Expression</vt:lpstr>
      <vt:lpstr>Proton Gradient Mechanisms</vt:lpstr>
      <vt:lpstr>Future directions - ATP synthase</vt:lpstr>
      <vt:lpstr>Misc.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Updates</dc:title>
  <dc:creator>Roychoudhury, Ankita</dc:creator>
  <cp:lastModifiedBy>Roychoudhury, Ankita</cp:lastModifiedBy>
  <cp:revision>60</cp:revision>
  <dcterms:created xsi:type="dcterms:W3CDTF">2020-07-15T19:06:26Z</dcterms:created>
  <dcterms:modified xsi:type="dcterms:W3CDTF">2020-07-21T00:53:03Z</dcterms:modified>
</cp:coreProperties>
</file>