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345" r:id="rId4"/>
    <p:sldId id="350" r:id="rId5"/>
    <p:sldId id="346" r:id="rId6"/>
    <p:sldId id="347" r:id="rId7"/>
    <p:sldId id="355" r:id="rId8"/>
    <p:sldId id="356" r:id="rId9"/>
    <p:sldId id="353" r:id="rId10"/>
    <p:sldId id="354" r:id="rId11"/>
    <p:sldId id="369" r:id="rId12"/>
    <p:sldId id="351" r:id="rId13"/>
    <p:sldId id="352" r:id="rId14"/>
    <p:sldId id="357" r:id="rId15"/>
    <p:sldId id="358" r:id="rId16"/>
    <p:sldId id="361" r:id="rId17"/>
    <p:sldId id="362" r:id="rId18"/>
    <p:sldId id="370" r:id="rId19"/>
    <p:sldId id="359" r:id="rId20"/>
    <p:sldId id="360" r:id="rId21"/>
    <p:sldId id="363" r:id="rId22"/>
    <p:sldId id="364" r:id="rId23"/>
    <p:sldId id="368" r:id="rId24"/>
    <p:sldId id="365" r:id="rId25"/>
    <p:sldId id="366" r:id="rId26"/>
    <p:sldId id="367" r:id="rId27"/>
    <p:sldId id="371" r:id="rId28"/>
    <p:sldId id="372" r:id="rId29"/>
    <p:sldId id="37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86376"/>
  </p:normalViewPr>
  <p:slideViewPr>
    <p:cSldViewPr snapToGrid="0" snapToObjects="1">
      <p:cViewPr>
        <p:scale>
          <a:sx n="63" d="100"/>
          <a:sy n="63" d="100"/>
        </p:scale>
        <p:origin x="-120" y="110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AB5F3-042F-9C41-8735-1D6D416E90A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DE3A0-9890-F045-89E7-4468AAAA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06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9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98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23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25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47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69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4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26123" y="6542088"/>
            <a:ext cx="84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fld id="{3B3400CD-7287-EA41-97B8-6C373A830532}" type="datetimeFigureOut">
              <a:rPr lang="en-US" smtClean="0"/>
              <a:pPr/>
              <a:t>11/15/20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21882" y="6542088"/>
            <a:ext cx="1718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 dirty="0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9772" y="6149678"/>
            <a:ext cx="380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fld id="{814F3199-600E-1648-98F9-303CE5CD93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96F34F-7085-4843-BFB2-253993EEE70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Summary PowerPoint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Murray Lab</a:t>
            </a:r>
          </a:p>
        </p:txBody>
      </p:sp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2180926-B045-A841-9B94-5709C7ABD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2" y="503238"/>
            <a:ext cx="7937500" cy="5080000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556105E-361B-1647-A848-49E49D8CD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862" y="1176338"/>
            <a:ext cx="34544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5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D043-CE7E-5843-89D6-86CD2720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plotting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37C8384-AA76-D048-9430-89EB21505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89" y="1503232"/>
            <a:ext cx="9196022" cy="495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2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A0B9-A7D2-124C-8D56-46A979EB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8: GFP and ATP Long Controls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DEFAC-95DF-C241-97ED-C01CC401F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20201023_exp8_controls_gfp_atp</a:t>
            </a:r>
          </a:p>
        </p:txBody>
      </p:sp>
    </p:spTree>
    <p:extLst>
      <p:ext uri="{BB962C8B-B14F-4D97-AF65-F5344CB8AC3E}">
        <p14:creationId xmlns:p14="http://schemas.microsoft.com/office/powerpoint/2010/main" val="88350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FE74CE-1980-2743-8C28-C4C51AEC6FC1}"/>
              </a:ext>
            </a:extLst>
          </p:cNvPr>
          <p:cNvSpPr txBox="1"/>
          <p:nvPr/>
        </p:nvSpPr>
        <p:spPr>
          <a:xfrm>
            <a:off x="1351722" y="4273826"/>
            <a:ext cx="2001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last data point had bubbles (removed from graphs)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Also used fluorescence, which is wrong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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76C39DE-BCD1-ED4C-B4B3-7889DC0A5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32" y="128587"/>
            <a:ext cx="6121400" cy="320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9A3D78-F8FF-2948-9BC5-48BE4291D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602" y="3529014"/>
            <a:ext cx="606213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24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9DFB-E3E1-E344-9590-2247F25B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9: ATP Assay Calibration Round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C5764-DEC4-D447-9C4B-281D8E6065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with luminescence</a:t>
            </a:r>
          </a:p>
          <a:p>
            <a:r>
              <a:rPr lang="en-US" dirty="0"/>
              <a:t>11/2/2020</a:t>
            </a:r>
          </a:p>
          <a:p>
            <a:r>
              <a:rPr lang="en-US" dirty="0"/>
              <a:t>20201102_exp9_atpassaycalibration_2</a:t>
            </a:r>
          </a:p>
        </p:txBody>
      </p:sp>
    </p:spTree>
    <p:extLst>
      <p:ext uri="{BB962C8B-B14F-4D97-AF65-F5344CB8AC3E}">
        <p14:creationId xmlns:p14="http://schemas.microsoft.com/office/powerpoint/2010/main" val="2194530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74C82E9-76A6-E143-A1AC-DE576BEAE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2" y="415611"/>
            <a:ext cx="8683869" cy="5789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7ABBD3-DA72-254F-ACD3-81275B1318A5}"/>
              </a:ext>
            </a:extLst>
          </p:cNvPr>
          <p:cNvSpPr txBox="1"/>
          <p:nvPr/>
        </p:nvSpPr>
        <p:spPr>
          <a:xfrm>
            <a:off x="8509518" y="653143"/>
            <a:ext cx="368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slope=1.2732601723574946, </a:t>
            </a:r>
          </a:p>
          <a:p>
            <a:r>
              <a:rPr lang="en-US" dirty="0">
                <a:latin typeface="Avenir Book" panose="02000503020000020003" pitchFamily="2" charset="0"/>
              </a:rPr>
              <a:t>intercept=-1.6966496369015145</a:t>
            </a:r>
          </a:p>
        </p:txBody>
      </p:sp>
    </p:spTree>
    <p:extLst>
      <p:ext uri="{BB962C8B-B14F-4D97-AF65-F5344CB8AC3E}">
        <p14:creationId xmlns:p14="http://schemas.microsoft.com/office/powerpoint/2010/main" val="762026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14C-CFDB-1A45-85B8-19F403C3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10: ATP Control Round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9DEFD-7FD0-7241-93D7-9FCE51871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with luminescence this time!</a:t>
            </a:r>
          </a:p>
          <a:p>
            <a:r>
              <a:rPr lang="en-US" dirty="0"/>
              <a:t>20201103_exp10_controls_atp</a:t>
            </a:r>
          </a:p>
        </p:txBody>
      </p:sp>
    </p:spTree>
    <p:extLst>
      <p:ext uri="{BB962C8B-B14F-4D97-AF65-F5344CB8AC3E}">
        <p14:creationId xmlns:p14="http://schemas.microsoft.com/office/powerpoint/2010/main" val="955133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D64DEF9-CB53-414F-82B7-E1098036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98" y="376699"/>
            <a:ext cx="7467403" cy="6104602"/>
          </a:xfrm>
          <a:prstGeom prst="rect">
            <a:avLst/>
          </a:prstGeom>
          <a:noFill/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36FBE91-DB88-8A41-94BE-6250B4252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98" y="4057340"/>
            <a:ext cx="44450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30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06CFAA-5A3D-0645-AC76-B42430D5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ATP Conc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1BFF21F-700B-B640-975D-FA2B6602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0" y="2317750"/>
            <a:ext cx="44450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99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7928A-0827-6C4F-BCD5-2DC016A0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11: ATP in Beginning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66857-3634-E045-8459-56C4BA31F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20201103_exp11_gfp_atpinbeg_timeseries</a:t>
            </a:r>
          </a:p>
        </p:txBody>
      </p:sp>
    </p:spTree>
    <p:extLst>
      <p:ext uri="{BB962C8B-B14F-4D97-AF65-F5344CB8AC3E}">
        <p14:creationId xmlns:p14="http://schemas.microsoft.com/office/powerpoint/2010/main" val="354039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79695-E9AC-604C-8A6F-9F5D912F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From Murray Meeting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F285A-7D25-8D4D-BF80-3869FC0F8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10.12.2020</a:t>
            </a:r>
          </a:p>
          <a:p>
            <a:r>
              <a:rPr lang="en-US" dirty="0"/>
              <a:t>File: 20201012_murray_mtg_2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2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3859399-F444-434A-98B5-CD0D843E9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86" y="800099"/>
            <a:ext cx="9887494" cy="53240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84E416-C048-C147-9366-3306A900C9D2}"/>
              </a:ext>
            </a:extLst>
          </p:cNvPr>
          <p:cNvSpPr txBox="1"/>
          <p:nvPr/>
        </p:nvSpPr>
        <p:spPr>
          <a:xfrm>
            <a:off x="388619" y="364534"/>
            <a:ext cx="598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bad data because volume was not consistent</a:t>
            </a:r>
          </a:p>
        </p:txBody>
      </p:sp>
    </p:spTree>
    <p:extLst>
      <p:ext uri="{BB962C8B-B14F-4D97-AF65-F5344CB8AC3E}">
        <p14:creationId xmlns:p14="http://schemas.microsoft.com/office/powerpoint/2010/main" val="960817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1ADC-55E3-B749-BF89-CBDB0C1A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12: Reagents in Beginning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17A43-437E-944A-B474-CB9D49C85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20201104_exp12_gfp_moreinbeg_timeseries</a:t>
            </a:r>
          </a:p>
        </p:txBody>
      </p:sp>
    </p:spTree>
    <p:extLst>
      <p:ext uri="{BB962C8B-B14F-4D97-AF65-F5344CB8AC3E}">
        <p14:creationId xmlns:p14="http://schemas.microsoft.com/office/powerpoint/2010/main" val="2638938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01365B1-0988-3F4F-8DE7-4FADE0EC6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206500"/>
            <a:ext cx="10795000" cy="4445000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1CD44D77-8426-164B-A401-758EEEB45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0" y="1206500"/>
            <a:ext cx="8255000" cy="4445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A5F188-F5C7-BB47-AEDD-8589DB325C82}"/>
              </a:ext>
            </a:extLst>
          </p:cNvPr>
          <p:cNvSpPr txBox="1"/>
          <p:nvPr/>
        </p:nvSpPr>
        <p:spPr>
          <a:xfrm>
            <a:off x="1686560" y="5651500"/>
            <a:ext cx="810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Seems weird since positive control doesn’t go to 4000, which I think it normally does</a:t>
            </a:r>
          </a:p>
        </p:txBody>
      </p:sp>
    </p:spTree>
    <p:extLst>
      <p:ext uri="{BB962C8B-B14F-4D97-AF65-F5344CB8AC3E}">
        <p14:creationId xmlns:p14="http://schemas.microsoft.com/office/powerpoint/2010/main" val="1018704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AD0B8E4-A705-7349-88DC-9B5CC2909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584" y="448725"/>
            <a:ext cx="6622832" cy="59605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98305C-618E-4744-B440-ACF8082C4CB5}"/>
              </a:ext>
            </a:extLst>
          </p:cNvPr>
          <p:cNvSpPr txBox="1"/>
          <p:nvPr/>
        </p:nvSpPr>
        <p:spPr>
          <a:xfrm>
            <a:off x="778129" y="937913"/>
            <a:ext cx="2006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Data in raw </a:t>
            </a:r>
            <a:r>
              <a:rPr lang="en-US" sz="1200" dirty="0" err="1">
                <a:solidFill>
                  <a:srgbClr val="FF0000"/>
                </a:solidFill>
              </a:rPr>
              <a:t>lum</a:t>
            </a:r>
            <a:r>
              <a:rPr lang="en-US" sz="1200" dirty="0">
                <a:solidFill>
                  <a:srgbClr val="FF0000"/>
                </a:solidFill>
              </a:rPr>
              <a:t> values but doesn’t matter because not that accurate</a:t>
            </a:r>
          </a:p>
        </p:txBody>
      </p:sp>
    </p:spTree>
    <p:extLst>
      <p:ext uri="{BB962C8B-B14F-4D97-AF65-F5344CB8AC3E}">
        <p14:creationId xmlns:p14="http://schemas.microsoft.com/office/powerpoint/2010/main" val="2366463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F265-3EA2-2C48-ADD8-7ADFED76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13: Spike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650ED-B940-904C-A259-8CC12C9C5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20201106_exp13_gfp_spike</a:t>
            </a:r>
          </a:p>
          <a:p>
            <a:r>
              <a:rPr lang="en-US" dirty="0"/>
              <a:t>20201107_exp13_gfp_post_spike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35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4E7E-AD98-ED43-8F35-580F23D3E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8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Pre Spike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D45BC4D-093B-2B4D-94F8-02DBF6A68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206500"/>
            <a:ext cx="10795000" cy="44450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6E5BA0A-57F9-4442-84D8-93E05D2BE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206500"/>
            <a:ext cx="952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50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FC60-10F6-DB40-A271-E4D7D9F1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Spike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98A24F5-5FF9-2E44-A701-D8904C355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206500"/>
            <a:ext cx="952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40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7CAB-59BE-7A45-A6F3-D6727C6A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ATP End Point Values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1401574-7350-7845-85F1-A58AA3012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0" y="2000250"/>
            <a:ext cx="317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99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D94B-499C-4D4F-82B6-367BAA68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Better Labels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C0C6764-078C-1A4E-96F9-5F9DFCD76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206500"/>
            <a:ext cx="9525000" cy="444500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53C957D-48F7-4241-B23B-626D3A20E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500" y="1356500"/>
            <a:ext cx="952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12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D7A1-0D91-CE45-B89C-4AF4079AE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Plot, compare pre and post spike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C710DC3-09C0-9049-92A5-B58C8ADC4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1153886"/>
            <a:ext cx="5702904" cy="5132614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202D122D-7A23-B74D-B9DD-6E2547CFF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000" y="1458686"/>
            <a:ext cx="5530904" cy="497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6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54EE-6B3B-A34A-8604-518ADC1D9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95" y="9268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Experimental Plans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6158A3-90E4-AB49-ACDB-C14EC376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6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1) ATP Calibration Curve		2) </a:t>
            </a:r>
            <a:r>
              <a:rPr lang="en-US" sz="2000" dirty="0"/>
              <a:t>Quantify GFP and ATP in bulk TX-TL with DNA </a:t>
            </a:r>
            <a:endParaRPr lang="en-US" sz="2500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B642570-2259-4042-9FE6-B918ABD8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09" y="2375925"/>
            <a:ext cx="3343034" cy="286545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483D2C7-B2DD-3842-A42E-8D86DE5207E6}"/>
              </a:ext>
            </a:extLst>
          </p:cNvPr>
          <p:cNvGrpSpPr/>
          <p:nvPr/>
        </p:nvGrpSpPr>
        <p:grpSpPr>
          <a:xfrm>
            <a:off x="5740997" y="2769644"/>
            <a:ext cx="1873623" cy="2078019"/>
            <a:chOff x="6569336" y="2840018"/>
            <a:chExt cx="1873623" cy="207801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8840583-9712-F447-8079-C85EFC4597FE}"/>
                </a:ext>
              </a:extLst>
            </p:cNvPr>
            <p:cNvGrpSpPr/>
            <p:nvPr/>
          </p:nvGrpSpPr>
          <p:grpSpPr>
            <a:xfrm>
              <a:off x="6569336" y="2840018"/>
              <a:ext cx="1873623" cy="2078019"/>
              <a:chOff x="6569336" y="2840018"/>
              <a:chExt cx="1873623" cy="2078019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9FC5C60-EB49-084A-BB3A-A9295DCE25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9336" y="2840018"/>
                <a:ext cx="0" cy="2076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CE0BA6-19C1-EA44-B047-E918A7A98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2959" y="2840018"/>
                <a:ext cx="0" cy="2076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46A84E4-A096-8C43-93FE-C6E4D9769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9336" y="4918037"/>
                <a:ext cx="187362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95750C-F42F-BE47-B02A-D2FE97B4E48D}"/>
                </a:ext>
              </a:extLst>
            </p:cNvPr>
            <p:cNvSpPr/>
            <p:nvPr/>
          </p:nvSpPr>
          <p:spPr>
            <a:xfrm>
              <a:off x="6569336" y="4034118"/>
              <a:ext cx="1873623" cy="882126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587FA0-E9A6-8D42-B023-FEF9384D87A3}"/>
              </a:ext>
            </a:extLst>
          </p:cNvPr>
          <p:cNvCxnSpPr>
            <a:cxnSpLocks/>
            <a:stCxn id="18" idx="0"/>
            <a:endCxn id="24" idx="1"/>
          </p:cNvCxnSpPr>
          <p:nvPr/>
        </p:nvCxnSpPr>
        <p:spPr>
          <a:xfrm flipV="1">
            <a:off x="6677809" y="3043515"/>
            <a:ext cx="1272539" cy="920229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A87540D6-E450-2841-8F52-CA3BCA6B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348" y="2225933"/>
            <a:ext cx="2366683" cy="1635163"/>
          </a:xfrm>
          <a:prstGeom prst="rect">
            <a:avLst/>
          </a:prstGeom>
        </p:spPr>
      </p:pic>
      <p:pic>
        <p:nvPicPr>
          <p:cNvPr id="27" name="Picture 26" descr="Chart, diagram&#10;&#10;Description automatically generated">
            <a:extLst>
              <a:ext uri="{FF2B5EF4-FFF2-40B4-BE49-F238E27FC236}">
                <a16:creationId xmlns:a16="http://schemas.microsoft.com/office/drawing/2014/main" id="{BB2F3FF6-413A-624F-AD98-2B0D4CF6D8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292"/>
          <a:stretch/>
        </p:blipFill>
        <p:spPr>
          <a:xfrm>
            <a:off x="8037679" y="4563602"/>
            <a:ext cx="2031920" cy="15386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286583-08FF-204F-8174-44AFF97888E2}"/>
              </a:ext>
            </a:extLst>
          </p:cNvPr>
          <p:cNvSpPr txBox="1"/>
          <p:nvPr/>
        </p:nvSpPr>
        <p:spPr>
          <a:xfrm>
            <a:off x="8414196" y="2091666"/>
            <a:ext cx="178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EXAMPLE GFP Curve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F80BFB-39F3-ED4A-A6B7-9489D87A6840}"/>
              </a:ext>
            </a:extLst>
          </p:cNvPr>
          <p:cNvSpPr txBox="1"/>
          <p:nvPr/>
        </p:nvSpPr>
        <p:spPr>
          <a:xfrm>
            <a:off x="8241216" y="4257841"/>
            <a:ext cx="178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EXAMPLE ATP Curve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40C015-1F48-5B4A-8FF0-FCFA4165F5E1}"/>
              </a:ext>
            </a:extLst>
          </p:cNvPr>
          <p:cNvCxnSpPr>
            <a:cxnSpLocks/>
            <a:stCxn id="18" idx="0"/>
            <a:endCxn id="27" idx="1"/>
          </p:cNvCxnSpPr>
          <p:nvPr/>
        </p:nvCxnSpPr>
        <p:spPr>
          <a:xfrm>
            <a:off x="6677809" y="3963744"/>
            <a:ext cx="1359870" cy="1369168"/>
          </a:xfrm>
          <a:prstGeom prst="straightConnector1">
            <a:avLst/>
          </a:prstGeom>
          <a:ln w="19050">
            <a:solidFill>
              <a:srgbClr val="FF0000">
                <a:alpha val="50196"/>
              </a:srgb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89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316C4-07EF-A44B-BD11-FBEFA3C22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2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In all cases, GFP and ATP will be measured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6D1ECE-677E-B84B-8576-C64C71FEC522}"/>
              </a:ext>
            </a:extLst>
          </p:cNvPr>
          <p:cNvSpPr txBox="1">
            <a:spLocks/>
          </p:cNvSpPr>
          <p:nvPr/>
        </p:nvSpPr>
        <p:spPr>
          <a:xfrm>
            <a:off x="1287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#2 cont.) Proposed Controls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EE63411-9956-1848-B0CA-05EE3BEA1B8F}"/>
              </a:ext>
            </a:extLst>
          </p:cNvPr>
          <p:cNvGraphicFramePr>
            <a:graphicFrameLocks noGrp="1"/>
          </p:cNvGraphicFramePr>
          <p:nvPr/>
        </p:nvGraphicFramePr>
        <p:xfrm>
          <a:off x="270586" y="2352596"/>
          <a:ext cx="1167179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461">
                  <a:extLst>
                    <a:ext uri="{9D8B030D-6E8A-4147-A177-3AD203B41FA5}">
                      <a16:colId xmlns:a16="http://schemas.microsoft.com/office/drawing/2014/main" val="612833034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3756418327"/>
                    </a:ext>
                  </a:extLst>
                </a:gridCol>
                <a:gridCol w="1492623">
                  <a:extLst>
                    <a:ext uri="{9D8B030D-6E8A-4147-A177-3AD203B41FA5}">
                      <a16:colId xmlns:a16="http://schemas.microsoft.com/office/drawing/2014/main" val="811778270"/>
                    </a:ext>
                  </a:extLst>
                </a:gridCol>
                <a:gridCol w="1465729">
                  <a:extLst>
                    <a:ext uri="{9D8B030D-6E8A-4147-A177-3AD203B41FA5}">
                      <a16:colId xmlns:a16="http://schemas.microsoft.com/office/drawing/2014/main" val="2158289311"/>
                    </a:ext>
                  </a:extLst>
                </a:gridCol>
                <a:gridCol w="591671">
                  <a:extLst>
                    <a:ext uri="{9D8B030D-6E8A-4147-A177-3AD203B41FA5}">
                      <a16:colId xmlns:a16="http://schemas.microsoft.com/office/drawing/2014/main" val="49518323"/>
                    </a:ext>
                  </a:extLst>
                </a:gridCol>
                <a:gridCol w="5877604">
                  <a:extLst>
                    <a:ext uri="{9D8B030D-6E8A-4147-A177-3AD203B41FA5}">
                      <a16:colId xmlns:a16="http://schemas.microsoft.com/office/drawing/2014/main" val="330628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deGFP</a:t>
                      </a:r>
                      <a:r>
                        <a:rPr lang="en-US" dirty="0"/>
                        <a:t> 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Energy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TXTL Extract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8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5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 Control for background fluorescence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6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Quantify ATP depletion due to metabolic leak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07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does the system perform without energy? How quickly does energy run out?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99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does the system perform with only energy?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83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36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C4546-E296-DC43-869A-CA86C11B2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0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3) Add more ATP at start	             4) Add more ATP in middle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6178ACF-A96B-C74D-AA3E-0256855DE292}"/>
              </a:ext>
            </a:extLst>
          </p:cNvPr>
          <p:cNvGrpSpPr/>
          <p:nvPr/>
        </p:nvGrpSpPr>
        <p:grpSpPr>
          <a:xfrm>
            <a:off x="295639" y="1171792"/>
            <a:ext cx="4729306" cy="4072083"/>
            <a:chOff x="295639" y="1171792"/>
            <a:chExt cx="4729306" cy="407208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024792-C849-0044-A5EC-477CE4811AB5}"/>
                </a:ext>
              </a:extLst>
            </p:cNvPr>
            <p:cNvGrpSpPr/>
            <p:nvPr/>
          </p:nvGrpSpPr>
          <p:grpSpPr>
            <a:xfrm>
              <a:off x="295639" y="1171792"/>
              <a:ext cx="2366683" cy="4010556"/>
              <a:chOff x="209577" y="2301344"/>
              <a:chExt cx="2366683" cy="4010556"/>
            </a:xfrm>
          </p:grpSpPr>
          <p:pic>
            <p:nvPicPr>
              <p:cNvPr id="4" name="Picture 3" descr="Diagram&#10;&#10;Description automatically generated">
                <a:extLst>
                  <a:ext uri="{FF2B5EF4-FFF2-40B4-BE49-F238E27FC236}">
                    <a16:creationId xmlns:a16="http://schemas.microsoft.com/office/drawing/2014/main" id="{1FF8C862-1475-254B-94DA-CD289E95F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577" y="2564618"/>
                <a:ext cx="2366683" cy="1635163"/>
              </a:xfrm>
              <a:prstGeom prst="rect">
                <a:avLst/>
              </a:prstGeom>
            </p:spPr>
          </p:pic>
          <p:pic>
            <p:nvPicPr>
              <p:cNvPr id="5" name="Picture 4" descr="Chart, diagram&#10;&#10;Description automatically generated">
                <a:extLst>
                  <a:ext uri="{FF2B5EF4-FFF2-40B4-BE49-F238E27FC236}">
                    <a16:creationId xmlns:a16="http://schemas.microsoft.com/office/drawing/2014/main" id="{2F12217F-E03F-EA4C-AC7F-CD0C9FF2D1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3292"/>
              <a:stretch/>
            </p:blipFill>
            <p:spPr>
              <a:xfrm>
                <a:off x="259900" y="4773280"/>
                <a:ext cx="2031920" cy="153862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2944E3-28E3-A246-97C3-64B723ECCD7F}"/>
                  </a:ext>
                </a:extLst>
              </p:cNvPr>
              <p:cNvSpPr txBox="1"/>
              <p:nvPr/>
            </p:nvSpPr>
            <p:spPr>
              <a:xfrm>
                <a:off x="636417" y="2301344"/>
                <a:ext cx="1784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Book" panose="02000503020000020003" pitchFamily="2" charset="0"/>
                  </a:rPr>
                  <a:t>EXAMPLE GFP Curve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7D5FB2-09C5-1F4F-B7E0-1C42CEED637A}"/>
                  </a:ext>
                </a:extLst>
              </p:cNvPr>
              <p:cNvSpPr txBox="1"/>
              <p:nvPr/>
            </p:nvSpPr>
            <p:spPr>
              <a:xfrm>
                <a:off x="463437" y="4467519"/>
                <a:ext cx="1784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Book" panose="02000503020000020003" pitchFamily="2" charset="0"/>
                  </a:rPr>
                  <a:t>EXAMPLE ATP Curve</a:t>
                </a:r>
              </a:p>
            </p:txBody>
          </p:sp>
        </p:grpSp>
        <p:pic>
          <p:nvPicPr>
            <p:cNvPr id="10" name="Picture 9" descr="Diagram&#10;&#10;Description automatically generated">
              <a:extLst>
                <a:ext uri="{FF2B5EF4-FFF2-40B4-BE49-F238E27FC236}">
                  <a16:creationId xmlns:a16="http://schemas.microsoft.com/office/drawing/2014/main" id="{B468F2B0-F352-FB44-B440-090BCDC58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0077" y="1450209"/>
              <a:ext cx="1969710" cy="1435864"/>
            </a:xfrm>
            <a:prstGeom prst="rect">
              <a:avLst/>
            </a:prstGeom>
          </p:spPr>
        </p:pic>
        <p:pic>
          <p:nvPicPr>
            <p:cNvPr id="12" name="Picture 11" descr="Chart, line chart&#10;&#10;Description automatically generated">
              <a:extLst>
                <a:ext uri="{FF2B5EF4-FFF2-40B4-BE49-F238E27FC236}">
                  <a16:creationId xmlns:a16="http://schemas.microsoft.com/office/drawing/2014/main" id="{3FF473C8-C0D4-9141-A405-BAF6AAF60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5850"/>
            <a:stretch/>
          </p:blipFill>
          <p:spPr>
            <a:xfrm>
              <a:off x="2853452" y="3582201"/>
              <a:ext cx="1969710" cy="166167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3DC944-4D64-1C4F-A60C-280EA4884641}"/>
                </a:ext>
              </a:extLst>
            </p:cNvPr>
            <p:cNvSpPr txBox="1"/>
            <p:nvPr/>
          </p:nvSpPr>
          <p:spPr>
            <a:xfrm>
              <a:off x="3240000" y="3337967"/>
              <a:ext cx="178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  <a:latin typeface="Avenir Book" panose="02000503020000020003" pitchFamily="2" charset="0"/>
                </a:rPr>
                <a:t>PREDICTED</a:t>
              </a:r>
              <a:r>
                <a:rPr lang="en-US" sz="1200" dirty="0">
                  <a:latin typeface="Avenir Book" panose="02000503020000020003" pitchFamily="2" charset="0"/>
                </a:rPr>
                <a:t> ATP Curve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46ADFC-3B99-AE4D-8149-179FB5814C75}"/>
                </a:ext>
              </a:extLst>
            </p:cNvPr>
            <p:cNvSpPr txBox="1"/>
            <p:nvPr/>
          </p:nvSpPr>
          <p:spPr>
            <a:xfrm>
              <a:off x="3182934" y="1176772"/>
              <a:ext cx="178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  <a:latin typeface="Avenir Book" panose="02000503020000020003" pitchFamily="2" charset="0"/>
                </a:rPr>
                <a:t>PREDICTED</a:t>
              </a:r>
              <a:r>
                <a:rPr lang="en-US" sz="1200" dirty="0">
                  <a:latin typeface="Avenir Book" panose="02000503020000020003" pitchFamily="2" charset="0"/>
                </a:rPr>
                <a:t> GFP Curve</a:t>
              </a:r>
            </a:p>
          </p:txBody>
        </p:sp>
        <p:sp>
          <p:nvSpPr>
            <p:cNvPr id="15" name="Right Bracket 14">
              <a:extLst>
                <a:ext uri="{FF2B5EF4-FFF2-40B4-BE49-F238E27FC236}">
                  <a16:creationId xmlns:a16="http://schemas.microsoft.com/office/drawing/2014/main" id="{D597CC1F-F5F5-9A4B-8DF7-7C6ED6AB0CDE}"/>
                </a:ext>
              </a:extLst>
            </p:cNvPr>
            <p:cNvSpPr/>
            <p:nvPr/>
          </p:nvSpPr>
          <p:spPr>
            <a:xfrm>
              <a:off x="2377882" y="1211961"/>
              <a:ext cx="129542" cy="3876289"/>
            </a:xfrm>
            <a:prstGeom prst="rightBracke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81FB123-60FA-5E43-9105-DB74E317BD0B}"/>
                </a:ext>
              </a:extLst>
            </p:cNvPr>
            <p:cNvCxnSpPr>
              <a:stCxn id="15" idx="2"/>
            </p:cNvCxnSpPr>
            <p:nvPr/>
          </p:nvCxnSpPr>
          <p:spPr>
            <a:xfrm>
              <a:off x="2507424" y="3150106"/>
              <a:ext cx="4487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A39BF5F-A032-E644-A438-0FDCA798A0BF}"/>
              </a:ext>
            </a:extLst>
          </p:cNvPr>
          <p:cNvSpPr txBox="1"/>
          <p:nvPr/>
        </p:nvSpPr>
        <p:spPr>
          <a:xfrm>
            <a:off x="549499" y="5422933"/>
            <a:ext cx="42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Hypothesis: Proportionally more protein production with more initial ATP</a:t>
            </a:r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4D039A92-FD58-B14A-B0E0-8CE1CC134E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5454" y="1111495"/>
            <a:ext cx="2628900" cy="1799968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3CD7ED20-0041-4D45-8281-5C25F88D2C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7653" y="3575419"/>
            <a:ext cx="2241655" cy="20250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4E43201-48DB-F548-AD88-B9411F5F6EEA}"/>
              </a:ext>
            </a:extLst>
          </p:cNvPr>
          <p:cNvSpPr txBox="1"/>
          <p:nvPr/>
        </p:nvSpPr>
        <p:spPr>
          <a:xfrm>
            <a:off x="7267431" y="777961"/>
            <a:ext cx="178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venir Book" panose="02000503020000020003" pitchFamily="2" charset="0"/>
              </a:rPr>
              <a:t>PREDICTED</a:t>
            </a:r>
            <a:r>
              <a:rPr lang="en-US" sz="1200" dirty="0">
                <a:latin typeface="Avenir Book" panose="02000503020000020003" pitchFamily="2" charset="0"/>
              </a:rPr>
              <a:t> GFP Curve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BAF80A-829E-7C4F-9D5A-FD65505A1F82}"/>
              </a:ext>
            </a:extLst>
          </p:cNvPr>
          <p:cNvSpPr txBox="1"/>
          <p:nvPr/>
        </p:nvSpPr>
        <p:spPr>
          <a:xfrm>
            <a:off x="7296900" y="3290500"/>
            <a:ext cx="178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venir Book" panose="02000503020000020003" pitchFamily="2" charset="0"/>
              </a:rPr>
              <a:t>PREDICTED</a:t>
            </a:r>
            <a:r>
              <a:rPr lang="en-US" sz="1200" dirty="0">
                <a:latin typeface="Avenir Book" panose="02000503020000020003" pitchFamily="2" charset="0"/>
              </a:rPr>
              <a:t> ATP Curve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EABEB0-8F1C-5B41-9FFB-565979A5EED4}"/>
              </a:ext>
            </a:extLst>
          </p:cNvPr>
          <p:cNvSpPr txBox="1"/>
          <p:nvPr/>
        </p:nvSpPr>
        <p:spPr>
          <a:xfrm>
            <a:off x="6590141" y="5746098"/>
            <a:ext cx="381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Hypothesis: Can revive protein production with ATP spike</a:t>
            </a:r>
          </a:p>
        </p:txBody>
      </p:sp>
    </p:spTree>
    <p:extLst>
      <p:ext uri="{BB962C8B-B14F-4D97-AF65-F5344CB8AC3E}">
        <p14:creationId xmlns:p14="http://schemas.microsoft.com/office/powerpoint/2010/main" val="16819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DDF0-6A52-2F4E-B63B-DE199B99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After that…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49979-2C5F-084E-91AE-A816F6A2D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5) Greater Initial Concentration and Spike Experiments with 3PGA, Energy Mix, and/or DNA to see if any are the limiting factor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6) Characterize GFP and ATP with TXTL Extract, Buffer, &amp; DNA in vesicles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7) Add ATP Synthase, Proton Pump, and Test!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4073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AF4E-D6F3-D940-AFE7-2D425350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5: ATP Assay Calibration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DFE0E-1DBB-DD47-833D-5C54347A6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20201019_exp5_atpassaycalibration</a:t>
            </a:r>
          </a:p>
        </p:txBody>
      </p:sp>
    </p:spTree>
    <p:extLst>
      <p:ext uri="{BB962C8B-B14F-4D97-AF65-F5344CB8AC3E}">
        <p14:creationId xmlns:p14="http://schemas.microsoft.com/office/powerpoint/2010/main" val="119035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86D4CC-F457-D644-9026-E269A8416079}"/>
              </a:ext>
            </a:extLst>
          </p:cNvPr>
          <p:cNvSpPr txBox="1"/>
          <p:nvPr/>
        </p:nvSpPr>
        <p:spPr>
          <a:xfrm>
            <a:off x="3621742" y="609600"/>
            <a:ext cx="4661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was wrong because did fluorescence not luminescence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78F41FB2-3BF3-2340-8B99-E78F7F29C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5" y="1842230"/>
            <a:ext cx="5715000" cy="3810000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8E9AE641-A4AA-C046-A11A-F65F12CCA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36" y="184223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9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6DB1-7E8A-0E46-AE65-67DEDAD8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7: GFP Controls Time Series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88AC0-5F35-CE48-8B12-75B2C6FF2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20201022_exp7_controls_gfp_timeseries</a:t>
            </a:r>
          </a:p>
        </p:txBody>
      </p:sp>
    </p:spTree>
    <p:extLst>
      <p:ext uri="{BB962C8B-B14F-4D97-AF65-F5344CB8AC3E}">
        <p14:creationId xmlns:p14="http://schemas.microsoft.com/office/powerpoint/2010/main" val="107253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0820_caltech_template" id="{817EC947-AEC5-644A-8AF9-1DC9D3CB0A02}" vid="{EDA96392-5B10-A348-8E1D-BA2D2C975F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475</Words>
  <Application>Microsoft Macintosh PowerPoint</Application>
  <PresentationFormat>Widescreen</PresentationFormat>
  <Paragraphs>99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Avenir Book</vt:lpstr>
      <vt:lpstr>Calibri</vt:lpstr>
      <vt:lpstr>Office Theme</vt:lpstr>
      <vt:lpstr>Summary PowerPoint</vt:lpstr>
      <vt:lpstr>From Murray Meeting</vt:lpstr>
      <vt:lpstr>Experimental Plans</vt:lpstr>
      <vt:lpstr>PowerPoint Presentation</vt:lpstr>
      <vt:lpstr>PowerPoint Presentation</vt:lpstr>
      <vt:lpstr>After that…</vt:lpstr>
      <vt:lpstr>Exp 5: ATP Assay Calibration</vt:lpstr>
      <vt:lpstr>PowerPoint Presentation</vt:lpstr>
      <vt:lpstr>Exp 7: GFP Controls Time Series</vt:lpstr>
      <vt:lpstr>PowerPoint Presentation</vt:lpstr>
      <vt:lpstr>Better plotting</vt:lpstr>
      <vt:lpstr>Exp 8: GFP and ATP Long Controls</vt:lpstr>
      <vt:lpstr>PowerPoint Presentation</vt:lpstr>
      <vt:lpstr>Exp 9: ATP Assay Calibration Round 2</vt:lpstr>
      <vt:lpstr>PowerPoint Presentation</vt:lpstr>
      <vt:lpstr>Exp 10: ATP Control Round 2</vt:lpstr>
      <vt:lpstr>PowerPoint Presentation</vt:lpstr>
      <vt:lpstr>With ATP Conc</vt:lpstr>
      <vt:lpstr>Exp 11: ATP in Beginning</vt:lpstr>
      <vt:lpstr>PowerPoint Presentation</vt:lpstr>
      <vt:lpstr>Exp 12: Reagents in Beginning</vt:lpstr>
      <vt:lpstr>PowerPoint Presentation</vt:lpstr>
      <vt:lpstr>PowerPoint Presentation</vt:lpstr>
      <vt:lpstr>Exp 13: Spike Experiments</vt:lpstr>
      <vt:lpstr>Pre Spike</vt:lpstr>
      <vt:lpstr>Post Spike</vt:lpstr>
      <vt:lpstr>ATP End Point Values</vt:lpstr>
      <vt:lpstr>With Better Labels</vt:lpstr>
      <vt:lpstr>Summary Plot, compare pre and post spike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PowerPoint</dc:title>
  <dc:creator>Roychoudhury, Ankita</dc:creator>
  <cp:lastModifiedBy>Roychoudhury, Ankita</cp:lastModifiedBy>
  <cp:revision>17</cp:revision>
  <dcterms:created xsi:type="dcterms:W3CDTF">2020-11-12T19:15:22Z</dcterms:created>
  <dcterms:modified xsi:type="dcterms:W3CDTF">2020-11-16T01:30:38Z</dcterms:modified>
</cp:coreProperties>
</file>